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315" r:id="rId3"/>
    <p:sldId id="316" r:id="rId4"/>
    <p:sldId id="321" r:id="rId5"/>
    <p:sldId id="318" r:id="rId6"/>
    <p:sldId id="319" r:id="rId7"/>
    <p:sldId id="320" r:id="rId8"/>
    <p:sldId id="297" r:id="rId9"/>
    <p:sldId id="303" r:id="rId10"/>
    <p:sldId id="298" r:id="rId11"/>
    <p:sldId id="299" r:id="rId12"/>
    <p:sldId id="300" r:id="rId13"/>
    <p:sldId id="324" r:id="rId14"/>
    <p:sldId id="325" r:id="rId15"/>
    <p:sldId id="329" r:id="rId16"/>
    <p:sldId id="327" r:id="rId17"/>
    <p:sldId id="305" r:id="rId18"/>
    <p:sldId id="307" r:id="rId19"/>
    <p:sldId id="308" r:id="rId20"/>
    <p:sldId id="306" r:id="rId21"/>
    <p:sldId id="330" r:id="rId22"/>
    <p:sldId id="30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60" autoAdjust="0"/>
    <p:restoredTop sz="94660"/>
  </p:normalViewPr>
  <p:slideViewPr>
    <p:cSldViewPr>
      <p:cViewPr>
        <p:scale>
          <a:sx n="94" d="100"/>
          <a:sy n="94" d="100"/>
        </p:scale>
        <p:origin x="-2124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3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7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6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5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7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2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8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0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6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28882-7727-4378-B313-01A6B35CE2F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0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8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40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15.png"/><Relationship Id="rId3" Type="http://schemas.openxmlformats.org/officeDocument/2006/relationships/image" Target="../media/image140.png"/><Relationship Id="rId7" Type="http://schemas.openxmlformats.org/officeDocument/2006/relationships/image" Target="../media/image181.png"/><Relationship Id="rId12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0.png"/><Relationship Id="rId11" Type="http://schemas.openxmlformats.org/officeDocument/2006/relationships/image" Target="../media/image13.png"/><Relationship Id="rId5" Type="http://schemas.openxmlformats.org/officeDocument/2006/relationships/image" Target="../media/image160.png"/><Relationship Id="rId10" Type="http://schemas.openxmlformats.org/officeDocument/2006/relationships/image" Target="../media/image12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image" Target="../media/image140.png"/><Relationship Id="rId7" Type="http://schemas.openxmlformats.org/officeDocument/2006/relationships/image" Target="../media/image18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0.png"/><Relationship Id="rId11" Type="http://schemas.openxmlformats.org/officeDocument/2006/relationships/image" Target="../media/image17.png"/><Relationship Id="rId5" Type="http://schemas.openxmlformats.org/officeDocument/2006/relationships/image" Target="../media/image160.png"/><Relationship Id="rId10" Type="http://schemas.openxmlformats.org/officeDocument/2006/relationships/image" Target="../media/image15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91.png"/><Relationship Id="rId7" Type="http://schemas.openxmlformats.org/officeDocument/2006/relationships/image" Target="../media/image13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71.png"/><Relationship Id="rId5" Type="http://schemas.openxmlformats.org/officeDocument/2006/relationships/image" Target="../media/image110.png"/><Relationship Id="rId10" Type="http://schemas.openxmlformats.org/officeDocument/2006/relationships/image" Target="../media/image162.png"/><Relationship Id="rId4" Type="http://schemas.openxmlformats.org/officeDocument/2006/relationships/image" Target="../media/image100.png"/><Relationship Id="rId9" Type="http://schemas.openxmlformats.org/officeDocument/2006/relationships/image" Target="../media/image1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4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40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50.png"/><Relationship Id="rId7" Type="http://schemas.openxmlformats.org/officeDocument/2006/relationships/image" Target="../media/image8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4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6764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40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Search data structure for integers :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Quick sort </a:t>
            </a:r>
            <a:r>
              <a:rPr lang="en-US" sz="2000" b="1" dirty="0" smtClean="0">
                <a:solidFill>
                  <a:schemeClr val="tx1"/>
                </a:solidFill>
              </a:rPr>
              <a:t>: some </a:t>
            </a:r>
            <a:r>
              <a:rPr lang="en-US" sz="2000" b="1" dirty="0" smtClean="0">
                <a:solidFill>
                  <a:schemeClr val="tx1"/>
                </a:solidFill>
              </a:rPr>
              <a:t>facts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24400" y="4964668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Hashing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64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Hash function, hash value, hash table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6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6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6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6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C00000"/>
                    </a:solidFill>
                  </a:rPr>
                  <a:t>Question: 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How to use 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/>
                  <a:t>,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1600" dirty="0" smtClean="0"/>
                  <a:t>) for searching an element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600" dirty="0" smtClean="0"/>
                  <a:t>?</a:t>
                </a:r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 smtClean="0"/>
                  <a:t>Answer: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Search </a:t>
                </a:r>
                <a:r>
                  <a:rPr lang="en-US" sz="1600" dirty="0"/>
                  <a:t>element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in the list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16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600" b="1" dirty="0" smtClean="0"/>
                  <a:t>]</a:t>
                </a:r>
                <a:r>
                  <a:rPr lang="en-US" sz="1600" dirty="0" smtClean="0"/>
                  <a:t>.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Time complexity for searching: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 smtClean="0"/>
                  <a:t>(length of the </a:t>
                </a:r>
                <a:r>
                  <a:rPr lang="en-US" sz="1800" b="1" dirty="0" smtClean="0"/>
                  <a:t>longest</a:t>
                </a:r>
                <a:r>
                  <a:rPr lang="en-US" sz="1800" dirty="0" smtClean="0"/>
                  <a:t> list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 smtClean="0"/>
                  <a:t>).</a:t>
                </a:r>
                <a:endParaRPr lang="en-US" sz="1800" dirty="0"/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  <a:blipFill rotWithShape="1">
                <a:blip r:embed="rId2"/>
                <a:stretch>
                  <a:fillRect l="-1264" t="-404" r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685800" y="2057400"/>
                <a:ext cx="914400" cy="381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0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2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sz="12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2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57400"/>
                <a:ext cx="914400" cy="38100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2209800" y="2895600"/>
                <a:ext cx="838200" cy="18288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0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endParaRPr lang="en-US" sz="1400" b="1" dirty="0" smtClean="0">
                  <a:solidFill>
                    <a:srgbClr val="0070C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100" b="1" i="1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100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100" dirty="0"/>
              </a:p>
              <a:p>
                <a:pPr algn="ctr"/>
                <a:endParaRPr lang="en-US" sz="1400" b="1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895600"/>
                <a:ext cx="838200" cy="1828800"/>
              </a:xfrm>
              <a:prstGeom prst="ellipse">
                <a:avLst/>
              </a:prstGeom>
              <a:blipFill rotWithShape="1">
                <a:blip r:embed="rId4"/>
                <a:stretch>
                  <a:fillRect t="-10000" b="-13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1752600" y="3276600"/>
            <a:ext cx="762000" cy="713232"/>
            <a:chOff x="3962400" y="3276600"/>
            <a:chExt cx="762000" cy="713232"/>
          </a:xfrm>
        </p:grpSpPr>
        <p:sp>
          <p:nvSpPr>
            <p:cNvPr id="10" name="Right Arrow 9"/>
            <p:cNvSpPr/>
            <p:nvPr/>
          </p:nvSpPr>
          <p:spPr>
            <a:xfrm>
              <a:off x="3962400" y="3505200"/>
              <a:ext cx="762000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12362" y="3276600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362" y="3276600"/>
                  <a:ext cx="38343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22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ctangle 1"/>
          <p:cNvSpPr/>
          <p:nvPr/>
        </p:nvSpPr>
        <p:spPr>
          <a:xfrm>
            <a:off x="2819400" y="2819400"/>
            <a:ext cx="457200" cy="1828800"/>
          </a:xfrm>
          <a:prstGeom prst="rect">
            <a:avLst/>
          </a:prstGeom>
          <a:solidFill>
            <a:srgbClr val="B0DD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819400" y="3048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19400" y="3276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19400" y="3505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819400" y="4419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19400" y="4191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429000" y="2895600"/>
            <a:ext cx="228600" cy="152400"/>
            <a:chOff x="3429000" y="2819400"/>
            <a:chExt cx="228600" cy="152400"/>
          </a:xfrm>
        </p:grpSpPr>
        <p:sp>
          <p:nvSpPr>
            <p:cNvPr id="8" name="Rectangle 7"/>
            <p:cNvSpPr/>
            <p:nvPr/>
          </p:nvSpPr>
          <p:spPr>
            <a:xfrm>
              <a:off x="3429000" y="2819400"/>
              <a:ext cx="2286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3581400" y="2819400"/>
              <a:ext cx="0" cy="1524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429000" y="4495800"/>
            <a:ext cx="381000" cy="152400"/>
            <a:chOff x="3429000" y="2819400"/>
            <a:chExt cx="381000" cy="152400"/>
          </a:xfrm>
        </p:grpSpPr>
        <p:sp>
          <p:nvSpPr>
            <p:cNvPr id="35" name="Rectangle 34"/>
            <p:cNvSpPr/>
            <p:nvPr/>
          </p:nvSpPr>
          <p:spPr>
            <a:xfrm>
              <a:off x="3429000" y="2819400"/>
              <a:ext cx="2286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3562350" y="2895600"/>
              <a:ext cx="2476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581400" y="2819400"/>
              <a:ext cx="0" cy="1524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429000" y="4267200"/>
            <a:ext cx="381000" cy="152400"/>
            <a:chOff x="3429000" y="2819400"/>
            <a:chExt cx="381000" cy="152400"/>
          </a:xfrm>
        </p:grpSpPr>
        <p:sp>
          <p:nvSpPr>
            <p:cNvPr id="39" name="Rectangle 38"/>
            <p:cNvSpPr/>
            <p:nvPr/>
          </p:nvSpPr>
          <p:spPr>
            <a:xfrm>
              <a:off x="3429000" y="2819400"/>
              <a:ext cx="2286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562350" y="2895600"/>
              <a:ext cx="2476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581400" y="2819400"/>
              <a:ext cx="0" cy="1524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810000" y="4267200"/>
            <a:ext cx="228600" cy="152400"/>
            <a:chOff x="3429000" y="2819400"/>
            <a:chExt cx="228600" cy="152400"/>
          </a:xfrm>
        </p:grpSpPr>
        <p:sp>
          <p:nvSpPr>
            <p:cNvPr id="43" name="Rectangle 42"/>
            <p:cNvSpPr/>
            <p:nvPr/>
          </p:nvSpPr>
          <p:spPr>
            <a:xfrm>
              <a:off x="3429000" y="2819400"/>
              <a:ext cx="2286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3581400" y="2819400"/>
              <a:ext cx="0" cy="1524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/>
          <p:cNvCxnSpPr/>
          <p:nvPr/>
        </p:nvCxnSpPr>
        <p:spPr>
          <a:xfrm>
            <a:off x="3181350" y="2971800"/>
            <a:ext cx="2476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200400" y="4343400"/>
            <a:ext cx="2476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200400" y="4572000"/>
            <a:ext cx="2476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200400" y="3200400"/>
            <a:ext cx="2476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3429000" y="3124200"/>
            <a:ext cx="381000" cy="152400"/>
            <a:chOff x="3429000" y="2819400"/>
            <a:chExt cx="381000" cy="152400"/>
          </a:xfrm>
        </p:grpSpPr>
        <p:sp>
          <p:nvSpPr>
            <p:cNvPr id="51" name="Rectangle 50"/>
            <p:cNvSpPr/>
            <p:nvPr/>
          </p:nvSpPr>
          <p:spPr>
            <a:xfrm>
              <a:off x="3429000" y="2819400"/>
              <a:ext cx="2286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3562350" y="2895600"/>
              <a:ext cx="2476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581400" y="2819400"/>
              <a:ext cx="0" cy="1524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810000" y="3124200"/>
            <a:ext cx="381000" cy="152400"/>
            <a:chOff x="3429000" y="2819400"/>
            <a:chExt cx="381000" cy="152400"/>
          </a:xfrm>
        </p:grpSpPr>
        <p:sp>
          <p:nvSpPr>
            <p:cNvPr id="55" name="Rectangle 54"/>
            <p:cNvSpPr/>
            <p:nvPr/>
          </p:nvSpPr>
          <p:spPr>
            <a:xfrm>
              <a:off x="3429000" y="2819400"/>
              <a:ext cx="2286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3562350" y="2895600"/>
              <a:ext cx="2476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581400" y="2819400"/>
              <a:ext cx="0" cy="1524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191000" y="3124200"/>
            <a:ext cx="228600" cy="152400"/>
            <a:chOff x="3429000" y="2819400"/>
            <a:chExt cx="228600" cy="152400"/>
          </a:xfrm>
        </p:grpSpPr>
        <p:sp>
          <p:nvSpPr>
            <p:cNvPr id="59" name="Rectangle 58"/>
            <p:cNvSpPr/>
            <p:nvPr/>
          </p:nvSpPr>
          <p:spPr>
            <a:xfrm>
              <a:off x="3429000" y="2819400"/>
              <a:ext cx="2286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3581400" y="2819400"/>
              <a:ext cx="0" cy="1524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>
            <a:off x="2819400" y="3733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819400" y="3962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3429000" y="3581400"/>
            <a:ext cx="228600" cy="152400"/>
            <a:chOff x="3429000" y="2819400"/>
            <a:chExt cx="228600" cy="152400"/>
          </a:xfrm>
        </p:grpSpPr>
        <p:sp>
          <p:nvSpPr>
            <p:cNvPr id="65" name="Rectangle 64"/>
            <p:cNvSpPr/>
            <p:nvPr/>
          </p:nvSpPr>
          <p:spPr>
            <a:xfrm>
              <a:off x="3429000" y="2819400"/>
              <a:ext cx="2286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3581400" y="2819400"/>
              <a:ext cx="0" cy="1524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/>
          <p:cNvCxnSpPr/>
          <p:nvPr/>
        </p:nvCxnSpPr>
        <p:spPr>
          <a:xfrm>
            <a:off x="3181350" y="3657600"/>
            <a:ext cx="2476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200400" y="3886200"/>
            <a:ext cx="2476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200400" y="4114800"/>
            <a:ext cx="2476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200400" y="3429000"/>
            <a:ext cx="2476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429000" y="3352800"/>
            <a:ext cx="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429000" y="3810000"/>
            <a:ext cx="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429000" y="4038600"/>
            <a:ext cx="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895600" y="2438400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438400"/>
                <a:ext cx="38183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3429000" y="4724400"/>
            <a:ext cx="1085850" cy="609600"/>
            <a:chOff x="3429000" y="4724400"/>
            <a:chExt cx="1085850" cy="609600"/>
          </a:xfrm>
        </p:grpSpPr>
        <p:sp>
          <p:nvSpPr>
            <p:cNvPr id="80" name="Right Brace 79"/>
            <p:cNvSpPr/>
            <p:nvPr/>
          </p:nvSpPr>
          <p:spPr>
            <a:xfrm rot="5400000">
              <a:off x="3867150" y="4286250"/>
              <a:ext cx="209550" cy="108585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3810000" y="4964668"/>
                  <a:ext cx="369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4964668"/>
                  <a:ext cx="36901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624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Efficiency of Hashing depends upon hash function</a:t>
            </a: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A hash function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800" dirty="0" smtClean="0"/>
                  <a:t> is </a:t>
                </a:r>
                <a:r>
                  <a:rPr lang="en-US" sz="1800" u="sng" dirty="0" smtClean="0"/>
                  <a:t>good</a:t>
                </a:r>
                <a:r>
                  <a:rPr lang="en-US" sz="1800" dirty="0" smtClean="0"/>
                  <a:t> if it can </a:t>
                </a:r>
                <a:r>
                  <a:rPr lang="en-US" sz="1800" b="1" dirty="0" smtClean="0"/>
                  <a:t>evenly</a:t>
                </a:r>
                <a:r>
                  <a:rPr lang="en-US" sz="1800" dirty="0" smtClean="0"/>
                  <a:t> distributes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Aim: </a:t>
                </a:r>
                <a:r>
                  <a:rPr lang="en-US" sz="1800" dirty="0" smtClean="0"/>
                  <a:t>To search for a good hash function for a given set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There </a:t>
                </a:r>
                <a:r>
                  <a:rPr lang="en-US" sz="1800" b="1" dirty="0" smtClean="0"/>
                  <a:t>can not be</a:t>
                </a:r>
                <a:r>
                  <a:rPr lang="en-US" sz="1800" dirty="0" smtClean="0"/>
                  <a:t> any hash function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which is good for </a:t>
                </a:r>
                <a:r>
                  <a:rPr lang="en-US" sz="1800" b="1" u="sng" dirty="0" smtClean="0"/>
                  <a:t>every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b="1" dirty="0" smtClean="0"/>
                  <a:t>.</a:t>
                </a: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352800" y="2968752"/>
            <a:ext cx="2667000" cy="1527048"/>
            <a:chOff x="2895600" y="2514600"/>
            <a:chExt cx="2667000" cy="1527048"/>
          </a:xfrm>
        </p:grpSpPr>
        <p:sp>
          <p:nvSpPr>
            <p:cNvPr id="2" name="Down Ribbon 1"/>
            <p:cNvSpPr/>
            <p:nvPr/>
          </p:nvSpPr>
          <p:spPr>
            <a:xfrm>
              <a:off x="2895600" y="3276600"/>
              <a:ext cx="2667000" cy="765048"/>
            </a:xfrm>
            <a:prstGeom prst="ribbon">
              <a:avLst>
                <a:gd name="adj1" fmla="val 16667"/>
                <a:gd name="adj2" fmla="val 75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Bad </a:t>
              </a:r>
              <a:r>
                <a:rPr lang="en-US" b="1" dirty="0" smtClean="0">
                  <a:solidFill>
                    <a:srgbClr val="C00000"/>
                  </a:solidFill>
                </a:rPr>
                <a:t>news </a:t>
              </a:r>
              <a:endParaRPr lang="en-US" dirty="0"/>
            </a:p>
          </p:txBody>
        </p:sp>
        <p:sp>
          <p:nvSpPr>
            <p:cNvPr id="3" name="Smiley Face 2"/>
            <p:cNvSpPr/>
            <p:nvPr/>
          </p:nvSpPr>
          <p:spPr>
            <a:xfrm>
              <a:off x="3733800" y="2514600"/>
              <a:ext cx="914400" cy="914400"/>
            </a:xfrm>
            <a:prstGeom prst="smileyFace">
              <a:avLst>
                <a:gd name="adj" fmla="val -4653"/>
              </a:avLst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2248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Hash function, hash value, hash table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600" dirty="0" smtClean="0"/>
                  <a:t>For every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 smtClean="0"/>
                  <a:t>, there exists a subset of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000" i="1" smtClean="0">
                            <a:latin typeface="Cambria Math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00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𝒎</m:t>
                                </m:r>
                              </m:num>
                              <m:den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sz="1600" dirty="0" smtClean="0"/>
                  <a:t> elements from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600" dirty="0" smtClean="0"/>
                  <a:t> which are hashed to same value under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So we can always construct a subset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600" dirty="0" smtClean="0"/>
                  <a:t> for which all elements have same hash value </a:t>
                </a:r>
              </a:p>
              <a:p>
                <a:pPr>
                  <a:buFont typeface="Wingdings"/>
                  <a:buChar char="è"/>
                </a:pPr>
                <a:r>
                  <a:rPr lang="en-US" sz="1600" dirty="0" smtClean="0">
                    <a:sym typeface="Wingdings" pitchFamily="2" charset="2"/>
                  </a:rPr>
                  <a:t>All elements of this set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600" dirty="0" smtClean="0"/>
                  <a:t> are present in a single list of the hah table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1600" dirty="0" smtClean="0"/>
                  <a:t> associated with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 smtClean="0"/>
                  <a:t>.</a:t>
                </a:r>
              </a:p>
              <a:p>
                <a:pPr>
                  <a:buFont typeface="Wingdings"/>
                  <a:buChar char="è"/>
                </a:pPr>
                <a:r>
                  <a:rPr lang="en-US" sz="16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 smtClean="0"/>
                  <a:t>) worst case search time.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5105400"/>
              </a:xfrm>
              <a:blipFill rotWithShape="1">
                <a:blip r:embed="rId2"/>
                <a:stretch>
                  <a:fillRect l="-576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52800" y="1371600"/>
                <a:ext cx="914400" cy="381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0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2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sz="12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2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371600"/>
                <a:ext cx="914400" cy="38100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5257800" y="2362200"/>
                <a:ext cx="838200" cy="1447800"/>
              </a:xfrm>
              <a:prstGeom prst="ellipse">
                <a:avLst/>
              </a:prstGeom>
              <a:solidFill>
                <a:srgbClr val="B2DE8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0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100" b="1" i="1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100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100" dirty="0"/>
              </a:p>
              <a:p>
                <a:pPr algn="ctr"/>
                <a:endParaRPr lang="en-US" sz="1400" b="1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362200"/>
                <a:ext cx="838200" cy="14478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4419600" y="2590800"/>
            <a:ext cx="762000" cy="713232"/>
            <a:chOff x="3962400" y="3276600"/>
            <a:chExt cx="762000" cy="713232"/>
          </a:xfrm>
        </p:grpSpPr>
        <p:sp>
          <p:nvSpPr>
            <p:cNvPr id="10" name="Right Arrow 9"/>
            <p:cNvSpPr/>
            <p:nvPr/>
          </p:nvSpPr>
          <p:spPr>
            <a:xfrm>
              <a:off x="3962400" y="3505200"/>
              <a:ext cx="762000" cy="484632"/>
            </a:xfrm>
            <a:prstGeom prst="rightArrow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12362" y="3276600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362" y="3276600"/>
                  <a:ext cx="38343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3810000" y="1828800"/>
            <a:ext cx="1828800" cy="2895600"/>
            <a:chOff x="3810000" y="1828800"/>
            <a:chExt cx="1828800" cy="28956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886200" y="2209800"/>
              <a:ext cx="1676400" cy="5656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886200" y="2476500"/>
              <a:ext cx="1676400" cy="1143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038600" y="3429000"/>
              <a:ext cx="1447800" cy="129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3886200" y="3061716"/>
              <a:ext cx="1752600" cy="6720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886200" y="1828800"/>
              <a:ext cx="1752600" cy="12329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3810000" y="2590800"/>
              <a:ext cx="1752600" cy="1600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886200" y="3086100"/>
              <a:ext cx="1752600" cy="1905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3810000" y="2705100"/>
              <a:ext cx="1828800" cy="3566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3886200" y="2883408"/>
              <a:ext cx="1600200" cy="5455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3886200" y="2590800"/>
              <a:ext cx="1676400" cy="7178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3886200" y="2590800"/>
              <a:ext cx="1676400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3886200" y="2819400"/>
              <a:ext cx="1676400" cy="1143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3886200" y="3429000"/>
              <a:ext cx="1600200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3886200" y="3048000"/>
              <a:ext cx="17526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0220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Why does hashing work </a:t>
            </a:r>
            <a:r>
              <a:rPr lang="en-US" sz="3200" b="1" dirty="0">
                <a:solidFill>
                  <a:srgbClr val="7030A0"/>
                </a:solidFill>
              </a:rPr>
              <a:t>so well </a:t>
            </a:r>
            <a:r>
              <a:rPr lang="en-US" sz="3200" b="1" dirty="0"/>
              <a:t>in Practice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</a:rPr>
                        <m:t>𝒉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2000" b="1" i="1" smtClean="0">
                          <a:latin typeface="Cambria Math"/>
                        </a:rPr>
                        <m:t> </m:t>
                      </m:r>
                      <m:r>
                        <a:rPr lang="en-US" sz="2000" b="1" i="0" smtClean="0">
                          <a:latin typeface="Cambria Math"/>
                        </a:rPr>
                        <m:t>𝐦𝐨𝐝</m:t>
                      </m:r>
                      <m:r>
                        <a:rPr lang="en-US" sz="2000" b="1" i="1" smtClean="0">
                          <a:latin typeface="Cambria Math"/>
                        </a:rPr>
                        <m:t> </m:t>
                      </m:r>
                      <m:r>
                        <a:rPr lang="en-US" sz="2000" b="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dirty="0"/>
                  <a:t>B</a:t>
                </a:r>
                <a:r>
                  <a:rPr lang="en-US" sz="2000" dirty="0" smtClean="0"/>
                  <a:t>ecause the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 is usually a </a:t>
                </a:r>
                <a:r>
                  <a:rPr lang="en-US" sz="2000" b="1" dirty="0" smtClean="0"/>
                  <a:t>uniformly random </a:t>
                </a:r>
                <a:r>
                  <a:rPr lang="en-US" sz="2000" dirty="0" smtClean="0"/>
                  <a:t>subset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109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762000" y="2743200"/>
            <a:ext cx="7772400" cy="838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2438400" y="3886200"/>
            <a:ext cx="4800600" cy="14478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Let us do a </a:t>
            </a:r>
            <a:r>
              <a:rPr lang="en-US" b="1" dirty="0" smtClean="0">
                <a:solidFill>
                  <a:schemeClr val="tx1"/>
                </a:solidFill>
              </a:rPr>
              <a:t>theoretical analysis to prove  </a:t>
            </a:r>
            <a:r>
              <a:rPr lang="en-US" dirty="0" smtClean="0">
                <a:solidFill>
                  <a:schemeClr val="tx1"/>
                </a:solidFill>
              </a:rPr>
              <a:t>this fact.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58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Why does hashing work </a:t>
            </a:r>
            <a:r>
              <a:rPr lang="en-US" sz="3200" b="1" dirty="0">
                <a:solidFill>
                  <a:srgbClr val="7030A0"/>
                </a:solidFill>
              </a:rPr>
              <a:t>so well </a:t>
            </a:r>
            <a:r>
              <a:rPr lang="en-US" sz="3200" b="1" dirty="0"/>
              <a:t>in Practice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3434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 smtClean="0"/>
                  <a:t> denote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elements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selected </a:t>
                </a:r>
                <a:r>
                  <a:rPr lang="en-US" sz="1800" u="sng" dirty="0" smtClean="0"/>
                  <a:t>randomly uniformly</a:t>
                </a:r>
                <a:r>
                  <a:rPr lang="en-US" sz="18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to form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What </a:t>
                </a:r>
                <a:r>
                  <a:rPr lang="en-US" sz="1800" dirty="0"/>
                  <a:t>is expected number of </a:t>
                </a:r>
                <a:r>
                  <a:rPr lang="en-US" sz="1800" dirty="0" smtClean="0"/>
                  <a:t>elements</a:t>
                </a:r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colliding with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 </a:t>
                </a: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takes value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 smtClean="0"/>
                  <a:t> collides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) = ??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343400" cy="4525963"/>
              </a:xfrm>
              <a:blipFill rotWithShape="1">
                <a:blip r:embed="rId2"/>
                <a:stretch>
                  <a:fillRect l="-140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4953000" y="1447800"/>
            <a:ext cx="381000" cy="4876800"/>
            <a:chOff x="4953000" y="1447800"/>
            <a:chExt cx="381000" cy="4876800"/>
          </a:xfrm>
        </p:grpSpPr>
        <p:sp>
          <p:nvSpPr>
            <p:cNvPr id="7" name="Oval 6"/>
            <p:cNvSpPr/>
            <p:nvPr/>
          </p:nvSpPr>
          <p:spPr>
            <a:xfrm>
              <a:off x="5257800" y="205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257800" y="220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578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257800" y="2514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2578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2578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57800" y="2971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2578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57800" y="3276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578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578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2578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578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2578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2578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578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257800" y="4495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2578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2578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2578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2578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2578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78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257800" y="5562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2578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57800" y="586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2578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257800" y="617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257800" y="190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257800" y="1752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257800" y="160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00998" y="1447800"/>
              <a:ext cx="2568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1</a:t>
              </a:r>
            </a:p>
            <a:p>
              <a:r>
                <a:rPr lang="en-US" sz="1100" dirty="0"/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53000" y="6047601"/>
              <a:ext cx="3080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</a:t>
              </a:r>
              <a:endParaRPr lang="en-US" sz="1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334000" y="3593068"/>
            <a:ext cx="547213" cy="369332"/>
            <a:chOff x="5486400" y="3581400"/>
            <a:chExt cx="547213" cy="369332"/>
          </a:xfrm>
        </p:grpSpPr>
        <p:cxnSp>
          <p:nvCxnSpPr>
            <p:cNvPr id="42" name="Straight Arrow Connector 41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715000" y="3581400"/>
                  <a:ext cx="318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31861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307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/>
          <p:cNvGrpSpPr/>
          <p:nvPr/>
        </p:nvGrpSpPr>
        <p:grpSpPr>
          <a:xfrm>
            <a:off x="5334000" y="2983468"/>
            <a:ext cx="959954" cy="369332"/>
            <a:chOff x="5486400" y="3581400"/>
            <a:chExt cx="959954" cy="369332"/>
          </a:xfrm>
        </p:grpSpPr>
        <p:cxnSp>
          <p:nvCxnSpPr>
            <p:cNvPr id="62" name="Straight Arrow Connector 61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715000" y="3581400"/>
                  <a:ext cx="7313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73135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/>
          <p:cNvGrpSpPr/>
          <p:nvPr/>
        </p:nvGrpSpPr>
        <p:grpSpPr>
          <a:xfrm>
            <a:off x="5334000" y="4202668"/>
            <a:ext cx="959954" cy="369332"/>
            <a:chOff x="5486400" y="3581400"/>
            <a:chExt cx="959954" cy="369332"/>
          </a:xfrm>
        </p:grpSpPr>
        <p:cxnSp>
          <p:nvCxnSpPr>
            <p:cNvPr id="65" name="Straight Arrow Connector 64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715000" y="3581400"/>
                  <a:ext cx="7313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73135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5334000" y="4812268"/>
            <a:ext cx="1088194" cy="369332"/>
            <a:chOff x="5486400" y="3581400"/>
            <a:chExt cx="1088194" cy="369332"/>
          </a:xfrm>
        </p:grpSpPr>
        <p:cxnSp>
          <p:nvCxnSpPr>
            <p:cNvPr id="68" name="Straight Arrow Connector 67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5715000" y="3581400"/>
                  <a:ext cx="8595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85959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85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5334000" y="5421868"/>
            <a:ext cx="1088194" cy="369332"/>
            <a:chOff x="5486400" y="3581400"/>
            <a:chExt cx="1088194" cy="369332"/>
          </a:xfrm>
        </p:grpSpPr>
        <p:cxnSp>
          <p:nvCxnSpPr>
            <p:cNvPr id="71" name="Straight Arrow Connector 70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5715000" y="3581400"/>
                  <a:ext cx="8595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+3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85959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85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791200" y="5650468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5650468"/>
                <a:ext cx="30970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35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715000" y="2590800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590800"/>
                <a:ext cx="30970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6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loud Callout 74"/>
              <p:cNvSpPr/>
              <p:nvPr/>
            </p:nvSpPr>
            <p:spPr>
              <a:xfrm>
                <a:off x="685800" y="4333125"/>
                <a:ext cx="3581400" cy="924675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many possible values can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take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Cloud Callout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333125"/>
                <a:ext cx="3581400" cy="924675"/>
              </a:xfrm>
              <a:prstGeom prst="cloudCallou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275339" y="4724400"/>
                <a:ext cx="83946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339" y="4724400"/>
                <a:ext cx="839461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94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loud Callout 76"/>
              <p:cNvSpPr/>
              <p:nvPr/>
            </p:nvSpPr>
            <p:spPr>
              <a:xfrm>
                <a:off x="457200" y="5552325"/>
                <a:ext cx="4066926" cy="924675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many possible values can collide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Cloud Callout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552325"/>
                <a:ext cx="4066926" cy="924675"/>
              </a:xfrm>
              <a:prstGeom prst="cloudCallou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592333" y="1078468"/>
                <a:ext cx="186358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𝒉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>
                          <a:latin typeface="Cambria Math"/>
                        </a:rPr>
                        <m:t> </m:t>
                      </m:r>
                      <m:r>
                        <a:rPr lang="en-US" b="1">
                          <a:latin typeface="Cambria Math"/>
                        </a:rPr>
                        <m:t>𝐦𝐨𝐝</m:t>
                      </m:r>
                      <m:r>
                        <a:rPr lang="en-US" b="1" i="1">
                          <a:latin typeface="Cambria Math"/>
                        </a:rPr>
                        <m:t>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333" y="1078468"/>
                <a:ext cx="1863587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6349" r="-357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14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3" grpId="0"/>
      <p:bldP spid="74" grpId="0"/>
      <p:bldP spid="75" grpId="0" animBg="1"/>
      <p:bldP spid="75" grpId="1" animBg="1"/>
      <p:bldP spid="76" grpId="0" animBg="1"/>
      <p:bldP spid="76" grpId="1" animBg="1"/>
      <p:bldP spid="77" grpId="0" animBg="1"/>
      <p:bldP spid="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Why does hashing work </a:t>
            </a:r>
            <a:r>
              <a:rPr lang="en-US" sz="3200" b="1" dirty="0">
                <a:solidFill>
                  <a:srgbClr val="7030A0"/>
                </a:solidFill>
              </a:rPr>
              <a:t>so well </a:t>
            </a:r>
            <a:r>
              <a:rPr lang="en-US" sz="3200" b="1" dirty="0"/>
              <a:t>in Practice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3434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 smtClean="0"/>
                  <a:t> denote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elements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selected </a:t>
                </a:r>
                <a:r>
                  <a:rPr lang="en-US" sz="1800" u="sng" dirty="0" smtClean="0"/>
                  <a:t>randomly uniformly</a:t>
                </a:r>
                <a:r>
                  <a:rPr lang="en-US" sz="18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to form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What </a:t>
                </a:r>
                <a:r>
                  <a:rPr lang="en-US" sz="1800" dirty="0"/>
                  <a:t>is expected number of </a:t>
                </a:r>
                <a:r>
                  <a:rPr lang="en-US" sz="1800" dirty="0" smtClean="0"/>
                  <a:t>elements </a:t>
                </a:r>
                <a:r>
                  <a:rPr lang="en-US" sz="1800" dirty="0"/>
                  <a:t>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colliding with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 </a:t>
                </a: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takes value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 smtClean="0"/>
                  <a:t> collides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) =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⌈"/>
                            <m:endChr m:val="⌉"/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Expected number of elements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colliding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 =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⌈"/>
                            <m:endChr m:val="⌉"/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−1)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343400" cy="5257800"/>
              </a:xfrm>
              <a:blipFill rotWithShape="1">
                <a:blip r:embed="rId2"/>
                <a:stretch>
                  <a:fillRect l="-1122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4953000" y="1447800"/>
            <a:ext cx="381000" cy="4876800"/>
            <a:chOff x="4953000" y="1447800"/>
            <a:chExt cx="381000" cy="4876800"/>
          </a:xfrm>
        </p:grpSpPr>
        <p:sp>
          <p:nvSpPr>
            <p:cNvPr id="7" name="Oval 6"/>
            <p:cNvSpPr/>
            <p:nvPr/>
          </p:nvSpPr>
          <p:spPr>
            <a:xfrm>
              <a:off x="5257800" y="205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257800" y="220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578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257800" y="2514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2578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2578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57800" y="2971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257800" y="3124200"/>
              <a:ext cx="76200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57800" y="3276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578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578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257800" y="3733800"/>
              <a:ext cx="76200" cy="762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578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2578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2578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57800" y="4343400"/>
              <a:ext cx="76200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257800" y="4495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2578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2578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257800" y="4953000"/>
              <a:ext cx="76200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2578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2578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78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257800" y="5562600"/>
              <a:ext cx="76200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2578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57800" y="586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2578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257800" y="617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257800" y="190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257800" y="1752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257800" y="160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00998" y="1447800"/>
              <a:ext cx="2568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1</a:t>
              </a:r>
            </a:p>
            <a:p>
              <a:r>
                <a:rPr lang="en-US" sz="1100" dirty="0"/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53000" y="6047601"/>
              <a:ext cx="3080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</a:t>
              </a:r>
              <a:endParaRPr lang="en-US" sz="1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334000" y="3593068"/>
            <a:ext cx="547213" cy="369332"/>
            <a:chOff x="5486400" y="3581400"/>
            <a:chExt cx="547213" cy="369332"/>
          </a:xfrm>
        </p:grpSpPr>
        <p:cxnSp>
          <p:nvCxnSpPr>
            <p:cNvPr id="42" name="Straight Arrow Connector 41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715000" y="3581400"/>
                  <a:ext cx="318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31861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307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/>
          <p:cNvGrpSpPr/>
          <p:nvPr/>
        </p:nvGrpSpPr>
        <p:grpSpPr>
          <a:xfrm>
            <a:off x="5334000" y="2983468"/>
            <a:ext cx="959954" cy="369332"/>
            <a:chOff x="5486400" y="3581400"/>
            <a:chExt cx="959954" cy="369332"/>
          </a:xfrm>
        </p:grpSpPr>
        <p:cxnSp>
          <p:nvCxnSpPr>
            <p:cNvPr id="62" name="Straight Arrow Connector 61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715000" y="3581400"/>
                  <a:ext cx="7313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73135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/>
          <p:cNvGrpSpPr/>
          <p:nvPr/>
        </p:nvGrpSpPr>
        <p:grpSpPr>
          <a:xfrm>
            <a:off x="5334000" y="4202668"/>
            <a:ext cx="959954" cy="369332"/>
            <a:chOff x="5486400" y="3581400"/>
            <a:chExt cx="959954" cy="369332"/>
          </a:xfrm>
        </p:grpSpPr>
        <p:cxnSp>
          <p:nvCxnSpPr>
            <p:cNvPr id="65" name="Straight Arrow Connector 64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715000" y="3581400"/>
                  <a:ext cx="7313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73135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5334000" y="4812268"/>
            <a:ext cx="1088194" cy="369332"/>
            <a:chOff x="5486400" y="3581400"/>
            <a:chExt cx="1088194" cy="369332"/>
          </a:xfrm>
        </p:grpSpPr>
        <p:cxnSp>
          <p:nvCxnSpPr>
            <p:cNvPr id="68" name="Straight Arrow Connector 67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5715000" y="3581400"/>
                  <a:ext cx="8595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85959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85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5334000" y="5421868"/>
            <a:ext cx="1088194" cy="369332"/>
            <a:chOff x="5486400" y="3581400"/>
            <a:chExt cx="1088194" cy="369332"/>
          </a:xfrm>
        </p:grpSpPr>
        <p:cxnSp>
          <p:nvCxnSpPr>
            <p:cNvPr id="71" name="Straight Arrow Connector 70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5715000" y="3581400"/>
                  <a:ext cx="8595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+3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85959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85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791200" y="5650468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5650468"/>
                <a:ext cx="30970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35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715000" y="2590800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590800"/>
                <a:ext cx="30970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6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5334000" y="3200400"/>
            <a:ext cx="3581400" cy="2286000"/>
            <a:chOff x="5334000" y="3200400"/>
            <a:chExt cx="3581400" cy="2286000"/>
          </a:xfrm>
        </p:grpSpPr>
        <p:sp>
          <p:nvSpPr>
            <p:cNvPr id="5" name="Rounded Rectangle 4"/>
            <p:cNvSpPr/>
            <p:nvPr/>
          </p:nvSpPr>
          <p:spPr>
            <a:xfrm>
              <a:off x="7086600" y="3352800"/>
              <a:ext cx="1828800" cy="1905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5334000" y="3200400"/>
              <a:ext cx="1752600" cy="419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5486400" y="4076700"/>
              <a:ext cx="1600200" cy="190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5486400" y="4533900"/>
              <a:ext cx="1600200" cy="342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5334000" y="4857750"/>
              <a:ext cx="1752600" cy="628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92333" y="1078468"/>
                <a:ext cx="186358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𝒉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>
                          <a:latin typeface="Cambria Math"/>
                        </a:rPr>
                        <m:t> </m:t>
                      </m:r>
                      <m:r>
                        <a:rPr lang="en-US" b="1">
                          <a:latin typeface="Cambria Math"/>
                        </a:rPr>
                        <m:t>𝐦𝐨𝐝</m:t>
                      </m:r>
                      <m:r>
                        <a:rPr lang="en-US" b="1" i="1">
                          <a:latin typeface="Cambria Math"/>
                        </a:rPr>
                        <m:t>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333" y="1078468"/>
                <a:ext cx="186358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349" r="-357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553960" y="4005306"/>
                <a:ext cx="1008096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960" y="4005306"/>
                <a:ext cx="1008096" cy="566694"/>
              </a:xfrm>
              <a:prstGeom prst="rect">
                <a:avLst/>
              </a:prstGeom>
              <a:blipFill rotWithShape="1">
                <a:blip r:embed="rId11"/>
                <a:stretch>
                  <a:fillRect r="-7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9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Why does hashing work </a:t>
            </a:r>
            <a:r>
              <a:rPr lang="en-US" sz="3200" b="1" dirty="0">
                <a:solidFill>
                  <a:srgbClr val="7030A0"/>
                </a:solidFill>
              </a:rPr>
              <a:t>so well </a:t>
            </a:r>
            <a:r>
              <a:rPr lang="en-US" sz="3200" b="1" dirty="0"/>
              <a:t>in Practice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Conclusion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latin typeface="Cambria Math"/>
                      </a:rPr>
                      <m:t>𝐦𝐨𝐝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000" dirty="0"/>
                  <a:t>works so well </a:t>
                </a:r>
                <a:r>
                  <a:rPr lang="en-US" sz="2000" dirty="0" smtClean="0"/>
                  <a:t>because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</a:t>
                </a:r>
                <a:r>
                  <a:rPr lang="en-US" sz="2000" dirty="0"/>
                  <a:t>for a uniformly random subset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the </a:t>
                </a:r>
                <a:r>
                  <a:rPr lang="en-US" sz="2000" b="1" dirty="0" smtClean="0"/>
                  <a:t>expected</a:t>
                </a:r>
                <a:r>
                  <a:rPr lang="en-US" sz="2000" dirty="0" smtClean="0"/>
                  <a:t> number of collision at an index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 is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).</a:t>
                </a: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 smtClean="0"/>
                  <a:t>   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    It is easy to fool this hash function such that it achieves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:r>
                  <a:rPr lang="en-US" sz="2000" i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sz="2000" dirty="0" smtClean="0"/>
                  <a:t>) search time. 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(do it as a simple exercise).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This makes us think: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 smtClean="0"/>
                  <a:t>“How can we achieve worst case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 search time for a given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.”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1091" t="-674" b="-11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938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Hashing:</a:t>
            </a:r>
            <a:r>
              <a:rPr lang="en-US" sz="3600" b="1" dirty="0" smtClean="0">
                <a:solidFill>
                  <a:srgbClr val="7030A0"/>
                </a:solidFill>
              </a:rPr>
              <a:t> theory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991600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{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0,1,…,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} </a:t>
                </a:r>
                <a:endParaRPr lang="en-US" sz="20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</m:d>
                  </m:oMath>
                </a14:m>
                <a:r>
                  <a:rPr lang="en-US" sz="1800" i="1" dirty="0">
                    <a:latin typeface="Cambria Math"/>
                  </a:rPr>
                  <a:t>, 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 </a:t>
                </a:r>
                <a:r>
                  <a:rPr lang="en-US" sz="2000" b="1" dirty="0" smtClean="0"/>
                  <a:t>[</a:t>
                </a:r>
                <a:r>
                  <a:rPr lang="en-US" sz="2000" b="1" dirty="0" smtClean="0"/>
                  <a:t>FKS, 1984]: 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A hash table and hash function can be computed in </a:t>
                </a:r>
                <a:r>
                  <a:rPr lang="en-US" sz="1800" u="sng" dirty="0" smtClean="0"/>
                  <a:t>average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</a:t>
                </a:r>
                <a:r>
                  <a:rPr lang="en-US" sz="1800" b="1" dirty="0" smtClean="0"/>
                  <a:t> time </a:t>
                </a:r>
                <a:r>
                  <a:rPr lang="en-US" sz="1800" dirty="0" smtClean="0"/>
                  <a:t>for a </a:t>
                </a:r>
                <a:r>
                  <a:rPr lang="en-US" sz="1800" b="1" u="sng" dirty="0" smtClean="0"/>
                  <a:t>given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 s.t.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Space</a:t>
                </a:r>
                <a:r>
                  <a:rPr lang="en-US" sz="1800" dirty="0" smtClean="0"/>
                  <a:t> :  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Query time</a:t>
                </a:r>
                <a:r>
                  <a:rPr lang="en-US" sz="1800" dirty="0" smtClean="0"/>
                  <a:t>:  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2060"/>
                    </a:solidFill>
                  </a:rPr>
                  <a:t>Ingredients :</a:t>
                </a:r>
                <a:endParaRPr lang="en-US" sz="1800" b="1" dirty="0">
                  <a:solidFill>
                    <a:srgbClr val="002060"/>
                  </a:solidFill>
                </a:endParaRPr>
              </a:p>
              <a:p>
                <a:r>
                  <a:rPr lang="en-US" sz="1800" dirty="0" smtClean="0"/>
                  <a:t>elementary knowledge of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prime numbers</a:t>
                </a:r>
                <a:r>
                  <a:rPr lang="en-US" sz="1800" dirty="0" smtClean="0"/>
                  <a:t>.</a:t>
                </a:r>
              </a:p>
              <a:p>
                <a:r>
                  <a:rPr lang="en-US" sz="1800" dirty="0" smtClean="0"/>
                  <a:t>The algorithms use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simple randomization</a:t>
                </a:r>
                <a:r>
                  <a:rPr lang="en-US" sz="1800" dirty="0" smtClean="0"/>
                  <a:t>.</a:t>
                </a:r>
                <a:endParaRPr lang="en-US" sz="1800" b="1" dirty="0" smtClean="0"/>
              </a:p>
              <a:p>
                <a:pPr marL="0" indent="0" algn="ctr">
                  <a:buNone/>
                </a:pPr>
                <a:r>
                  <a:rPr lang="en-US" sz="1800" b="1" dirty="0" smtClean="0"/>
                  <a:t>(We shall discuss such an algorithm in CS345.)</a:t>
                </a:r>
                <a:endParaRPr lang="en-US" sz="18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991600" cy="4525963"/>
              </a:xfrm>
              <a:blipFill rotWithShape="1">
                <a:blip r:embed="rId2"/>
                <a:stretch>
                  <a:fillRect l="-746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loud Callout 3"/>
          <p:cNvSpPr/>
          <p:nvPr/>
        </p:nvSpPr>
        <p:spPr>
          <a:xfrm>
            <a:off x="6248400" y="3962400"/>
            <a:ext cx="2667000" cy="1222248"/>
          </a:xfrm>
          <a:prstGeom prst="cloudCallout">
            <a:avLst>
              <a:gd name="adj1" fmla="val -33023"/>
              <a:gd name="adj2" fmla="val 891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complicated would it be ?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93699" y="3505200"/>
                <a:ext cx="6303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99" y="3505200"/>
                <a:ext cx="63030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738" t="-8197" r="-17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47800" y="3821668"/>
                <a:ext cx="166167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worst case </a:t>
                </a:r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821668"/>
                <a:ext cx="166167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309" t="-8197" r="-58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523958" y="838200"/>
            <a:ext cx="70564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1953 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43800" y="2831068"/>
            <a:ext cx="70564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1984 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7620000" y="1371600"/>
            <a:ext cx="484632" cy="13716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4724400" y="3124200"/>
            <a:ext cx="3581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6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4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4" grpId="1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Quick Sort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Facts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(</a:t>
            </a:r>
            <a:r>
              <a:rPr lang="en-US" sz="2000" b="1" dirty="0" smtClean="0">
                <a:solidFill>
                  <a:schemeClr val="tx1"/>
                </a:solidFill>
              </a:rPr>
              <a:t>invented </a:t>
            </a:r>
            <a:r>
              <a:rPr lang="en-US" sz="2000" b="1" dirty="0">
                <a:solidFill>
                  <a:schemeClr val="tx1"/>
                </a:solidFill>
              </a:rPr>
              <a:t>by </a:t>
            </a:r>
            <a:r>
              <a:rPr lang="en-US" sz="2000" b="1" dirty="0">
                <a:solidFill>
                  <a:srgbClr val="006C31"/>
                </a:solidFill>
              </a:rPr>
              <a:t>Tony Hoare </a:t>
            </a:r>
            <a:r>
              <a:rPr lang="en-US" sz="2000" b="1" dirty="0">
                <a:solidFill>
                  <a:schemeClr val="tx1"/>
                </a:solidFill>
              </a:rPr>
              <a:t>in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1960)</a:t>
            </a:r>
            <a:endParaRPr lang="en-US" sz="2000" b="1" dirty="0">
              <a:solidFill>
                <a:srgbClr val="7030A0"/>
              </a:solidFill>
            </a:endParaRPr>
          </a:p>
          <a:p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2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Quick sort </a:t>
            </a:r>
            <a:r>
              <a:rPr lang="en-US" sz="2800" b="1" dirty="0" smtClean="0"/>
              <a:t>versus </a:t>
            </a:r>
            <a:r>
              <a:rPr lang="en-US" sz="2800" b="1" dirty="0" smtClean="0">
                <a:solidFill>
                  <a:srgbClr val="006C31"/>
                </a:solidFill>
              </a:rPr>
              <a:t>Merge Sort</a:t>
            </a:r>
            <a:br>
              <a:rPr lang="en-US" sz="2800" b="1" dirty="0" smtClean="0">
                <a:solidFill>
                  <a:srgbClr val="006C31"/>
                </a:solidFill>
              </a:rPr>
            </a:br>
            <a:r>
              <a:rPr lang="en-US" sz="2800" b="1" dirty="0" smtClean="0">
                <a:solidFill>
                  <a:srgbClr val="0070C0"/>
                </a:solidFill>
              </a:rPr>
              <a:t>Assignment </a:t>
            </a:r>
            <a:r>
              <a:rPr lang="en-US" sz="2800" b="1" dirty="0" smtClean="0"/>
              <a:t>and</a:t>
            </a:r>
            <a:r>
              <a:rPr lang="en-US" sz="2800" b="1" dirty="0" smtClean="0">
                <a:solidFill>
                  <a:srgbClr val="006C31"/>
                </a:solidFill>
              </a:rPr>
              <a:t> </a:t>
            </a:r>
            <a:r>
              <a:rPr lang="en-US" sz="2800" b="1" dirty="0" smtClean="0"/>
              <a:t>Lecture </a:t>
            </a:r>
            <a:r>
              <a:rPr lang="en-US" sz="2800" b="1" dirty="0" smtClean="0">
                <a:solidFill>
                  <a:srgbClr val="0070C0"/>
                </a:solidFill>
              </a:rPr>
              <a:t>21</a:t>
            </a:r>
            <a:endParaRPr lang="en-IN" sz="2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Realization</a:t>
            </a:r>
            <a:r>
              <a:rPr lang="en-US" sz="1800" b="1" dirty="0" smtClean="0"/>
              <a:t> from </a:t>
            </a:r>
            <a:r>
              <a:rPr lang="en-US" sz="1800" b="1" dirty="0" smtClean="0">
                <a:solidFill>
                  <a:srgbClr val="0070C0"/>
                </a:solidFill>
              </a:rPr>
              <a:t>Programming assignment 4 </a:t>
            </a:r>
            <a:r>
              <a:rPr lang="en-US" sz="1800" b="1" dirty="0" smtClean="0"/>
              <a:t>(part </a:t>
            </a:r>
            <a:r>
              <a:rPr lang="en-US" sz="1800" b="1" dirty="0" smtClean="0">
                <a:solidFill>
                  <a:srgbClr val="0070C0"/>
                </a:solidFill>
              </a:rPr>
              <a:t>1</a:t>
            </a:r>
            <a:r>
              <a:rPr lang="en-US" sz="1800" b="1" dirty="0" smtClean="0"/>
              <a:t>)</a:t>
            </a:r>
            <a:r>
              <a:rPr lang="en-US" sz="1800" dirty="0" smtClean="0"/>
              <a:t>:</a:t>
            </a:r>
            <a:r>
              <a:rPr lang="en-US" sz="1800" b="1" dirty="0" smtClean="0"/>
              <a:t> 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Reasons</a:t>
            </a:r>
            <a:r>
              <a:rPr lang="en-US" sz="1800" b="1" dirty="0" smtClean="0"/>
              <a:t> </a:t>
            </a:r>
            <a:r>
              <a:rPr lang="en-US" sz="1800" dirty="0" smtClean="0"/>
              <a:t>: </a:t>
            </a:r>
          </a:p>
          <a:p>
            <a:r>
              <a:rPr lang="en-US" sz="1800" b="1" dirty="0"/>
              <a:t> </a:t>
            </a:r>
            <a:r>
              <a:rPr lang="en-US" sz="1800" b="1" dirty="0" smtClean="0"/>
              <a:t>        </a:t>
            </a:r>
            <a:r>
              <a:rPr lang="en-US" sz="1800" dirty="0" smtClean="0"/>
              <a:t>Overhead of </a:t>
            </a:r>
            <a:r>
              <a:rPr lang="en-US" sz="1800" b="1" dirty="0" smtClean="0"/>
              <a:t>Copying </a:t>
            </a:r>
            <a:r>
              <a:rPr lang="en-US" sz="1800" dirty="0" smtClean="0"/>
              <a:t>in merging </a:t>
            </a:r>
            <a:r>
              <a:rPr lang="en-US" sz="1800" b="1" dirty="0" smtClean="0"/>
              <a:t>?</a:t>
            </a:r>
          </a:p>
          <a:p>
            <a:r>
              <a:rPr lang="en-US" sz="1800" b="1" dirty="0"/>
              <a:t> </a:t>
            </a:r>
            <a:r>
              <a:rPr lang="en-US" sz="1800" b="1" dirty="0" smtClean="0"/>
              <a:t>        Technical  (cache) </a:t>
            </a: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401269"/>
              </p:ext>
            </p:extLst>
          </p:nvPr>
        </p:nvGraphicFramePr>
        <p:xfrm>
          <a:off x="1066800" y="1447800"/>
          <a:ext cx="7467600" cy="189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1752600"/>
                <a:gridCol w="2514600"/>
              </a:tblGrid>
              <a:tr h="62865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Merge Sort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Quick Sort</a:t>
                      </a:r>
                      <a:endParaRPr lang="en-IN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case comparisons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Worst case comparisons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3124" y="2209800"/>
                <a:ext cx="1065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func>
                        <m:funcPr>
                          <m:ctrlPr>
                            <a:rPr lang="en-US" i="1" dirty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124" y="2209800"/>
                <a:ext cx="106567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7429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73124" y="2743200"/>
                <a:ext cx="1065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func>
                        <m:funcPr>
                          <m:ctrlPr>
                            <a:rPr lang="en-US" i="1" dirty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124" y="2743200"/>
                <a:ext cx="106567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742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554324" y="2743200"/>
                <a:ext cx="1141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324" y="2743200"/>
                <a:ext cx="114165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6952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46653" y="2221468"/>
                <a:ext cx="1530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1.39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i="1" dirty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653" y="2221468"/>
                <a:ext cx="153054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586" t="-8197" r="-597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824828"/>
              </p:ext>
            </p:extLst>
          </p:nvPr>
        </p:nvGraphicFramePr>
        <p:xfrm>
          <a:off x="1066800" y="4267200"/>
          <a:ext cx="7315200" cy="1021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29000"/>
                <a:gridCol w="1371600"/>
                <a:gridCol w="1219200"/>
                <a:gridCol w="1295400"/>
              </a:tblGrid>
              <a:tr h="381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No. of times </a:t>
                      </a:r>
                      <a:r>
                        <a:rPr lang="en-US" b="1" dirty="0" smtClean="0">
                          <a:solidFill>
                            <a:srgbClr val="006C31"/>
                          </a:solidFill>
                        </a:rPr>
                        <a:t>Merge</a:t>
                      </a:r>
                      <a:r>
                        <a:rPr lang="en-US" b="1" baseline="0" dirty="0" smtClean="0">
                          <a:solidFill>
                            <a:srgbClr val="006C31"/>
                          </a:solidFill>
                        </a:rPr>
                        <a:t> sort </a:t>
                      </a:r>
                      <a:r>
                        <a:rPr lang="en-US" baseline="0" dirty="0" smtClean="0"/>
                        <a:t>outperformed </a:t>
                      </a:r>
                      <a:r>
                        <a:rPr lang="en-US" b="1" baseline="0" dirty="0" smtClean="0">
                          <a:solidFill>
                            <a:srgbClr val="7030A0"/>
                          </a:solidFill>
                        </a:rPr>
                        <a:t>Quick sort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572000" y="4278868"/>
                <a:ext cx="1101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𝟏𝟎𝟎</m:t>
                      </m:r>
                    </m:oMath>
                  </m:oMathPara>
                </a14:m>
                <a:endParaRPr lang="en-IN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278868"/>
                <a:ext cx="110158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607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47158" y="4267200"/>
                <a:ext cx="1239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𝟏𝟎𝟎𝟎</m:t>
                      </m:r>
                    </m:oMath>
                  </m:oMathPara>
                </a14:m>
                <a:endParaRPr lang="en-IN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158" y="4267200"/>
                <a:ext cx="123944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5882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010400" y="4278868"/>
                <a:ext cx="1377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≥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𝟏𝟎𝟎𝟎𝟎</m:t>
                      </m:r>
                    </m:oMath>
                  </m:oMathPara>
                </a14:m>
                <a:endParaRPr lang="en-IN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4278868"/>
                <a:ext cx="137730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48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800600" y="4736068"/>
                <a:ext cx="80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%</m:t>
                      </m:r>
                    </m:oMath>
                  </m:oMathPara>
                </a14:m>
                <a:endParaRPr lang="en-I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736068"/>
                <a:ext cx="805029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909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91314" y="4724400"/>
                <a:ext cx="9428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𝟎𝟐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%</m:t>
                      </m:r>
                    </m:oMath>
                  </m:oMathPara>
                </a14:m>
                <a:endParaRPr lang="en-I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314" y="4724400"/>
                <a:ext cx="94288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7742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344193" y="4724400"/>
                <a:ext cx="580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%</m:t>
                      </m:r>
                    </m:oMath>
                  </m:oMathPara>
                </a14:m>
                <a:endParaRPr lang="en-I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193" y="4724400"/>
                <a:ext cx="58060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368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218185" y="5791200"/>
            <a:ext cx="365504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Very few</a:t>
            </a:r>
            <a:r>
              <a:rPr lang="en-US" dirty="0"/>
              <a:t> </a:t>
            </a:r>
            <a:r>
              <a:rPr lang="en-US" dirty="0" smtClean="0"/>
              <a:t>students tried </a:t>
            </a:r>
            <a:r>
              <a:rPr lang="en-US" dirty="0"/>
              <a:t>to find out </a:t>
            </a:r>
            <a:r>
              <a:rPr lang="en-US" dirty="0">
                <a:sym typeface="Wingdings" pitchFamily="2" charset="2"/>
              </a:rPr>
              <a:t>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514601" y="838200"/>
            <a:ext cx="4952999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7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9" grpId="0"/>
      <p:bldP spid="11" grpId="0"/>
      <p:bldP spid="12" grpId="0"/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Data structures for searching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in </a:t>
            </a:r>
            <a:r>
              <a:rPr lang="en-US" sz="2800" b="1" dirty="0" smtClean="0">
                <a:solidFill>
                  <a:srgbClr val="C00000"/>
                </a:solidFill>
              </a:rPr>
              <a:t>O</a:t>
            </a:r>
            <a:r>
              <a:rPr lang="en-US" sz="2800" dirty="0" smtClean="0">
                <a:solidFill>
                  <a:schemeClr val="tx1"/>
                </a:solidFill>
              </a:rPr>
              <a:t>(</a:t>
            </a:r>
            <a:r>
              <a:rPr lang="en-US" sz="2800" b="1" dirty="0" smtClean="0">
                <a:solidFill>
                  <a:srgbClr val="0070C0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) </a:t>
            </a:r>
            <a:r>
              <a:rPr lang="en-US" sz="2800" b="1" dirty="0" smtClean="0">
                <a:solidFill>
                  <a:schemeClr val="tx1"/>
                </a:solidFill>
              </a:rPr>
              <a:t>time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27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What makes </a:t>
            </a:r>
            <a:r>
              <a:rPr lang="en-US" sz="3200" b="1" dirty="0" smtClean="0">
                <a:solidFill>
                  <a:srgbClr val="7030A0"/>
                </a:solidFill>
              </a:rPr>
              <a:t>Quick sort </a:t>
            </a:r>
            <a:r>
              <a:rPr lang="en-US" sz="3200" b="1" dirty="0" smtClean="0">
                <a:solidFill>
                  <a:srgbClr val="006C31"/>
                </a:solidFill>
              </a:rPr>
              <a:t>popular</a:t>
            </a:r>
            <a:r>
              <a:rPr lang="en-US" sz="3200" b="1" dirty="0" smtClean="0"/>
              <a:t> ?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Inference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chances of deviation from average case decreases as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increases.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The </a:t>
                </a:r>
                <a:r>
                  <a:rPr lang="en-US" sz="2000" i="1" dirty="0" smtClean="0"/>
                  <a:t>reliability</a:t>
                </a:r>
                <a:r>
                  <a:rPr lang="en-US" sz="2000" dirty="0" smtClean="0"/>
                  <a:t> of quick sort increases as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increases.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674" b="-327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3293667"/>
                  </p:ext>
                </p:extLst>
              </p:nvPr>
            </p:nvGraphicFramePr>
            <p:xfrm>
              <a:off x="304800" y="2038328"/>
              <a:ext cx="8458199" cy="22288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67199"/>
                    <a:gridCol w="762000"/>
                    <a:gridCol w="762000"/>
                    <a:gridCol w="914400"/>
                    <a:gridCol w="914400"/>
                    <a:gridCol w="838200"/>
                  </a:tblGrid>
                  <a:tr h="659244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No. of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times run time exceeds  average by 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190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𝟐𝟎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𝟓𝟎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𝟏𝟎𝟎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3293667"/>
                  </p:ext>
                </p:extLst>
              </p:nvPr>
            </p:nvGraphicFramePr>
            <p:xfrm>
              <a:off x="304800" y="2038328"/>
              <a:ext cx="8458199" cy="22288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67199"/>
                    <a:gridCol w="762000"/>
                    <a:gridCol w="762000"/>
                    <a:gridCol w="914400"/>
                    <a:gridCol w="914400"/>
                    <a:gridCol w="838200"/>
                  </a:tblGrid>
                  <a:tr h="659244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No. of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times run time exceeds  average by 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33333" t="-4630" r="-192000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33333" t="-4630" r="-92000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12409" t="-4630" r="-730" b="-250000"/>
                          </a:stretch>
                        </a:blipFill>
                      </a:tcPr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73846" r="-98286" b="-3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190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78125" r="-98286" b="-2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372308" r="-98286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479688" r="-98286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05200" y="1600200"/>
                <a:ext cx="260577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No. of repetitions =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𝟎𝟎𝟎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600200"/>
                <a:ext cx="260577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874" t="-8333" r="-3279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loud Callout 10"/>
          <p:cNvSpPr/>
          <p:nvPr/>
        </p:nvSpPr>
        <p:spPr>
          <a:xfrm>
            <a:off x="4808089" y="5486400"/>
            <a:ext cx="4183511" cy="1143000"/>
          </a:xfrm>
          <a:prstGeom prst="cloudCallout">
            <a:avLst>
              <a:gd name="adj1" fmla="val -31809"/>
              <a:gd name="adj2" fmla="val 6421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Can this behavior of Quick sort be explained </a:t>
            </a:r>
            <a:r>
              <a:rPr lang="en-US" sz="1600" b="1" dirty="0" smtClean="0">
                <a:solidFill>
                  <a:schemeClr val="tx1"/>
                </a:solidFill>
              </a:rPr>
              <a:t>theoretically </a:t>
            </a:r>
            <a:r>
              <a:rPr lang="en-US" sz="1600" dirty="0" smtClean="0">
                <a:solidFill>
                  <a:schemeClr val="tx1"/>
                </a:solidFill>
              </a:rPr>
              <a:t>?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05400" y="4800600"/>
            <a:ext cx="3200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5257800"/>
            <a:ext cx="3200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6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  <p:bldP spid="3" grpId="0" animBg="1"/>
      <p:bldP spid="11" grpId="0" animBg="1"/>
      <p:bldP spid="11" grpId="1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What makes </a:t>
            </a:r>
            <a:r>
              <a:rPr lang="en-US" sz="3200" b="1" dirty="0" smtClean="0">
                <a:solidFill>
                  <a:srgbClr val="7030A0"/>
                </a:solidFill>
              </a:rPr>
              <a:t>Quick sort </a:t>
            </a:r>
            <a:r>
              <a:rPr lang="en-US" sz="3200" b="1" dirty="0" smtClean="0">
                <a:solidFill>
                  <a:srgbClr val="006C31"/>
                </a:solidFill>
              </a:rPr>
              <a:t>popular</a:t>
            </a:r>
            <a:r>
              <a:rPr lang="en-US" sz="3200" b="1" dirty="0" smtClean="0"/>
              <a:t> ?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839200" cy="4953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 </a:t>
                </a:r>
                <a:r>
                  <a:rPr lang="en-US" sz="2000" dirty="0" smtClean="0"/>
                  <a:t>[Colin </a:t>
                </a:r>
                <a:r>
                  <a:rPr lang="en-US" sz="2000" dirty="0" err="1" smtClean="0"/>
                  <a:t>McDiarmid</a:t>
                </a:r>
                <a:r>
                  <a:rPr lang="en-US" sz="2000" dirty="0" smtClean="0"/>
                  <a:t>,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1991</a:t>
                </a:r>
                <a:r>
                  <a:rPr lang="en-US" sz="2000" dirty="0" smtClean="0"/>
                  <a:t>]: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Prob. the run time exceeds average by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%</m:t>
                    </m:r>
                  </m:oMath>
                </a14:m>
                <a:r>
                  <a:rPr lang="en-IN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IN" sz="2000" dirty="0" smtClean="0"/>
                  <a:t>=</a:t>
                </a:r>
                <a:r>
                  <a:rPr lang="en-IN" sz="2000" dirty="0" smtClean="0">
                    <a:solidFill>
                      <a:srgbClr val="0070C0"/>
                    </a:solidFill>
                  </a:rPr>
                  <a:t> </a:t>
                </a:r>
                <a:endParaRPr lang="en-IN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Prob. run time is double the average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IN" sz="2000" dirty="0" smtClean="0"/>
                  <a:t> is       </a:t>
                </a:r>
                <a:r>
                  <a:rPr lang="en-IN" sz="2000" dirty="0" smtClean="0">
                    <a:solidFill>
                      <a:srgbClr val="C00000"/>
                    </a:solidFill>
                  </a:rPr>
                  <a:t>? </a:t>
                </a:r>
                <a:r>
                  <a:rPr lang="en-IN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Prob. any (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INTEL</a:t>
                </a:r>
                <a:r>
                  <a:rPr lang="en-US" sz="2000" b="1" dirty="0" smtClean="0"/>
                  <a:t>/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AMD</a:t>
                </a:r>
                <a:r>
                  <a:rPr lang="en-US" sz="2000" b="1" dirty="0" smtClean="0"/>
                  <a:t>/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 …</a:t>
                </a:r>
                <a:r>
                  <a:rPr lang="en-US" sz="2000" dirty="0" smtClean="0"/>
                  <a:t>) </a:t>
                </a:r>
                <a:r>
                  <a:rPr lang="en-US" sz="2000" b="1" dirty="0" smtClean="0"/>
                  <a:t>CPU</a:t>
                </a:r>
                <a:r>
                  <a:rPr lang="en-US" sz="2000" dirty="0" smtClean="0"/>
                  <a:t> failure in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720</a:t>
                </a:r>
                <a:r>
                  <a:rPr lang="en-US" sz="2000" dirty="0" smtClean="0"/>
                  <a:t> hours  is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Refer to the following paper (at least read the abstract):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Title:</a:t>
                </a:r>
                <a:r>
                  <a:rPr lang="en-US" sz="2000" dirty="0" smtClean="0"/>
                  <a:t>  </a:t>
                </a:r>
                <a:r>
                  <a:rPr lang="en-IN" sz="1600" dirty="0" smtClean="0"/>
                  <a:t>Cycles</a:t>
                </a:r>
                <a:r>
                  <a:rPr lang="en-IN" sz="1600" dirty="0"/>
                  <a:t>, Cells and Platters: An Empirical </a:t>
                </a:r>
                <a:r>
                  <a:rPr lang="en-IN" sz="1600" dirty="0" smtClean="0"/>
                  <a:t>Analysis of </a:t>
                </a:r>
                <a:r>
                  <a:rPr lang="en-IN" sz="1600" dirty="0"/>
                  <a:t>Hardware Failures on a Million Consumer </a:t>
                </a:r>
                <a:r>
                  <a:rPr lang="en-IN" sz="1600" dirty="0" smtClean="0"/>
                  <a:t>PCs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Authors</a:t>
                </a:r>
                <a:r>
                  <a:rPr lang="en-US" sz="2000" dirty="0" smtClean="0"/>
                  <a:t>: </a:t>
                </a:r>
                <a:r>
                  <a:rPr lang="en-US" sz="1800" dirty="0" smtClean="0"/>
                  <a:t>Edmund </a:t>
                </a:r>
                <a:r>
                  <a:rPr lang="en-US" sz="1800" dirty="0"/>
                  <a:t>B. Nightingale, John R. Douceur, Vince </a:t>
                </a:r>
                <a:r>
                  <a:rPr lang="en-US" sz="1800" dirty="0" err="1" smtClean="0"/>
                  <a:t>Orgovan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Available at </a:t>
                </a:r>
                <a:r>
                  <a:rPr lang="en-US" sz="2000" dirty="0" smtClean="0"/>
                  <a:t>: </a:t>
                </a:r>
                <a:r>
                  <a:rPr lang="en-IN" sz="1800" dirty="0" smtClean="0"/>
                  <a:t>research.microsoft.com/pubs/144888/eurosys84-nightingale.pdf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o</a:t>
                </a:r>
                <a:r>
                  <a:rPr lang="en-US" sz="2000" dirty="0" smtClean="0"/>
                  <a:t>r just </a:t>
                </a:r>
                <a:r>
                  <a:rPr lang="en-US" sz="2000" b="1" dirty="0" err="1" smtClean="0">
                    <a:solidFill>
                      <a:srgbClr val="0070C0"/>
                    </a:solidFill>
                  </a:rPr>
                  <a:t>google</a:t>
                </a:r>
                <a:r>
                  <a:rPr lang="en-US" sz="2000" dirty="0" smtClean="0"/>
                  <a:t> the title</a:t>
                </a:r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839200" cy="4953000"/>
              </a:xfrm>
              <a:blipFill rotWithShape="1">
                <a:blip r:embed="rId2"/>
                <a:stretch>
                  <a:fillRect l="-759" t="-616" b="-6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81600" y="1905000"/>
                <a:ext cx="138364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𝟏𝟎𝟎</m:t>
                              </m:r>
                            </m:den>
                          </m:f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𝐥𝐧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𝐥𝐧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905000"/>
                <a:ext cx="1383648" cy="471539"/>
              </a:xfrm>
              <a:prstGeom prst="rect">
                <a:avLst/>
              </a:prstGeom>
              <a:blipFill rotWithShape="1">
                <a:blip r:embed="rId3"/>
                <a:stretch>
                  <a:fillRect r="-5286" b="-194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19800" y="2667000"/>
                <a:ext cx="846642" cy="37965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𝟏𝟓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667000"/>
                <a:ext cx="846642" cy="379656"/>
              </a:xfrm>
              <a:prstGeom prst="rect">
                <a:avLst/>
              </a:prstGeom>
              <a:blipFill rotWithShape="1">
                <a:blip r:embed="rId4"/>
                <a:stretch>
                  <a:fillRect t="-4839" r="-9420" b="-241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44098" y="3440668"/>
                <a:ext cx="73770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𝟎𝟓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098" y="3440668"/>
                <a:ext cx="737702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3"/>
          <p:cNvSpPr/>
          <p:nvPr/>
        </p:nvSpPr>
        <p:spPr>
          <a:xfrm>
            <a:off x="647700" y="3810000"/>
            <a:ext cx="2286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Brace 4"/>
          <p:cNvSpPr/>
          <p:nvPr/>
        </p:nvSpPr>
        <p:spPr>
          <a:xfrm>
            <a:off x="6866442" y="2667000"/>
            <a:ext cx="375605" cy="11430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7242047" y="2605139"/>
            <a:ext cx="1901953" cy="1357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Isn’t it amazing that </a:t>
            </a:r>
            <a:r>
              <a:rPr lang="en-US" sz="1600" dirty="0" smtClean="0">
                <a:solidFill>
                  <a:schemeClr val="tx1"/>
                </a:solidFill>
              </a:rPr>
              <a:t>some of you still </a:t>
            </a:r>
            <a:r>
              <a:rPr lang="en-US" sz="1600" dirty="0" smtClean="0">
                <a:solidFill>
                  <a:schemeClr val="tx1"/>
                </a:solidFill>
              </a:rPr>
              <a:t>don’t rely upon Quick sort!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18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  <p:bldP spid="8" grpId="0" uiExpand="1"/>
      <p:bldP spid="9" grpId="0" uiExpand="1" animBg="1"/>
      <p:bldP spid="10" grpId="0" uiExpand="1" animBg="1"/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But a serious </a:t>
            </a:r>
            <a:r>
              <a:rPr lang="en-US" sz="3200" b="1" dirty="0" smtClean="0">
                <a:solidFill>
                  <a:srgbClr val="C00000"/>
                </a:solidFill>
              </a:rPr>
              <a:t>problem</a:t>
            </a:r>
            <a:r>
              <a:rPr lang="en-US" sz="3200" b="1" dirty="0" smtClean="0"/>
              <a:t> with </a:t>
            </a:r>
            <a:r>
              <a:rPr lang="en-US" sz="3200" b="1" dirty="0" smtClean="0">
                <a:solidFill>
                  <a:srgbClr val="7030A0"/>
                </a:solidFill>
              </a:rPr>
              <a:t>Quick sort</a:t>
            </a:r>
            <a:r>
              <a:rPr lang="en-US" sz="3200" b="1" dirty="0" smtClean="0"/>
              <a:t>.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Distribution sensitive </a:t>
            </a:r>
            <a:r>
              <a:rPr lang="en-US" sz="2000" dirty="0" smtClean="0">
                <a:sym typeface="Wingdings" pitchFamily="2" charset="2"/>
              </a:rPr>
              <a:t></a:t>
            </a:r>
          </a:p>
          <a:p>
            <a:r>
              <a:rPr lang="en-US" sz="2000" dirty="0" smtClean="0">
                <a:sym typeface="Wingdings" pitchFamily="2" charset="2"/>
              </a:rPr>
              <a:t>Can be fooled easily</a:t>
            </a:r>
          </a:p>
          <a:p>
            <a:pPr lvl="1"/>
            <a:r>
              <a:rPr lang="en-US" sz="1600" dirty="0" smtClean="0">
                <a:sym typeface="Wingdings" pitchFamily="2" charset="2"/>
              </a:rPr>
              <a:t>sort in increasing order</a:t>
            </a:r>
          </a:p>
          <a:p>
            <a:pPr lvl="1"/>
            <a:r>
              <a:rPr lang="en-US" sz="1600" dirty="0" smtClean="0">
                <a:sym typeface="Wingdings" pitchFamily="2" charset="2"/>
              </a:rPr>
              <a:t>Sort in decreasing order</a:t>
            </a:r>
          </a:p>
          <a:p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6C31"/>
                </a:solidFill>
                <a:sym typeface="Wingdings" pitchFamily="2" charset="2"/>
              </a:rPr>
              <a:t>Solution</a:t>
            </a:r>
            <a:r>
              <a:rPr lang="en-US" sz="2000" dirty="0" smtClean="0">
                <a:sym typeface="Wingdings" pitchFamily="2" charset="2"/>
              </a:rPr>
              <a:t>: 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     Select pivot element </a:t>
            </a:r>
            <a:r>
              <a:rPr lang="en-US" sz="2000" b="1" dirty="0" smtClean="0">
                <a:sym typeface="Wingdings" pitchFamily="2" charset="2"/>
              </a:rPr>
              <a:t>randomly uniformly</a:t>
            </a:r>
            <a:r>
              <a:rPr lang="en-US" sz="2000" dirty="0" smtClean="0">
                <a:sym typeface="Wingdings" pitchFamily="2" charset="2"/>
              </a:rPr>
              <a:t> in each call</a:t>
            </a:r>
          </a:p>
          <a:p>
            <a:pPr marL="0" indent="0">
              <a:buNone/>
            </a:pPr>
            <a:endParaRPr lang="en-US" sz="2000" dirty="0"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3200" y="4431268"/>
            <a:ext cx="299017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This is </a:t>
            </a:r>
            <a:r>
              <a:rPr lang="en-US" b="1" dirty="0">
                <a:solidFill>
                  <a:srgbClr val="7030A0"/>
                </a:solidFill>
                <a:sym typeface="Wingdings" pitchFamily="2" charset="2"/>
              </a:rPr>
              <a:t>randomized quick sort</a:t>
            </a:r>
            <a:r>
              <a:rPr lang="en-US" dirty="0" smtClean="0">
                <a:sym typeface="Wingdings" pitchFamily="2" charset="2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47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Motivating Example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/>
                  <a:t>Input: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 smtClean="0"/>
                  <a:t> a given set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 smtClean="0"/>
                  <a:t>of     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1009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     </a:t>
                </a:r>
                <a:r>
                  <a:rPr lang="en-US" sz="1800" b="1" dirty="0" smtClean="0"/>
                  <a:t>positive integers</a:t>
                </a:r>
                <a:endParaRPr lang="en-US" sz="1800" b="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1800" dirty="0" smtClean="0"/>
                  <a:t>:    Data structure for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searching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B050"/>
                    </a:solidFill>
                  </a:rPr>
                  <a:t>Example</a:t>
                </a:r>
                <a:r>
                  <a:rPr lang="en-US" sz="1800" b="1" dirty="0" smtClean="0"/>
                  <a:t>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0" dirty="0" smtClean="0"/>
                  <a:t>{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123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579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23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6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07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664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770832456778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6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7845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23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000045032100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23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9</m:t>
                    </m:r>
                  </m:oMath>
                </a14:m>
                <a:r>
                  <a:rPr lang="en-US" sz="1800" dirty="0" smtClean="0"/>
                  <a:t> 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762354723763099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579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72664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9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77083245677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00123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84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100004503210023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endParaRPr lang="en-US" sz="18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…</a:t>
                </a: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2060"/>
                    </a:solidFill>
                  </a:rPr>
                  <a:t>Data structure </a:t>
                </a:r>
                <a:r>
                  <a:rPr lang="en-US" sz="1800" dirty="0" smtClean="0"/>
                  <a:t>:   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2060"/>
                    </a:solidFill>
                  </a:rPr>
                  <a:t>Searching</a:t>
                </a:r>
                <a:r>
                  <a:rPr lang="en-US" sz="1800" dirty="0" smtClean="0"/>
                  <a:t>         :   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 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r="-1111" b="-1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3810000" y="3581400"/>
            <a:ext cx="2286000" cy="30480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696200" y="3276600"/>
            <a:ext cx="304800" cy="30480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83675" y="4876800"/>
                <a:ext cx="302172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Array storing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/>
                  <a:t> in sorted </a:t>
                </a:r>
                <a:r>
                  <a:rPr lang="en-US" dirty="0" smtClean="0"/>
                  <a:t>order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675" y="4876800"/>
                <a:ext cx="302172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815" t="-8197" r="-24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135811" y="5193268"/>
            <a:ext cx="14455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Binary </a:t>
            </a:r>
            <a:r>
              <a:rPr lang="en-US" dirty="0" smtClean="0">
                <a:solidFill>
                  <a:srgbClr val="7030A0"/>
                </a:solidFill>
              </a:rPr>
              <a:t>search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79764" y="5562600"/>
                <a:ext cx="157927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dirty="0" smtClean="0"/>
                  <a:t>(log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|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𝑺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) time</a:t>
                </a:r>
                <a:endParaRPr lang="en-US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764" y="5562600"/>
                <a:ext cx="157927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089" t="-8333" r="-617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loud Callout 5"/>
              <p:cNvSpPr/>
              <p:nvPr/>
            </p:nvSpPr>
            <p:spPr>
              <a:xfrm>
                <a:off x="5562600" y="5254752"/>
                <a:ext cx="3352800" cy="993648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Can we perform search in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time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loud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254752"/>
                <a:ext cx="3352800" cy="993648"/>
              </a:xfrm>
              <a:prstGeom prst="cloudCallou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2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5" grpId="0" animBg="1"/>
      <p:bldP spid="7" grpId="0" animBg="1"/>
      <p:bldP spid="8" grpId="0" animBg="1"/>
      <p:bldP spid="9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Problem Description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: {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0,1,…,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}  called </a:t>
                </a:r>
                <a:r>
                  <a:rPr lang="en-US" sz="2000" b="1" dirty="0" smtClean="0"/>
                  <a:t>universe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</m:d>
                  </m:oMath>
                </a14:m>
                <a:r>
                  <a:rPr lang="en-US" sz="1800" i="1" dirty="0" smtClean="0">
                    <a:latin typeface="Cambria Math"/>
                  </a:rPr>
                  <a:t>, </a:t>
                </a:r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 search query: </a:t>
                </a:r>
                <a:r>
                  <a:rPr lang="en-US" sz="2000" dirty="0" smtClean="0"/>
                  <a:t>Given any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𝒋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𝑼</m:t>
                    </m:r>
                  </m:oMath>
                </a14:m>
                <a:r>
                  <a:rPr lang="en-US" sz="2000" dirty="0" smtClean="0"/>
                  <a:t>, is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𝒋</m:t>
                    </m:r>
                  </m:oMath>
                </a14:m>
                <a:r>
                  <a:rPr lang="en-US" sz="2000" b="1" dirty="0">
                    <a:ea typeface="Cambria Math"/>
                  </a:rPr>
                  <a:t> </a:t>
                </a:r>
                <a:r>
                  <a:rPr lang="en-US" sz="2000" b="1" dirty="0" smtClean="0">
                    <a:ea typeface="Cambria Math"/>
                  </a:rPr>
                  <a:t>present 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Aim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:r>
                  <a:rPr lang="en-US" sz="2000" b="1" dirty="0"/>
                  <a:t>A data structure </a:t>
                </a:r>
                <a:r>
                  <a:rPr lang="en-US" sz="2000" dirty="0"/>
                  <a:t>for a </a:t>
                </a:r>
                <a:r>
                  <a:rPr lang="en-US" sz="2000" u="sng" dirty="0"/>
                  <a:t>given</a:t>
                </a:r>
                <a:r>
                  <a:rPr lang="en-US" sz="2000" dirty="0"/>
                  <a:t>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that </a:t>
                </a:r>
                <a:r>
                  <a:rPr lang="en-US" sz="2000" dirty="0"/>
                  <a:t>can facilitate search in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time  in </a:t>
                </a:r>
                <a:r>
                  <a:rPr lang="en-US" sz="2000" b="1" dirty="0" smtClean="0"/>
                  <a:t>word RAM </a:t>
                </a:r>
                <a:r>
                  <a:rPr lang="en-US" sz="2000" dirty="0" smtClean="0"/>
                  <a:t>model.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 b="-12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97353" y="2743200"/>
                <a:ext cx="92204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≪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353" y="2743200"/>
                <a:ext cx="92204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05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5334000" y="5105400"/>
            <a:ext cx="12192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171440" y="4953000"/>
            <a:ext cx="275336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9800" y="3733800"/>
            <a:ext cx="1752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62400" y="3810000"/>
            <a:ext cx="244856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4400" y="1752600"/>
            <a:ext cx="3657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6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 </a:t>
            </a:r>
            <a:r>
              <a:rPr lang="en-US" sz="3200" b="1" dirty="0" smtClean="0">
                <a:solidFill>
                  <a:srgbClr val="7030A0"/>
                </a:solidFill>
              </a:rPr>
              <a:t>trivial data structure </a:t>
            </a:r>
            <a:r>
              <a:rPr lang="en-US" sz="3200" b="1" dirty="0" smtClean="0"/>
              <a:t>for </a:t>
            </a:r>
            <a:r>
              <a:rPr lang="en-US" sz="3200" b="1" dirty="0" smtClean="0">
                <a:solidFill>
                  <a:srgbClr val="C00000"/>
                </a:solidFill>
              </a:rPr>
              <a:t>O</a:t>
            </a:r>
            <a:r>
              <a:rPr lang="en-US" sz="3200" b="1" dirty="0" smtClean="0"/>
              <a:t>(</a:t>
            </a:r>
            <a:r>
              <a:rPr lang="en-US" sz="3200" b="1" dirty="0" smtClean="0">
                <a:solidFill>
                  <a:srgbClr val="0070C0"/>
                </a:solidFill>
              </a:rPr>
              <a:t>1</a:t>
            </a:r>
            <a:r>
              <a:rPr lang="en-US" sz="3200" b="1" dirty="0" smtClean="0"/>
              <a:t>) search time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Build a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 smtClean="0"/>
                  <a:t>-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 array </a:t>
                </a:r>
                <a:r>
                  <a:rPr lang="en-US" sz="1800" b="1" dirty="0" smtClean="0"/>
                  <a:t>A </a:t>
                </a:r>
                <a:r>
                  <a:rPr lang="en-US" sz="1800" dirty="0" smtClean="0"/>
                  <a:t>of size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 smtClean="0"/>
                  <a:t> such that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]</a:t>
                </a:r>
                <a:r>
                  <a:rPr lang="en-US" sz="1800" b="1" dirty="0" smtClean="0"/>
                  <a:t> </a:t>
                </a:r>
                <a:r>
                  <a:rPr lang="en-US" sz="1800" dirty="0" smtClean="0"/>
                  <a:t>=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]</a:t>
                </a:r>
                <a:r>
                  <a:rPr lang="en-US" sz="1800" b="1" dirty="0"/>
                  <a:t> </a:t>
                </a:r>
                <a:r>
                  <a:rPr lang="en-US" sz="1800" dirty="0"/>
                  <a:t>=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1800" b="1" dirty="0" smtClean="0"/>
                  <a:t> </a:t>
                </a:r>
                <a:r>
                  <a:rPr lang="en-US" sz="1800" b="1" dirty="0"/>
                  <a:t>if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  <a:ea typeface="Cambria Math"/>
                      </a:rPr>
                      <m:t>∉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Time complexity </a:t>
                </a:r>
                <a:r>
                  <a:rPr lang="en-US" sz="1800" dirty="0" smtClean="0"/>
                  <a:t>for searching an element in set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 smtClean="0"/>
                  <a:t>: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b="1" dirty="0"/>
                  <a:t>(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b="1" dirty="0" smtClean="0"/>
                  <a:t>).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                           This is a totally Impractical data structure because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≪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 smtClean="0"/>
                  <a:t>!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                                Example: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1800" b="1" dirty="0" smtClean="0"/>
                  <a:t> = few thousands,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b="1" dirty="0" smtClean="0"/>
                  <a:t> = few trillions.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Can we have a data structure of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 size that can answer a search query in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 smtClean="0"/>
                  <a:t>(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) time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 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Hashing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714" t="-674" b="-5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990600" y="3352800"/>
            <a:ext cx="7079329" cy="685800"/>
            <a:chOff x="990600" y="3352800"/>
            <a:chExt cx="7079329" cy="685800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940" y="3352800"/>
              <a:ext cx="6655989" cy="609600"/>
              <a:chOff x="1413940" y="3352800"/>
              <a:chExt cx="6655989" cy="60960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447800" y="3657600"/>
                <a:ext cx="6477000" cy="228600"/>
                <a:chOff x="1447800" y="3657600"/>
                <a:chExt cx="6477000" cy="2286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447800" y="3657600"/>
                  <a:ext cx="64770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676400" y="3657600"/>
                  <a:ext cx="0" cy="2286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905000" y="3657600"/>
                  <a:ext cx="0" cy="2286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2133600" y="3657600"/>
                  <a:ext cx="0" cy="2286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2362200" y="3657600"/>
                  <a:ext cx="0" cy="2286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2590800" y="3657600"/>
                  <a:ext cx="0" cy="2286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4419600" y="3657600"/>
                  <a:ext cx="0" cy="2286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4648200" y="3657600"/>
                  <a:ext cx="0" cy="2286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4876800" y="3657600"/>
                  <a:ext cx="0" cy="2286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5105400" y="3657600"/>
                  <a:ext cx="0" cy="2286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7696200" y="3657600"/>
                  <a:ext cx="0" cy="2286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7467600" y="3657600"/>
                  <a:ext cx="0" cy="2286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7239000" y="3657600"/>
                  <a:ext cx="0" cy="2286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Box 19"/>
              <p:cNvSpPr txBox="1"/>
              <p:nvPr/>
            </p:nvSpPr>
            <p:spPr>
              <a:xfrm>
                <a:off x="1435458" y="3623846"/>
                <a:ext cx="65870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0  0  1   0   0               …                         0   1  0                …                              0   0   1</a:t>
                </a:r>
                <a:endParaRPr 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413940" y="3352800"/>
                    <a:ext cx="665598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b="1" dirty="0" smtClean="0"/>
                      <a:t>0  1  </a:t>
                    </a:r>
                    <a:r>
                      <a:rPr lang="en-US" sz="1400" b="1" dirty="0"/>
                      <a:t>2</a:t>
                    </a:r>
                    <a:r>
                      <a:rPr lang="en-US" sz="1400" b="1" dirty="0" smtClean="0"/>
                      <a:t>   </a:t>
                    </a:r>
                    <a:r>
                      <a:rPr lang="en-US" sz="1400" b="1" dirty="0"/>
                      <a:t>3</a:t>
                    </a:r>
                    <a:r>
                      <a:rPr lang="en-US" sz="1400" b="1" dirty="0" smtClean="0"/>
                      <a:t>   </a:t>
                    </a:r>
                    <a:r>
                      <a:rPr lang="en-US" sz="1400" b="1" dirty="0"/>
                      <a:t>4</a:t>
                    </a:r>
                    <a:r>
                      <a:rPr lang="en-US" sz="1400" b="1" dirty="0" smtClean="0"/>
                      <a:t>               …                                                        …                                                        </a:t>
                    </a:r>
                    <a14:m>
                      <m:oMath xmlns:m="http://schemas.openxmlformats.org/officeDocument/2006/math"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a14:m>
                    <a:r>
                      <a:rPr lang="en-US" sz="1200" b="1" dirty="0" smtClean="0"/>
                      <a:t>-1</a:t>
                    </a:r>
                    <a:endParaRPr lang="en-US" sz="1400" b="1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3940" y="3352800"/>
                    <a:ext cx="6655989" cy="307777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275" t="-2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TextBox 22"/>
            <p:cNvSpPr txBox="1"/>
            <p:nvPr/>
          </p:nvSpPr>
          <p:spPr>
            <a:xfrm>
              <a:off x="990600" y="3576935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023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Hash function, hash value</a:t>
            </a:r>
            <a:r>
              <a:rPr lang="en-US" sz="3200" b="1" dirty="0" smtClean="0">
                <a:solidFill>
                  <a:schemeClr val="bg1"/>
                </a:solidFill>
              </a:rPr>
              <a:t>, hash table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600" b="1" dirty="0" smtClean="0"/>
                  <a:t>Hash function: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is a mapping from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600" dirty="0" smtClean="0"/>
                  <a:t> to </a:t>
                </a:r>
                <a:r>
                  <a:rPr lang="en-US" sz="1600" dirty="0"/>
                  <a:t>{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0,1,…,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 smtClean="0"/>
                  <a:t>} </a:t>
                </a:r>
              </a:p>
              <a:p>
                <a:pPr marL="0" indent="0">
                  <a:buNone/>
                </a:pPr>
                <a:r>
                  <a:rPr lang="en-US" sz="1600" dirty="0"/>
                  <a:t>with the following characteristics.</a:t>
                </a:r>
              </a:p>
              <a:p>
                <a:r>
                  <a:rPr lang="en-US" sz="1600" b="1" dirty="0"/>
                  <a:t>Space </a:t>
                </a:r>
                <a:r>
                  <a:rPr lang="en-US" sz="1600" dirty="0"/>
                  <a:t>required for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: a few </a:t>
                </a:r>
                <a:r>
                  <a:rPr lang="en-US" sz="1600" b="1" dirty="0"/>
                  <a:t>words</a:t>
                </a:r>
                <a:r>
                  <a:rPr lang="en-US" sz="1600" dirty="0"/>
                  <a:t>.</a:t>
                </a:r>
                <a:endParaRPr lang="en-US" sz="1600" b="1" dirty="0"/>
              </a:p>
              <a:p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) computable in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/>
                  <a:t>(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600" b="1" dirty="0"/>
                  <a:t>) time</a:t>
                </a:r>
                <a:r>
                  <a:rPr lang="en-US" sz="1600" dirty="0"/>
                  <a:t> in </a:t>
                </a:r>
                <a:r>
                  <a:rPr lang="en-US" sz="1600" b="1" dirty="0"/>
                  <a:t>word RAM. </a:t>
                </a:r>
              </a:p>
              <a:p>
                <a:pPr marL="0" indent="0">
                  <a:buNone/>
                </a:pPr>
                <a:endParaRPr lang="en-US" sz="1600" b="1" dirty="0" smtClean="0"/>
              </a:p>
              <a:p>
                <a:pPr marL="0" indent="0">
                  <a:buNone/>
                </a:pPr>
                <a:r>
                  <a:rPr lang="en-US" sz="1600" b="1" dirty="0" smtClean="0"/>
                  <a:t>Example: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) </a:t>
                </a:r>
                <a:r>
                  <a:rPr lang="en-US" sz="1600" dirty="0" smtClean="0"/>
                  <a:t>= 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b="1" dirty="0" smtClean="0"/>
                  <a:t>mod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600" b="1" dirty="0" smtClean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002060"/>
                    </a:solidFill>
                  </a:rPr>
                  <a:t>Hash value</a:t>
                </a:r>
                <a:r>
                  <a:rPr lang="en-US" sz="1600" b="1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For </a:t>
                </a:r>
                <a:r>
                  <a:rPr lang="en-US" sz="1600" dirty="0"/>
                  <a:t>a given hash function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/>
                  <a:t>, and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600" dirty="0"/>
                  <a:t>. </a:t>
                </a:r>
                <a:endParaRPr lang="en-US" sz="16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 smtClean="0"/>
                  <a:t>) is called hash value of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dirty="0" smtClean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  <a:blipFill rotWithShape="1">
                <a:blip r:embed="rId2"/>
                <a:stretch>
                  <a:fillRect l="-843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685800" y="2057400"/>
                <a:ext cx="914400" cy="381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0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2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sz="12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2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57400"/>
                <a:ext cx="914400" cy="38100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2743200" y="3048000"/>
                <a:ext cx="838200" cy="1447800"/>
              </a:xfrm>
              <a:prstGeom prst="ellipse">
                <a:avLst/>
              </a:prstGeom>
              <a:solidFill>
                <a:srgbClr val="B2DE8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0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100" b="1" i="1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100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100" dirty="0"/>
              </a:p>
              <a:p>
                <a:pPr algn="ctr"/>
                <a:endParaRPr lang="en-US" sz="1400" b="1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048000"/>
                <a:ext cx="838200" cy="14478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1752600" y="3276600"/>
            <a:ext cx="762000" cy="713232"/>
            <a:chOff x="3962400" y="3276600"/>
            <a:chExt cx="762000" cy="713232"/>
          </a:xfrm>
        </p:grpSpPr>
        <p:sp>
          <p:nvSpPr>
            <p:cNvPr id="10" name="Right Arrow 9"/>
            <p:cNvSpPr/>
            <p:nvPr/>
          </p:nvSpPr>
          <p:spPr>
            <a:xfrm>
              <a:off x="3962400" y="3505200"/>
              <a:ext cx="762000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12362" y="3276600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362" y="3276600"/>
                  <a:ext cx="38343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22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Rectangle 15"/>
          <p:cNvSpPr/>
          <p:nvPr/>
        </p:nvSpPr>
        <p:spPr>
          <a:xfrm>
            <a:off x="6781800" y="2514600"/>
            <a:ext cx="1905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05600" y="2819400"/>
            <a:ext cx="2209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33800" y="609600"/>
            <a:ext cx="2209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562600" y="3276600"/>
            <a:ext cx="2209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22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4" grpId="0" animBg="1"/>
      <p:bldP spid="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Hash function, hash value, hash table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600" b="1" dirty="0" smtClean="0"/>
                  <a:t>Hash function: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is a mapping from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600" dirty="0" smtClean="0"/>
                  <a:t> to </a:t>
                </a:r>
                <a:r>
                  <a:rPr lang="en-US" sz="1600" dirty="0"/>
                  <a:t>{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0,1,…,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 smtClean="0"/>
                  <a:t>}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with the following characteristics.</a:t>
                </a:r>
              </a:p>
              <a:p>
                <a:r>
                  <a:rPr lang="en-US" sz="1600" b="1" dirty="0" smtClean="0"/>
                  <a:t>Space </a:t>
                </a:r>
                <a:r>
                  <a:rPr lang="en-US" sz="1600" dirty="0" smtClean="0"/>
                  <a:t>required for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: a few </a:t>
                </a:r>
                <a:r>
                  <a:rPr lang="en-US" sz="1600" b="1" dirty="0" smtClean="0"/>
                  <a:t>words</a:t>
                </a:r>
                <a:r>
                  <a:rPr lang="en-US" sz="1600" dirty="0" smtClean="0"/>
                  <a:t>.</a:t>
                </a:r>
                <a:endParaRPr lang="en-US" sz="1600" b="1" dirty="0" smtClean="0"/>
              </a:p>
              <a:p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) </a:t>
                </a:r>
                <a:r>
                  <a:rPr lang="en-US" sz="1600" dirty="0" smtClean="0"/>
                  <a:t>computable in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/>
                  <a:t>(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600" b="1" dirty="0" smtClean="0"/>
                  <a:t>) time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in </a:t>
                </a:r>
                <a:r>
                  <a:rPr lang="en-US" sz="1600" b="1" dirty="0" smtClean="0"/>
                  <a:t>word RAM. </a:t>
                </a:r>
              </a:p>
              <a:p>
                <a:pPr marL="0" indent="0">
                  <a:buNone/>
                </a:pPr>
                <a:endParaRPr lang="en-US" sz="1600" b="1" dirty="0" smtClean="0"/>
              </a:p>
              <a:p>
                <a:pPr marL="0" indent="0">
                  <a:buNone/>
                </a:pPr>
                <a:r>
                  <a:rPr lang="en-US" sz="1600" b="1" dirty="0" smtClean="0"/>
                  <a:t>Example</a:t>
                </a:r>
                <a:r>
                  <a:rPr lang="en-US" sz="1600" b="1" dirty="0"/>
                  <a:t>: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) = 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b="1" dirty="0"/>
                  <a:t>mod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6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002060"/>
                    </a:solidFill>
                  </a:rPr>
                  <a:t>Hash value</a:t>
                </a:r>
                <a:r>
                  <a:rPr lang="en-US" sz="1600" b="1" dirty="0" smtClean="0"/>
                  <a:t>: 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For </a:t>
                </a:r>
                <a:r>
                  <a:rPr lang="en-US" sz="1600" dirty="0"/>
                  <a:t>a given hash function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/>
                  <a:t>, and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 smtClean="0"/>
                  <a:t>) is called hash value of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dirty="0" smtClean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7030A0"/>
                    </a:solidFill>
                  </a:rPr>
                  <a:t>Hash </a:t>
                </a:r>
                <a:r>
                  <a:rPr lang="en-US" sz="1600" b="1" dirty="0" smtClean="0">
                    <a:solidFill>
                      <a:srgbClr val="7030A0"/>
                    </a:solidFill>
                  </a:rPr>
                  <a:t>Table</a:t>
                </a:r>
                <a:r>
                  <a:rPr lang="en-US" sz="1600" b="1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An array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0…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  <a:blipFill rotWithShape="1">
                <a:blip r:embed="rId2"/>
                <a:stretch>
                  <a:fillRect l="-843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685800" y="2057400"/>
                <a:ext cx="914400" cy="381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0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2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sz="12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2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57400"/>
                <a:ext cx="914400" cy="38100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2209800" y="2895600"/>
                <a:ext cx="838200" cy="18288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0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endParaRPr lang="en-US" sz="1400" b="1" dirty="0" smtClean="0">
                  <a:solidFill>
                    <a:srgbClr val="0070C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100" b="1" i="1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100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100" dirty="0"/>
              </a:p>
              <a:p>
                <a:pPr algn="ctr"/>
                <a:endParaRPr lang="en-US" sz="1400" b="1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895600"/>
                <a:ext cx="838200" cy="1828800"/>
              </a:xfrm>
              <a:prstGeom prst="ellipse">
                <a:avLst/>
              </a:prstGeom>
              <a:blipFill rotWithShape="1">
                <a:blip r:embed="rId4"/>
                <a:stretch>
                  <a:fillRect t="-10000" b="-13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1752600" y="3276600"/>
            <a:ext cx="762000" cy="713232"/>
            <a:chOff x="3962400" y="3276600"/>
            <a:chExt cx="762000" cy="713232"/>
          </a:xfrm>
        </p:grpSpPr>
        <p:sp>
          <p:nvSpPr>
            <p:cNvPr id="10" name="Right Arrow 9"/>
            <p:cNvSpPr/>
            <p:nvPr/>
          </p:nvSpPr>
          <p:spPr>
            <a:xfrm>
              <a:off x="3962400" y="3505200"/>
              <a:ext cx="762000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12362" y="3276600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362" y="3276600"/>
                  <a:ext cx="38343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22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ctangle 1"/>
          <p:cNvSpPr/>
          <p:nvPr/>
        </p:nvSpPr>
        <p:spPr>
          <a:xfrm>
            <a:off x="2819400" y="2819400"/>
            <a:ext cx="457200" cy="1828800"/>
          </a:xfrm>
          <a:prstGeom prst="rect">
            <a:avLst/>
          </a:prstGeom>
          <a:solidFill>
            <a:srgbClr val="B0DD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819400" y="3048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19400" y="3276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19400" y="3505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819400" y="4419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19400" y="4191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819400" y="3733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819400" y="3962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895600" y="2438400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438400"/>
                <a:ext cx="38183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5791200" y="6858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4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Hash function, hash value, hash table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600" b="1" dirty="0" smtClean="0"/>
                  <a:t>Hash function: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is a mapping from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600" dirty="0" smtClean="0"/>
                  <a:t> to </a:t>
                </a:r>
                <a:r>
                  <a:rPr lang="en-US" sz="1600" dirty="0"/>
                  <a:t>{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0,1,…,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 smtClean="0"/>
                  <a:t>}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with the following characteristics.</a:t>
                </a:r>
              </a:p>
              <a:p>
                <a:r>
                  <a:rPr lang="en-US" sz="1600" b="1" dirty="0" smtClean="0"/>
                  <a:t>Space </a:t>
                </a:r>
                <a:r>
                  <a:rPr lang="en-US" sz="1600" dirty="0" smtClean="0"/>
                  <a:t>required for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: a few </a:t>
                </a:r>
                <a:r>
                  <a:rPr lang="en-US" sz="1600" b="1" dirty="0" smtClean="0"/>
                  <a:t>words</a:t>
                </a:r>
                <a:r>
                  <a:rPr lang="en-US" sz="1600" dirty="0" smtClean="0"/>
                  <a:t>.</a:t>
                </a:r>
                <a:endParaRPr lang="en-US" sz="1600" b="1" dirty="0" smtClean="0"/>
              </a:p>
              <a:p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) </a:t>
                </a:r>
                <a:r>
                  <a:rPr lang="en-US" sz="1600" dirty="0" smtClean="0"/>
                  <a:t>computable in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/>
                  <a:t>(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600" b="1" dirty="0" smtClean="0"/>
                  <a:t>) time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in </a:t>
                </a:r>
                <a:r>
                  <a:rPr lang="en-US" sz="1600" b="1" dirty="0" smtClean="0"/>
                  <a:t>word RAM. </a:t>
                </a:r>
              </a:p>
              <a:p>
                <a:pPr marL="0" indent="0">
                  <a:buNone/>
                </a:pPr>
                <a:endParaRPr lang="en-US" sz="1600" b="1" dirty="0" smtClean="0"/>
              </a:p>
              <a:p>
                <a:pPr marL="0" indent="0">
                  <a:buNone/>
                </a:pPr>
                <a:r>
                  <a:rPr lang="en-US" sz="1600" b="1" dirty="0" smtClean="0"/>
                  <a:t>Example</a:t>
                </a:r>
                <a:r>
                  <a:rPr lang="en-US" sz="1600" b="1" dirty="0"/>
                  <a:t>: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) = 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b="1" dirty="0"/>
                  <a:t>mod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6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002060"/>
                    </a:solidFill>
                  </a:rPr>
                  <a:t>Hash value</a:t>
                </a:r>
                <a:r>
                  <a:rPr lang="en-US" sz="1600" b="1" dirty="0" smtClean="0"/>
                  <a:t>:  </a:t>
                </a:r>
              </a:p>
              <a:p>
                <a:pPr marL="0" indent="0">
                  <a:buNone/>
                </a:pPr>
                <a:r>
                  <a:rPr lang="en-US" sz="1600" dirty="0"/>
                  <a:t>For a given hash function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/>
                  <a:t>, and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) is called hash value of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7030A0"/>
                    </a:solidFill>
                  </a:rPr>
                  <a:t>Hash </a:t>
                </a:r>
                <a:r>
                  <a:rPr lang="en-US" sz="1600" b="1" dirty="0" smtClean="0">
                    <a:solidFill>
                      <a:srgbClr val="7030A0"/>
                    </a:solidFill>
                  </a:rPr>
                  <a:t>Table</a:t>
                </a:r>
                <a:r>
                  <a:rPr lang="en-US" sz="1600" b="1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An array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0…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  <a:blipFill rotWithShape="1">
                <a:blip r:embed="rId2"/>
                <a:stretch>
                  <a:fillRect l="-843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685800" y="2057400"/>
                <a:ext cx="914400" cy="381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0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2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sz="12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2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57400"/>
                <a:ext cx="914400" cy="38100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2209800" y="2895600"/>
                <a:ext cx="838200" cy="18288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0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endParaRPr lang="en-US" sz="1400" b="1" dirty="0" smtClean="0">
                  <a:solidFill>
                    <a:srgbClr val="0070C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100" b="1" i="1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100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100" dirty="0"/>
              </a:p>
              <a:p>
                <a:pPr algn="ctr"/>
                <a:endParaRPr lang="en-US" sz="1400" b="1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895600"/>
                <a:ext cx="838200" cy="1828800"/>
              </a:xfrm>
              <a:prstGeom prst="ellipse">
                <a:avLst/>
              </a:prstGeom>
              <a:blipFill rotWithShape="1">
                <a:blip r:embed="rId4"/>
                <a:stretch>
                  <a:fillRect t="-10000" b="-13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1752600" y="3276600"/>
            <a:ext cx="762000" cy="713232"/>
            <a:chOff x="3962400" y="3276600"/>
            <a:chExt cx="762000" cy="713232"/>
          </a:xfrm>
        </p:grpSpPr>
        <p:sp>
          <p:nvSpPr>
            <p:cNvPr id="10" name="Right Arrow 9"/>
            <p:cNvSpPr/>
            <p:nvPr/>
          </p:nvSpPr>
          <p:spPr>
            <a:xfrm>
              <a:off x="3962400" y="3505200"/>
              <a:ext cx="762000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12362" y="3276600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362" y="3276600"/>
                  <a:ext cx="38343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22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ctangle 1"/>
          <p:cNvSpPr/>
          <p:nvPr/>
        </p:nvSpPr>
        <p:spPr>
          <a:xfrm>
            <a:off x="2819400" y="2819400"/>
            <a:ext cx="457200" cy="1828800"/>
          </a:xfrm>
          <a:prstGeom prst="rect">
            <a:avLst/>
          </a:prstGeom>
          <a:solidFill>
            <a:srgbClr val="B0DD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819400" y="3048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19400" y="3276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19400" y="3505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819400" y="4419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19400" y="4191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819400" y="3733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819400" y="3962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895600" y="2438400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438400"/>
                <a:ext cx="38183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08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Hash function, hash value, hash table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600" b="1" dirty="0" smtClean="0"/>
                  <a:t>Hash function: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is a mapping from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600" dirty="0" smtClean="0"/>
                  <a:t> to </a:t>
                </a:r>
                <a:r>
                  <a:rPr lang="en-US" sz="1600" dirty="0"/>
                  <a:t>{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0,1,…,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 smtClean="0"/>
                  <a:t>}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with the following characteristics.</a:t>
                </a:r>
              </a:p>
              <a:p>
                <a:r>
                  <a:rPr lang="en-US" sz="1600" b="1" dirty="0" smtClean="0"/>
                  <a:t>Space </a:t>
                </a:r>
                <a:r>
                  <a:rPr lang="en-US" sz="1600" dirty="0" smtClean="0"/>
                  <a:t>required for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: a few </a:t>
                </a:r>
                <a:r>
                  <a:rPr lang="en-US" sz="1600" b="1" dirty="0" smtClean="0"/>
                  <a:t>words</a:t>
                </a:r>
                <a:r>
                  <a:rPr lang="en-US" sz="1600" dirty="0" smtClean="0"/>
                  <a:t>.</a:t>
                </a:r>
                <a:endParaRPr lang="en-US" sz="1600" b="1" dirty="0" smtClean="0"/>
              </a:p>
              <a:p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) </a:t>
                </a:r>
                <a:r>
                  <a:rPr lang="en-US" sz="1600" dirty="0" smtClean="0"/>
                  <a:t>computable in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/>
                  <a:t>(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600" b="1" dirty="0" smtClean="0"/>
                  <a:t>) time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in </a:t>
                </a:r>
                <a:r>
                  <a:rPr lang="en-US" sz="1600" b="1" dirty="0" smtClean="0"/>
                  <a:t>word RAM. </a:t>
                </a:r>
              </a:p>
              <a:p>
                <a:pPr marL="0" indent="0">
                  <a:buNone/>
                </a:pPr>
                <a:endParaRPr lang="en-US" sz="1600" b="1" dirty="0" smtClean="0"/>
              </a:p>
              <a:p>
                <a:pPr marL="0" indent="0">
                  <a:buNone/>
                </a:pPr>
                <a:r>
                  <a:rPr lang="en-US" sz="1600" b="1" dirty="0" smtClean="0"/>
                  <a:t>Example</a:t>
                </a:r>
                <a:r>
                  <a:rPr lang="en-US" sz="1600" b="1" dirty="0"/>
                  <a:t>: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) = 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b="1" dirty="0"/>
                  <a:t>mod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6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002060"/>
                    </a:solidFill>
                  </a:rPr>
                  <a:t>Hash value</a:t>
                </a:r>
                <a:r>
                  <a:rPr lang="en-US" sz="1600" b="1" dirty="0" smtClean="0"/>
                  <a:t>:  </a:t>
                </a:r>
              </a:p>
              <a:p>
                <a:pPr marL="0" indent="0">
                  <a:buNone/>
                </a:pPr>
                <a:r>
                  <a:rPr lang="en-US" sz="1600" dirty="0"/>
                  <a:t>For a given hash function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/>
                  <a:t>, and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600" dirty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) is called hash value of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7030A0"/>
                    </a:solidFill>
                  </a:rPr>
                  <a:t>Hash </a:t>
                </a:r>
                <a:r>
                  <a:rPr lang="en-US" sz="1600" b="1" dirty="0" smtClean="0">
                    <a:solidFill>
                      <a:srgbClr val="7030A0"/>
                    </a:solidFill>
                  </a:rPr>
                  <a:t>Table</a:t>
                </a:r>
                <a:r>
                  <a:rPr lang="en-US" sz="1600" b="1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An array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0…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  <a:blipFill rotWithShape="1">
                <a:blip r:embed="rId2"/>
                <a:stretch>
                  <a:fillRect l="-843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685800" y="2057400"/>
                <a:ext cx="914400" cy="381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0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2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sz="12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2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57400"/>
                <a:ext cx="914400" cy="38100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2209800" y="2895600"/>
                <a:ext cx="838200" cy="18288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0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endParaRPr lang="en-US" sz="1400" b="1" dirty="0" smtClean="0">
                  <a:solidFill>
                    <a:srgbClr val="0070C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100" b="1" i="1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100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100" dirty="0"/>
              </a:p>
              <a:p>
                <a:pPr algn="ctr"/>
                <a:endParaRPr lang="en-US" sz="1400" b="1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895600"/>
                <a:ext cx="838200" cy="1828800"/>
              </a:xfrm>
              <a:prstGeom prst="ellipse">
                <a:avLst/>
              </a:prstGeom>
              <a:blipFill rotWithShape="1">
                <a:blip r:embed="rId4"/>
                <a:stretch>
                  <a:fillRect t="-10000" b="-13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1752600" y="3276600"/>
            <a:ext cx="762000" cy="713232"/>
            <a:chOff x="3962400" y="3276600"/>
            <a:chExt cx="762000" cy="713232"/>
          </a:xfrm>
        </p:grpSpPr>
        <p:sp>
          <p:nvSpPr>
            <p:cNvPr id="10" name="Right Arrow 9"/>
            <p:cNvSpPr/>
            <p:nvPr/>
          </p:nvSpPr>
          <p:spPr>
            <a:xfrm>
              <a:off x="3962400" y="3505200"/>
              <a:ext cx="762000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12362" y="3276600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362" y="3276600"/>
                  <a:ext cx="38343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22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ctangle 1"/>
          <p:cNvSpPr/>
          <p:nvPr/>
        </p:nvSpPr>
        <p:spPr>
          <a:xfrm>
            <a:off x="2819400" y="2819400"/>
            <a:ext cx="457200" cy="1828800"/>
          </a:xfrm>
          <a:prstGeom prst="rect">
            <a:avLst/>
          </a:prstGeom>
          <a:solidFill>
            <a:srgbClr val="B0DD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819400" y="3048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19400" y="3276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19400" y="3505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819400" y="4419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19400" y="4191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429000" y="2895600"/>
            <a:ext cx="228600" cy="152400"/>
            <a:chOff x="3429000" y="2819400"/>
            <a:chExt cx="228600" cy="152400"/>
          </a:xfrm>
        </p:grpSpPr>
        <p:sp>
          <p:nvSpPr>
            <p:cNvPr id="8" name="Rectangle 7"/>
            <p:cNvSpPr/>
            <p:nvPr/>
          </p:nvSpPr>
          <p:spPr>
            <a:xfrm>
              <a:off x="3429000" y="2819400"/>
              <a:ext cx="2286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3581400" y="2819400"/>
              <a:ext cx="0" cy="1524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429000" y="4495800"/>
            <a:ext cx="381000" cy="152400"/>
            <a:chOff x="3429000" y="2819400"/>
            <a:chExt cx="381000" cy="152400"/>
          </a:xfrm>
        </p:grpSpPr>
        <p:sp>
          <p:nvSpPr>
            <p:cNvPr id="35" name="Rectangle 34"/>
            <p:cNvSpPr/>
            <p:nvPr/>
          </p:nvSpPr>
          <p:spPr>
            <a:xfrm>
              <a:off x="3429000" y="2819400"/>
              <a:ext cx="2286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3562350" y="2895600"/>
              <a:ext cx="2476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581400" y="2819400"/>
              <a:ext cx="0" cy="1524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429000" y="4267200"/>
            <a:ext cx="381000" cy="152400"/>
            <a:chOff x="3429000" y="2819400"/>
            <a:chExt cx="381000" cy="152400"/>
          </a:xfrm>
        </p:grpSpPr>
        <p:sp>
          <p:nvSpPr>
            <p:cNvPr id="39" name="Rectangle 38"/>
            <p:cNvSpPr/>
            <p:nvPr/>
          </p:nvSpPr>
          <p:spPr>
            <a:xfrm>
              <a:off x="3429000" y="2819400"/>
              <a:ext cx="2286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562350" y="2895600"/>
              <a:ext cx="2476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581400" y="2819400"/>
              <a:ext cx="0" cy="1524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810000" y="4267200"/>
            <a:ext cx="228600" cy="152400"/>
            <a:chOff x="3429000" y="2819400"/>
            <a:chExt cx="228600" cy="152400"/>
          </a:xfrm>
        </p:grpSpPr>
        <p:sp>
          <p:nvSpPr>
            <p:cNvPr id="43" name="Rectangle 42"/>
            <p:cNvSpPr/>
            <p:nvPr/>
          </p:nvSpPr>
          <p:spPr>
            <a:xfrm>
              <a:off x="3429000" y="2819400"/>
              <a:ext cx="2286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3581400" y="2819400"/>
              <a:ext cx="0" cy="1524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/>
          <p:cNvCxnSpPr/>
          <p:nvPr/>
        </p:nvCxnSpPr>
        <p:spPr>
          <a:xfrm>
            <a:off x="3181350" y="2971800"/>
            <a:ext cx="2476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200400" y="4343400"/>
            <a:ext cx="2476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200400" y="4572000"/>
            <a:ext cx="2476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200400" y="3200400"/>
            <a:ext cx="2476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3429000" y="3124200"/>
            <a:ext cx="381000" cy="152400"/>
            <a:chOff x="3429000" y="2819400"/>
            <a:chExt cx="381000" cy="152400"/>
          </a:xfrm>
        </p:grpSpPr>
        <p:sp>
          <p:nvSpPr>
            <p:cNvPr id="51" name="Rectangle 50"/>
            <p:cNvSpPr/>
            <p:nvPr/>
          </p:nvSpPr>
          <p:spPr>
            <a:xfrm>
              <a:off x="3429000" y="2819400"/>
              <a:ext cx="2286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3562350" y="2895600"/>
              <a:ext cx="2476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581400" y="2819400"/>
              <a:ext cx="0" cy="1524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810000" y="3124200"/>
            <a:ext cx="381000" cy="152400"/>
            <a:chOff x="3429000" y="2819400"/>
            <a:chExt cx="381000" cy="152400"/>
          </a:xfrm>
        </p:grpSpPr>
        <p:sp>
          <p:nvSpPr>
            <p:cNvPr id="55" name="Rectangle 54"/>
            <p:cNvSpPr/>
            <p:nvPr/>
          </p:nvSpPr>
          <p:spPr>
            <a:xfrm>
              <a:off x="3429000" y="2819400"/>
              <a:ext cx="2286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3562350" y="2895600"/>
              <a:ext cx="2476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581400" y="2819400"/>
              <a:ext cx="0" cy="1524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191000" y="3124200"/>
            <a:ext cx="228600" cy="152400"/>
            <a:chOff x="3429000" y="2819400"/>
            <a:chExt cx="228600" cy="152400"/>
          </a:xfrm>
        </p:grpSpPr>
        <p:sp>
          <p:nvSpPr>
            <p:cNvPr id="59" name="Rectangle 58"/>
            <p:cNvSpPr/>
            <p:nvPr/>
          </p:nvSpPr>
          <p:spPr>
            <a:xfrm>
              <a:off x="3429000" y="2819400"/>
              <a:ext cx="2286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3581400" y="2819400"/>
              <a:ext cx="0" cy="1524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>
            <a:off x="2819400" y="3733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819400" y="3962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3429000" y="3581400"/>
            <a:ext cx="228600" cy="152400"/>
            <a:chOff x="3429000" y="2819400"/>
            <a:chExt cx="228600" cy="152400"/>
          </a:xfrm>
        </p:grpSpPr>
        <p:sp>
          <p:nvSpPr>
            <p:cNvPr id="65" name="Rectangle 64"/>
            <p:cNvSpPr/>
            <p:nvPr/>
          </p:nvSpPr>
          <p:spPr>
            <a:xfrm>
              <a:off x="3429000" y="2819400"/>
              <a:ext cx="2286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3581400" y="2819400"/>
              <a:ext cx="0" cy="1524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/>
          <p:cNvCxnSpPr/>
          <p:nvPr/>
        </p:nvCxnSpPr>
        <p:spPr>
          <a:xfrm>
            <a:off x="3181350" y="3657600"/>
            <a:ext cx="2476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200400" y="3886200"/>
            <a:ext cx="2476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200400" y="4114800"/>
            <a:ext cx="2476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200400" y="3429000"/>
            <a:ext cx="2476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429000" y="3352800"/>
            <a:ext cx="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429000" y="3810000"/>
            <a:ext cx="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429000" y="4038600"/>
            <a:ext cx="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895600" y="2438400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438400"/>
                <a:ext cx="38183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3429000" y="4724400"/>
            <a:ext cx="1085850" cy="609600"/>
            <a:chOff x="3429000" y="4724400"/>
            <a:chExt cx="1085850" cy="609600"/>
          </a:xfrm>
        </p:grpSpPr>
        <p:sp>
          <p:nvSpPr>
            <p:cNvPr id="80" name="Right Brace 79"/>
            <p:cNvSpPr/>
            <p:nvPr/>
          </p:nvSpPr>
          <p:spPr>
            <a:xfrm rot="5400000">
              <a:off x="3867150" y="4286250"/>
              <a:ext cx="209550" cy="108585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3810000" y="4964668"/>
                  <a:ext cx="369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4964668"/>
                  <a:ext cx="36901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607975" y="5376446"/>
                <a:ext cx="19264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of pointers storing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600" dirty="0" smtClean="0"/>
                  <a:t>.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75" y="5376446"/>
                <a:ext cx="1926425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1899" t="-5357" r="-2848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44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</TotalTime>
  <Words>1993</Words>
  <Application>Microsoft Office PowerPoint</Application>
  <PresentationFormat>On-screen Show (4:3)</PresentationFormat>
  <Paragraphs>500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Data Structures and Algorithms (CS210A) </vt:lpstr>
      <vt:lpstr>Data structures for searching</vt:lpstr>
      <vt:lpstr>Motivating Example</vt:lpstr>
      <vt:lpstr>Problem Description</vt:lpstr>
      <vt:lpstr>A trivial data structure for O(1) search time</vt:lpstr>
      <vt:lpstr>Hash function, hash value, hash table</vt:lpstr>
      <vt:lpstr>Hash function, hash value, hash table</vt:lpstr>
      <vt:lpstr>Hash function, hash value, hash table</vt:lpstr>
      <vt:lpstr>Hash function, hash value, hash table</vt:lpstr>
      <vt:lpstr>Hash function, hash value, hash table</vt:lpstr>
      <vt:lpstr>Efficiency of Hashing depends upon hash function</vt:lpstr>
      <vt:lpstr>Hash function, hash value, hash table</vt:lpstr>
      <vt:lpstr>Why does hashing work so well in Practice ?</vt:lpstr>
      <vt:lpstr>Why does hashing work so well in Practice ?</vt:lpstr>
      <vt:lpstr>Why does hashing work so well in Practice ?</vt:lpstr>
      <vt:lpstr>Why does hashing work so well in Practice ?</vt:lpstr>
      <vt:lpstr>Hashing: theory</vt:lpstr>
      <vt:lpstr>Quick Sort</vt:lpstr>
      <vt:lpstr>Quick sort versus Merge Sort Assignment and Lecture 21</vt:lpstr>
      <vt:lpstr>What makes Quick sort popular ?</vt:lpstr>
      <vt:lpstr>What makes Quick sort popular ?</vt:lpstr>
      <vt:lpstr>But a serious problem with Quick sort.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173</cp:revision>
  <dcterms:created xsi:type="dcterms:W3CDTF">2012-11-11T08:58:57Z</dcterms:created>
  <dcterms:modified xsi:type="dcterms:W3CDTF">2016-04-12T06:50:54Z</dcterms:modified>
</cp:coreProperties>
</file>