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6"/>
  </p:notesMasterIdLst>
  <p:sldIdLst>
    <p:sldId id="425" r:id="rId2"/>
    <p:sldId id="449" r:id="rId3"/>
    <p:sldId id="472" r:id="rId4"/>
    <p:sldId id="477" r:id="rId5"/>
    <p:sldId id="471" r:id="rId6"/>
    <p:sldId id="478" r:id="rId7"/>
    <p:sldId id="469" r:id="rId8"/>
    <p:sldId id="475" r:id="rId9"/>
    <p:sldId id="473" r:id="rId10"/>
    <p:sldId id="470" r:id="rId11"/>
    <p:sldId id="441" r:id="rId12"/>
    <p:sldId id="442" r:id="rId13"/>
    <p:sldId id="440" r:id="rId14"/>
    <p:sldId id="443" r:id="rId15"/>
    <p:sldId id="444" r:id="rId16"/>
    <p:sldId id="450" r:id="rId17"/>
    <p:sldId id="451" r:id="rId18"/>
    <p:sldId id="467" r:id="rId19"/>
    <p:sldId id="452" r:id="rId20"/>
    <p:sldId id="462" r:id="rId21"/>
    <p:sldId id="476" r:id="rId22"/>
    <p:sldId id="453" r:id="rId23"/>
    <p:sldId id="454" r:id="rId24"/>
    <p:sldId id="479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1/8/2016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1/8/2016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1/8/2016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1/8/2016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1/8/2016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1/8/2016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80.png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14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1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14400" y="4495800"/>
                <a:ext cx="7467600" cy="1447800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r>
                  <a:rPr lang="en-US" sz="2400" b="1" dirty="0" smtClean="0">
                    <a:solidFill>
                      <a:srgbClr val="C00000"/>
                    </a:solidFill>
                  </a:rPr>
                  <a:t>Lecture 5:</a:t>
                </a:r>
              </a:p>
              <a:p>
                <a:pPr marL="800100" lvl="1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More on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Proof of correctness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of an algorithm</a:t>
                </a:r>
              </a:p>
              <a:p>
                <a:pPr marL="800100" lvl="1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Design of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) time algorithm for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Local Minima in a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grid</a:t>
                </a: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14400" y="4495800"/>
                <a:ext cx="7467600" cy="14478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05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981325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Local minima </a:t>
            </a:r>
            <a:r>
              <a:rPr lang="en-US" sz="3200" dirty="0" smtClean="0"/>
              <a:t>in a GRID 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23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Local minima in a grid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:r>
                  <a:rPr lang="en-US" sz="2000" dirty="0" smtClean="0"/>
                  <a:t>Given a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×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grid storing </a:t>
                </a:r>
                <a:r>
                  <a:rPr lang="en-US" sz="2000" u="sng" dirty="0" smtClean="0">
                    <a:solidFill>
                      <a:srgbClr val="C00000"/>
                    </a:solidFill>
                  </a:rPr>
                  <a:t>distinct</a:t>
                </a:r>
                <a:r>
                  <a:rPr lang="en-US" sz="2000" dirty="0" smtClean="0"/>
                  <a:t> numbers, an entry is local minima if it is smaller than each of its neighbors.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590800"/>
            <a:ext cx="3810000" cy="3505200"/>
            <a:chOff x="3733800" y="1728216"/>
            <a:chExt cx="4343400" cy="3910584"/>
          </a:xfrm>
        </p:grpSpPr>
        <p:sp>
          <p:nvSpPr>
            <p:cNvPr id="6" name="Rectangle 5"/>
            <p:cNvSpPr/>
            <p:nvPr/>
          </p:nvSpPr>
          <p:spPr>
            <a:xfrm>
              <a:off x="3733800" y="1752600"/>
              <a:ext cx="4343400" cy="3886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392904" y="3842072"/>
            <a:ext cx="601580" cy="653728"/>
            <a:chOff x="3392904" y="3842072"/>
            <a:chExt cx="601580" cy="653728"/>
          </a:xfrm>
          <a:solidFill>
            <a:schemeClr val="accent3">
              <a:lumMod val="75000"/>
            </a:schemeClr>
          </a:solidFill>
        </p:grpSpPr>
        <p:sp>
          <p:nvSpPr>
            <p:cNvPr id="47" name="Rectangle 46"/>
            <p:cNvSpPr/>
            <p:nvPr/>
          </p:nvSpPr>
          <p:spPr>
            <a:xfrm>
              <a:off x="3781926" y="4062298"/>
              <a:ext cx="212558" cy="20490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81400" y="3842072"/>
              <a:ext cx="212558" cy="2202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81400" y="4275574"/>
              <a:ext cx="212558" cy="2202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392904" y="4046974"/>
              <a:ext cx="200528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600200" y="2145268"/>
            <a:ext cx="2299568" cy="2186464"/>
            <a:chOff x="1600200" y="2145268"/>
            <a:chExt cx="2299568" cy="2186464"/>
          </a:xfrm>
        </p:grpSpPr>
        <p:sp>
          <p:nvSpPr>
            <p:cNvPr id="46" name="Rectangle 45"/>
            <p:cNvSpPr/>
            <p:nvPr/>
          </p:nvSpPr>
          <p:spPr>
            <a:xfrm>
              <a:off x="3581400" y="4062298"/>
              <a:ext cx="200526" cy="2049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3</a:t>
              </a:r>
              <a:endParaRPr lang="en-US" sz="1400" dirty="0"/>
            </a:p>
          </p:txBody>
        </p:sp>
        <p:cxnSp>
          <p:nvCxnSpPr>
            <p:cNvPr id="54" name="Straight Connector 53"/>
            <p:cNvCxnSpPr>
              <a:endCxn id="51" idx="3"/>
            </p:cNvCxnSpPr>
            <p:nvPr/>
          </p:nvCxnSpPr>
          <p:spPr>
            <a:xfrm>
              <a:off x="1828800" y="4161274"/>
              <a:ext cx="1764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46" idx="0"/>
            </p:cNvCxnSpPr>
            <p:nvPr/>
          </p:nvCxnSpPr>
          <p:spPr>
            <a:xfrm>
              <a:off x="3681663" y="2426732"/>
              <a:ext cx="0" cy="16355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600200" y="3962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962400"/>
                  <a:ext cx="3225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572434" y="2145268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2434" y="2145268"/>
                  <a:ext cx="32733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4074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3352800" y="3807023"/>
            <a:ext cx="748408" cy="764977"/>
            <a:chOff x="3352800" y="3807023"/>
            <a:chExt cx="748408" cy="764977"/>
          </a:xfrm>
        </p:grpSpPr>
        <p:sp>
          <p:nvSpPr>
            <p:cNvPr id="26" name="TextBox 25"/>
            <p:cNvSpPr txBox="1"/>
            <p:nvPr/>
          </p:nvSpPr>
          <p:spPr>
            <a:xfrm>
              <a:off x="3533962" y="4035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33800" y="40356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2800" y="4035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</a:t>
              </a:r>
              <a:endParaRPr lang="en-US" sz="1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18792" y="42642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99</a:t>
              </a:r>
              <a:endParaRPr lang="en-US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05200" y="3807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31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5266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Local minima in a grid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400" b="1" dirty="0" smtClean="0"/>
                  <a:t>:</a:t>
                </a:r>
                <a:r>
                  <a:rPr lang="en-US" sz="2400" dirty="0" smtClean="0"/>
                  <a:t> </a:t>
                </a:r>
                <a:r>
                  <a:rPr lang="en-US" sz="2000" dirty="0" smtClean="0"/>
                  <a:t>Given a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×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grid storing </a:t>
                </a:r>
                <a:r>
                  <a:rPr lang="en-US" sz="2000" u="sng" dirty="0" smtClean="0">
                    <a:solidFill>
                      <a:srgbClr val="C00000"/>
                    </a:solidFill>
                  </a:rPr>
                  <a:t>distinct</a:t>
                </a:r>
                <a:r>
                  <a:rPr lang="en-US" sz="2000" dirty="0" smtClean="0"/>
                  <a:t> numbers, output </a:t>
                </a:r>
                <a:r>
                  <a:rPr lang="en-US" sz="2000" u="sng" dirty="0" smtClean="0">
                    <a:solidFill>
                      <a:srgbClr val="C00000"/>
                    </a:solidFill>
                  </a:rPr>
                  <a:t>any</a:t>
                </a:r>
                <a:r>
                  <a:rPr lang="en-US" sz="2000" dirty="0" smtClean="0"/>
                  <a:t> local minima in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time.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590800"/>
            <a:ext cx="3810000" cy="3505200"/>
            <a:chOff x="3733800" y="1728216"/>
            <a:chExt cx="4343400" cy="3910584"/>
          </a:xfrm>
        </p:grpSpPr>
        <p:sp>
          <p:nvSpPr>
            <p:cNvPr id="6" name="Rectangle 5"/>
            <p:cNvSpPr/>
            <p:nvPr/>
          </p:nvSpPr>
          <p:spPr>
            <a:xfrm>
              <a:off x="3733800" y="1752600"/>
              <a:ext cx="4343400" cy="3886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392904" y="3842072"/>
            <a:ext cx="601580" cy="653728"/>
            <a:chOff x="3392904" y="3842072"/>
            <a:chExt cx="601580" cy="653728"/>
          </a:xfrm>
          <a:solidFill>
            <a:schemeClr val="accent3">
              <a:lumMod val="75000"/>
            </a:schemeClr>
          </a:solidFill>
        </p:grpSpPr>
        <p:sp>
          <p:nvSpPr>
            <p:cNvPr id="47" name="Rectangle 46"/>
            <p:cNvSpPr/>
            <p:nvPr/>
          </p:nvSpPr>
          <p:spPr>
            <a:xfrm>
              <a:off x="3781926" y="4062298"/>
              <a:ext cx="212558" cy="20490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81400" y="3842072"/>
              <a:ext cx="212558" cy="2202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81400" y="4275574"/>
              <a:ext cx="212558" cy="2202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392904" y="4046974"/>
              <a:ext cx="200528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600200" y="2057400"/>
            <a:ext cx="2299568" cy="2274332"/>
            <a:chOff x="1600200" y="2057400"/>
            <a:chExt cx="2299568" cy="2274332"/>
          </a:xfrm>
        </p:grpSpPr>
        <p:sp>
          <p:nvSpPr>
            <p:cNvPr id="46" name="Rectangle 45"/>
            <p:cNvSpPr/>
            <p:nvPr/>
          </p:nvSpPr>
          <p:spPr>
            <a:xfrm>
              <a:off x="3581400" y="4062298"/>
              <a:ext cx="200526" cy="2049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3</a:t>
              </a:r>
              <a:endParaRPr lang="en-US" sz="1400" dirty="0"/>
            </a:p>
          </p:txBody>
        </p:sp>
        <p:cxnSp>
          <p:nvCxnSpPr>
            <p:cNvPr id="54" name="Straight Connector 53"/>
            <p:cNvCxnSpPr>
              <a:endCxn id="51" idx="3"/>
            </p:cNvCxnSpPr>
            <p:nvPr/>
          </p:nvCxnSpPr>
          <p:spPr>
            <a:xfrm>
              <a:off x="1828800" y="4161274"/>
              <a:ext cx="1764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46" idx="0"/>
            </p:cNvCxnSpPr>
            <p:nvPr/>
          </p:nvCxnSpPr>
          <p:spPr>
            <a:xfrm>
              <a:off x="3681663" y="2426732"/>
              <a:ext cx="0" cy="16355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600200" y="3962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962400"/>
                  <a:ext cx="3225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572434" y="2057400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2434" y="2057400"/>
                  <a:ext cx="32733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074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3352800" y="3807023"/>
            <a:ext cx="748408" cy="764977"/>
            <a:chOff x="3352800" y="3807023"/>
            <a:chExt cx="748408" cy="764977"/>
          </a:xfrm>
        </p:grpSpPr>
        <p:sp>
          <p:nvSpPr>
            <p:cNvPr id="26" name="TextBox 25"/>
            <p:cNvSpPr txBox="1"/>
            <p:nvPr/>
          </p:nvSpPr>
          <p:spPr>
            <a:xfrm>
              <a:off x="3533962" y="4035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33800" y="40356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2800" y="4035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</a:t>
              </a:r>
              <a:endParaRPr lang="en-US" sz="1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18792" y="42642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99</a:t>
              </a:r>
              <a:endParaRPr lang="en-US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05200" y="3807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31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25529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Two simple principles 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C00000"/>
                </a:solidFill>
              </a:rPr>
              <a:t>Respect every new idea </a:t>
            </a:r>
            <a:r>
              <a:rPr lang="en-US" sz="2400" dirty="0" smtClean="0"/>
              <a:t>which solves </a:t>
            </a:r>
            <a:r>
              <a:rPr lang="en-US" sz="2400" dirty="0"/>
              <a:t>a</a:t>
            </a:r>
            <a:r>
              <a:rPr lang="en-US" sz="2400" dirty="0" smtClean="0"/>
              <a:t> problem even partially.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C00000"/>
                </a:solidFill>
              </a:rPr>
              <a:t>Principle </a:t>
            </a:r>
            <a:r>
              <a:rPr lang="en-US" sz="2400" dirty="0">
                <a:solidFill>
                  <a:srgbClr val="C00000"/>
                </a:solidFill>
              </a:rPr>
              <a:t>of simplification</a:t>
            </a:r>
            <a:r>
              <a:rPr lang="en-US" sz="2400" dirty="0" smtClean="0">
                <a:solidFill>
                  <a:srgbClr val="C0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If you find a problem difficult, </a:t>
            </a:r>
          </a:p>
          <a:p>
            <a:pPr>
              <a:buFont typeface="Wingdings"/>
              <a:buChar char="è"/>
            </a:pPr>
            <a:r>
              <a:rPr lang="en-US" sz="2000" dirty="0" smtClean="0">
                <a:solidFill>
                  <a:srgbClr val="002060"/>
                </a:solidFill>
              </a:rPr>
              <a:t>try to solve its simpler version, and then </a:t>
            </a:r>
          </a:p>
          <a:p>
            <a:pPr>
              <a:buFont typeface="Wingdings"/>
              <a:buChar char="è"/>
            </a:pPr>
            <a:r>
              <a:rPr lang="en-US" sz="2000" dirty="0" smtClean="0">
                <a:solidFill>
                  <a:srgbClr val="002060"/>
                </a:solidFill>
              </a:rPr>
              <a:t>extend this solution to the original (difficult) version.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97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A new approach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Repeat</a:t>
            </a:r>
            <a:r>
              <a:rPr lang="en-US" sz="1800" dirty="0"/>
              <a:t> </a:t>
            </a:r>
            <a:r>
              <a:rPr lang="en-US" sz="1800" dirty="0" smtClean="0"/>
              <a:t>:</a:t>
            </a:r>
            <a:r>
              <a:rPr lang="en-US" sz="1800" dirty="0"/>
              <a:t> </a:t>
            </a:r>
            <a:r>
              <a:rPr lang="en-US" sz="1800" i="1" dirty="0" smtClean="0"/>
              <a:t>if current entry is not local minima, explore the neighbor storing smaller value.</a:t>
            </a:r>
            <a:endParaRPr lang="en-US" sz="1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590800"/>
            <a:ext cx="3810000" cy="3505200"/>
            <a:chOff x="3733800" y="1728216"/>
            <a:chExt cx="4343400" cy="3910584"/>
          </a:xfrm>
        </p:grpSpPr>
        <p:sp>
          <p:nvSpPr>
            <p:cNvPr id="6" name="Rectangle 5"/>
            <p:cNvSpPr/>
            <p:nvPr/>
          </p:nvSpPr>
          <p:spPr>
            <a:xfrm>
              <a:off x="3733800" y="1752600"/>
              <a:ext cx="4343400" cy="3886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1600200" y="2057400"/>
            <a:ext cx="2209800" cy="2274332"/>
            <a:chOff x="1600200" y="2057400"/>
            <a:chExt cx="2209800" cy="2274332"/>
          </a:xfrm>
        </p:grpSpPr>
        <p:sp>
          <p:nvSpPr>
            <p:cNvPr id="82" name="Rectangle 81"/>
            <p:cNvSpPr/>
            <p:nvPr/>
          </p:nvSpPr>
          <p:spPr>
            <a:xfrm>
              <a:off x="3581400" y="4062298"/>
              <a:ext cx="200526" cy="2049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3</a:t>
              </a:r>
              <a:endParaRPr lang="en-US" sz="1400" dirty="0"/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1828800" y="4161274"/>
              <a:ext cx="1764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endCxn id="82" idx="0"/>
            </p:cNvCxnSpPr>
            <p:nvPr/>
          </p:nvCxnSpPr>
          <p:spPr>
            <a:xfrm>
              <a:off x="3681663" y="2426732"/>
              <a:ext cx="0" cy="16355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600200" y="3962400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572434" y="2057400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3695700" y="4159415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924300" y="4800600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152900" y="4800600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3886200" y="4192841"/>
            <a:ext cx="0" cy="22675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3886200" y="4419600"/>
            <a:ext cx="0" cy="22675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886200" y="4572000"/>
            <a:ext cx="0" cy="22675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132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new approach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Explore</a:t>
            </a:r>
            <a:r>
              <a:rPr lang="en-US" sz="1800" b="1" dirty="0" smtClean="0">
                <a:solidFill>
                  <a:srgbClr val="00206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800" dirty="0" smtClean="0"/>
              <a:t>{     Let </a:t>
            </a:r>
            <a:r>
              <a:rPr lang="en-US" sz="1800" dirty="0" smtClean="0">
                <a:solidFill>
                  <a:srgbClr val="0070C0"/>
                </a:solidFill>
              </a:rPr>
              <a:t>c</a:t>
            </a:r>
            <a:r>
              <a:rPr lang="en-US" sz="1800" dirty="0" smtClean="0"/>
              <a:t> be any entry to start with;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b="1" dirty="0" smtClean="0"/>
              <a:t>While(</a:t>
            </a:r>
            <a:r>
              <a:rPr lang="en-US" sz="1800" dirty="0" smtClean="0">
                <a:solidFill>
                  <a:srgbClr val="0070C0"/>
                </a:solidFill>
              </a:rPr>
              <a:t>c</a:t>
            </a:r>
            <a:r>
              <a:rPr lang="en-US" sz="1800" dirty="0" smtClean="0"/>
              <a:t> is not a local minima</a:t>
            </a:r>
            <a:r>
              <a:rPr lang="en-US" sz="1800" b="1" dirty="0" smtClean="0"/>
              <a:t>)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{ 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</a:t>
            </a:r>
            <a:r>
              <a:rPr lang="en-US" sz="1800" dirty="0" smtClean="0">
                <a:solidFill>
                  <a:srgbClr val="0070C0"/>
                </a:solidFill>
              </a:rPr>
              <a:t>c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itchFamily="2" charset="2"/>
              </a:rPr>
              <a:t> a </a:t>
            </a:r>
            <a:r>
              <a:rPr lang="en-US" sz="1800" dirty="0" smtClean="0">
                <a:solidFill>
                  <a:srgbClr val="7030A0"/>
                </a:solidFill>
                <a:sym typeface="Wingdings" pitchFamily="2" charset="2"/>
              </a:rPr>
              <a:t>neighbor</a:t>
            </a:r>
            <a:r>
              <a:rPr lang="en-US" sz="1800" dirty="0" smtClean="0">
                <a:sym typeface="Wingdings" pitchFamily="2" charset="2"/>
              </a:rPr>
              <a:t> of 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c</a:t>
            </a:r>
            <a:r>
              <a:rPr lang="en-US" sz="1800" dirty="0" smtClean="0">
                <a:sym typeface="Wingdings" pitchFamily="2" charset="2"/>
              </a:rPr>
              <a:t> storing </a:t>
            </a:r>
            <a:r>
              <a:rPr lang="en-US" sz="1800" u="sng" dirty="0" smtClean="0">
                <a:sym typeface="Wingdings" pitchFamily="2" charset="2"/>
              </a:rPr>
              <a:t>smaller value</a:t>
            </a:r>
          </a:p>
          <a:p>
            <a:pPr marL="0" indent="0">
              <a:buNone/>
            </a:pPr>
            <a:r>
              <a:rPr lang="en-US" sz="1800" dirty="0" smtClean="0"/>
              <a:t>       }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return </a:t>
            </a:r>
            <a:r>
              <a:rPr lang="en-US" sz="1800" dirty="0" smtClean="0">
                <a:solidFill>
                  <a:srgbClr val="0070C0"/>
                </a:solidFill>
              </a:rPr>
              <a:t>c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64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new approach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Explore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()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    Let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1800" dirty="0" smtClean="0"/>
                  <a:t> be any entry to start with;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</a:t>
                </a:r>
                <a:r>
                  <a:rPr lang="en-US" sz="1800" b="1" dirty="0" smtClean="0"/>
                  <a:t>While(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1800" dirty="0" smtClean="0"/>
                  <a:t> is not a local minima</a:t>
                </a:r>
                <a:r>
                  <a:rPr lang="en-US" sz="18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{ 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a </a:t>
                </a:r>
                <a:r>
                  <a:rPr lang="en-US" sz="1800" dirty="0" smtClean="0">
                    <a:solidFill>
                      <a:srgbClr val="7030A0"/>
                    </a:solidFill>
                    <a:sym typeface="Wingdings" pitchFamily="2" charset="2"/>
                  </a:rPr>
                  <a:t>neighbor</a:t>
                </a:r>
                <a:r>
                  <a:rPr lang="en-US" sz="1800" dirty="0" smtClean="0">
                    <a:sym typeface="Wingdings" pitchFamily="2" charset="2"/>
                  </a:rPr>
                  <a:t> of 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c</a:t>
                </a:r>
                <a:r>
                  <a:rPr lang="en-US" sz="1800" dirty="0" smtClean="0">
                    <a:sym typeface="Wingdings" pitchFamily="2" charset="2"/>
                  </a:rPr>
                  <a:t> storing </a:t>
                </a:r>
                <a:r>
                  <a:rPr lang="en-US" sz="1800" u="sng" dirty="0" smtClean="0">
                    <a:sym typeface="Wingdings" pitchFamily="2" charset="2"/>
                  </a:rPr>
                  <a:t>smaller value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}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return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Worst case time complexity :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609600" y="5181600"/>
            <a:ext cx="3429000" cy="762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First principle: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Do not discard </a:t>
            </a:r>
            <a:r>
              <a:rPr lang="en-US" b="1" dirty="0" smtClean="0">
                <a:solidFill>
                  <a:srgbClr val="7030A0"/>
                </a:solidFill>
              </a:rPr>
              <a:t>Explore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miley Face 5"/>
          <p:cNvSpPr/>
          <p:nvPr/>
        </p:nvSpPr>
        <p:spPr>
          <a:xfrm>
            <a:off x="4800600" y="4191000"/>
            <a:ext cx="762000" cy="609600"/>
          </a:xfrm>
          <a:prstGeom prst="smileyFace">
            <a:avLst>
              <a:gd name="adj" fmla="val -465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Ribbon 6"/>
          <p:cNvSpPr/>
          <p:nvPr/>
        </p:nvSpPr>
        <p:spPr>
          <a:xfrm>
            <a:off x="4876800" y="5181600"/>
            <a:ext cx="3429000" cy="762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Second principle: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Simplify the problem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6477000" y="2895600"/>
            <a:ext cx="2438400" cy="612648"/>
          </a:xfrm>
          <a:prstGeom prst="borderCallout1">
            <a:avLst>
              <a:gd name="adj1" fmla="val 97017"/>
              <a:gd name="adj2" fmla="val 48984"/>
              <a:gd name="adj3" fmla="val 389165"/>
              <a:gd name="adj4" fmla="val 1776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to apply this principle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767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Local minima </a:t>
            </a:r>
            <a:r>
              <a:rPr lang="en-US" sz="4000" b="1" dirty="0"/>
              <a:t>in </a:t>
            </a:r>
            <a:r>
              <a:rPr lang="en-US" sz="4000" b="1" dirty="0" smtClean="0"/>
              <a:t>an array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There </a:t>
                </a:r>
                <a:r>
                  <a:rPr lang="en-US" sz="2000" dirty="0"/>
                  <a:t>is a local minima </a:t>
                </a:r>
                <a:r>
                  <a:rPr lang="en-US" sz="2000" dirty="0" smtClean="0"/>
                  <a:t>in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].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  Suppose </a:t>
                </a:r>
                <a:r>
                  <a:rPr lang="en-US" sz="2000" dirty="0"/>
                  <a:t>we execute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Explore</a:t>
                </a:r>
                <a:r>
                  <a:rPr lang="en-US" sz="2000" b="1" dirty="0"/>
                  <a:t>() </a:t>
                </a:r>
                <a:r>
                  <a:rPr lang="en-US" sz="2000" dirty="0"/>
                  <a:t>from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].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Explore</a:t>
                </a:r>
                <a:r>
                  <a:rPr lang="en-US" sz="2000" b="1" dirty="0" smtClean="0"/>
                  <a:t>()</a:t>
                </a:r>
                <a:r>
                  <a:rPr lang="en-US" sz="2000" dirty="0" smtClean="0"/>
                  <a:t>, if terminates, will return local minima.</a:t>
                </a:r>
              </a:p>
              <a:p>
                <a:pPr marL="0" indent="0">
                  <a:buNone/>
                </a:pPr>
                <a:r>
                  <a:rPr lang="en-US" sz="2000" dirty="0"/>
                  <a:t>I</a:t>
                </a:r>
                <a:r>
                  <a:rPr lang="en-US" sz="2000" dirty="0" smtClean="0"/>
                  <a:t>t </a:t>
                </a:r>
                <a:r>
                  <a:rPr lang="en-US" sz="2000" dirty="0"/>
                  <a:t>will terminate </a:t>
                </a:r>
                <a:r>
                  <a:rPr lang="en-US" sz="2000" u="sng" dirty="0"/>
                  <a:t>without ever entering</a:t>
                </a:r>
                <a:r>
                  <a:rPr lang="en-US" sz="2000" dirty="0"/>
                  <a:t>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].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Hence there is a local minima in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].</a:t>
                </a:r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49033" y="3200400"/>
            <a:ext cx="4876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82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68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77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73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53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8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63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721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16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7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92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97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01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06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11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54474" y="3200400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                </a:t>
            </a:r>
            <a:r>
              <a:rPr lang="en-US" sz="1600" dirty="0" smtClean="0"/>
              <a:t>9    17  23 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548068" y="312420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724834" y="3593068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834" y="3593068"/>
                <a:ext cx="31861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5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3962400" y="1752600"/>
            <a:ext cx="304800" cy="1219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23</a:t>
            </a:r>
            <a:endParaRPr lang="en-US" sz="900" dirty="0"/>
          </a:p>
        </p:txBody>
      </p:sp>
      <p:sp>
        <p:nvSpPr>
          <p:cNvPr id="27" name="Rectangle 26"/>
          <p:cNvSpPr/>
          <p:nvPr/>
        </p:nvSpPr>
        <p:spPr>
          <a:xfrm>
            <a:off x="3673032" y="1981200"/>
            <a:ext cx="289367" cy="990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17</a:t>
            </a:r>
            <a:endParaRPr lang="en-US" sz="800" dirty="0"/>
          </a:p>
        </p:txBody>
      </p:sp>
      <p:sp>
        <p:nvSpPr>
          <p:cNvPr id="28" name="Rectangle 27"/>
          <p:cNvSpPr/>
          <p:nvPr/>
        </p:nvSpPr>
        <p:spPr>
          <a:xfrm>
            <a:off x="3399098" y="2362200"/>
            <a:ext cx="273934" cy="609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9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6573260" y="5421868"/>
            <a:ext cx="188494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Algorithmic proof</a:t>
            </a:r>
          </a:p>
        </p:txBody>
      </p:sp>
      <p:sp>
        <p:nvSpPr>
          <p:cNvPr id="31" name="Left Brace 30"/>
          <p:cNvSpPr/>
          <p:nvPr/>
        </p:nvSpPr>
        <p:spPr>
          <a:xfrm rot="16200000" flipH="1">
            <a:off x="2828625" y="2292207"/>
            <a:ext cx="164815" cy="1524003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loud Callout 31"/>
          <p:cNvSpPr/>
          <p:nvPr/>
        </p:nvSpPr>
        <p:spPr>
          <a:xfrm>
            <a:off x="228600" y="1447800"/>
            <a:ext cx="3220453" cy="841248"/>
          </a:xfrm>
          <a:prstGeom prst="cloudCallout">
            <a:avLst>
              <a:gd name="adj1" fmla="val 26885"/>
              <a:gd name="adj2" fmla="val 10756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</a:t>
            </a:r>
            <a:r>
              <a:rPr lang="en-US" sz="1600" dirty="0">
                <a:solidFill>
                  <a:srgbClr val="7030A0"/>
                </a:solidFill>
              </a:rPr>
              <a:t> local minima </a:t>
            </a:r>
            <a:r>
              <a:rPr lang="en-US" sz="1600" dirty="0">
                <a:solidFill>
                  <a:schemeClr val="tx1"/>
                </a:solidFill>
              </a:rPr>
              <a:t>exists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in </a:t>
            </a:r>
            <a:r>
              <a:rPr lang="en-US" sz="1600" b="1" dirty="0">
                <a:solidFill>
                  <a:schemeClr val="tx1"/>
                </a:solidFill>
              </a:rPr>
              <a:t>this region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en-US" sz="1600" dirty="0">
                <a:solidFill>
                  <a:srgbClr val="C00000"/>
                </a:solidFill>
              </a:rPr>
              <a:t>Why 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790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" grpId="0" animBg="1"/>
      <p:bldP spid="24" grpId="0"/>
      <p:bldP spid="7" grpId="0"/>
      <p:bldP spid="25" grpId="0"/>
      <p:bldP spid="26" grpId="0" animBg="1"/>
      <p:bldP spid="27" grpId="0" animBg="1"/>
      <p:bldP spid="28" grpId="0" animBg="1"/>
      <p:bldP spid="5" grpId="0" animBg="1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Local minima </a:t>
            </a:r>
            <a:r>
              <a:rPr lang="en-US" sz="4000" b="1" dirty="0"/>
              <a:t>in </a:t>
            </a:r>
            <a:r>
              <a:rPr lang="en-US" sz="4000" b="1" dirty="0" smtClean="0"/>
              <a:t>an array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There </a:t>
                </a:r>
                <a:r>
                  <a:rPr lang="en-US" sz="2000" dirty="0"/>
                  <a:t>is a local minima </a:t>
                </a:r>
                <a:r>
                  <a:rPr lang="en-US" sz="2000" dirty="0" smtClean="0"/>
                  <a:t>in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].</a:t>
                </a: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We can confine our search for local minima to only</a:t>
                </a:r>
                <a:r>
                  <a:rPr lang="en-US" sz="2000" dirty="0" smtClean="0"/>
                  <a:t>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].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Our problem size has reduced.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Question</a:t>
                </a:r>
                <a:r>
                  <a:rPr lang="en-US" sz="2000" dirty="0" smtClean="0">
                    <a:sym typeface="Wingdings" pitchFamily="2" charset="2"/>
                  </a:rPr>
                  <a:t>: Which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 should we select so as to reduce problem size significantly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𝑚𝑖𝑑𝑑𝑙𝑒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point of array </a:t>
                </a:r>
                <a:r>
                  <a:rPr lang="en-US" sz="2000" b="1" dirty="0"/>
                  <a:t>A</a:t>
                </a:r>
                <a:r>
                  <a:rPr lang="en-US" sz="2000" b="1" dirty="0" smtClean="0"/>
                  <a:t>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702" t="-674" b="-242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49033" y="3200400"/>
            <a:ext cx="4876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82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68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77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73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53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8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63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721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16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7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92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97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01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06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11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54474" y="3200400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                </a:t>
            </a:r>
            <a:r>
              <a:rPr lang="en-US" sz="1600" dirty="0" smtClean="0"/>
              <a:t>9    17  23 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548068" y="312420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724834" y="3593068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834" y="3593068"/>
                <a:ext cx="31861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5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3962400" y="1752600"/>
            <a:ext cx="304800" cy="1219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23</a:t>
            </a:r>
            <a:endParaRPr lang="en-US" sz="900" dirty="0"/>
          </a:p>
        </p:txBody>
      </p:sp>
      <p:sp>
        <p:nvSpPr>
          <p:cNvPr id="27" name="Rectangle 26"/>
          <p:cNvSpPr/>
          <p:nvPr/>
        </p:nvSpPr>
        <p:spPr>
          <a:xfrm>
            <a:off x="3673032" y="1981200"/>
            <a:ext cx="289367" cy="990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17</a:t>
            </a:r>
            <a:endParaRPr lang="en-US" sz="800" dirty="0"/>
          </a:p>
        </p:txBody>
      </p:sp>
      <p:sp>
        <p:nvSpPr>
          <p:cNvPr id="28" name="Rectangle 27"/>
          <p:cNvSpPr/>
          <p:nvPr/>
        </p:nvSpPr>
        <p:spPr>
          <a:xfrm>
            <a:off x="3399098" y="2362200"/>
            <a:ext cx="273934" cy="609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9</a:t>
            </a:r>
            <a:endParaRPr lang="en-US" sz="11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3673032" y="3200400"/>
            <a:ext cx="3352801" cy="36933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673033" y="3200400"/>
            <a:ext cx="3352800" cy="36933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miley Face 5"/>
          <p:cNvSpPr/>
          <p:nvPr/>
        </p:nvSpPr>
        <p:spPr>
          <a:xfrm>
            <a:off x="7864033" y="4813013"/>
            <a:ext cx="441767" cy="444787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59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Local minima </a:t>
            </a:r>
            <a:r>
              <a:rPr lang="en-US" sz="3600" b="1" dirty="0"/>
              <a:t>in an </a:t>
            </a:r>
            <a:r>
              <a:rPr lang="en-US" sz="3600" b="1" dirty="0" smtClean="0"/>
              <a:t>array</a:t>
            </a:r>
            <a:br>
              <a:rPr lang="en-US" sz="3600" b="1" dirty="0" smtClean="0"/>
            </a:br>
            <a:r>
              <a:rPr lang="en-US" sz="2000" b="1" dirty="0" smtClean="0">
                <a:solidFill>
                  <a:srgbClr val="002060"/>
                </a:solidFill>
              </a:rPr>
              <a:t>(Similar to binary search)</a:t>
            </a:r>
            <a:endParaRPr lang="en-US" sz="24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err="1" smtClean="0">
                    <a:solidFill>
                      <a:srgbClr val="0070C0"/>
                    </a:solidFill>
                  </a:rPr>
                  <a:t>int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 Local-minima-in-array</a:t>
                </a:r>
                <a:r>
                  <a:rPr lang="en-US" sz="2400" b="1" dirty="0" smtClean="0"/>
                  <a:t>(A) </a:t>
                </a:r>
                <a:r>
                  <a:rPr lang="en-US" sz="2400" dirty="0" smtClean="0"/>
                  <a:t>{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L</a:t>
                </a:r>
                <a:r>
                  <a:rPr lang="en-US" sz="1800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olidFill>
                      <a:schemeClr val="accent1"/>
                    </a:solidFill>
                    <a:sym typeface="Wingdings" pitchFamily="2" charset="2"/>
                  </a:rPr>
                  <a:t>0</a:t>
                </a:r>
                <a:r>
                  <a:rPr lang="en-US" sz="1800" dirty="0" smtClean="0">
                    <a:sym typeface="Wingdings" pitchFamily="2" charset="2"/>
                  </a:rPr>
                  <a:t>; 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</a:t>
                </a:r>
                <a:r>
                  <a:rPr lang="en-US" sz="1800" b="1" dirty="0" smtClean="0">
                    <a:solidFill>
                      <a:schemeClr val="accent1"/>
                    </a:solidFill>
                    <a:sym typeface="Wingdings" pitchFamily="2" charset="2"/>
                  </a:rPr>
                  <a:t>R</a:t>
                </a:r>
                <a:r>
                  <a:rPr lang="en-US" sz="1800" dirty="0" smtClean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</a:t>
                </a:r>
                <a:r>
                  <a:rPr lang="en-US" sz="1800" b="1" dirty="0" smtClean="0">
                    <a:solidFill>
                      <a:schemeClr val="accent1"/>
                    </a:solidFill>
                    <a:sym typeface="Wingdings" pitchFamily="2" charset="2"/>
                  </a:rPr>
                  <a:t>found</a:t>
                </a:r>
                <a:r>
                  <a:rPr lang="en-US" sz="1800" b="1" dirty="0" smtClean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ym typeface="Wingdings" pitchFamily="2" charset="2"/>
                  </a:rPr>
                  <a:t>FALSE</a:t>
                </a:r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1800" dirty="0" smtClean="0">
                    <a:solidFill>
                      <a:srgbClr val="C00000"/>
                    </a:solidFill>
                    <a:sym typeface="Wingdings" pitchFamily="2" charset="2"/>
                  </a:rPr>
                  <a:t>         </a:t>
                </a:r>
                <a:r>
                  <a:rPr lang="en-US" sz="1800" b="1" dirty="0" smtClean="0">
                    <a:sym typeface="Wingdings" pitchFamily="2" charset="2"/>
                  </a:rPr>
                  <a:t>while</a:t>
                </a:r>
                <a:r>
                  <a:rPr lang="en-US" sz="1800" dirty="0" smtClean="0">
                    <a:sym typeface="Wingdings" pitchFamily="2" charset="2"/>
                  </a:rPr>
                  <a:t>(</a:t>
                </a:r>
                <a:r>
                  <a:rPr lang="en-US" sz="1800" b="1" dirty="0" smtClean="0">
                    <a:sym typeface="Wingdings" pitchFamily="2" charset="2"/>
                  </a:rPr>
                  <a:t>          </a:t>
                </a:r>
                <a:r>
                  <a:rPr lang="en-US" sz="1800" b="1" dirty="0" smtClean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1800" dirty="0" smtClean="0">
                    <a:solidFill>
                      <a:srgbClr val="C00000"/>
                    </a:solidFill>
                    <a:sym typeface="Wingdings" pitchFamily="2" charset="2"/>
                  </a:rPr>
                  <a:t>          </a:t>
                </a:r>
                <a:r>
                  <a:rPr lang="en-US" sz="1800" dirty="0" smtClean="0">
                    <a:sym typeface="Wingdings" pitchFamily="2" charset="2"/>
                  </a:rPr>
                  <a:t>)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{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b="1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(</a:t>
                </a:r>
                <a:r>
                  <a:rPr lang="en-US" sz="1800" b="1" dirty="0" smtClean="0">
                    <a:solidFill>
                      <a:srgbClr val="0070C0"/>
                    </a:solidFill>
                    <a:sym typeface="Wingdings" pitchFamily="2" charset="2"/>
                  </a:rPr>
                  <a:t>L</a:t>
                </a:r>
                <a:r>
                  <a:rPr lang="en-US" sz="1800" dirty="0" smtClean="0">
                    <a:solidFill>
                      <a:schemeClr val="accent1"/>
                    </a:solidFill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+ </a:t>
                </a:r>
                <a:r>
                  <a:rPr lang="en-US" sz="1800" b="1" dirty="0" smtClean="0">
                    <a:solidFill>
                      <a:schemeClr val="accent1"/>
                    </a:solidFill>
                    <a:sym typeface="Wingdings" pitchFamily="2" charset="2"/>
                  </a:rPr>
                  <a:t>R</a:t>
                </a:r>
                <a:r>
                  <a:rPr lang="en-US" sz="1800" dirty="0" smtClean="0">
                    <a:sym typeface="Wingdings" pitchFamily="2" charset="2"/>
                  </a:rPr>
                  <a:t>)/</a:t>
                </a:r>
                <a:r>
                  <a:rPr lang="en-US" sz="1800" b="1" dirty="0" smtClean="0">
                    <a:solidFill>
                      <a:schemeClr val="accent1"/>
                    </a:solidFill>
                    <a:sym typeface="Wingdings" pitchFamily="2" charset="2"/>
                  </a:rPr>
                  <a:t>2</a:t>
                </a:r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         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If</a:t>
                </a:r>
                <a:r>
                  <a:rPr lang="en-US" sz="1800" dirty="0" smtClean="0"/>
                  <a:t> 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is a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local minima</a:t>
                </a:r>
                <a:r>
                  <a:rPr lang="en-US" sz="1800" dirty="0" smtClean="0"/>
                  <a:t>)  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 </a:t>
                </a:r>
                <a:r>
                  <a:rPr lang="en-US" sz="1800" b="1" dirty="0" smtClean="0">
                    <a:solidFill>
                      <a:schemeClr val="accent1"/>
                    </a:solidFill>
                  </a:rPr>
                  <a:t>found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ym typeface="Wingdings" pitchFamily="2" charset="2"/>
                  </a:rPr>
                  <a:t>TRUE</a:t>
                </a:r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          </a:t>
                </a:r>
                <a:r>
                  <a:rPr lang="en-US" sz="1800" b="1" dirty="0" smtClean="0">
                    <a:sym typeface="Wingdings" pitchFamily="2" charset="2"/>
                  </a:rPr>
                  <a:t>else if</a:t>
                </a:r>
                <a:r>
                  <a:rPr lang="en-US" sz="1800" dirty="0" smtClean="0">
                    <a:sym typeface="Wingdings" pitchFamily="2" charset="2"/>
                  </a:rPr>
                  <a:t>(</a:t>
                </a:r>
                <a:r>
                  <a:rPr lang="en-US" sz="1800" b="1" dirty="0" smtClean="0">
                    <a:sym typeface="Wingdings" pitchFamily="2" charset="2"/>
                  </a:rPr>
                  <a:t>A</a:t>
                </a:r>
                <a:r>
                  <a:rPr lang="en-US" sz="18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] &lt; </a:t>
                </a:r>
                <a:r>
                  <a:rPr lang="en-US" sz="1800" b="1" dirty="0" smtClean="0">
                    <a:sym typeface="Wingdings" pitchFamily="2" charset="2"/>
                  </a:rPr>
                  <a:t>A</a:t>
                </a:r>
                <a:r>
                  <a:rPr lang="en-US" sz="1800" dirty="0" smtClean="0">
                    <a:solidFill>
                      <a:schemeClr val="accent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dirty="0" smtClean="0">
                    <a:solidFill>
                      <a:schemeClr val="accent1"/>
                    </a:solidFill>
                    <a:sym typeface="Wingdings" pitchFamily="2" charset="2"/>
                  </a:rPr>
                  <a:t>]</a:t>
                </a:r>
                <a:r>
                  <a:rPr lang="en-US" sz="1800" dirty="0" smtClean="0">
                    <a:sym typeface="Wingdings" pitchFamily="2" charset="2"/>
                  </a:rPr>
                  <a:t>)                </a:t>
                </a:r>
                <a:r>
                  <a:rPr lang="en-US" sz="1800" b="1" dirty="0" smtClean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1800" dirty="0" smtClean="0">
                    <a:sym typeface="Wingdings" pitchFamily="2" charset="2"/>
                  </a:rPr>
                  <a:t>              ;</a:t>
                </a:r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      </a:t>
                </a:r>
                <a:r>
                  <a:rPr lang="en-US" sz="1800" b="1" dirty="0" smtClean="0"/>
                  <a:t>else</a:t>
                </a:r>
                <a:r>
                  <a:rPr lang="en-US" sz="1800" dirty="0" smtClean="0"/>
                  <a:t> 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??</a:t>
                </a:r>
                <a:endParaRPr lang="en-US" sz="1800" b="1" dirty="0" smtClean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 }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     return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; </a:t>
                </a:r>
                <a:r>
                  <a:rPr lang="en-US" sz="1800" b="1" dirty="0" smtClean="0">
                    <a:sym typeface="Wingdings" pitchFamily="2" charset="2"/>
                  </a:rPr>
                  <a:t> }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ym typeface="Wingdings" pitchFamily="2" charset="2"/>
                  </a:rPr>
                  <a:t> </a:t>
                </a:r>
                <a:r>
                  <a:rPr lang="en-US" sz="1800" dirty="0" smtClean="0">
                    <a:sym typeface="Wingdings" pitchFamily="2" charset="2"/>
                  </a:rPr>
                  <a:t>Running time of the algorithm 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:r>
                  <a:rPr lang="en-US" sz="1800" b="1" dirty="0"/>
                  <a:t>log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</a:t>
                </a:r>
                <a:endParaRPr lang="en-US" sz="18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6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3048000"/>
            <a:ext cx="1143000" cy="304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ot </a:t>
            </a:r>
            <a:r>
              <a:rPr lang="en-US" b="1" dirty="0" smtClean="0">
                <a:solidFill>
                  <a:srgbClr val="0070C0"/>
                </a:solidFill>
              </a:rPr>
              <a:t>found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495800" y="4724400"/>
                <a:ext cx="1600200" cy="3048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L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724400"/>
                <a:ext cx="1600200" cy="304800"/>
              </a:xfrm>
              <a:prstGeom prst="rect">
                <a:avLst/>
              </a:prstGeom>
              <a:blipFill rotWithShape="1">
                <a:blip r:embed="rId3"/>
                <a:stretch>
                  <a:fillRect t="-22000" r="-1908" b="-4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43200" y="5029200"/>
                <a:ext cx="1600200" cy="3048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029200"/>
                <a:ext cx="1600200" cy="304800"/>
              </a:xfrm>
              <a:prstGeom prst="rect">
                <a:avLst/>
              </a:prstGeom>
              <a:blipFill rotWithShape="1">
                <a:blip r:embed="rId4"/>
                <a:stretch>
                  <a:fillRect t="-22000" r="-3042" b="-4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6019800" y="3505200"/>
            <a:ext cx="1906171" cy="1905000"/>
            <a:chOff x="8153400" y="3352800"/>
            <a:chExt cx="1906171" cy="1905000"/>
          </a:xfrm>
        </p:grpSpPr>
        <p:sp>
          <p:nvSpPr>
            <p:cNvPr id="9" name="Left Brace 8"/>
            <p:cNvSpPr/>
            <p:nvPr/>
          </p:nvSpPr>
          <p:spPr>
            <a:xfrm rot="10800000">
              <a:off x="8153400" y="3352800"/>
              <a:ext cx="304800" cy="1905000"/>
            </a:xfrm>
            <a:prstGeom prst="leftBrace">
              <a:avLst>
                <a:gd name="adj1" fmla="val 8333"/>
                <a:gd name="adj2" fmla="val 4878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435152" y="4001869"/>
                  <a:ext cx="162441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/>
                    <a:t>)  t</a:t>
                  </a:r>
                  <a:r>
                    <a:rPr lang="en-US" dirty="0" smtClean="0"/>
                    <a:t>ime </a:t>
                  </a:r>
                </a:p>
                <a:p>
                  <a:r>
                    <a:rPr lang="en-US" dirty="0" smtClean="0"/>
                    <a:t>in one iteration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5152" y="4001869"/>
                  <a:ext cx="1624419" cy="64633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3383" t="-4673" r="-6767" b="-1308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3048000" y="2133600"/>
            <a:ext cx="3733800" cy="1077951"/>
            <a:chOff x="3048000" y="2133600"/>
            <a:chExt cx="3733800" cy="1077951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3048000" y="2527019"/>
              <a:ext cx="2000250" cy="68453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5048250" y="2133600"/>
              <a:ext cx="1733550" cy="6858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How many iterations </a:t>
              </a:r>
              <a:r>
                <a:rPr lang="en-US" dirty="0" smtClean="0">
                  <a:solidFill>
                    <a:srgbClr val="C00000"/>
                  </a:solidFill>
                </a:rPr>
                <a:t>?</a:t>
              </a:r>
              <a:endParaRPr lang="en-IN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Ribbon 20"/>
              <p:cNvSpPr/>
              <p:nvPr/>
            </p:nvSpPr>
            <p:spPr>
              <a:xfrm>
                <a:off x="6781800" y="1600200"/>
                <a:ext cx="1597152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log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Down Ribbon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1600200"/>
                <a:ext cx="1597152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ounded Rectangle 21"/>
          <p:cNvSpPr/>
          <p:nvPr/>
        </p:nvSpPr>
        <p:spPr>
          <a:xfrm>
            <a:off x="6115050" y="5638800"/>
            <a:ext cx="2343150" cy="685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Proof of  correctness ?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798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21" grpId="0" animBg="1"/>
      <p:bldP spid="21" grpId="1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981325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Proof of Correctness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71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Local minima </a:t>
            </a:r>
            <a:r>
              <a:rPr lang="en-US" sz="3600" b="1" dirty="0"/>
              <a:t>in </a:t>
            </a:r>
            <a:r>
              <a:rPr lang="en-US" sz="3600" b="1" dirty="0" smtClean="0"/>
              <a:t>an </a:t>
            </a:r>
            <a:r>
              <a:rPr lang="en-US" sz="3600" b="1" dirty="0"/>
              <a:t>array</a:t>
            </a:r>
            <a:br>
              <a:rPr lang="en-US" sz="3600" b="1" dirty="0"/>
            </a:br>
            <a:r>
              <a:rPr lang="en-US" sz="2000" b="1" dirty="0" smtClean="0">
                <a:solidFill>
                  <a:srgbClr val="002060"/>
                </a:solidFill>
              </a:rPr>
              <a:t>(Proof of correctness)</a:t>
            </a:r>
            <a:endParaRPr lang="en-US" sz="2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: </a:t>
                </a:r>
                <a:r>
                  <a:rPr lang="en-US" sz="2000" dirty="0" smtClean="0"/>
                  <a:t>At the end of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iteration,</a:t>
                </a: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 smtClean="0"/>
                  <a:t>“</a:t>
                </a:r>
                <a:r>
                  <a:rPr lang="en-US" sz="2000" dirty="0"/>
                  <a:t>A local minima of array </a:t>
                </a:r>
                <a:r>
                  <a:rPr lang="en-US" sz="2000" b="1" dirty="0"/>
                  <a:t>A</a:t>
                </a:r>
                <a:r>
                  <a:rPr lang="en-US" sz="2000" dirty="0"/>
                  <a:t> exists in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].” 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72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49033" y="3200400"/>
            <a:ext cx="4876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82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68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77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73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53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8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63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721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16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7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92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97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01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06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11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48068" y="312420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2133600" y="3200400"/>
            <a:ext cx="2758633" cy="392668"/>
            <a:chOff x="2133600" y="3200400"/>
            <a:chExt cx="2758633" cy="392668"/>
          </a:xfrm>
        </p:grpSpPr>
        <p:sp>
          <p:nvSpPr>
            <p:cNvPr id="30" name="Rectangle 29"/>
            <p:cNvSpPr/>
            <p:nvPr/>
          </p:nvSpPr>
          <p:spPr>
            <a:xfrm>
              <a:off x="2149034" y="3200400"/>
              <a:ext cx="2743199" cy="3926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133600" y="3200400"/>
              <a:ext cx="2758633" cy="392668"/>
              <a:chOff x="3673032" y="3200400"/>
              <a:chExt cx="3352801" cy="369332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3673032" y="3200400"/>
                <a:ext cx="3352801" cy="36933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3673033" y="3200400"/>
                <a:ext cx="3352800" cy="36933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385368" y="3200399"/>
            <a:ext cx="640466" cy="381001"/>
            <a:chOff x="6385368" y="3200399"/>
            <a:chExt cx="640466" cy="381001"/>
          </a:xfrm>
        </p:grpSpPr>
        <p:sp>
          <p:nvSpPr>
            <p:cNvPr id="33" name="Rectangle 32"/>
            <p:cNvSpPr/>
            <p:nvPr/>
          </p:nvSpPr>
          <p:spPr>
            <a:xfrm>
              <a:off x="6400800" y="3200400"/>
              <a:ext cx="625033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6385368" y="3200399"/>
              <a:ext cx="640466" cy="381001"/>
              <a:chOff x="3673032" y="3200400"/>
              <a:chExt cx="3352801" cy="369332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3673032" y="3200400"/>
                <a:ext cx="3352801" cy="36933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3673033" y="3200400"/>
                <a:ext cx="3352800" cy="36933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4876794" y="2323695"/>
            <a:ext cx="365741" cy="800505"/>
            <a:chOff x="3276600" y="4192812"/>
            <a:chExt cx="433612" cy="792192"/>
          </a:xfrm>
        </p:grpSpPr>
        <p:sp>
          <p:nvSpPr>
            <p:cNvPr id="40" name="Up Arrow 39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6002935" y="2323695"/>
            <a:ext cx="397865" cy="800505"/>
            <a:chOff x="3276600" y="4192812"/>
            <a:chExt cx="471697" cy="792192"/>
          </a:xfrm>
        </p:grpSpPr>
        <p:sp>
          <p:nvSpPr>
            <p:cNvPr id="44" name="Up Arrow 43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1447801" y="1447800"/>
                <a:ext cx="4358832" cy="1182062"/>
              </a:xfrm>
              <a:prstGeom prst="cloudCallout">
                <a:avLst>
                  <a:gd name="adj1" fmla="val -20833"/>
                  <a:gd name="adj2" fmla="val 7035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can you say about the algorithm at the end of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iteration.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1" y="1447800"/>
                <a:ext cx="4358832" cy="1182062"/>
              </a:xfrm>
              <a:prstGeom prst="cloudCallout">
                <a:avLst>
                  <a:gd name="adj1" fmla="val -20833"/>
                  <a:gd name="adj2" fmla="val 70356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85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Local minima </a:t>
            </a:r>
            <a:r>
              <a:rPr lang="en-US" sz="3600" b="1" dirty="0"/>
              <a:t>in </a:t>
            </a:r>
            <a:r>
              <a:rPr lang="en-US" sz="3600" b="1" dirty="0" smtClean="0"/>
              <a:t>an </a:t>
            </a:r>
            <a:r>
              <a:rPr lang="en-US" sz="3600" b="1" dirty="0"/>
              <a:t>array</a:t>
            </a:r>
            <a:br>
              <a:rPr lang="en-US" sz="3600" b="1" dirty="0"/>
            </a:br>
            <a:r>
              <a:rPr lang="en-US" sz="2000" b="1" dirty="0" smtClean="0">
                <a:solidFill>
                  <a:srgbClr val="002060"/>
                </a:solidFill>
              </a:rPr>
              <a:t>(Proof of correctness)</a:t>
            </a:r>
            <a:endParaRPr lang="en-US" sz="2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: </a:t>
                </a:r>
                <a:r>
                  <a:rPr lang="en-US" sz="2000" dirty="0" smtClean="0"/>
                  <a:t>At the end of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iteration,</a:t>
                </a: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 smtClean="0"/>
                  <a:t>“</a:t>
                </a:r>
                <a:r>
                  <a:rPr lang="en-US" sz="2000" dirty="0"/>
                  <a:t>A local minima of array </a:t>
                </a:r>
                <a:r>
                  <a:rPr lang="en-US" sz="2000" b="1" dirty="0"/>
                  <a:t>A</a:t>
                </a:r>
                <a:r>
                  <a:rPr lang="en-US" sz="2000" dirty="0"/>
                  <a:t> exists in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/>
                  <a:t>].”</a:t>
                </a:r>
              </a:p>
              <a:p>
                <a:pPr marL="0" indent="0" algn="ctr">
                  <a:buNone/>
                </a:pPr>
                <a:r>
                  <a:rPr lang="en-US" dirty="0">
                    <a:sym typeface="Wingdings" pitchFamily="2" charset="2"/>
                  </a:rPr>
                  <a:t>=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en-US" sz="2000" dirty="0"/>
                  <a:t>“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]&lt;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]” and “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]&lt;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]”.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b="1" dirty="0" smtClean="0"/>
                  <a:t>: </a:t>
                </a:r>
              </a:p>
              <a:p>
                <a:r>
                  <a:rPr lang="en-US" sz="2000" dirty="0" smtClean="0"/>
                  <a:t> </a:t>
                </a:r>
                <a:r>
                  <a:rPr lang="en-US" sz="2000" dirty="0"/>
                  <a:t>Make sincere attempts to prove the </a:t>
                </a:r>
                <a:r>
                  <a:rPr lang="en-US" sz="2000" dirty="0" smtClean="0"/>
                  <a:t>assertion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). </a:t>
                </a:r>
              </a:p>
              <a:p>
                <a:r>
                  <a:rPr lang="en-US" sz="2000" dirty="0" smtClean="0"/>
                  <a:t>How will you use it to prove that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Local-minima-in-array</a:t>
                </a:r>
                <a:r>
                  <a:rPr lang="en-US" sz="2000" b="1" dirty="0"/>
                  <a:t>(A</a:t>
                </a:r>
                <a:r>
                  <a:rPr lang="en-US" sz="2000" b="1" dirty="0" smtClean="0"/>
                  <a:t>) </a:t>
                </a:r>
                <a:r>
                  <a:rPr lang="en-US" sz="2000" dirty="0" smtClean="0"/>
                  <a:t>outputs a local </a:t>
                </a:r>
                <a:r>
                  <a:rPr lang="en-US" sz="2000" dirty="0" smtClean="0"/>
                  <a:t>minima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?</a:t>
                </a: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 smtClean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720" t="-674" b="-27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49033" y="3200400"/>
            <a:ext cx="4876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82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68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77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73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53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8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63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721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16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7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92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97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01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06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11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48068" y="312420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2133600" y="3200400"/>
            <a:ext cx="2758633" cy="392668"/>
            <a:chOff x="2133600" y="3200400"/>
            <a:chExt cx="2758633" cy="392668"/>
          </a:xfrm>
        </p:grpSpPr>
        <p:sp>
          <p:nvSpPr>
            <p:cNvPr id="30" name="Rectangle 29"/>
            <p:cNvSpPr/>
            <p:nvPr/>
          </p:nvSpPr>
          <p:spPr>
            <a:xfrm>
              <a:off x="2149034" y="3200400"/>
              <a:ext cx="2743199" cy="3926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133600" y="3200400"/>
              <a:ext cx="2758633" cy="392668"/>
              <a:chOff x="3673032" y="3200400"/>
              <a:chExt cx="3352801" cy="369332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3673032" y="3200400"/>
                <a:ext cx="3352801" cy="36933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3673033" y="3200400"/>
                <a:ext cx="3352800" cy="36933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385368" y="3200399"/>
            <a:ext cx="640466" cy="381001"/>
            <a:chOff x="6385368" y="3200399"/>
            <a:chExt cx="640466" cy="381001"/>
          </a:xfrm>
        </p:grpSpPr>
        <p:sp>
          <p:nvSpPr>
            <p:cNvPr id="33" name="Rectangle 32"/>
            <p:cNvSpPr/>
            <p:nvPr/>
          </p:nvSpPr>
          <p:spPr>
            <a:xfrm>
              <a:off x="6400800" y="3200400"/>
              <a:ext cx="625033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6385368" y="3200399"/>
              <a:ext cx="640466" cy="381001"/>
              <a:chOff x="3673032" y="3200400"/>
              <a:chExt cx="3352801" cy="369332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3673032" y="3200400"/>
                <a:ext cx="3352801" cy="36933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3673033" y="3200400"/>
                <a:ext cx="3352800" cy="36933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4876794" y="2323695"/>
            <a:ext cx="365741" cy="800505"/>
            <a:chOff x="3276600" y="4192812"/>
            <a:chExt cx="433612" cy="792192"/>
          </a:xfrm>
        </p:grpSpPr>
        <p:sp>
          <p:nvSpPr>
            <p:cNvPr id="40" name="Up Arrow 39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6002935" y="2323695"/>
            <a:ext cx="397865" cy="800505"/>
            <a:chOff x="3276600" y="4192812"/>
            <a:chExt cx="471697" cy="792192"/>
          </a:xfrm>
        </p:grpSpPr>
        <p:sp>
          <p:nvSpPr>
            <p:cNvPr id="44" name="Up Arrow 43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81390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Local minima </a:t>
            </a:r>
            <a:r>
              <a:rPr lang="en-US" sz="3600" b="1" dirty="0"/>
              <a:t>in an array</a:t>
            </a:r>
            <a:br>
              <a:rPr lang="en-US" sz="3600" b="1" dirty="0"/>
            </a:br>
            <a:r>
              <a:rPr lang="en-US" sz="2000" b="1" dirty="0">
                <a:solidFill>
                  <a:schemeClr val="bg2"/>
                </a:solidFill>
              </a:rPr>
              <a:t>(Proof of correctness)</a:t>
            </a:r>
            <a:endParaRPr lang="en-US" sz="3600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400" b="1" dirty="0" smtClean="0"/>
                  <a:t>: </a:t>
                </a:r>
                <a:r>
                  <a:rPr lang="en-US" sz="2400" dirty="0" smtClean="0"/>
                  <a:t>A local minima in an array storing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 distinct elements 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can </a:t>
                </a:r>
                <a:r>
                  <a:rPr lang="en-US" sz="2400" dirty="0" smtClean="0"/>
                  <a:t>be found in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 smtClean="0"/>
                  <a:t>(</a:t>
                </a:r>
                <a:r>
                  <a:rPr lang="en-US" sz="2400" b="1" dirty="0" smtClean="0"/>
                  <a:t>log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) time.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98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8400" y="2637719"/>
            <a:ext cx="3810000" cy="34833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Local minima </a:t>
            </a:r>
            <a:r>
              <a:rPr lang="en-US" sz="4000" b="1" dirty="0"/>
              <a:t>in a </a:t>
            </a:r>
            <a:r>
              <a:rPr lang="en-US" sz="4000" b="1" dirty="0" smtClean="0"/>
              <a:t>grid</a:t>
            </a:r>
            <a:br>
              <a:rPr lang="en-US" sz="4000" b="1" dirty="0" smtClean="0"/>
            </a:br>
            <a:r>
              <a:rPr lang="en-US" sz="2400" b="1" dirty="0" smtClean="0"/>
              <a:t>(extending the solution from 1-D to 2-D)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Search for a local minima in the column </a:t>
                </a:r>
                <a:r>
                  <a:rPr lang="en-US" sz="2000" b="1" dirty="0" smtClean="0"/>
                  <a:t>M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∗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]</a:t>
                </a:r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Use this idea to </a:t>
                </a:r>
                <a:r>
                  <a:rPr lang="en-US" sz="2000" dirty="0" smtClean="0"/>
                  <a:t>design an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time algorithm for this problem.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… and do not forget to prove its correctness </a:t>
                </a:r>
                <a:r>
                  <a:rPr lang="en-US" sz="2000" dirty="0" smtClean="0">
                    <a:sym typeface="Wingdings" pitchFamily="2" charset="2"/>
                  </a:rPr>
                  <a:t>.</a:t>
                </a:r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741" t="-64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243138" y="2637719"/>
            <a:ext cx="200526" cy="34582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842084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42611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43137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43663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4189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44716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45242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45768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46295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46821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7347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47874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38400" y="366223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38400" y="3867135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38400" y="407203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38400" y="427694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38400" y="448184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438400" y="4686745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38400" y="4891648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41558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438400" y="284262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27297" y="304752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0" y="325242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38400" y="345733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41032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40505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39979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39453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38926" y="2615863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438400" y="509655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38400" y="5301453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38400" y="5711258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4042611" y="4891648"/>
            <a:ext cx="601577" cy="198904"/>
            <a:chOff x="4042611" y="4891648"/>
            <a:chExt cx="601577" cy="198904"/>
          </a:xfrm>
        </p:grpSpPr>
        <p:sp>
          <p:nvSpPr>
            <p:cNvPr id="44" name="Rectangle 43"/>
            <p:cNvSpPr/>
            <p:nvPr/>
          </p:nvSpPr>
          <p:spPr>
            <a:xfrm>
              <a:off x="4443663" y="4891648"/>
              <a:ext cx="200525" cy="19890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42611" y="4891648"/>
              <a:ext cx="200527" cy="19890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4243138" y="4891648"/>
            <a:ext cx="200526" cy="2137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114800" y="2206824"/>
                <a:ext cx="5741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solidFill>
                            <a:srgbClr val="0070C0"/>
                          </a:solidFill>
                          <a:latin typeface="Cambria Math"/>
                        </a:rPr>
                        <m:t>𝒎𝒊𝒅</m:t>
                      </m:r>
                    </m:oMath>
                  </m:oMathPara>
                </a14:m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206824"/>
                <a:ext cx="574195" cy="307777"/>
              </a:xfrm>
              <a:prstGeom prst="rect">
                <a:avLst/>
              </a:prstGeom>
              <a:blipFill rotWithShape="1">
                <a:blip r:embed="rId3"/>
                <a:stretch>
                  <a:fillRect t="-1961" r="-7447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4419600" y="4873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</a:rPr>
              <a:t>7</a:t>
            </a:r>
            <a:endParaRPr lang="en-US" sz="1400" b="1" dirty="0">
              <a:solidFill>
                <a:schemeClr val="bg2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2438400" y="54864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38400" y="59436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191000" y="4873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69" name="Left Brace 68"/>
          <p:cNvSpPr/>
          <p:nvPr/>
        </p:nvSpPr>
        <p:spPr>
          <a:xfrm rot="5400000">
            <a:off x="5213405" y="1566908"/>
            <a:ext cx="230086" cy="1817697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Down Ribbon 73"/>
              <p:cNvSpPr/>
              <p:nvPr/>
            </p:nvSpPr>
            <p:spPr>
              <a:xfrm>
                <a:off x="6248400" y="2819400"/>
                <a:ext cx="28956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Execute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Explore()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from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]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Down Ribbon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819400"/>
                <a:ext cx="28956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108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/>
          <p:cNvCxnSpPr/>
          <p:nvPr/>
        </p:nvCxnSpPr>
        <p:spPr>
          <a:xfrm>
            <a:off x="2438400" y="2637719"/>
            <a:ext cx="1981199" cy="348334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438400" y="2637719"/>
            <a:ext cx="2005264" cy="348334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610100" y="5029200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4772721" y="5029200"/>
            <a:ext cx="0" cy="15537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772721" y="5184577"/>
            <a:ext cx="0" cy="22378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772721" y="5408359"/>
            <a:ext cx="0" cy="22378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762500" y="5638800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991100" y="5638800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loud Callout 38"/>
          <p:cNvSpPr/>
          <p:nvPr/>
        </p:nvSpPr>
        <p:spPr>
          <a:xfrm>
            <a:off x="5847347" y="1295400"/>
            <a:ext cx="3220453" cy="841248"/>
          </a:xfrm>
          <a:prstGeom prst="cloudCallout">
            <a:avLst>
              <a:gd name="adj1" fmla="val -62797"/>
              <a:gd name="adj2" fmla="val 691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</a:t>
            </a:r>
            <a:r>
              <a:rPr lang="en-US" sz="1600" dirty="0">
                <a:solidFill>
                  <a:srgbClr val="7030A0"/>
                </a:solidFill>
              </a:rPr>
              <a:t> local minima </a:t>
            </a:r>
            <a:r>
              <a:rPr lang="en-US" sz="1600" dirty="0">
                <a:solidFill>
                  <a:schemeClr val="tx1"/>
                </a:solidFill>
              </a:rPr>
              <a:t>exists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in </a:t>
            </a:r>
            <a:r>
              <a:rPr lang="en-US" sz="1600" b="1" dirty="0">
                <a:solidFill>
                  <a:schemeClr val="tx1"/>
                </a:solidFill>
              </a:rPr>
              <a:t>this region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en-US" sz="1600" dirty="0">
                <a:solidFill>
                  <a:srgbClr val="C00000"/>
                </a:solidFill>
              </a:rPr>
              <a:t>Why 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28600" y="2819400"/>
            <a:ext cx="4114801" cy="2054423"/>
            <a:chOff x="228600" y="2819400"/>
            <a:chExt cx="4114801" cy="2054423"/>
          </a:xfrm>
        </p:grpSpPr>
        <p:sp>
          <p:nvSpPr>
            <p:cNvPr id="6" name="TextBox 5"/>
            <p:cNvSpPr txBox="1"/>
            <p:nvPr/>
          </p:nvSpPr>
          <p:spPr>
            <a:xfrm>
              <a:off x="228600" y="2819400"/>
              <a:ext cx="1803827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Smallest element</a:t>
              </a:r>
            </a:p>
            <a:p>
              <a:r>
                <a:rPr lang="en-US" dirty="0" smtClean="0"/>
                <a:t>of the column</a:t>
              </a:r>
              <a:endParaRPr lang="en-IN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1524000" y="3465731"/>
              <a:ext cx="2819401" cy="14080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Cloud Callout 65"/>
          <p:cNvSpPr/>
          <p:nvPr/>
        </p:nvSpPr>
        <p:spPr>
          <a:xfrm>
            <a:off x="5791200" y="1447800"/>
            <a:ext cx="3220453" cy="841248"/>
          </a:xfrm>
          <a:prstGeom prst="cloudCallout">
            <a:avLst>
              <a:gd name="adj1" fmla="val -62797"/>
              <a:gd name="adj2" fmla="val 691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if there is no </a:t>
            </a:r>
            <a:r>
              <a:rPr lang="en-US" sz="1600" dirty="0" smtClean="0">
                <a:solidFill>
                  <a:srgbClr val="7030A0"/>
                </a:solidFill>
              </a:rPr>
              <a:t> </a:t>
            </a:r>
            <a:r>
              <a:rPr lang="en-US" sz="1600" dirty="0">
                <a:solidFill>
                  <a:srgbClr val="7030A0"/>
                </a:solidFill>
              </a:rPr>
              <a:t>local minima </a:t>
            </a:r>
            <a:r>
              <a:rPr lang="en-US" sz="1600" dirty="0" smtClean="0">
                <a:solidFill>
                  <a:schemeClr val="tx1"/>
                </a:solidFill>
              </a:rPr>
              <a:t>in the entire column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05001" y="4812268"/>
            <a:ext cx="2289865" cy="369332"/>
            <a:chOff x="1905001" y="4812268"/>
            <a:chExt cx="2289865" cy="369332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2167620" y="5052605"/>
              <a:ext cx="20272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1905001" y="4812268"/>
                  <a:ext cx="262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1" y="4812268"/>
                  <a:ext cx="26262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4186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Cloud Callout 72"/>
          <p:cNvSpPr/>
          <p:nvPr/>
        </p:nvSpPr>
        <p:spPr>
          <a:xfrm>
            <a:off x="5791200" y="1219200"/>
            <a:ext cx="3372854" cy="1222248"/>
          </a:xfrm>
          <a:prstGeom prst="cloudCallout">
            <a:avLst>
              <a:gd name="adj1" fmla="val -62797"/>
              <a:gd name="adj2" fmla="val 691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Under what circumstances even this smallest element is not a </a:t>
            </a:r>
            <a:r>
              <a:rPr lang="en-US" sz="1600" dirty="0" smtClean="0">
                <a:solidFill>
                  <a:srgbClr val="7030A0"/>
                </a:solidFill>
              </a:rPr>
              <a:t> </a:t>
            </a:r>
            <a:r>
              <a:rPr lang="en-US" sz="1600" dirty="0">
                <a:solidFill>
                  <a:srgbClr val="7030A0"/>
                </a:solidFill>
              </a:rPr>
              <a:t>local </a:t>
            </a:r>
            <a:r>
              <a:rPr lang="en-US" sz="1600" dirty="0" smtClean="0">
                <a:solidFill>
                  <a:srgbClr val="7030A0"/>
                </a:solidFill>
              </a:rPr>
              <a:t>minima </a:t>
            </a:r>
            <a:r>
              <a:rPr lang="en-US" sz="1600" dirty="0" smtClean="0">
                <a:solidFill>
                  <a:schemeClr val="tx1"/>
                </a:solidFill>
              </a:rPr>
              <a:t>? 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630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 animBg="1"/>
      <p:bldP spid="43" grpId="0" animBg="1"/>
      <p:bldP spid="57" grpId="0"/>
      <p:bldP spid="60" grpId="0"/>
      <p:bldP spid="67" grpId="0"/>
      <p:bldP spid="69" grpId="0" animBg="1"/>
      <p:bldP spid="74" grpId="0" animBg="1"/>
      <p:bldP spid="74" grpId="1" animBg="1"/>
      <p:bldP spid="39" grpId="0" animBg="1"/>
      <p:bldP spid="66" grpId="0" animBg="1"/>
      <p:bldP spid="66" grpId="1" animBg="1"/>
      <p:bldP spid="73" grpId="0" animBg="1"/>
      <p:bldP spid="7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Make sincere attempts to </a:t>
            </a:r>
          </a:p>
          <a:p>
            <a:pPr marL="0" indent="0" algn="ctr">
              <a:buNone/>
            </a:pPr>
            <a:r>
              <a:rPr lang="en-US" sz="2400" dirty="0" smtClean="0"/>
              <a:t>answer all questions raised in this lecture.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7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What does </a:t>
            </a:r>
            <a:r>
              <a:rPr lang="en-US" sz="3200" b="1" dirty="0" smtClean="0">
                <a:solidFill>
                  <a:srgbClr val="7030A0"/>
                </a:solidFill>
              </a:rPr>
              <a:t>correctness </a:t>
            </a:r>
            <a:r>
              <a:rPr lang="en-US" sz="3200" b="1" dirty="0">
                <a:solidFill>
                  <a:srgbClr val="7030A0"/>
                </a:solidFill>
              </a:rPr>
              <a:t>of </a:t>
            </a:r>
            <a:r>
              <a:rPr lang="en-US" sz="3200" b="1" dirty="0" smtClean="0">
                <a:solidFill>
                  <a:srgbClr val="7030A0"/>
                </a:solidFill>
              </a:rPr>
              <a:t>an algorithm </a:t>
            </a:r>
            <a:r>
              <a:rPr lang="en-US" sz="3200" b="1" dirty="0" smtClean="0"/>
              <a:t>mean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For every possible </a:t>
            </a:r>
            <a:r>
              <a:rPr lang="en-US" sz="2000" b="1" dirty="0" smtClean="0">
                <a:solidFill>
                  <a:srgbClr val="0070C0"/>
                </a:solidFill>
              </a:rPr>
              <a:t>valid input</a:t>
            </a:r>
            <a:r>
              <a:rPr lang="en-US" sz="2000" dirty="0" smtClean="0"/>
              <a:t>,  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91652" y="3409890"/>
            <a:ext cx="4614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algorithm must output </a:t>
            </a:r>
            <a:r>
              <a:rPr lang="en-US" sz="2000" b="1" dirty="0">
                <a:solidFill>
                  <a:srgbClr val="7030A0"/>
                </a:solidFill>
              </a:rPr>
              <a:t>correct</a:t>
            </a:r>
            <a:r>
              <a:rPr lang="en-US" sz="2000" dirty="0"/>
              <a:t> answer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sp>
        <p:nvSpPr>
          <p:cNvPr id="6" name="Down Ribbon 5"/>
          <p:cNvSpPr/>
          <p:nvPr/>
        </p:nvSpPr>
        <p:spPr>
          <a:xfrm>
            <a:off x="2209800" y="4038600"/>
            <a:ext cx="3886200" cy="765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Let us take a toy algorithm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791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Algorithm for computing</a:t>
                </a:r>
                <a:br>
                  <a:rPr lang="en-US" sz="3200" b="1" dirty="0" smtClean="0"/>
                </a:br>
                <a:r>
                  <a:rPr lang="en-US" sz="3200" b="1" dirty="0" smtClean="0"/>
                  <a:t> </a:t>
                </a:r>
                <a:r>
                  <a:rPr lang="en-US" sz="3200" b="1" dirty="0" smtClean="0">
                    <a:solidFill>
                      <a:srgbClr val="00B050"/>
                    </a:solidFill>
                  </a:rPr>
                  <a:t>sum</a:t>
                </a:r>
                <a:r>
                  <a:rPr lang="en-US" sz="3200" b="1" dirty="0" smtClean="0"/>
                  <a:t> of numbers from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3200" b="1" dirty="0" smtClean="0"/>
                  <a:t> to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7030A0"/>
                    </a:solidFill>
                  </a:rPr>
                  <a:t>Sum_of_Numbers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Sum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dirty="0" smtClean="0"/>
                  <a:t>{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	Sum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/>
                  <a:t>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Sum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sz="2000" b="1" dirty="0" smtClean="0"/>
                  <a:t>+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;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return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Sum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Natural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responses</a:t>
                </a:r>
                <a:r>
                  <a:rPr lang="en-US" sz="2000" dirty="0" smtClean="0"/>
                  <a:t>: </a:t>
                </a:r>
              </a:p>
              <a:p>
                <a:r>
                  <a:rPr lang="en-US" sz="2000" dirty="0" smtClean="0"/>
                  <a:t>It is obvious !</a:t>
                </a:r>
              </a:p>
              <a:p>
                <a:r>
                  <a:rPr lang="en-US" sz="2000" dirty="0" smtClean="0"/>
                  <a:t>Compile it and run it for some random values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Go over first few iterations explaining what happens to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Sum</a:t>
                </a:r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674" b="-9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loud Callout 5"/>
              <p:cNvSpPr/>
              <p:nvPr/>
            </p:nvSpPr>
            <p:spPr>
              <a:xfrm>
                <a:off x="3200400" y="3841595"/>
                <a:ext cx="5715000" cy="1371600"/>
              </a:xfrm>
              <a:prstGeom prst="cloudCallout">
                <a:avLst>
                  <a:gd name="adj1" fmla="val -20638"/>
                  <a:gd name="adj2" fmla="val 6737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will you convince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any person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that </a:t>
                </a:r>
                <a:r>
                  <a:rPr lang="en-US" b="1" dirty="0">
                    <a:solidFill>
                      <a:srgbClr val="7030A0"/>
                    </a:solidFill>
                  </a:rPr>
                  <a:t>Sum_of_Numbers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indeed is correct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loud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841595"/>
                <a:ext cx="5715000" cy="1371600"/>
              </a:xfrm>
              <a:prstGeom prst="cloudCallout">
                <a:avLst>
                  <a:gd name="adj1" fmla="val -20638"/>
                  <a:gd name="adj2" fmla="val 67378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035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How will you </a:t>
            </a:r>
            <a:r>
              <a:rPr lang="en-US" sz="3200" b="1" dirty="0" smtClean="0">
                <a:solidFill>
                  <a:srgbClr val="C00000"/>
                </a:solidFill>
              </a:rPr>
              <a:t>respond</a:t>
            </a:r>
            <a:r>
              <a:rPr lang="en-US" sz="3200" b="1" dirty="0" smtClean="0">
                <a:solidFill>
                  <a:srgbClr val="7030A0"/>
                </a:solidFill>
              </a:rPr>
              <a:t/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76" y="1828800"/>
            <a:ext cx="5888124" cy="432514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078992" y="3124200"/>
            <a:ext cx="597408" cy="24231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307592" y="3733800"/>
            <a:ext cx="597408" cy="24231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295400" y="4800600"/>
            <a:ext cx="597408" cy="24231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90649" y="838200"/>
            <a:ext cx="5653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if you have to do it for the following code 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9143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Think for some time to realize </a:t>
            </a:r>
          </a:p>
          <a:p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7030A0"/>
                </a:solidFill>
              </a:rPr>
              <a:t>non-triviality 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 smtClean="0">
                <a:solidFill>
                  <a:srgbClr val="C00000"/>
                </a:solidFill>
              </a:rPr>
              <a:t>Importance</a:t>
            </a:r>
          </a:p>
          <a:p>
            <a:pPr marL="0" indent="0">
              <a:buNone/>
            </a:pPr>
            <a:r>
              <a:rPr lang="en-US" sz="2000" dirty="0" smtClean="0"/>
              <a:t>		 of proof </a:t>
            </a:r>
            <a:r>
              <a:rPr lang="en-US" sz="2000" dirty="0"/>
              <a:t>of </a:t>
            </a:r>
            <a:r>
              <a:rPr lang="en-US" sz="2000" dirty="0" smtClean="0"/>
              <a:t>correctness of an iterative algorithm.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Interestingly, such a proof will be just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Expressing our </a:t>
            </a:r>
            <a:r>
              <a:rPr lang="en-US" sz="2000" u="sng" dirty="0" smtClean="0">
                <a:solidFill>
                  <a:srgbClr val="7030A0"/>
                </a:solidFill>
              </a:rPr>
              <a:t>intuition/insight</a:t>
            </a:r>
            <a:r>
              <a:rPr lang="en-US" sz="2000" dirty="0" smtClean="0"/>
              <a:t> of the algorithm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86000" y="3581400"/>
            <a:ext cx="49530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 the following slide, we present an overview of the proof of correctness.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72922" y="5257800"/>
            <a:ext cx="2189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 a </a:t>
            </a:r>
            <a:r>
              <a:rPr lang="en-US" sz="2000" b="1" dirty="0"/>
              <a:t>formal </a:t>
            </a:r>
            <a:r>
              <a:rPr lang="en-US" sz="2000" dirty="0" smtClean="0"/>
              <a:t>way </a:t>
            </a:r>
            <a:r>
              <a:rPr lang="en-US" sz="2000" dirty="0" smtClean="0">
                <a:sym typeface="Wingdings" pitchFamily="2" charset="2"/>
              </a:rPr>
              <a:t>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266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62962" y="3546502"/>
            <a:ext cx="98103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Iterations</a:t>
            </a:r>
            <a:endParaRPr lang="en-US" sz="1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Proof of </a:t>
            </a:r>
            <a:r>
              <a:rPr lang="en-US" sz="3600" b="1" dirty="0">
                <a:solidFill>
                  <a:srgbClr val="C00000"/>
                </a:solidFill>
              </a:rPr>
              <a:t>c</a:t>
            </a:r>
            <a:r>
              <a:rPr lang="en-US" sz="3600" b="1" dirty="0" smtClean="0">
                <a:solidFill>
                  <a:srgbClr val="C00000"/>
                </a:solidFill>
              </a:rPr>
              <a:t>orrectness</a:t>
            </a:r>
            <a:r>
              <a:rPr lang="en-US" sz="3600" b="1" dirty="0" smtClean="0"/>
              <a:t> </a:t>
            </a:r>
            <a:br>
              <a:rPr lang="en-US" sz="3600" b="1" dirty="0" smtClean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Insight</a:t>
                </a:r>
                <a:r>
                  <a:rPr lang="en-US" sz="2000" dirty="0" smtClean="0"/>
                  <a:t> of the algorithm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Prove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) by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?</a:t>
                </a:r>
                <a:endParaRPr lang="en-US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The </a:t>
                </a:r>
                <a:r>
                  <a:rPr lang="en-US" sz="2000" dirty="0"/>
                  <a:t>most </a:t>
                </a:r>
                <a:r>
                  <a:rPr lang="en-US" sz="2000" dirty="0" smtClean="0"/>
                  <a:t>difficult/creative </a:t>
                </a:r>
                <a:r>
                  <a:rPr lang="en-US" sz="2000" dirty="0"/>
                  <a:t>part of proof </a:t>
                </a:r>
                <a:r>
                  <a:rPr lang="en-US" sz="2000" dirty="0" smtClean="0"/>
                  <a:t>: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741" t="-616" b="-6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3073400"/>
            <a:ext cx="1193800" cy="119380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4876800" y="2825496"/>
            <a:ext cx="242316" cy="4958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47800" y="3593068"/>
                <a:ext cx="36580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593068"/>
                <a:ext cx="36580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349" r="-193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96807" y="3593068"/>
                <a:ext cx="36580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807" y="3593068"/>
                <a:ext cx="36580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193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06407" y="3586151"/>
                <a:ext cx="36580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407" y="3586151"/>
                <a:ext cx="36580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193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24613" y="3593068"/>
                <a:ext cx="36580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613" y="3593068"/>
                <a:ext cx="36580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193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87630" y="3551260"/>
                <a:ext cx="72257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630" y="3551260"/>
                <a:ext cx="72257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452" r="-9091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701187" y="3551260"/>
                <a:ext cx="31861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187" y="3551260"/>
                <a:ext cx="318613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452" r="-20000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3810000" y="3657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4800" y="3657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19600" y="3657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400800" y="3657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705600" y="3657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010400" y="3657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" y="3447651"/>
            <a:ext cx="12192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 </a:t>
            </a:r>
          </a:p>
          <a:p>
            <a:pPr algn="ctr"/>
            <a:r>
              <a:rPr lang="en-US" dirty="0" smtClean="0"/>
              <a:t>of </a:t>
            </a:r>
            <a:r>
              <a:rPr lang="en-US" b="1" dirty="0" smtClean="0">
                <a:solidFill>
                  <a:srgbClr val="006C31"/>
                </a:solidFill>
              </a:rPr>
              <a:t>Loop</a:t>
            </a:r>
            <a:endParaRPr lang="en-US" b="1" dirty="0">
              <a:solidFill>
                <a:srgbClr val="006C3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88968" y="838200"/>
            <a:ext cx="26136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For an </a:t>
            </a:r>
            <a:r>
              <a:rPr lang="en-US" b="1" dirty="0">
                <a:solidFill>
                  <a:srgbClr val="7030A0"/>
                </a:solidFill>
              </a:rPr>
              <a:t>iterative</a:t>
            </a:r>
            <a:r>
              <a:rPr lang="en-US" b="1" dirty="0"/>
              <a:t> algorithm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5701284" y="2819400"/>
            <a:ext cx="242316" cy="4958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loud Callout 25"/>
              <p:cNvSpPr/>
              <p:nvPr/>
            </p:nvSpPr>
            <p:spPr>
              <a:xfrm>
                <a:off x="4953412" y="4419600"/>
                <a:ext cx="3352388" cy="1090666"/>
              </a:xfrm>
              <a:prstGeom prst="cloudCallout">
                <a:avLst>
                  <a:gd name="adj1" fmla="val -18834"/>
                  <a:gd name="adj2" fmla="val 7481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What would you expect at the end of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600" dirty="0" err="1">
                    <a:solidFill>
                      <a:schemeClr val="tx1"/>
                    </a:solidFill>
                  </a:rPr>
                  <a:t>th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iteration 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loud Callout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412" y="4419600"/>
                <a:ext cx="3352388" cy="1090666"/>
              </a:xfrm>
              <a:prstGeom prst="cloudCallout">
                <a:avLst>
                  <a:gd name="adj1" fmla="val -18834"/>
                  <a:gd name="adj2" fmla="val 74815"/>
                </a:avLst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409079" y="2057400"/>
                <a:ext cx="991721" cy="58477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Assertion </a:t>
                </a:r>
              </a:p>
              <a:p>
                <a:pPr algn="ctr"/>
                <a:r>
                  <a:rPr lang="en-US" sz="1600" b="1" dirty="0" smtClean="0">
                    <a:solidFill>
                      <a:srgbClr val="C00000"/>
                    </a:solidFill>
                  </a:rPr>
                  <a:t>P</a:t>
                </a:r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600" dirty="0" smtClean="0"/>
                  <a:t>)</a:t>
                </a:r>
                <a:endParaRPr lang="en-US" sz="16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079" y="2057400"/>
                <a:ext cx="991721" cy="584775"/>
              </a:xfrm>
              <a:prstGeom prst="rect">
                <a:avLst/>
              </a:prstGeom>
              <a:blipFill rotWithShape="1">
                <a:blip r:embed="rId11"/>
                <a:stretch>
                  <a:fillRect l="-606" t="-2062" r="-10303" b="-113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342279" y="2082225"/>
                <a:ext cx="991721" cy="58477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Assertion </a:t>
                </a:r>
              </a:p>
              <a:p>
                <a:pPr algn="ctr"/>
                <a:r>
                  <a:rPr lang="en-US" sz="1600" b="1" dirty="0" smtClean="0">
                    <a:solidFill>
                      <a:srgbClr val="C00000"/>
                    </a:solidFill>
                  </a:rPr>
                  <a:t>P</a:t>
                </a:r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6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600" dirty="0" smtClean="0"/>
                  <a:t>)</a:t>
                </a:r>
                <a:endParaRPr lang="en-US" sz="1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279" y="2082225"/>
                <a:ext cx="991721" cy="584775"/>
              </a:xfrm>
              <a:prstGeom prst="rect">
                <a:avLst/>
              </a:prstGeom>
              <a:blipFill rotWithShape="1">
                <a:blip r:embed="rId12"/>
                <a:stretch>
                  <a:fillRect l="-606" t="-2041" r="-10303" b="-112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3124200" y="5257800"/>
            <a:ext cx="197195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Proof by induction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691553" y="1644134"/>
            <a:ext cx="103284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Theorem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124200" y="1828800"/>
            <a:ext cx="582561" cy="0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5257800"/>
            <a:ext cx="103284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Theorem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7577" y="5627132"/>
            <a:ext cx="179087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Body of the </a:t>
            </a:r>
            <a:r>
              <a:rPr lang="en-US" b="1" dirty="0" smtClean="0">
                <a:solidFill>
                  <a:srgbClr val="006C31"/>
                </a:solidFill>
              </a:rPr>
              <a:t>Loop</a:t>
            </a:r>
            <a:endParaRPr lang="en-US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62000" y="4953000"/>
                <a:ext cx="188955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Assuming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P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953000"/>
                <a:ext cx="1889556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2581" t="-8333" r="-483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ight Brace 37"/>
          <p:cNvSpPr/>
          <p:nvPr/>
        </p:nvSpPr>
        <p:spPr>
          <a:xfrm>
            <a:off x="2667586" y="5008602"/>
            <a:ext cx="444468" cy="93499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82283" y="5996464"/>
                <a:ext cx="395691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To come </a:t>
                </a:r>
                <a:r>
                  <a:rPr lang="en-US" dirty="0"/>
                  <a:t>up with the right assertion </a:t>
                </a:r>
                <a:r>
                  <a:rPr lang="en-US" b="1" dirty="0">
                    <a:solidFill>
                      <a:srgbClr val="C00000"/>
                    </a:solidFill>
                  </a:rPr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83" y="5996464"/>
                <a:ext cx="3956917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1387" t="-8333" r="-169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941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uiExpand="1" build="p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6" grpId="1" animBg="1"/>
      <p:bldP spid="27" grpId="0" animBg="1"/>
      <p:bldP spid="28" grpId="0" animBg="1"/>
      <p:bldP spid="30" grpId="0" animBg="1"/>
      <p:bldP spid="31" grpId="0" animBg="1"/>
      <p:bldP spid="35" grpId="0" animBg="1"/>
      <p:bldP spid="36" grpId="0" animBg="1"/>
      <p:bldP spid="37" grpId="0" animBg="1"/>
      <p:bldP spid="38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Algorithm for computing</a:t>
                </a:r>
                <a:br>
                  <a:rPr lang="en-US" sz="3200" b="1" dirty="0" smtClean="0"/>
                </a:br>
                <a:r>
                  <a:rPr lang="en-US" sz="3200" b="1" dirty="0" smtClean="0"/>
                  <a:t> </a:t>
                </a:r>
                <a:r>
                  <a:rPr lang="en-US" sz="3200" b="1" dirty="0" smtClean="0">
                    <a:solidFill>
                      <a:srgbClr val="00B050"/>
                    </a:solidFill>
                  </a:rPr>
                  <a:t>sum</a:t>
                </a:r>
                <a:r>
                  <a:rPr lang="en-US" sz="3200" b="1" dirty="0" smtClean="0"/>
                  <a:t> of numbers from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3200" b="1" dirty="0" smtClean="0"/>
                  <a:t> to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{   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Sum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dirty="0" smtClean="0"/>
                  <a:t>{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	Sum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/>
                  <a:t>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Sum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sz="2000" b="1" dirty="0" smtClean="0"/>
                  <a:t>+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;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return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Sum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Assertion</a:t>
                </a:r>
                <a:r>
                  <a:rPr lang="en-US" sz="2000" dirty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:  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Base case: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) holds.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Assuming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), assertion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) also holds.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holds</a:t>
                </a:r>
                <a:r>
                  <a:rPr lang="en-US" sz="2000" dirty="0" smtClean="0"/>
                  <a:t>.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809" b="-9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174687" y="4648200"/>
                <a:ext cx="683783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At the end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iteration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Sum</a:t>
                </a:r>
                <a:r>
                  <a:rPr lang="en-US" dirty="0" smtClean="0"/>
                  <a:t> </a:t>
                </a:r>
                <a:r>
                  <a:rPr lang="en-US" dirty="0" smtClean="0"/>
                  <a:t>stores </a:t>
                </a:r>
                <a:r>
                  <a:rPr lang="en-US" dirty="0"/>
                  <a:t>the sum of </a:t>
                </a:r>
                <a:r>
                  <a:rPr lang="en-US" dirty="0" smtClean="0"/>
                  <a:t>numbers from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b="1" dirty="0"/>
                  <a:t> to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687" y="4648200"/>
                <a:ext cx="683783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03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234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An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/>
                  <a:t>) time </a:t>
                </a:r>
                <a:r>
                  <a:rPr lang="en-US" sz="3200" b="1" dirty="0" smtClean="0"/>
                  <a:t>Algorithm for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Max-sum </a:t>
                </a:r>
                <a:r>
                  <a:rPr lang="en-US" sz="3200" b="1" dirty="0" err="1" smtClean="0">
                    <a:solidFill>
                      <a:srgbClr val="7030A0"/>
                    </a:solidFill>
                  </a:rPr>
                  <a:t>subarray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 smtClean="0">
                    <a:solidFill>
                      <a:srgbClr val="7030A0"/>
                    </a:solidFill>
                  </a:rPr>
                </a:b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444" t="-3191" r="-1556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610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Let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): </a:t>
                </a:r>
                <a:r>
                  <a:rPr lang="en-US" sz="1800" dirty="0"/>
                  <a:t>the sum of the </a:t>
                </a:r>
                <a:r>
                  <a:rPr lang="en-US" sz="1800" b="1" dirty="0"/>
                  <a:t>maximum-sum </a:t>
                </a:r>
                <a:r>
                  <a:rPr lang="en-US" sz="1800" b="1" dirty="0" err="1"/>
                  <a:t>subarray</a:t>
                </a:r>
                <a:r>
                  <a:rPr lang="en-US" sz="1800" b="1" dirty="0"/>
                  <a:t> ending at index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Theorem 1 </a:t>
                </a:r>
                <a:r>
                  <a:rPr lang="en-US" sz="2000" b="1" dirty="0" smtClean="0"/>
                  <a:t>:  If</a:t>
                </a:r>
                <a:r>
                  <a:rPr lang="en-US" sz="2000" dirty="0" smtClean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&gt;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  </a:t>
                </a:r>
                <a:r>
                  <a:rPr lang="en-US" sz="2000" b="1" dirty="0" smtClean="0"/>
                  <a:t>then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+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]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       </a:t>
                </a:r>
                <a:r>
                  <a:rPr lang="en-US" sz="2000" b="1" dirty="0" smtClean="0"/>
                  <a:t>                          else</a:t>
                </a:r>
                <a:r>
                  <a:rPr lang="en-US" sz="2000" dirty="0" smtClean="0"/>
                  <a:t>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Max-sum-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subarray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0 …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])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1800" dirty="0" smtClean="0"/>
                  <a:t>{    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S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1800" dirty="0"/>
                  <a:t>] </a:t>
                </a:r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1800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</a:t>
                </a:r>
                <a:r>
                  <a:rPr lang="en-US" sz="1800" b="1" dirty="0"/>
                  <a:t>for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 =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     </a:t>
                </a:r>
                <a:r>
                  <a:rPr lang="en-US" sz="1800" dirty="0" smtClean="0"/>
                  <a:t>{       </a:t>
                </a:r>
                <a:r>
                  <a:rPr lang="en-US" sz="1800" b="1" dirty="0" smtClean="0"/>
                  <a:t>If</a:t>
                </a:r>
                <a:r>
                  <a:rPr lang="en-US" sz="1800" dirty="0" smtClean="0"/>
                  <a:t> 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S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 smtClean="0"/>
                  <a:t>] </a:t>
                </a:r>
                <a:r>
                  <a:rPr lang="en-US" sz="1800" dirty="0"/>
                  <a:t>&gt;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   </a:t>
                </a:r>
                <a:r>
                  <a:rPr lang="en-US" sz="1800" b="1" dirty="0"/>
                  <a:t>then</a:t>
                </a:r>
                <a:r>
                  <a:rPr lang="en-US" sz="1800" dirty="0"/>
                  <a:t> 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S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 smtClean="0"/>
                  <a:t>] </a:t>
                </a:r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 smtClean="0"/>
                  <a:t> 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S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 smtClean="0"/>
                  <a:t>] </a:t>
                </a:r>
                <a:r>
                  <a:rPr lang="en-US" sz="1800" dirty="0"/>
                  <a:t>+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]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                                     </a:t>
                </a:r>
                <a:r>
                  <a:rPr lang="en-US" sz="1800" b="1" dirty="0"/>
                  <a:t>else</a:t>
                </a:r>
                <a:r>
                  <a:rPr lang="en-US" sz="1800" dirty="0"/>
                  <a:t> 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S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 smtClean="0"/>
                  <a:t>] </a:t>
                </a:r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 smtClean="0"/>
                  <a:t>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]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</a:t>
                </a:r>
                <a:r>
                  <a:rPr lang="en-US" sz="1800" dirty="0" smtClean="0"/>
                  <a:t>“Scan 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S</a:t>
                </a:r>
                <a:r>
                  <a:rPr lang="en-US" sz="1800" b="1" dirty="0" smtClean="0">
                    <a:solidFill>
                      <a:srgbClr val="006C31"/>
                    </a:solidFill>
                  </a:rPr>
                  <a:t> </a:t>
                </a:r>
                <a:r>
                  <a:rPr lang="en-US" sz="1800" dirty="0" smtClean="0"/>
                  <a:t>to return the maximum entry”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Assertion</a:t>
                </a:r>
                <a:r>
                  <a:rPr lang="en-US" sz="1800" dirty="0" smtClean="0"/>
                  <a:t>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 smtClean="0"/>
                  <a:t>) :     ?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  <a:r>
                  <a:rPr lang="en-US" sz="1800" b="1" dirty="0" smtClean="0">
                    <a:solidFill>
                      <a:srgbClr val="006C31"/>
                    </a:solidFill>
                  </a:rPr>
                  <a:t>Homework:</a:t>
                </a:r>
                <a:r>
                  <a:rPr lang="en-US" sz="1800" dirty="0" smtClean="0"/>
                  <a:t> </a:t>
                </a:r>
                <a:r>
                  <a:rPr lang="en-US" sz="2000" dirty="0" smtClean="0"/>
                  <a:t>Prove that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holds for all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610600" cy="4906963"/>
              </a:xfrm>
              <a:blipFill rotWithShape="1">
                <a:blip r:embed="rId3"/>
                <a:stretch>
                  <a:fillRect l="-708" t="-621" b="-18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22287" y="5798326"/>
                <a:ext cx="590251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6C31"/>
                    </a:solidFill>
                  </a:rPr>
                  <a:t>S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] stores the sum of maximum sum </a:t>
                </a:r>
                <a:r>
                  <a:rPr lang="en-US" dirty="0" err="1"/>
                  <a:t>subarray</a:t>
                </a:r>
                <a:r>
                  <a:rPr lang="en-US" dirty="0"/>
                  <a:t> ending at 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].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287" y="5798326"/>
                <a:ext cx="590251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930" t="-8197" r="-10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689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2577</TotalTime>
  <Words>1314</Words>
  <Application>Microsoft Office PowerPoint</Application>
  <PresentationFormat>On-screen Show (4:3)</PresentationFormat>
  <Paragraphs>329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Data Structures and Algorithms (CS210A) </vt:lpstr>
      <vt:lpstr>Proof of Correctness</vt:lpstr>
      <vt:lpstr>What does correctness of an algorithm mean ?</vt:lpstr>
      <vt:lpstr>Algorithm for computing  sum of numbers from 0 to n</vt:lpstr>
      <vt:lpstr>How will you respond </vt:lpstr>
      <vt:lpstr>PowerPoint Presentation</vt:lpstr>
      <vt:lpstr>Proof of correctness  </vt:lpstr>
      <vt:lpstr>Algorithm for computing  sum of numbers from 0 to n</vt:lpstr>
      <vt:lpstr>An O(n) time Algorithm for Max-sum subarray  </vt:lpstr>
      <vt:lpstr>Local minima in a GRID </vt:lpstr>
      <vt:lpstr>Local minima in a grid</vt:lpstr>
      <vt:lpstr>Local minima in a grid</vt:lpstr>
      <vt:lpstr>Two simple principles </vt:lpstr>
      <vt:lpstr>A new approach</vt:lpstr>
      <vt:lpstr>A new approach</vt:lpstr>
      <vt:lpstr>A new approach</vt:lpstr>
      <vt:lpstr>Local minima in an array</vt:lpstr>
      <vt:lpstr>Local minima in an array</vt:lpstr>
      <vt:lpstr>Local minima in an array (Similar to binary search)</vt:lpstr>
      <vt:lpstr>Local minima in an array (Proof of correctness)</vt:lpstr>
      <vt:lpstr>Local minima in an array (Proof of correctness)</vt:lpstr>
      <vt:lpstr>Local minima in an array (Proof of correctness)</vt:lpstr>
      <vt:lpstr>Local minima in a grid (extending the solution from 1-D to 2-D)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523</cp:revision>
  <dcterms:created xsi:type="dcterms:W3CDTF">2011-12-03T04:13:03Z</dcterms:created>
  <dcterms:modified xsi:type="dcterms:W3CDTF">2016-01-08T10:22:49Z</dcterms:modified>
</cp:coreProperties>
</file>