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479" r:id="rId2"/>
    <p:sldId id="480" r:id="rId3"/>
    <p:sldId id="481" r:id="rId4"/>
    <p:sldId id="455" r:id="rId5"/>
    <p:sldId id="460" r:id="rId6"/>
    <p:sldId id="456" r:id="rId7"/>
    <p:sldId id="468" r:id="rId8"/>
    <p:sldId id="457" r:id="rId9"/>
    <p:sldId id="488" r:id="rId10"/>
    <p:sldId id="490" r:id="rId11"/>
    <p:sldId id="489" r:id="rId12"/>
    <p:sldId id="487" r:id="rId13"/>
    <p:sldId id="491" r:id="rId14"/>
    <p:sldId id="483" r:id="rId15"/>
    <p:sldId id="484" r:id="rId16"/>
    <p:sldId id="485" r:id="rId17"/>
    <p:sldId id="486" r:id="rId18"/>
    <p:sldId id="458" r:id="rId19"/>
    <p:sldId id="464" r:id="rId20"/>
    <p:sldId id="465" r:id="rId21"/>
    <p:sldId id="46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6: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grid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Data structure gem: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 minima Problem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Lessons</a:t>
            </a:r>
            <a:r>
              <a:rPr lang="en-US" sz="3600" b="1" dirty="0" smtClean="0"/>
              <a:t> learnt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No hand-waving works for iterative algorithms </a:t>
                </a:r>
                <a:r>
                  <a:rPr lang="en-US" sz="2400" dirty="0" smtClean="0">
                    <a:sym typeface="Wingdings" pitchFamily="2" charset="2"/>
                  </a:rPr>
                  <a:t>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r>
                  <a:rPr lang="en-US" sz="2400" dirty="0" smtClean="0">
                    <a:sym typeface="Wingdings" pitchFamily="2" charset="2"/>
                  </a:rPr>
                  <a:t>We must be sure about </a:t>
                </a:r>
              </a:p>
              <a:p>
                <a:pPr lvl="1"/>
                <a:r>
                  <a:rPr lang="en-US" sz="2000" dirty="0" smtClean="0">
                    <a:sym typeface="Wingdings" pitchFamily="2" charset="2"/>
                  </a:rPr>
                  <a:t>What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 smtClean="0">
                  <a:sym typeface="Wingdings" pitchFamily="2" charset="2"/>
                </a:endParaRPr>
              </a:p>
              <a:p>
                <a:pPr lvl="1"/>
                <a:r>
                  <a:rPr lang="en-US" sz="2000" dirty="0" smtClean="0">
                    <a:sym typeface="Wingdings" pitchFamily="2" charset="2"/>
                  </a:rPr>
                  <a:t>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endParaRPr lang="en-US" sz="20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Let us revisit the</a:t>
                </a:r>
                <a:r>
                  <a:rPr lang="en-US" sz="3600" b="1" dirty="0"/>
                  <a:t> 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>
                        <a:latin typeface="Cambria Math"/>
                      </a:rPr>
                      <m:t>𝐥𝐨𝐠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) algorithm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</a:t>
            </a:r>
            <a:r>
              <a:rPr lang="en-US" sz="2400" b="1" smtClean="0"/>
              <a:t>Proof of Correctness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“A </a:t>
                </a:r>
                <a:r>
                  <a:rPr lang="en-US" sz="2000" dirty="0"/>
                  <a:t>local minima of </a:t>
                </a:r>
                <a:r>
                  <a:rPr lang="en-US" sz="2000" dirty="0" smtClean="0"/>
                  <a:t>grid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exists in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71" name="Equal 70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 alternate and simpler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" grpId="0" animBg="1"/>
      <p:bldP spid="70" grpId="0" animBg="1"/>
      <p:bldP spid="41" grpId="0"/>
      <p:bldP spid="7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At any stage, what guarantees the existence of </a:t>
            </a:r>
            <a:r>
              <a:rPr lang="en-US" sz="3200" b="1" dirty="0" smtClean="0">
                <a:solidFill>
                  <a:srgbClr val="7030A0"/>
                </a:solidFill>
              </a:rPr>
              <a:t>local minima </a:t>
            </a:r>
            <a:r>
              <a:rPr lang="en-US" sz="3200" b="1" dirty="0" smtClean="0"/>
              <a:t>in the region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At each stage, our algorithm may maintain a cell in the region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whose value is </a:t>
            </a:r>
            <a:r>
              <a:rPr lang="en-US" sz="2000" u="sng" dirty="0" smtClean="0"/>
              <a:t>smaller</a:t>
            </a:r>
            <a:r>
              <a:rPr lang="en-US" sz="2000" dirty="0" smtClean="0"/>
              <a:t> than all elements lying at the </a:t>
            </a:r>
            <a:r>
              <a:rPr lang="en-US" sz="2000" b="1" dirty="0" smtClean="0"/>
              <a:t>boundary</a:t>
            </a:r>
            <a:r>
              <a:rPr lang="en-US" sz="2000" dirty="0" smtClean="0"/>
              <a:t> of the </a:t>
            </a:r>
            <a:r>
              <a:rPr lang="en-US" sz="2000" b="1" dirty="0" smtClean="0"/>
              <a:t>region</a:t>
            </a:r>
            <a:r>
              <a:rPr lang="en-US" sz="2000" dirty="0" smtClean="0"/>
              <a:t> ? </a:t>
            </a:r>
          </a:p>
          <a:p>
            <a:pPr marL="0" indent="0" algn="ctr">
              <a:buNone/>
            </a:pPr>
            <a:r>
              <a:rPr lang="en-US" sz="2000" dirty="0" smtClean="0"/>
              <a:t>(Note the boundary lies outside the region)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533112" y="1499827"/>
            <a:ext cx="3821103" cy="3505200"/>
            <a:chOff x="2427297" y="2615863"/>
            <a:chExt cx="3821103" cy="3505200"/>
          </a:xfrm>
        </p:grpSpPr>
        <p:sp>
          <p:nvSpPr>
            <p:cNvPr id="5" name="Rectangle 4"/>
            <p:cNvSpPr/>
            <p:nvPr/>
          </p:nvSpPr>
          <p:spPr>
            <a:xfrm>
              <a:off x="2438400" y="2637719"/>
              <a:ext cx="3810000" cy="34833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4208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04261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4313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4366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418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44716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4524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4576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4629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4682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4734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4787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366223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386713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38400" y="407203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38400" y="427694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8400" y="448184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468674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38400" y="489164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4155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284262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27297" y="3047524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325242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345733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4103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4050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3997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3945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38926" y="2615863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8400" y="509655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38400" y="5301453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38400" y="571125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38400" y="5486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438400" y="59436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556246" y="1531116"/>
            <a:ext cx="3786865" cy="3452055"/>
            <a:chOff x="2556246" y="1531116"/>
            <a:chExt cx="3786865" cy="3452055"/>
          </a:xfrm>
        </p:grpSpPr>
        <p:sp>
          <p:nvSpPr>
            <p:cNvPr id="61" name="Rectangle 60"/>
            <p:cNvSpPr/>
            <p:nvPr/>
          </p:nvSpPr>
          <p:spPr>
            <a:xfrm>
              <a:off x="2556246" y="1531116"/>
              <a:ext cx="3786865" cy="1015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6247" y="3980514"/>
              <a:ext cx="3786864" cy="10026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56246" y="251460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45506" y="249779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753850" y="2546196"/>
            <a:ext cx="1391655" cy="14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753851" y="2742249"/>
            <a:ext cx="200526" cy="213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3533271" y="2286000"/>
            <a:ext cx="1818311" cy="1944620"/>
            <a:chOff x="3533271" y="2286000"/>
            <a:chExt cx="1818311" cy="1944620"/>
          </a:xfrm>
        </p:grpSpPr>
        <p:sp>
          <p:nvSpPr>
            <p:cNvPr id="107" name="Rectangle 106"/>
            <p:cNvSpPr/>
            <p:nvPr/>
          </p:nvSpPr>
          <p:spPr>
            <a:xfrm>
              <a:off x="3747373" y="2286000"/>
              <a:ext cx="1403684" cy="260195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47374" y="3980514"/>
              <a:ext cx="1403684" cy="250104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4279009" y="3158047"/>
              <a:ext cx="1944619" cy="200527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2668012" y="3151259"/>
              <a:ext cx="1944619" cy="214101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Line Callout 1 111"/>
          <p:cNvSpPr/>
          <p:nvPr/>
        </p:nvSpPr>
        <p:spPr>
          <a:xfrm>
            <a:off x="7162800" y="2638195"/>
            <a:ext cx="1066800" cy="409805"/>
          </a:xfrm>
          <a:prstGeom prst="borderCallout1">
            <a:avLst>
              <a:gd name="adj1" fmla="val 49693"/>
              <a:gd name="adj2" fmla="val -2235"/>
              <a:gd name="adj3" fmla="val 50724"/>
              <a:gd name="adj4" fmla="val -1987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Line Callout 1 112"/>
          <p:cNvSpPr/>
          <p:nvPr/>
        </p:nvSpPr>
        <p:spPr>
          <a:xfrm>
            <a:off x="7239000" y="3400195"/>
            <a:ext cx="1219200" cy="409805"/>
          </a:xfrm>
          <a:prstGeom prst="borderCallout1">
            <a:avLst>
              <a:gd name="adj1" fmla="val 49693"/>
              <a:gd name="adj2" fmla="val -2235"/>
              <a:gd name="adj3" fmla="val 53445"/>
              <a:gd name="adj4" fmla="val -1625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Boundary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5" grpId="0" animBg="1"/>
      <p:bldP spid="106" grpId="0" animBg="1"/>
      <p:bldP spid="112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42433" y="4082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953000" y="3094504"/>
            <a:ext cx="2783549" cy="1017319"/>
            <a:chOff x="4953000" y="3094504"/>
            <a:chExt cx="2783549" cy="1017319"/>
          </a:xfrm>
        </p:grpSpPr>
        <p:sp>
          <p:nvSpPr>
            <p:cNvPr id="39" name="TextBox 38"/>
            <p:cNvSpPr txBox="1"/>
            <p:nvPr/>
          </p:nvSpPr>
          <p:spPr>
            <a:xfrm>
              <a:off x="6781800" y="3094504"/>
              <a:ext cx="9547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endCxn id="39" idx="1"/>
            </p:cNvCxnSpPr>
            <p:nvPr/>
          </p:nvCxnSpPr>
          <p:spPr>
            <a:xfrm flipV="1">
              <a:off x="4953000" y="3279170"/>
              <a:ext cx="1828800" cy="832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4854" y="28604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11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80335" y="4106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38400" y="2315696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00800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will be the cell in the beginning of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iteration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6356194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will we maintain it after each iteration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71" grpId="0" animBg="1"/>
      <p:bldP spid="72" grpId="0"/>
      <p:bldP spid="73" grpId="0" animBg="1"/>
      <p:bldP spid="74" grpId="0"/>
      <p:bldP spid="75" grpId="0" animBg="1"/>
      <p:bldP spid="80" grpId="0" animBg="1"/>
      <p:bldP spid="6" grpId="0" animBg="1"/>
      <p:bldP spid="87" grpId="0" animBg="1"/>
      <p:bldP spid="91" grpId="0" animBg="1"/>
      <p:bldP spid="67" grpId="0"/>
      <p:bldP spid="68" grpId="0"/>
      <p:bldP spid="69" grpId="0"/>
      <p:bldP spid="70" grpId="0" animBg="1"/>
      <p:bldP spid="70" grpId="1" animBg="1"/>
      <p:bldP spid="5" grpId="0" animBg="1"/>
      <p:bldP spid="5" grpId="1" animBg="1"/>
      <p:bldP spid="76" grpId="0" animBg="1"/>
      <p:bldP spid="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7" y="2272319"/>
            <a:ext cx="2216891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24563" y="1495243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18956" y="4111823"/>
            <a:ext cx="271347" cy="23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19600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90600" y="3730066"/>
            <a:ext cx="9547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smallest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945349" y="3145899"/>
            <a:ext cx="1686240" cy="76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7" idx="1"/>
            <a:endCxn id="67" idx="3"/>
          </p:cNvCxnSpPr>
          <p:nvPr/>
        </p:nvCxnSpPr>
        <p:spPr>
          <a:xfrm flipH="1" flipV="1">
            <a:off x="1945349" y="3914732"/>
            <a:ext cx="2257929" cy="17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0762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576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57155" y="41030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18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6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Write a neat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 of this algorithm </a:t>
            </a:r>
            <a:r>
              <a:rPr lang="en-US" sz="2000" dirty="0" smtClean="0"/>
              <a:t>and prove its correctness.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4447673" y="2245505"/>
            <a:ext cx="1800728" cy="3545695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3089" y="1480721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44975" y="2898384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576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6215970" y="2590800"/>
                <a:ext cx="2775630" cy="83827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Extending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is easy now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70" y="2590800"/>
                <a:ext cx="2775630" cy="83827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 animBg="1"/>
      <p:bldP spid="60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grid storing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distinct elements, a local minima </a:t>
                </a:r>
                <a:r>
                  <a:rPr lang="en-US" sz="2000" dirty="0"/>
                  <a:t>can be found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On which </a:t>
                </a:r>
                <a:r>
                  <a:rPr lang="en-US" sz="2000" dirty="0"/>
                  <a:t>algorithm </a:t>
                </a:r>
                <a:r>
                  <a:rPr lang="en-US" sz="2000" dirty="0" smtClean="0"/>
                  <a:t>paradigm, was this algorithm based on ?</a:t>
                </a:r>
              </a:p>
              <a:p>
                <a:r>
                  <a:rPr lang="en-US" sz="2000" b="1" dirty="0" smtClean="0"/>
                  <a:t>Greedy</a:t>
                </a:r>
              </a:p>
              <a:p>
                <a:r>
                  <a:rPr lang="en-US" sz="2000" b="1" dirty="0" smtClean="0"/>
                  <a:t>Divide and Conquer</a:t>
                </a:r>
              </a:p>
              <a:p>
                <a:r>
                  <a:rPr lang="en-US" sz="2000" b="1" dirty="0" smtClean="0"/>
                  <a:t>Dynamic Programming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 flipH="1">
            <a:off x="838200" y="4876800"/>
            <a:ext cx="2133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Motivating </a:t>
            </a:r>
            <a:r>
              <a:rPr lang="en-US" sz="2800" b="1" dirty="0">
                <a:solidFill>
                  <a:srgbClr val="C00000"/>
                </a:solidFill>
              </a:rPr>
              <a:t>example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to realize the </a:t>
            </a:r>
            <a:r>
              <a:rPr lang="en-US" sz="2400" b="1" u="sng" dirty="0" smtClean="0">
                <a:solidFill>
                  <a:srgbClr val="002060"/>
                </a:solidFill>
              </a:rPr>
              <a:t>importance</a:t>
            </a:r>
            <a:r>
              <a:rPr lang="en-US" sz="2400" b="1" dirty="0" smtClean="0">
                <a:solidFill>
                  <a:srgbClr val="002060"/>
                </a:solidFill>
              </a:rPr>
              <a:t> of  data structures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log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413567" y="3897868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b="1" dirty="0" smtClean="0"/>
              <a:t>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7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build="p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Does there exist a data structure which is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Compact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/>
                  <a:t>size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)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Can answer each query efficiently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time)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b="1" u="sng" dirty="0" smtClean="0">
                    <a:solidFill>
                      <a:srgbClr val="006C31"/>
                    </a:solidFill>
                  </a:rPr>
                  <a:t>Homework </a:t>
                </a:r>
                <a:r>
                  <a:rPr lang="en-US" sz="2400" b="1" u="sng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Ponder over the above question. 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(we shall solve it in the next class)</a:t>
                </a:r>
                <a:endParaRPr lang="en-US" sz="2800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</a:t>
            </a:r>
            <a:r>
              <a:rPr lang="en-US" sz="4000" b="1" dirty="0" smtClean="0"/>
              <a:t>grid</a:t>
            </a:r>
            <a:br>
              <a:rPr lang="en-US" sz="4000" b="1" dirty="0" smtClean="0"/>
            </a:br>
            <a:r>
              <a:rPr lang="en-US" sz="2400" b="1" dirty="0" smtClean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Search for a local minima in the column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… and do not forget to prove its correctness </a:t>
                </a:r>
                <a:r>
                  <a:rPr lang="en-US" sz="2000" dirty="0" smtClean="0">
                    <a:sym typeface="Wingdings" pitchFamily="2" charset="2"/>
                  </a:rPr>
                  <a:t>.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 element</a:t>
              </a:r>
            </a:p>
            <a:p>
              <a:r>
                <a:rPr lang="en-US" dirty="0" smtClean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if there is no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minima </a:t>
            </a:r>
            <a:r>
              <a:rPr lang="en-US" sz="1600" dirty="0" smtClean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</a:t>
            </a:r>
            <a:r>
              <a:rPr lang="en-US" sz="1600" dirty="0" smtClean="0">
                <a:solidFill>
                  <a:srgbClr val="7030A0"/>
                </a:solidFill>
              </a:rPr>
              <a:t>minima 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uiExpand="1" animBg="1"/>
      <p:bldP spid="57" grpId="0"/>
      <p:bldP spid="60" grpId="0" uiExpand="1"/>
      <p:bldP spid="67" grpId="0" uiExpand="1"/>
      <p:bldP spid="69" grpId="0" animBg="1"/>
      <p:bldP spid="74" grpId="0" animBg="1"/>
      <p:bldP spid="74" grpId="1" animBg="1"/>
      <p:bldP spid="39" grpId="0" animBg="1"/>
      <p:bldP spid="66" grpId="0" uiExpand="1" animBg="1"/>
      <p:bldP spid="66" grpId="1" uiExpand="1" animBg="1"/>
      <p:bldP spid="73" grpId="0" uiExpand="1" animBg="1"/>
      <p:bldP spid="73" grpId="1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 smtClean="0"/>
                  <a:t>(M) 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(no</a:t>
                </a:r>
                <a:r>
                  <a:rPr lang="en-US" sz="1800" dirty="0" smtClean="0"/>
                  <a:t>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 smtClean="0"/>
                  <a:t> has a local minima)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</a:t>
                </a:r>
                <a:r>
                  <a:rPr lang="en-US" sz="1800" b="1" dirty="0" smtClean="0">
                    <a:sym typeface="Wingdings" pitchFamily="2" charset="2"/>
                  </a:rPr>
                  <a:t>	  </a:t>
                </a:r>
                <a:r>
                  <a:rPr lang="en-US" sz="1800" dirty="0" smtClean="0">
                    <a:sym typeface="Wingdings" pitchFamily="2" charset="2"/>
                  </a:rPr>
                  <a:t>let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be the smallest element in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])   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              ;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1111" t="-1697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2101" t="-22000" r="-5882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blipFill rotWithShape="1">
                <a:blip r:embed="rId4"/>
                <a:stretch>
                  <a:fillRect l="-800" t="-22000" r="-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 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blipFill rotWithShape="1">
                <a:blip r:embed="rId5"/>
                <a:stretch>
                  <a:fillRect r="-4688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blipFill rotWithShape="1">
                <a:blip r:embed="rId6"/>
                <a:stretch>
                  <a:fillRect r="-4255" b="-10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82000" y="3200400"/>
            <a:ext cx="990600" cy="2057400"/>
            <a:chOff x="8382000" y="3200400"/>
            <a:chExt cx="990600" cy="20574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382000" y="3200400"/>
              <a:ext cx="304800" cy="20574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  </a:t>
                  </a:r>
                  <a:endParaRPr lang="en-US" dirty="0" smtClean="0"/>
                </a:p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438" t="-4673" r="-1322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6115049" y="5638800"/>
            <a:ext cx="2521451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 of 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</a:t>
            </a:r>
            <a:r>
              <a:rPr lang="en-US" sz="2400" b="1" smtClean="0"/>
              <a:t>Proof of Correctness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“A </a:t>
                </a:r>
                <a:r>
                  <a:rPr lang="en-US" sz="2000" dirty="0"/>
                  <a:t>local minima of </a:t>
                </a:r>
                <a:r>
                  <a:rPr lang="en-US" sz="2000" dirty="0" smtClean="0"/>
                  <a:t>grid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exists in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42" name="Equal 41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56" grpId="0" animBg="1"/>
      <p:bldP spid="57" grpId="0" animBg="1"/>
      <p:bldP spid="5" grpId="0" animBg="1"/>
      <p:bldP spid="70" grpId="0" animBg="1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A local minima in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err="1" smtClean="0"/>
                  <a:t>×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grid storing distinct elements 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improve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us carefully look at the calculations of the running time of the current </a:t>
                </a:r>
                <a:r>
                  <a:rPr lang="en-US" sz="2000" dirty="0" err="1" smtClean="0"/>
                  <a:t>algo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about the following series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=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It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Get an !DEA from this series to modify our current algorithm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5715000" y="4299466"/>
            <a:ext cx="609600" cy="65353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grid in 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Bisect alternatively along rows and column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53200" y="2817560"/>
            <a:ext cx="2590800" cy="61470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INCORRECT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2458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95538" y="2590800"/>
            <a:ext cx="200525" cy="2480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grid in 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248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flipH="1">
            <a:off x="3526964" y="3258723"/>
            <a:ext cx="511293" cy="3784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596063" y="2598743"/>
            <a:ext cx="1828800" cy="2472743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25640" y="2610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50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916040" y="4828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60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324920" y="35882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98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145236" y="36371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97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532692" y="36092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99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925440" y="36371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96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909202" y="38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09202" y="40227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25440" y="42518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09202" y="44567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927118" y="46616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36764" y="48665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27118" y="50732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0595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996</Words>
  <Application>Microsoft Office PowerPoint</Application>
  <PresentationFormat>On-screen Show (4:3)</PresentationFormat>
  <Paragraphs>301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</vt:lpstr>
      <vt:lpstr>Local minima in an array (Proof of correctness)</vt:lpstr>
      <vt:lpstr>Local minima in a grid (extending the solution from 1-D to 2-D)</vt:lpstr>
      <vt:lpstr>Local minima in a grid</vt:lpstr>
      <vt:lpstr>Local minima in a grid (Proof of Correctness)</vt:lpstr>
      <vt:lpstr>Local minima in a grid</vt:lpstr>
      <vt:lpstr>Local minima in a grid in O(n) time</vt:lpstr>
      <vt:lpstr>Local minima in a grid in O(n) time</vt:lpstr>
      <vt:lpstr>Local minima in a grid in O(n) time</vt:lpstr>
      <vt:lpstr>Lessons learnt</vt:lpstr>
      <vt:lpstr>Let us revisit the (n log n) algorithm </vt:lpstr>
      <vt:lpstr>Local minima in a grid (Proof of Correctness)</vt:lpstr>
      <vt:lpstr>At any stage, what guarantees the existence of local minima in the region ?</vt:lpstr>
      <vt:lpstr>Local minima in a grid Alternate O(n log n) algorithm)</vt:lpstr>
      <vt:lpstr>Local minima in a grid Alternate O(n log n) algorithm</vt:lpstr>
      <vt:lpstr>Local minima in a grid Alternate O(n log n) algorithm</vt:lpstr>
      <vt:lpstr>Local minima in a grid Alternate O(n log n) algorithm</vt:lpstr>
      <vt:lpstr>PowerPoint Presentation</vt:lpstr>
      <vt:lpstr>Range-Minima Problem</vt:lpstr>
      <vt:lpstr>Range-Minima Problem</vt:lpstr>
      <vt:lpstr>Range-Minima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533</cp:revision>
  <dcterms:created xsi:type="dcterms:W3CDTF">2011-12-03T04:13:03Z</dcterms:created>
  <dcterms:modified xsi:type="dcterms:W3CDTF">2016-01-10T07:38:01Z</dcterms:modified>
</cp:coreProperties>
</file>