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461" r:id="rId2"/>
    <p:sldId id="459" r:id="rId3"/>
    <p:sldId id="467" r:id="rId4"/>
    <p:sldId id="440" r:id="rId5"/>
    <p:sldId id="441" r:id="rId6"/>
    <p:sldId id="473" r:id="rId7"/>
    <p:sldId id="446" r:id="rId8"/>
    <p:sldId id="447" r:id="rId9"/>
    <p:sldId id="477" r:id="rId10"/>
    <p:sldId id="449" r:id="rId11"/>
    <p:sldId id="450" r:id="rId12"/>
    <p:sldId id="451" r:id="rId13"/>
    <p:sldId id="464" r:id="rId14"/>
    <p:sldId id="452" r:id="rId15"/>
    <p:sldId id="465" r:id="rId16"/>
    <p:sldId id="453" r:id="rId17"/>
    <p:sldId id="454" r:id="rId18"/>
    <p:sldId id="455" r:id="rId19"/>
    <p:sldId id="472" r:id="rId20"/>
    <p:sldId id="456" r:id="rId21"/>
    <p:sldId id="468" r:id="rId22"/>
    <p:sldId id="457" r:id="rId23"/>
    <p:sldId id="458" r:id="rId24"/>
    <p:sldId id="466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5" autoAdjust="0"/>
    <p:restoredTop sz="94676" autoAdjust="0"/>
  </p:normalViewPr>
  <p:slideViewPr>
    <p:cSldViewPr>
      <p:cViewPr>
        <p:scale>
          <a:sx n="85" d="100"/>
          <a:sy n="85" d="100"/>
        </p:scale>
        <p:origin x="-1398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4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50.png"/><Relationship Id="rId4" Type="http://schemas.openxmlformats.org/officeDocument/2006/relationships/image" Target="../media/image1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41.png"/><Relationship Id="rId7" Type="http://schemas.openxmlformats.org/officeDocument/2006/relationships/image" Target="../media/image20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36.png"/><Relationship Id="rId7" Type="http://schemas.openxmlformats.org/officeDocument/2006/relationships/image" Target="../media/image27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29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5800"/>
            <a:ext cx="74676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smtClean="0">
                <a:solidFill>
                  <a:srgbClr val="C00000"/>
                </a:solidFill>
              </a:rPr>
              <a:t>Lecture 7: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Data structure for </a:t>
            </a:r>
            <a:r>
              <a:rPr lang="en-US" sz="2000" b="1" dirty="0" smtClean="0">
                <a:solidFill>
                  <a:srgbClr val="7030A0"/>
                </a:solidFill>
              </a:rPr>
              <a:t>Range-minima problem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0" y="528634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smtClean="0">
                <a:solidFill>
                  <a:srgbClr val="00B050"/>
                </a:solidFill>
              </a:rPr>
              <a:t>Compact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5286345"/>
            <a:ext cx="566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smtClean="0">
                <a:solidFill>
                  <a:srgbClr val="0070C0"/>
                </a:solidFill>
              </a:rPr>
              <a:t>fast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0690" y="5286345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smtClean="0"/>
              <a:t>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8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6" grpId="1"/>
      <p:bldP spid="7" grpId="0"/>
      <p:bldP spid="7" grpId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Artificial </a:t>
            </a:r>
            <a:r>
              <a:rPr lang="en-US" sz="3600" b="1" dirty="0" smtClean="0">
                <a:solidFill>
                  <a:srgbClr val="7030A0"/>
                </a:solidFill>
              </a:rPr>
              <a:t>hurdle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-1" y="1600200"/>
                <a:ext cx="8183881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… If we fix the first parameter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i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for all queries, we need </a:t>
                </a:r>
                <a:r>
                  <a:rPr lang="en-US" sz="2000" b="1" i="1" dirty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space.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</a:t>
                </a: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for all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 we need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 smtClean="0"/>
                  <a:t>space.</a:t>
                </a:r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-1" y="1600200"/>
                <a:ext cx="8183881" cy="4525963"/>
              </a:xfrm>
              <a:blipFill rotWithShape="1">
                <a:blip r:embed="rId2"/>
                <a:stretch>
                  <a:fillRect l="-74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533400" y="1981200"/>
            <a:ext cx="7781160" cy="1207532"/>
            <a:chOff x="533400" y="1981200"/>
            <a:chExt cx="7781160" cy="1207532"/>
          </a:xfrm>
        </p:grpSpPr>
        <p:sp>
          <p:nvSpPr>
            <p:cNvPr id="39" name="TextBox 38"/>
            <p:cNvSpPr txBox="1"/>
            <p:nvPr/>
          </p:nvSpPr>
          <p:spPr>
            <a:xfrm>
              <a:off x="9906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0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3400" y="2209800"/>
              <a:ext cx="7781160" cy="533400"/>
              <a:chOff x="533400" y="2209800"/>
              <a:chExt cx="7781160" cy="53340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533400" y="2209800"/>
                <a:ext cx="402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A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914400" y="2286000"/>
                <a:ext cx="7400160" cy="457200"/>
                <a:chOff x="914400" y="3276600"/>
                <a:chExt cx="7400160" cy="457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990600" y="3276600"/>
                  <a:ext cx="72390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71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52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514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895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848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324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467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943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66598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0690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810000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8884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1170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240281" y="35052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087881" y="35052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1905000" y="35052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914400" y="3352800"/>
                  <a:ext cx="4122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3.1</a:t>
                  </a:r>
                  <a:endParaRPr lang="en-US" sz="14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276188" y="3276600"/>
                  <a:ext cx="473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:r>
                    <a:rPr lang="en-US" dirty="0" smtClean="0"/>
                    <a:t> </a:t>
                  </a:r>
                  <a:r>
                    <a:rPr lang="en-US" sz="1400" dirty="0" smtClean="0"/>
                    <a:t>29</a:t>
                  </a:r>
                  <a:endParaRPr lang="en-US" sz="14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495388" y="335280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99</a:t>
                  </a:r>
                  <a:endParaRPr lang="en-US" sz="14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7391400" y="3349823"/>
                  <a:ext cx="5036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41.5</a:t>
                  </a:r>
                  <a:endParaRPr lang="en-US" sz="14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905896" y="3352800"/>
                  <a:ext cx="4587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7</a:t>
                  </a:r>
                  <a:r>
                    <a:rPr lang="en-US" sz="1400" dirty="0" smtClean="0"/>
                    <a:t>81</a:t>
                  </a:r>
                  <a:endParaRPr lang="en-US" sz="14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810896" y="3352800"/>
                  <a:ext cx="5036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67.4</a:t>
                  </a:r>
                  <a:endParaRPr lang="en-US" sz="1400" dirty="0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42976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7772400" y="1981200"/>
                  <a:ext cx="5212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 smtClean="0">
                      <a:solidFill>
                        <a:srgbClr val="0070C0"/>
                      </a:solidFill>
                    </a:rPr>
                    <a:t>-1</a:t>
                  </a:r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1981200"/>
                  <a:ext cx="52129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6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Straight Arrow Connector 34"/>
          <p:cNvCxnSpPr/>
          <p:nvPr/>
        </p:nvCxnSpPr>
        <p:spPr>
          <a:xfrm>
            <a:off x="2514600" y="2819400"/>
            <a:ext cx="5715000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Arrow 7"/>
          <p:cNvSpPr/>
          <p:nvPr/>
        </p:nvSpPr>
        <p:spPr>
          <a:xfrm>
            <a:off x="7010400" y="3733800"/>
            <a:ext cx="1304160" cy="6096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True Fact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3" name="Left Arrow 42"/>
          <p:cNvSpPr/>
          <p:nvPr/>
        </p:nvSpPr>
        <p:spPr>
          <a:xfrm>
            <a:off x="3505200" y="5105400"/>
            <a:ext cx="2096686" cy="685800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 wrong </a:t>
            </a:r>
            <a:r>
              <a:rPr lang="en-US" b="1" dirty="0" smtClean="0">
                <a:solidFill>
                  <a:schemeClr val="tx1"/>
                </a:solidFill>
              </a:rPr>
              <a:t>inference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loud Callout 36"/>
              <p:cNvSpPr/>
              <p:nvPr/>
            </p:nvSpPr>
            <p:spPr>
              <a:xfrm>
                <a:off x="5601886" y="4361985"/>
                <a:ext cx="3771900" cy="1524000"/>
              </a:xfrm>
              <a:prstGeom prst="cloudCallout">
                <a:avLst>
                  <a:gd name="adj1" fmla="val 27465"/>
                  <a:gd name="adj2" fmla="val 7742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2060"/>
                    </a:solidFill>
                  </a:rPr>
                  <a:t>because it assumes that data structure for an index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will work in </a:t>
                </a:r>
                <a:r>
                  <a:rPr lang="en-US" sz="1600" b="1" u="sng" dirty="0" smtClean="0">
                    <a:solidFill>
                      <a:srgbClr val="002060"/>
                    </a:solidFill>
                  </a:rPr>
                  <a:t>total isolation </a:t>
                </a:r>
                <a:r>
                  <a:rPr lang="en-US" sz="1600" dirty="0">
                    <a:solidFill>
                      <a:srgbClr val="002060"/>
                    </a:solidFill>
                  </a:rPr>
                  <a:t>of </a:t>
                </a:r>
                <a:r>
                  <a:rPr lang="en-US" sz="1600" dirty="0" smtClean="0">
                    <a:solidFill>
                      <a:srgbClr val="002060"/>
                    </a:solidFill>
                  </a:rPr>
                  <a:t>others. 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Cloud Callout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886" y="4361985"/>
                <a:ext cx="3771900" cy="1524000"/>
              </a:xfrm>
              <a:prstGeom prst="cloudCallout">
                <a:avLst>
                  <a:gd name="adj1" fmla="val 27465"/>
                  <a:gd name="adj2" fmla="val 77421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Up Arrow 43"/>
          <p:cNvSpPr/>
          <p:nvPr/>
        </p:nvSpPr>
        <p:spPr>
          <a:xfrm>
            <a:off x="2590800" y="2971800"/>
            <a:ext cx="183704" cy="48920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0" y="19050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905000"/>
                <a:ext cx="32252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26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936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3" grpId="0" animBg="1"/>
      <p:bldP spid="37" grpId="0" animBg="1"/>
      <p:bldP spid="44" grpId="0" animBg="1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Collaboration (team effort) 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/>
              <a:t>works in real life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91" y="2056015"/>
            <a:ext cx="3075709" cy="26683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2133600" y="4876800"/>
            <a:ext cx="3962400" cy="11430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Why not try </a:t>
            </a:r>
            <a:r>
              <a:rPr lang="en-US" b="1" dirty="0" smtClean="0">
                <a:solidFill>
                  <a:srgbClr val="7030A0"/>
                </a:solidFill>
              </a:rPr>
              <a:t>collaboration </a:t>
            </a:r>
            <a:r>
              <a:rPr lang="en-US" dirty="0" smtClean="0">
                <a:solidFill>
                  <a:schemeClr val="tx1"/>
                </a:solidFill>
              </a:rPr>
              <a:t>for the </a:t>
            </a:r>
            <a:r>
              <a:rPr lang="en-US" b="1" dirty="0" smtClean="0">
                <a:solidFill>
                  <a:schemeClr val="tx1"/>
                </a:solidFill>
              </a:rPr>
              <a:t>given problem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3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Range-minima </a:t>
                </a:r>
                <a:r>
                  <a:rPr lang="en-US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problem: </a:t>
                </a:r>
                <a:br>
                  <a:rPr lang="en-US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Breaking the </a:t>
                </a:r>
                <a:r>
                  <a:rPr lang="en-US" sz="3200" b="1" i="1" dirty="0"/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barrier using </a:t>
                </a:r>
                <a:r>
                  <a:rPr lang="en-US" sz="32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collaboration</a:t>
                </a: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2" t="-8511" r="-1259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7030A0"/>
                    </a:solidFill>
                  </a:rPr>
                  <a:t>An Overview:</a:t>
                </a:r>
              </a:p>
              <a:p>
                <a:pPr marL="0" indent="0">
                  <a:buNone/>
                </a:pPr>
                <a:endParaRPr lang="en-US" sz="28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2400" dirty="0" smtClean="0"/>
                  <a:t>Keep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 tiny data structures: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Each index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stores minimum </a:t>
                </a:r>
                <a:r>
                  <a:rPr lang="en-US" sz="2400" b="1" u="sng" dirty="0" smtClean="0"/>
                  <a:t>only for a few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400" i="1" dirty="0" smtClean="0">
                        <a:latin typeface="Cambria Math"/>
                      </a:rPr>
                      <m:t>&gt;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800" dirty="0" smtClean="0"/>
              </a:p>
              <a:p>
                <a:pPr lvl="1"/>
                <a:endParaRPr lang="en-US" sz="2000" dirty="0" smtClean="0"/>
              </a:p>
              <a:p>
                <a:r>
                  <a:rPr lang="en-US" sz="2400" dirty="0" smtClean="0"/>
                  <a:t>For a query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Range-minima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,</m:t>
                    </m:r>
                    <m:r>
                      <a:rPr lang="en-US" sz="2400" b="1" i="1" dirty="0" err="1" smtClean="0">
                        <a:solidFill>
                          <a:schemeClr val="tx2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4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if the answer is not stored in the tiny data structure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 smtClean="0"/>
                  <a:t>, 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</a:t>
                </a:r>
                <a:r>
                  <a:rPr lang="en-US" sz="2000" dirty="0" smtClean="0"/>
                  <a:t>look up  tiny data structure of some index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 smtClean="0"/>
                  <a:t> (</a:t>
                </a:r>
                <a:r>
                  <a:rPr lang="en-US" sz="2000" u="sng" dirty="0" smtClean="0"/>
                  <a:t>chosen carefully</a:t>
                </a:r>
                <a:r>
                  <a:rPr lang="en-US" sz="2000" dirty="0" smtClean="0"/>
                  <a:t>).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How </a:t>
            </a:r>
            <a:r>
              <a:rPr lang="en-US" sz="3200" dirty="0" smtClean="0"/>
              <a:t>does </a:t>
            </a:r>
            <a:r>
              <a:rPr lang="en-US" sz="3200" dirty="0" smtClean="0">
                <a:solidFill>
                  <a:srgbClr val="7030A0"/>
                </a:solidFill>
              </a:rPr>
              <a:t>collaboration</a:t>
            </a:r>
            <a:r>
              <a:rPr lang="en-US" sz="3200" dirty="0" smtClean="0"/>
              <a:t> work </a:t>
            </a:r>
            <a:br>
              <a:rPr lang="en-US" sz="3200" dirty="0" smtClean="0"/>
            </a:br>
            <a:r>
              <a:rPr lang="en-US" sz="3200" dirty="0" smtClean="0"/>
              <a:t>in this problem ?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8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Range-minima problem: </a:t>
                </a:r>
                <a:b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Breaking the </a:t>
                </a:r>
                <a:r>
                  <a:rPr lang="en-US" sz="3200" b="1" i="1" dirty="0"/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barrier using collaboration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2" t="-8511" r="-1704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371600" y="3059668"/>
            <a:ext cx="4966568" cy="445532"/>
            <a:chOff x="1371600" y="2743200"/>
            <a:chExt cx="4966568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447800" y="2819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2819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010834" y="27432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834" y="2743200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07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>
              <a:off x="1371600" y="3112532"/>
              <a:ext cx="4953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6200" y="3581400"/>
            <a:ext cx="8920794" cy="826532"/>
            <a:chOff x="76200" y="3581400"/>
            <a:chExt cx="8920794" cy="82653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514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76200" y="3581400"/>
              <a:ext cx="8920794" cy="826532"/>
              <a:chOff x="76200" y="3581400"/>
              <a:chExt cx="8920794" cy="82653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6200" y="3581400"/>
                <a:ext cx="8920794" cy="826532"/>
                <a:chOff x="76200" y="3581400"/>
                <a:chExt cx="8920794" cy="826532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478874" y="3648908"/>
                  <a:ext cx="8518120" cy="4557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371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752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13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8610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7848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324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467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94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66598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069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5814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8100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8884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7117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9144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5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533400" y="40386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400" y="40386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1" name="TextBox 60"/>
                <p:cNvSpPr txBox="1"/>
                <p:nvPr/>
              </p:nvSpPr>
              <p:spPr>
                <a:xfrm>
                  <a:off x="76200" y="3581400"/>
                  <a:ext cx="402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rgbClr val="7030A0"/>
                      </a:solidFill>
                    </a:rPr>
                    <a:t>A</a:t>
                  </a:r>
                  <a:endParaRPr lang="en-US" sz="28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8382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10668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79552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81076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8260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1377686" y="3648164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223259" y="3647420"/>
            <a:ext cx="418195" cy="760512"/>
            <a:chOff x="3223259" y="3647420"/>
            <a:chExt cx="418195" cy="760512"/>
          </a:xfrm>
        </p:grpSpPr>
        <p:sp>
          <p:nvSpPr>
            <p:cNvPr id="39" name="Rectangle 38"/>
            <p:cNvSpPr/>
            <p:nvPr/>
          </p:nvSpPr>
          <p:spPr>
            <a:xfrm>
              <a:off x="3223259" y="3647420"/>
              <a:ext cx="381000" cy="4557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264428" y="40386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428" y="4038600"/>
                  <a:ext cx="3770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Straight Connector 68"/>
          <p:cNvCxnSpPr/>
          <p:nvPr/>
        </p:nvCxnSpPr>
        <p:spPr>
          <a:xfrm>
            <a:off x="3169919" y="4572000"/>
            <a:ext cx="3230881" cy="0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371600" y="3657600"/>
            <a:ext cx="3048000" cy="685800"/>
            <a:chOff x="1371600" y="3657600"/>
            <a:chExt cx="3048000" cy="6858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371600" y="4343400"/>
              <a:ext cx="3048000" cy="0"/>
            </a:xfrm>
            <a:prstGeom prst="line">
              <a:avLst/>
            </a:prstGeom>
            <a:ln w="1905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9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143000" y="4419600"/>
            <a:ext cx="3003451" cy="1207532"/>
            <a:chOff x="1143000" y="4419600"/>
            <a:chExt cx="3003451" cy="1207532"/>
          </a:xfrm>
        </p:grpSpPr>
        <p:sp>
          <p:nvSpPr>
            <p:cNvPr id="9" name="Up Arrow 8"/>
            <p:cNvSpPr/>
            <p:nvPr/>
          </p:nvSpPr>
          <p:spPr>
            <a:xfrm>
              <a:off x="2514600" y="4419600"/>
              <a:ext cx="228600" cy="838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143000" y="5257800"/>
                  <a:ext cx="3003451" cy="369332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/>
                    <a:t>stores answers for this range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5257800"/>
                  <a:ext cx="300345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452" r="-2632" b="-22581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4266007" y="4572000"/>
            <a:ext cx="3041923" cy="1055132"/>
            <a:chOff x="1143000" y="4419600"/>
            <a:chExt cx="3041923" cy="1055132"/>
          </a:xfrm>
        </p:grpSpPr>
        <p:sp>
          <p:nvSpPr>
            <p:cNvPr id="72" name="Up Arrow 71"/>
            <p:cNvSpPr/>
            <p:nvPr/>
          </p:nvSpPr>
          <p:spPr>
            <a:xfrm>
              <a:off x="2514600" y="4419600"/>
              <a:ext cx="228600" cy="6858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1143000" y="5105400"/>
                  <a:ext cx="3041923" cy="369332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/>
                    <a:t>stores answers for this range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5105400"/>
                  <a:ext cx="30419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452" r="-2994" b="-22581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loud Callout 67"/>
              <p:cNvSpPr/>
              <p:nvPr/>
            </p:nvSpPr>
            <p:spPr>
              <a:xfrm>
                <a:off x="4914424" y="1600200"/>
                <a:ext cx="3772376" cy="1251204"/>
              </a:xfrm>
              <a:prstGeom prst="cloudCallout">
                <a:avLst>
                  <a:gd name="adj1" fmla="val 44782"/>
                  <a:gd name="adj2" fmla="val 6736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We may use the tiny data structure of  </a:t>
                </a:r>
                <a:r>
                  <a:rPr lang="en-US" sz="1600" u="sng" dirty="0" smtClean="0">
                    <a:solidFill>
                      <a:schemeClr val="tx1"/>
                    </a:solidFill>
                  </a:rPr>
                  <a:t>index </a:t>
                </a:r>
                <a14:m>
                  <m:oMath xmlns:m="http://schemas.openxmlformats.org/officeDocument/2006/math">
                    <m:r>
                      <a:rPr lang="en-US" sz="1600" b="1" i="1" u="sng" dirty="0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to answer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Range-Minima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68" name="Cloud Callout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424" y="1600200"/>
                <a:ext cx="3772376" cy="1251204"/>
              </a:xfrm>
              <a:prstGeom prst="cloudCallout">
                <a:avLst>
                  <a:gd name="adj1" fmla="val 44782"/>
                  <a:gd name="adj2" fmla="val 67361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Details of </a:t>
            </a:r>
            <a:r>
              <a:rPr lang="en-US" sz="3200" dirty="0" smtClean="0">
                <a:solidFill>
                  <a:srgbClr val="7030A0"/>
                </a:solidFill>
              </a:rPr>
              <a:t>Tiny data structures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Range-minima problem : </a:t>
                </a:r>
                <a:b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en-US" sz="32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Details of tiny data structure </a:t>
                </a:r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stored at each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32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255" r="-296" b="-175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722119" y="2968823"/>
            <a:ext cx="762000" cy="307777"/>
            <a:chOff x="1371600" y="2892623"/>
            <a:chExt cx="762000" cy="30777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71600" y="3200400"/>
              <a:ext cx="76200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628962" y="28926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721229" y="2587823"/>
            <a:ext cx="1447800" cy="307777"/>
            <a:chOff x="1371600" y="2590800"/>
            <a:chExt cx="1447800" cy="30777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371600" y="2895600"/>
              <a:ext cx="144780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009962" y="2590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4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17767" y="2272137"/>
            <a:ext cx="2697481" cy="307777"/>
            <a:chOff x="1371600" y="2283023"/>
            <a:chExt cx="2697481" cy="307777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371600" y="2590800"/>
              <a:ext cx="2697481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667000" y="22830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8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88572" y="1641785"/>
            <a:ext cx="6160028" cy="307777"/>
            <a:chOff x="1371600" y="2283023"/>
            <a:chExt cx="6160028" cy="307777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371600" y="2590800"/>
              <a:ext cx="616002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255400" y="2283023"/>
                  <a:ext cx="3928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400" y="2283023"/>
                  <a:ext cx="392800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961" r="-12500" b="-176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1935481" y="2057400"/>
            <a:ext cx="45719" cy="381000"/>
            <a:chOff x="1676400" y="2057400"/>
            <a:chExt cx="45719" cy="381000"/>
          </a:xfrm>
        </p:grpSpPr>
        <p:sp>
          <p:nvSpPr>
            <p:cNvPr id="53" name="Oval 52"/>
            <p:cNvSpPr/>
            <p:nvPr/>
          </p:nvSpPr>
          <p:spPr>
            <a:xfrm>
              <a:off x="1676400" y="2362200"/>
              <a:ext cx="45719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676400" y="2209800"/>
              <a:ext cx="45719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676400" y="2057400"/>
              <a:ext cx="45719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722119" y="3273623"/>
            <a:ext cx="425862" cy="307777"/>
            <a:chOff x="1722119" y="3273623"/>
            <a:chExt cx="425862" cy="307777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722119" y="3581400"/>
              <a:ext cx="42586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8800" y="32736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200" y="3581400"/>
            <a:ext cx="8920794" cy="826532"/>
            <a:chOff x="76200" y="3581400"/>
            <a:chExt cx="8920794" cy="826532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14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76200" y="3581400"/>
              <a:ext cx="8920794" cy="826532"/>
              <a:chOff x="76200" y="3581400"/>
              <a:chExt cx="8920794" cy="82653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76200" y="3581400"/>
                <a:ext cx="8920794" cy="826532"/>
                <a:chOff x="76200" y="3581400"/>
                <a:chExt cx="8920794" cy="82653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78874" y="3648908"/>
                  <a:ext cx="8518120" cy="4557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71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52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13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610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848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324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467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94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66598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069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5814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8100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8884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117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9144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5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TextBox 38"/>
                <p:cNvSpPr txBox="1"/>
                <p:nvPr/>
              </p:nvSpPr>
              <p:spPr>
                <a:xfrm>
                  <a:off x="533400" y="40386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1</a:t>
                  </a:r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6200" y="3581400"/>
                  <a:ext cx="402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rgbClr val="7030A0"/>
                      </a:solidFill>
                    </a:rPr>
                    <a:t>A</a:t>
                  </a:r>
                  <a:endParaRPr lang="en-US" sz="28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382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10668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79552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81076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8260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Rectangle 66"/>
              <p:cNvSpPr/>
              <p:nvPr/>
            </p:nvSpPr>
            <p:spPr>
              <a:xfrm>
                <a:off x="1377686" y="3648164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5029200"/>
                <a:ext cx="5334000" cy="1142633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Tiny data structure of Index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 stores </a:t>
                </a:r>
              </a:p>
              <a:p>
                <a:r>
                  <a:rPr lang="en-US" dirty="0" smtClean="0"/>
                  <a:t>minimum element for {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],…,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 smtClean="0"/>
                  <a:t> ]} </a:t>
                </a:r>
              </a:p>
              <a:p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≤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029200"/>
                <a:ext cx="5334000" cy="1142633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582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9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Answering </a:t>
                </a:r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Range-minima </a:t>
                </a:r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query for index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: </a:t>
                </a:r>
                <a:r>
                  <a:rPr lang="en-US" sz="32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Collaboration works</a:t>
                </a:r>
                <a:endParaRPr lang="en-US" sz="32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70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6200" y="3581400"/>
            <a:ext cx="8920794" cy="826532"/>
            <a:chOff x="76200" y="3581400"/>
            <a:chExt cx="8920794" cy="826532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14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76200" y="3581400"/>
              <a:ext cx="8920794" cy="826532"/>
              <a:chOff x="76200" y="3581400"/>
              <a:chExt cx="8920794" cy="82653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76200" y="3581400"/>
                <a:ext cx="8920794" cy="826532"/>
                <a:chOff x="76200" y="3581400"/>
                <a:chExt cx="8920794" cy="82653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78874" y="3648908"/>
                  <a:ext cx="8518120" cy="4557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71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52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13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610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848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324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467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94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66598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069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5814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8100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8884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117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9144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333" r="-25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TextBox 38"/>
                <p:cNvSpPr txBox="1"/>
                <p:nvPr/>
              </p:nvSpPr>
              <p:spPr>
                <a:xfrm>
                  <a:off x="533400" y="40386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1</a:t>
                  </a:r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6200" y="3581400"/>
                  <a:ext cx="402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rgbClr val="7030A0"/>
                      </a:solidFill>
                    </a:rPr>
                    <a:t>A</a:t>
                  </a:r>
                  <a:endParaRPr lang="en-US" sz="28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382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10668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79552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81076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8260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Rectangle 66"/>
              <p:cNvSpPr/>
              <p:nvPr/>
            </p:nvSpPr>
            <p:spPr>
              <a:xfrm>
                <a:off x="1377686" y="3648164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007628" y="4038600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628" y="4038600"/>
                <a:ext cx="3248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452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1371600" y="2819400"/>
            <a:ext cx="49530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752600" y="3505200"/>
            <a:ext cx="269748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1752600" y="2518383"/>
            <a:ext cx="2703567" cy="1139217"/>
            <a:chOff x="1752600" y="2518383"/>
            <a:chExt cx="2703567" cy="1139217"/>
          </a:xfrm>
        </p:grpSpPr>
        <p:grpSp>
          <p:nvGrpSpPr>
            <p:cNvPr id="79" name="Group 78"/>
            <p:cNvGrpSpPr/>
            <p:nvPr/>
          </p:nvGrpSpPr>
          <p:grpSpPr>
            <a:xfrm>
              <a:off x="1752600" y="2518383"/>
              <a:ext cx="2703567" cy="1139217"/>
              <a:chOff x="1752600" y="2518383"/>
              <a:chExt cx="2703567" cy="113921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758686" y="2888840"/>
                <a:ext cx="2697481" cy="315856"/>
                <a:chOff x="1758686" y="2888840"/>
                <a:chExt cx="2697481" cy="315856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758686" y="3200400"/>
                  <a:ext cx="2697481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2971800" y="2888840"/>
                      <a:ext cx="419730" cy="3158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400" b="1" dirty="0"/>
                    </a:p>
                  </p:txBody>
                </p:sp>
              </mc:Choice>
              <mc:Fallback xmlns="">
                <p:sp>
                  <p:nvSpPr>
                    <p:cNvPr id="65" name="TextBox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1800" y="2888840"/>
                      <a:ext cx="419730" cy="315856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r="-11765" b="-1923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1752600" y="2518383"/>
                <a:ext cx="0" cy="113921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>
              <a:off x="4450081" y="3044620"/>
              <a:ext cx="6086" cy="6129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758686" y="2206823"/>
            <a:ext cx="5175514" cy="1450777"/>
            <a:chOff x="1758686" y="2206823"/>
            <a:chExt cx="5175514" cy="1450777"/>
          </a:xfrm>
        </p:grpSpPr>
        <p:grpSp>
          <p:nvGrpSpPr>
            <p:cNvPr id="78" name="Group 77"/>
            <p:cNvGrpSpPr/>
            <p:nvPr/>
          </p:nvGrpSpPr>
          <p:grpSpPr>
            <a:xfrm>
              <a:off x="1758686" y="2206823"/>
              <a:ext cx="5175514" cy="315856"/>
              <a:chOff x="1758686" y="2206823"/>
              <a:chExt cx="5175514" cy="31585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758686" y="2514600"/>
                <a:ext cx="5175514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4114800" y="2206823"/>
                    <a:ext cx="592855" cy="31585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2206823"/>
                    <a:ext cx="592855" cy="31585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7216" b="-1923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" name="Straight Connector 72"/>
            <p:cNvCxnSpPr/>
            <p:nvPr/>
          </p:nvCxnSpPr>
          <p:spPr>
            <a:xfrm>
              <a:off x="6934200" y="2362603"/>
              <a:ext cx="0" cy="12949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>
            <a:off x="3627119" y="4419600"/>
            <a:ext cx="269748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3223259" y="3647420"/>
            <a:ext cx="3107427" cy="1076980"/>
            <a:chOff x="3223259" y="3647420"/>
            <a:chExt cx="3107427" cy="107698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3618409" y="4111420"/>
              <a:ext cx="6086" cy="6129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324600" y="4111420"/>
              <a:ext cx="6086" cy="6129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3223259" y="3647420"/>
              <a:ext cx="381000" cy="1076980"/>
              <a:chOff x="3223259" y="3647420"/>
              <a:chExt cx="381000" cy="107698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223259" y="3647420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Up Arrow 40"/>
              <p:cNvSpPr/>
              <p:nvPr/>
            </p:nvSpPr>
            <p:spPr>
              <a:xfrm>
                <a:off x="3385758" y="4179332"/>
                <a:ext cx="133157" cy="545068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124200" y="4648200"/>
                <a:ext cx="853054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648200"/>
                <a:ext cx="853054" cy="379784"/>
              </a:xfrm>
              <a:prstGeom prst="rect">
                <a:avLst/>
              </a:prstGeom>
              <a:blipFill rotWithShape="1">
                <a:blip r:embed="rId8"/>
                <a:stretch>
                  <a:fillRect t="-4839" r="-9353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27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We shall use two additional arrays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 :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Power-of-2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] : the greatest number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≤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Examples: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Power-of-2</a:t>
                </a:r>
                <a:r>
                  <a:rPr lang="en-US" sz="1800" dirty="0" smtClean="0"/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sz="1800" dirty="0" smtClean="0"/>
                  <a:t>] =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4,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	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Power-of-2</a:t>
                </a:r>
                <a:r>
                  <a:rPr lang="en-US" sz="1800" b="1" dirty="0" smtClean="0"/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19</a:t>
                </a:r>
                <a:r>
                  <a:rPr lang="en-US" sz="1800" b="1" dirty="0" smtClean="0"/>
                  <a:t>]=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16</a:t>
                </a:r>
                <a:r>
                  <a:rPr lang="en-US" sz="1800" b="1" dirty="0" smtClean="0"/>
                  <a:t>,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           Power-of-2</a:t>
                </a:r>
                <a:r>
                  <a:rPr lang="en-US" sz="1800" b="1" dirty="0" smtClean="0"/>
                  <a:t>[</a:t>
                </a:r>
                <a:r>
                  <a:rPr lang="en-US" sz="1800" dirty="0" smtClean="0">
                    <a:solidFill>
                      <a:schemeClr val="accent1"/>
                    </a:solidFill>
                  </a:rPr>
                  <a:t>32</a:t>
                </a:r>
                <a:r>
                  <a:rPr lang="en-US" sz="1800" b="1" dirty="0" smtClean="0"/>
                  <a:t>]=</a:t>
                </a:r>
                <a:r>
                  <a:rPr lang="en-US" sz="1800" dirty="0" smtClean="0">
                    <a:solidFill>
                      <a:schemeClr val="accent1"/>
                    </a:solidFill>
                  </a:rPr>
                  <a:t>32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Log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] : the greatest integer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Examples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: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Log</a:t>
                </a:r>
                <a:r>
                  <a:rPr lang="en-US" sz="1800" dirty="0" smtClean="0"/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sz="1800" dirty="0"/>
                  <a:t>]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2,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Log</a:t>
                </a:r>
                <a:r>
                  <a:rPr lang="en-US" sz="1800" b="1" dirty="0" smtClean="0"/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19</a:t>
                </a:r>
                <a:r>
                  <a:rPr lang="en-US" sz="1800" b="1" dirty="0"/>
                  <a:t>]=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4</a:t>
                </a:r>
                <a:r>
                  <a:rPr lang="en-US" sz="1800" b="1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         Log</a:t>
                </a:r>
                <a:r>
                  <a:rPr lang="en-US" sz="1800" b="1" dirty="0" smtClean="0"/>
                  <a:t>[</a:t>
                </a:r>
                <a:r>
                  <a:rPr lang="en-US" sz="1800" dirty="0" smtClean="0">
                    <a:solidFill>
                      <a:schemeClr val="accent1"/>
                    </a:solidFill>
                  </a:rPr>
                  <a:t>32</a:t>
                </a:r>
                <a:r>
                  <a:rPr lang="en-US" sz="1800" b="1" dirty="0" smtClean="0"/>
                  <a:t>]=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5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Homework: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Design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algorithm to compute arrays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Power-of-2</a:t>
                </a:r>
                <a:r>
                  <a:rPr lang="en-US" sz="2000" dirty="0"/>
                  <a:t>[]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Log</a:t>
                </a:r>
                <a:r>
                  <a:rPr lang="en-US" sz="2000" b="1" dirty="0"/>
                  <a:t>[] </a:t>
                </a:r>
                <a:r>
                  <a:rPr lang="en-US" sz="2000" dirty="0" smtClean="0"/>
                  <a:t>of </a:t>
                </a:r>
                <a:r>
                  <a:rPr lang="en-US" sz="2000" dirty="0"/>
                  <a:t>s</a:t>
                </a:r>
                <a:r>
                  <a:rPr lang="en-US" sz="2000" dirty="0" smtClean="0"/>
                  <a:t>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111" t="-597" b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0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Final solution for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7030A0"/>
                </a:solidFill>
              </a:rPr>
              <a:t>Range Minima problem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</a:t>
            </a:r>
            <a:r>
              <a:rPr lang="en-US" b="1" dirty="0" smtClean="0">
                <a:solidFill>
                  <a:srgbClr val="7030A0"/>
                </a:solidFill>
              </a:rPr>
              <a:t>ata structures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 </a:t>
                </a:r>
                <a:r>
                  <a:rPr lang="en-US" sz="2000" u="sng" dirty="0" smtClean="0"/>
                  <a:t>organize</a:t>
                </a:r>
                <a:r>
                  <a:rPr lang="en-US" sz="2000" dirty="0" smtClean="0"/>
                  <a:t> a data in the memory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that any query can be answered efficiently.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Example</a:t>
                </a:r>
                <a:r>
                  <a:rPr lang="en-US" sz="2000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Data</a:t>
                </a:r>
                <a:r>
                  <a:rPr lang="en-US" sz="2000" dirty="0" smtClean="0"/>
                  <a:t>:  A set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S</a:t>
                </a:r>
                <a:r>
                  <a:rPr lang="en-US" sz="2000" dirty="0" smtClean="0"/>
                  <a:t> of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numbers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Query</a:t>
                </a:r>
                <a:r>
                  <a:rPr lang="en-US" sz="2000" dirty="0" smtClean="0"/>
                  <a:t>: “Is a number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present in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S </a:t>
                </a:r>
                <a:r>
                  <a:rPr lang="en-US" sz="2000" dirty="0" smtClean="0"/>
                  <a:t>?”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A trivial solution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  <a:r>
                  <a:rPr lang="en-US" sz="2000" b="1" dirty="0" smtClean="0"/>
                  <a:t>sequential </a:t>
                </a:r>
                <a:r>
                  <a:rPr lang="en-US" sz="2000" b="1" dirty="0"/>
                  <a:t>search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A Data structure solution</a:t>
                </a:r>
                <a:r>
                  <a:rPr lang="en-US" sz="2000" dirty="0" smtClean="0">
                    <a:sym typeface="Wingdings" pitchFamily="2" charset="2"/>
                  </a:rPr>
                  <a:t>: </a:t>
                </a:r>
              </a:p>
              <a:p>
                <a:r>
                  <a:rPr lang="en-US" sz="2000" dirty="0" smtClean="0">
                    <a:sym typeface="Wingdings" pitchFamily="2" charset="2"/>
                  </a:rPr>
                  <a:t>Sort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S 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endParaRPr lang="en-US" sz="2000" dirty="0" smtClean="0"/>
              </a:p>
              <a:p>
                <a:r>
                  <a:rPr lang="en-US" sz="2000" dirty="0" smtClean="0"/>
                  <a:t>Use </a:t>
                </a:r>
                <a:r>
                  <a:rPr lang="en-US" sz="2000" b="1" dirty="0"/>
                  <a:t>b</a:t>
                </a:r>
                <a:r>
                  <a:rPr lang="en-US" sz="2000" b="1" dirty="0" smtClean="0"/>
                  <a:t>inary search</a:t>
                </a:r>
                <a:r>
                  <a:rPr lang="en-US" sz="2000" dirty="0" smtClean="0"/>
                  <a:t> for answering query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4906963"/>
              </a:xfrm>
              <a:blipFill rotWithShape="1">
                <a:blip r:embed="rId2"/>
                <a:stretch>
                  <a:fillRect l="-720" t="-621" b="-1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ft Arrow 4"/>
              <p:cNvSpPr/>
              <p:nvPr/>
            </p:nvSpPr>
            <p:spPr>
              <a:xfrm>
                <a:off x="5181600" y="5964936"/>
                <a:ext cx="3124200" cy="588264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log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 per query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eft Arrow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964936"/>
                <a:ext cx="3124200" cy="588264"/>
              </a:xfrm>
              <a:prstGeom prst="lef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Left Arrow 5"/>
              <p:cNvSpPr/>
              <p:nvPr/>
            </p:nvSpPr>
            <p:spPr>
              <a:xfrm>
                <a:off x="5181600" y="4489704"/>
                <a:ext cx="3124200" cy="588264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 per query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Left Arrow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489704"/>
                <a:ext cx="3124200" cy="588264"/>
              </a:xfrm>
              <a:prstGeom prst="leftArrow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Left Arrow 6"/>
              <p:cNvSpPr/>
              <p:nvPr/>
            </p:nvSpPr>
            <p:spPr>
              <a:xfrm>
                <a:off x="3200400" y="5410200"/>
                <a:ext cx="5105400" cy="588264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log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 to build sorted array.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Left Arrow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10200"/>
                <a:ext cx="5105400" cy="588264"/>
              </a:xfrm>
              <a:prstGeom prst="leftArrow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685800" y="5638800"/>
            <a:ext cx="9144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200" b="1" dirty="0"/>
                  <a:t>Range-Minima </a:t>
                </a:r>
                <a:r>
                  <a:rPr lang="en-US" sz="3200" b="1" dirty="0" smtClean="0"/>
                  <a:t>Problem: </a:t>
                </a:r>
                <a:br>
                  <a:rPr lang="en-US" sz="3200" b="1" dirty="0" smtClean="0"/>
                </a:br>
                <a:r>
                  <a:rPr lang="en-US" sz="2800" dirty="0" smtClean="0"/>
                  <a:t>Data structure with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 smtClean="0"/>
                  <a:t>log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>
                    <a:solidFill>
                      <a:srgbClr val="0070C0"/>
                    </a:solidFill>
                  </a:rPr>
                  <a:t>) </a:t>
                </a:r>
                <a:r>
                  <a:rPr lang="en-US" sz="2800" b="1" dirty="0" smtClean="0"/>
                  <a:t>space</a:t>
                </a:r>
                <a:r>
                  <a:rPr lang="en-US" sz="2800" dirty="0" smtClean="0"/>
                  <a:t> and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 smtClean="0"/>
                  <a:t>(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800" dirty="0" smtClean="0"/>
                  <a:t>) </a:t>
                </a:r>
                <a:r>
                  <a:rPr lang="en-US" sz="2800" b="1" dirty="0" smtClean="0"/>
                  <a:t>query time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2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Data Structure: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b="1" dirty="0" smtClean="0"/>
                  <a:t> × log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matrix</a:t>
                </a:r>
                <a:r>
                  <a:rPr lang="en-US" sz="1800" b="1" dirty="0" smtClean="0"/>
                  <a:t> B </a:t>
                </a:r>
                <a:r>
                  <a:rPr lang="en-US" sz="1800" dirty="0" smtClean="0"/>
                  <a:t>where</a:t>
                </a:r>
                <a:r>
                  <a:rPr lang="en-US" sz="1800" b="1" dirty="0" smtClean="0"/>
                  <a:t>  B[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 smtClean="0"/>
                  <a:t>][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b="1" dirty="0" smtClean="0"/>
                  <a:t>] </a:t>
                </a:r>
                <a:r>
                  <a:rPr lang="en-US" sz="1800" dirty="0" smtClean="0"/>
                  <a:t>stores </a:t>
                </a:r>
                <a:r>
                  <a:rPr lang="en-US" sz="1800" b="1" dirty="0" smtClean="0"/>
                  <a:t> …</a:t>
                </a:r>
              </a:p>
              <a:p>
                <a:pPr lvl="1"/>
                <a:endParaRPr lang="en-US" sz="1800" b="1" dirty="0" smtClean="0"/>
              </a:p>
              <a:p>
                <a:pPr lvl="1"/>
                <a:r>
                  <a:rPr lang="en-US" sz="1800" dirty="0" smtClean="0"/>
                  <a:t>Array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Power-of-2</a:t>
                </a:r>
                <a:r>
                  <a:rPr lang="en-US" sz="1800" b="1" dirty="0" smtClean="0"/>
                  <a:t>[]</a:t>
                </a:r>
              </a:p>
              <a:p>
                <a:pPr lvl="1"/>
                <a:r>
                  <a:rPr lang="en-US" sz="1800" dirty="0" smtClean="0"/>
                  <a:t>Array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Log</a:t>
                </a:r>
                <a:r>
                  <a:rPr lang="en-US" sz="1800" b="1" dirty="0" smtClean="0"/>
                  <a:t>[]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Range-minima-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err="1" smtClean="0">
                        <a:latin typeface="Cambria Math"/>
                      </a:rPr>
                      <m:t>,</m:t>
                    </m:r>
                    <m:r>
                      <a:rPr lang="en-US" sz="18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 </a:t>
                </a: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Power-of-2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:r>
                  <a:rPr lang="en-US" sz="1800" b="1" dirty="0" smtClean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 smtClean="0">
                    <a:sym typeface="Wingdings" pitchFamily="2" charset="2"/>
                  </a:rPr>
                  <a:t>];        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Log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:r>
                  <a:rPr lang="en-US" sz="1800" b="1" dirty="0" smtClean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 smtClean="0">
                    <a:sym typeface="Wingdings" pitchFamily="2" charset="2"/>
                  </a:rPr>
                  <a:t>];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 =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sz="1800" smtClean="0"/>
                  <a:t>)  return   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</a:t>
                </a:r>
                <a:r>
                  <a:rPr lang="en-US" sz="1800" b="1" dirty="0" smtClean="0"/>
                  <a:t>else</a:t>
                </a:r>
                <a:r>
                  <a:rPr lang="en-US" sz="1800" dirty="0" smtClean="0"/>
                  <a:t>         return min(    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1800" dirty="0" smtClean="0"/>
                  <a:t>       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 ,            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1800" dirty="0" smtClean="0"/>
                  <a:t>          );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2362200" y="4876800"/>
                <a:ext cx="914400" cy="304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sym typeface="Wingdings" pitchFamily="2" charset="2"/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][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];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876800"/>
                <a:ext cx="914400" cy="304800"/>
              </a:xfrm>
              <a:prstGeom prst="roundRect">
                <a:avLst/>
              </a:prstGeom>
              <a:blipFill rotWithShape="1">
                <a:blip r:embed="rId4"/>
                <a:stretch>
                  <a:fillRect l="-3247" t="-14815" r="-7792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962400" y="5257800"/>
                <a:ext cx="1295400" cy="304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sym typeface="Wingdings" pitchFamily="2" charset="2"/>
                  </a:rPr>
                  <a:t>B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][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];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257800"/>
                <a:ext cx="1295400" cy="304800"/>
              </a:xfrm>
              <a:prstGeom prst="roundRect">
                <a:avLst/>
              </a:prstGeom>
              <a:blipFill rotWithShape="1">
                <a:blip r:embed="rId5"/>
                <a:stretch>
                  <a:fillRect l="-1843" t="-14815" r="-553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2819400" y="5257800"/>
                <a:ext cx="914400" cy="304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sym typeface="Wingdings" pitchFamily="2" charset="2"/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][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]  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257800"/>
                <a:ext cx="914400" cy="304800"/>
              </a:xfrm>
              <a:prstGeom prst="roundRect">
                <a:avLst/>
              </a:prstGeom>
              <a:blipFill rotWithShape="1">
                <a:blip r:embed="rId6"/>
                <a:stretch>
                  <a:fillRect l="-649" t="-14815" r="-2013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67400" y="5181600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181600"/>
                <a:ext cx="8002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172200" y="2895600"/>
            <a:ext cx="2497279" cy="3200400"/>
            <a:chOff x="6172200" y="2286000"/>
            <a:chExt cx="2497279" cy="3200400"/>
          </a:xfrm>
        </p:grpSpPr>
        <p:sp>
          <p:nvSpPr>
            <p:cNvPr id="5" name="Rectangle 4"/>
            <p:cNvSpPr/>
            <p:nvPr/>
          </p:nvSpPr>
          <p:spPr>
            <a:xfrm>
              <a:off x="6553200" y="2667000"/>
              <a:ext cx="1752600" cy="2819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858000" y="2667000"/>
              <a:ext cx="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162800" y="2667000"/>
              <a:ext cx="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001000" y="2667000"/>
              <a:ext cx="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3200" y="29718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553200" y="32766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53200" y="51816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315200" y="3352800"/>
              <a:ext cx="4395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…</a:t>
              </a:r>
              <a:endParaRPr lang="en-IN" sz="28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75314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72200" y="2983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56314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58000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696200" y="2286000"/>
                  <a:ext cx="973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IN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2286000"/>
                  <a:ext cx="97327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566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/>
          <p:cNvSpPr txBox="1"/>
          <p:nvPr/>
        </p:nvSpPr>
        <p:spPr>
          <a:xfrm>
            <a:off x="6172200" y="4495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29200" y="1911730"/>
                <a:ext cx="3710824" cy="3742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minimum of </a:t>
                </a:r>
                <a:r>
                  <a:rPr lang="en-US" b="1" dirty="0"/>
                  <a:t>{A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],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+1</a:t>
                </a:r>
                <a:r>
                  <a:rPr lang="en-US" dirty="0"/>
                  <a:t>],…,</a:t>
                </a:r>
                <a:r>
                  <a:rPr lang="en-US" b="1" dirty="0"/>
                  <a:t> 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]</a:t>
                </a:r>
                <a:r>
                  <a:rPr lang="en-US" b="1" dirty="0"/>
                  <a:t>}</a:t>
                </a:r>
                <a:endParaRPr lang="en-IN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911730"/>
                <a:ext cx="3710824" cy="374270"/>
              </a:xfrm>
              <a:prstGeom prst="rect">
                <a:avLst/>
              </a:prstGeom>
              <a:blipFill rotWithShape="1">
                <a:blip r:embed="rId9"/>
                <a:stretch>
                  <a:fillRect l="-1314" t="-6557" r="-2135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54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9" grpId="0" animBg="1"/>
      <p:bldP spid="10" grpId="0" animBg="1"/>
      <p:bldP spid="23" grpId="0"/>
      <p:bldP spid="30" grpId="0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 data structure for range-minima problem that takes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 </a:t>
                </a:r>
                <a:r>
                  <a:rPr lang="en-US" sz="2000" b="1" dirty="0"/>
                  <a:t>space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</a:t>
                </a:r>
                <a:r>
                  <a:rPr lang="en-US" sz="2000" b="1" dirty="0"/>
                  <a:t>query </a:t>
                </a:r>
                <a:r>
                  <a:rPr lang="en-US" sz="2000" b="1" dirty="0" smtClean="0"/>
                  <a:t>time.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Preprocessing time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1" dirty="0"/>
                  <a:t> 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 : Trivial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 :  Doable with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little hints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6C31"/>
                    </a:solidFill>
                  </a:rPr>
                  <a:t>Homework: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</a:t>
                </a:r>
                <a:endParaRPr lang="en-US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Design </a:t>
                </a:r>
                <a:r>
                  <a:rPr lang="en-US" sz="2000" dirty="0" smtClean="0"/>
                  <a:t>an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time algorithm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to </a:t>
                </a:r>
                <a:r>
                  <a:rPr lang="en-US" sz="2000" dirty="0" smtClean="0"/>
                  <a:t>build the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× log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matrix </a:t>
                </a:r>
                <a:r>
                  <a:rPr lang="en-US" sz="2000" b="1" dirty="0" smtClean="0"/>
                  <a:t>B</a:t>
                </a:r>
                <a:r>
                  <a:rPr lang="en-US" sz="2000" dirty="0" smtClean="0"/>
                  <a:t> used in data structure of Range-Minima problem.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sz="2400" b="1" dirty="0" smtClean="0"/>
                  <a:t>Hint:</a:t>
                </a:r>
                <a:r>
                  <a:rPr lang="en-US" b="1" dirty="0" smtClean="0"/>
                  <a:t> </a:t>
                </a:r>
                <a:r>
                  <a:rPr lang="en-US" sz="2000" dirty="0" smtClean="0"/>
                  <a:t>(Inspiration from iterative algorithm for Fibonacci numbers).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801" t="-1752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09439" y="4079677"/>
            <a:ext cx="5029200" cy="110192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Spend some time before looking at the</a:t>
            </a:r>
            <a:r>
              <a:rPr lang="en-US" b="1" i="1" dirty="0" smtClean="0">
                <a:solidFill>
                  <a:srgbClr val="7030A0"/>
                </a:solidFill>
              </a:rPr>
              <a:t> more explicit hint </a:t>
            </a:r>
            <a:r>
              <a:rPr lang="en-US" b="1" dirty="0" smtClean="0"/>
              <a:t>below. (it is just a click away)…You can do it…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066800" y="5410200"/>
                <a:ext cx="7620000" cy="3810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To compute </a:t>
                </a:r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], you </a:t>
                </a:r>
                <a:r>
                  <a:rPr lang="en-US" dirty="0">
                    <a:solidFill>
                      <a:schemeClr val="tx1"/>
                    </a:solidFill>
                  </a:rPr>
                  <a:t>need to know only two entries from column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**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410200"/>
                <a:ext cx="7620000" cy="381000"/>
              </a:xfrm>
              <a:prstGeom prst="rect">
                <a:avLst/>
              </a:prstGeom>
              <a:blipFill rotWithShape="1">
                <a:blip r:embed="rId3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450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Range Minima Problem: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further extensions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Dynamic</a:t>
                </a:r>
                <a:r>
                  <a:rPr lang="en-US" sz="2000" dirty="0" smtClean="0"/>
                  <a:t> Range Minima Problem: 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update and query time.  </a:t>
                </a: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Extension </a:t>
                </a:r>
                <a:r>
                  <a:rPr lang="en-US" sz="2000" dirty="0"/>
                  <a:t>to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2-dimensions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query </a:t>
                </a:r>
                <a:r>
                  <a:rPr lang="en-US" sz="2000" dirty="0"/>
                  <a:t>time.  </a:t>
                </a:r>
                <a:endParaRPr lang="en-US" sz="2000" dirty="0">
                  <a:solidFill>
                    <a:srgbClr val="002060"/>
                  </a:solidFill>
                </a:endParaRPr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Can </a:t>
                </a:r>
                <a:r>
                  <a:rPr lang="en-US" sz="2000" dirty="0"/>
                  <a:t>we achieve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space 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query time ?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               </a:t>
                </a:r>
              </a:p>
              <a:p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86000" y="4724400"/>
            <a:ext cx="5029200" cy="1981200"/>
            <a:chOff x="2286000" y="4953000"/>
            <a:chExt cx="5029200" cy="1981200"/>
          </a:xfrm>
        </p:grpSpPr>
        <p:sp>
          <p:nvSpPr>
            <p:cNvPr id="5" name="Down Ribbon 4"/>
            <p:cNvSpPr/>
            <p:nvPr/>
          </p:nvSpPr>
          <p:spPr>
            <a:xfrm>
              <a:off x="2286000" y="5105400"/>
              <a:ext cx="5029200" cy="1828800"/>
            </a:xfrm>
            <a:prstGeom prst="ribbon">
              <a:avLst>
                <a:gd name="adj1" fmla="val 16667"/>
                <a:gd name="adj2" fmla="val 75000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Yes</a:t>
              </a:r>
              <a:r>
                <a:rPr lang="en-US" dirty="0" smtClean="0">
                  <a:solidFill>
                    <a:schemeClr val="tx1"/>
                  </a:solidFill>
                </a:rPr>
                <a:t>. 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The students whose aim is more than just a good grade should ponder over it. 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 shall be happy to give them suitable hints. 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Smiley Face 5"/>
            <p:cNvSpPr/>
            <p:nvPr/>
          </p:nvSpPr>
          <p:spPr>
            <a:xfrm>
              <a:off x="4572000" y="4953000"/>
              <a:ext cx="609600" cy="5334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6672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Data structures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(To be discussed in the course)</a:t>
            </a:r>
            <a:r>
              <a:rPr lang="en-US" sz="3600" b="1" dirty="0" smtClean="0">
                <a:solidFill>
                  <a:srgbClr val="002060"/>
                </a:solidFill>
              </a:rPr>
              <a:t> </a:t>
            </a:r>
            <a:endParaRPr lang="en-US" sz="3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r>
                  <a:rPr lang="en-US" sz="2000" dirty="0" smtClean="0"/>
                  <a:t>Arrays</a:t>
                </a:r>
              </a:p>
              <a:p>
                <a:r>
                  <a:rPr lang="en-US" sz="2000" dirty="0" smtClean="0"/>
                  <a:t>Linked Lists</a:t>
                </a:r>
              </a:p>
              <a:p>
                <a:r>
                  <a:rPr lang="en-US" sz="2000" dirty="0" smtClean="0"/>
                  <a:t>Stacks</a:t>
                </a:r>
              </a:p>
              <a:p>
                <a:r>
                  <a:rPr lang="en-US" sz="2000" dirty="0" smtClean="0"/>
                  <a:t>Queues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Tree</a:t>
                </a:r>
                <a:r>
                  <a:rPr lang="en-US" sz="2000" b="1" dirty="0" smtClean="0"/>
                  <a:t> Data Structures</a:t>
                </a:r>
                <a:r>
                  <a:rPr lang="en-US" sz="2000" dirty="0" smtClean="0"/>
                  <a:t>: 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Binary heap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Binary Search Trees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Augmented Data structures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Data Structures for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integers</a:t>
                </a:r>
                <a:r>
                  <a:rPr lang="en-US" sz="2000" dirty="0" smtClean="0"/>
                  <a:t>: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Hash Tables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Searching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log </a:t>
                </a:r>
                <a:r>
                  <a:rPr lang="en-US" sz="2000" b="1" dirty="0" err="1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 </a:t>
                </a:r>
                <a:r>
                  <a:rPr lang="en-US" sz="2000" dirty="0" smtClean="0"/>
                  <a:t>(if time permits)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7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57600" y="1600200"/>
            <a:ext cx="1742147" cy="1447800"/>
            <a:chOff x="3657600" y="1600200"/>
            <a:chExt cx="1742147" cy="1447800"/>
          </a:xfrm>
        </p:grpSpPr>
        <p:sp>
          <p:nvSpPr>
            <p:cNvPr id="5" name="Right Brace 4"/>
            <p:cNvSpPr/>
            <p:nvPr/>
          </p:nvSpPr>
          <p:spPr>
            <a:xfrm>
              <a:off x="3657600" y="1600200"/>
              <a:ext cx="536448" cy="14478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44852" y="2133600"/>
              <a:ext cx="125489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lementary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695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Data structures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AIM</a:t>
            </a:r>
            <a:r>
              <a:rPr lang="en-US" sz="2000" dirty="0" smtClean="0"/>
              <a:t>:  </a:t>
            </a:r>
          </a:p>
          <a:p>
            <a:pPr marL="0" indent="0">
              <a:buNone/>
            </a:pPr>
            <a:r>
              <a:rPr lang="en-US" sz="2000" dirty="0" smtClean="0"/>
              <a:t>To </a:t>
            </a:r>
            <a:r>
              <a:rPr lang="en-US" sz="2000" u="sng" dirty="0" smtClean="0"/>
              <a:t>organize</a:t>
            </a:r>
            <a:r>
              <a:rPr lang="en-US" sz="2000" dirty="0" smtClean="0"/>
              <a:t> a data in the memory </a:t>
            </a:r>
          </a:p>
          <a:p>
            <a:pPr marL="0" indent="0">
              <a:buNone/>
            </a:pPr>
            <a:r>
              <a:rPr lang="en-US" sz="2000" dirty="0" smtClean="0"/>
              <a:t>so that any query can be answered efficiently.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Important assumption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No. of queries to be answered will be  </a:t>
            </a:r>
            <a:r>
              <a:rPr lang="en-US" sz="2000" dirty="0" smtClean="0">
                <a:solidFill>
                  <a:srgbClr val="C00000"/>
                </a:solidFill>
              </a:rPr>
              <a:t>…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Parameters</a:t>
            </a:r>
            <a:r>
              <a:rPr lang="en-US" sz="2000" dirty="0" smtClean="0"/>
              <a:t> of Efficiency</a:t>
            </a:r>
          </a:p>
          <a:p>
            <a:r>
              <a:rPr lang="en-US" sz="2000" dirty="0" smtClean="0"/>
              <a:t>Query time</a:t>
            </a:r>
          </a:p>
          <a:p>
            <a:r>
              <a:rPr lang="en-US" sz="2000" dirty="0" smtClean="0"/>
              <a:t>Space</a:t>
            </a:r>
          </a:p>
          <a:p>
            <a:r>
              <a:rPr lang="en-US" sz="2000" dirty="0"/>
              <a:t>Preprocessing time</a:t>
            </a: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3429000"/>
            <a:ext cx="77200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many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885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RANGE-MINIMA </a:t>
            </a:r>
            <a:r>
              <a:rPr lang="en-US" sz="3600" dirty="0" smtClean="0"/>
              <a:t>Problem</a:t>
            </a:r>
            <a:endParaRPr lang="en-US" sz="36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76600" y="5486400"/>
            <a:ext cx="498150" cy="978932"/>
            <a:chOff x="3276600" y="4495800"/>
            <a:chExt cx="498150" cy="978932"/>
          </a:xfrm>
        </p:grpSpPr>
        <p:sp>
          <p:nvSpPr>
            <p:cNvPr id="28" name="Up Arrow 27"/>
            <p:cNvSpPr/>
            <p:nvPr/>
          </p:nvSpPr>
          <p:spPr>
            <a:xfrm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276600" y="5105400"/>
                  <a:ext cx="4981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 smtClean="0"/>
                    <a:t>=4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105400"/>
                  <a:ext cx="49815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5334000" y="5486400"/>
            <a:ext cx="621452" cy="990600"/>
            <a:chOff x="5334000" y="4495800"/>
            <a:chExt cx="621452" cy="990600"/>
          </a:xfrm>
        </p:grpSpPr>
        <p:sp>
          <p:nvSpPr>
            <p:cNvPr id="29" name="Up Arrow 28"/>
            <p:cNvSpPr/>
            <p:nvPr/>
          </p:nvSpPr>
          <p:spPr>
            <a:xfrm>
              <a:off x="55488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334000" y="5117068"/>
                  <a:ext cx="6214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r>
                    <a:rPr lang="en-US" dirty="0" smtClean="0"/>
                    <a:t>=11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5117068"/>
                  <a:ext cx="6214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961"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3368233" y="4202668"/>
            <a:ext cx="2448728" cy="826532"/>
            <a:chOff x="3368233" y="3212068"/>
            <a:chExt cx="2448728" cy="826532"/>
          </a:xfrm>
        </p:grpSpPr>
        <p:sp>
          <p:nvSpPr>
            <p:cNvPr id="32" name="Left Brace 31"/>
            <p:cNvSpPr/>
            <p:nvPr/>
          </p:nvSpPr>
          <p:spPr>
            <a:xfrm rot="5400000">
              <a:off x="4343398" y="2590798"/>
              <a:ext cx="472637" cy="242296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429000" y="3212068"/>
                  <a:ext cx="23879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Range-Minima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r>
                    <a:rPr lang="en-US" dirty="0" smtClean="0"/>
                    <a:t>) = </a:t>
                  </a:r>
                  <a:r>
                    <a:rPr lang="en-US" b="1" dirty="0" smtClean="0"/>
                    <a:t>-6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3212068"/>
                  <a:ext cx="238796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302" t="-8197" r="-3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1548068" y="5029200"/>
            <a:ext cx="5676990" cy="584775"/>
            <a:chOff x="1548068" y="4038600"/>
            <a:chExt cx="5676990" cy="584775"/>
          </a:xfrm>
        </p:grpSpPr>
        <p:grpSp>
          <p:nvGrpSpPr>
            <p:cNvPr id="27" name="Group 26"/>
            <p:cNvGrpSpPr/>
            <p:nvPr/>
          </p:nvGrpSpPr>
          <p:grpSpPr>
            <a:xfrm>
              <a:off x="2133600" y="4114800"/>
              <a:ext cx="5091458" cy="381000"/>
              <a:chOff x="2651567" y="3886200"/>
              <a:chExt cx="5091458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651567" y="3897868"/>
                <a:ext cx="5091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5    1    8  19   0   -1  30 99  -6  10   2  40  27 44  67</a:t>
                </a:r>
                <a:endParaRPr 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Range-Minima</a:t>
            </a:r>
            <a:r>
              <a:rPr lang="en-US" sz="3600" b="1" dirty="0" smtClean="0"/>
              <a:t> Problem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9623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Given</a:t>
                </a:r>
                <a:r>
                  <a:rPr lang="en-US" sz="2000" dirty="0" smtClean="0"/>
                  <a:t>: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numbers,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a data structure to answer a sequence of queries of the following type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Range-minima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) : report the smallest element from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],…,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store one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million</a:t>
                </a:r>
                <a:r>
                  <a:rPr lang="en-US" sz="2000" dirty="0" smtClean="0"/>
                  <a:t> numbers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the number of queries be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10 millions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62399"/>
              </a:xfrm>
              <a:blipFill rotWithShape="1">
                <a:blip r:embed="rId5"/>
                <a:stretch>
                  <a:fillRect l="-741" t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9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Solution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4"/>
                <a:ext cx="4040188" cy="464502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(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brute force)</a:t>
                </a:r>
              </a:p>
              <a:p>
                <a:pPr marL="0" indent="0">
                  <a:buNone/>
                </a:pPr>
                <a:endParaRPr lang="en-US" sz="10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Range-minima-trivial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err="1" smtClean="0">
                        <a:latin typeface="Cambria Math"/>
                      </a:rPr>
                      <m:t>,</m:t>
                    </m:r>
                    <m:r>
                      <a:rPr lang="en-US" sz="18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temp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1800" b="1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min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A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While</a:t>
                </a:r>
                <a:r>
                  <a:rPr lang="en-US" sz="1800" dirty="0" smtClean="0"/>
                  <a:t>(temp &lt;=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{   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(min &gt;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[temp])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min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A</a:t>
                </a:r>
                <a:r>
                  <a:rPr lang="en-US" sz="1800" dirty="0" smtClean="0">
                    <a:sym typeface="Wingdings" pitchFamily="2" charset="2"/>
                  </a:rPr>
                  <a:t>[temp];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temp temp+1;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return min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Time complexity for one query: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O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1800" dirty="0">
                    <a:sym typeface="Wingdings" pitchFamily="2" charset="2"/>
                  </a:rPr>
                  <a:t>a</a:t>
                </a:r>
                <a:r>
                  <a:rPr lang="en-US" sz="1800" dirty="0" smtClean="0">
                    <a:sym typeface="Wingdings" pitchFamily="2" charset="2"/>
                  </a:rPr>
                  <a:t> few </a:t>
                </a:r>
                <a:r>
                  <a:rPr lang="en-US" sz="1800" b="1" dirty="0" smtClean="0">
                    <a:solidFill>
                      <a:srgbClr val="0070C0"/>
                    </a:solidFill>
                    <a:sym typeface="Wingdings" pitchFamily="2" charset="2"/>
                  </a:rPr>
                  <a:t>hours</a:t>
                </a:r>
                <a:r>
                  <a:rPr lang="en-US" sz="1800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olidFill>
                      <a:srgbClr val="002060"/>
                    </a:solidFill>
                    <a:sym typeface="Wingdings" pitchFamily="2" charset="2"/>
                  </a:rPr>
                  <a:t>for 10 million queries)</a:t>
                </a:r>
                <a:endParaRPr lang="en-US" sz="1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4"/>
                <a:ext cx="4040188" cy="4645026"/>
              </a:xfrm>
              <a:blipFill rotWithShape="1">
                <a:blip r:embed="rId2"/>
                <a:stretch>
                  <a:fillRect l="-1508" t="-656" r="-3922" b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 Placeholder 53"/>
          <p:cNvSpPr>
            <a:spLocks noGrp="1"/>
          </p:cNvSpPr>
          <p:nvPr>
            <p:ph type="body" sz="quarter" idx="3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Solution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5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4"/>
                <a:ext cx="4041775" cy="445452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dirty="0" smtClean="0">
                    <a:solidFill>
                      <a:srgbClr val="002060"/>
                    </a:solidFill>
                  </a:rPr>
                  <a:t>(store all answers)</a:t>
                </a:r>
              </a:p>
              <a:p>
                <a:pPr marL="0" indent="0" algn="ctr">
                  <a:buNone/>
                </a:pPr>
                <a:endParaRPr lang="en-US" sz="12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 smtClean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 smtClean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 smtClean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 smtClean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Space :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5" name="Content Placeholder 5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4"/>
                <a:ext cx="4041775" cy="4454526"/>
              </a:xfrm>
              <a:blipFill rotWithShape="1">
                <a:blip r:embed="rId3"/>
                <a:stretch>
                  <a:fillRect l="-1659" t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117432" y="2286001"/>
            <a:ext cx="3797968" cy="3352799"/>
            <a:chOff x="469232" y="1981200"/>
            <a:chExt cx="3797968" cy="3352799"/>
          </a:xfrm>
        </p:grpSpPr>
        <p:grpSp>
          <p:nvGrpSpPr>
            <p:cNvPr id="9" name="Group 8"/>
            <p:cNvGrpSpPr/>
            <p:nvPr/>
          </p:nvGrpSpPr>
          <p:grpSpPr>
            <a:xfrm>
              <a:off x="469232" y="1981200"/>
              <a:ext cx="3797968" cy="3352799"/>
              <a:chOff x="1600200" y="1963479"/>
              <a:chExt cx="4800600" cy="413252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590800" y="2590800"/>
                <a:ext cx="3810000" cy="3505200"/>
                <a:chOff x="3733800" y="1728216"/>
                <a:chExt cx="4343400" cy="3910584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3733800" y="1752600"/>
                  <a:ext cx="4343400" cy="3886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334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562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57912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0198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2484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477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705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69342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71628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3914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7620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848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733800" y="28956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3733800" y="3124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733800" y="33528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3733800" y="35814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733800" y="38100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733800" y="40386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733800" y="4267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1054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733800" y="1981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733800" y="22098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733800" y="24384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733800" y="26670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8768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6482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9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4191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962400" y="1728216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3733800" y="44958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733800" y="47244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3733800" y="49530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733800" y="51816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3733800" y="5410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1600200" y="1963479"/>
                <a:ext cx="3573892" cy="1770118"/>
                <a:chOff x="1600200" y="1963479"/>
                <a:chExt cx="3573892" cy="1770118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4796590" y="3432268"/>
                  <a:ext cx="200525" cy="2049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cxnSp>
              <p:nvCxnSpPr>
                <p:cNvPr id="14" name="Straight Connector 13"/>
                <p:cNvCxnSpPr>
                  <a:endCxn id="13" idx="1"/>
                </p:cNvCxnSpPr>
                <p:nvPr/>
              </p:nvCxnSpPr>
              <p:spPr>
                <a:xfrm>
                  <a:off x="1837766" y="3534720"/>
                  <a:ext cx="29588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>
                  <a:endCxn id="13" idx="0"/>
                </p:cNvCxnSpPr>
                <p:nvPr/>
              </p:nvCxnSpPr>
              <p:spPr>
                <a:xfrm>
                  <a:off x="4896853" y="2426733"/>
                  <a:ext cx="0" cy="10055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600200" y="3278374"/>
                      <a:ext cx="407668" cy="4552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0200" y="3278374"/>
                      <a:ext cx="407668" cy="455223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452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4763425" y="1963479"/>
                      <a:ext cx="410667" cy="4552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63425" y="1963479"/>
                      <a:ext cx="410667" cy="455223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452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0" name="TextBox 9"/>
            <p:cNvSpPr txBox="1"/>
            <p:nvPr/>
          </p:nvSpPr>
          <p:spPr>
            <a:xfrm>
              <a:off x="533400" y="419100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2060"/>
                  </a:solidFill>
                </a:rPr>
                <a:t>B</a:t>
              </a:r>
              <a:endParaRPr lang="en-US" sz="2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56" name="Smiley Face 55"/>
          <p:cNvSpPr/>
          <p:nvPr/>
        </p:nvSpPr>
        <p:spPr>
          <a:xfrm>
            <a:off x="4648200" y="6172200"/>
            <a:ext cx="685800" cy="6477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858000" y="6412468"/>
            <a:ext cx="122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Impractical</a:t>
            </a:r>
            <a:endParaRPr lang="en-US" dirty="0"/>
          </a:p>
        </p:txBody>
      </p:sp>
      <p:sp>
        <p:nvSpPr>
          <p:cNvPr id="58" name="Cloud Callout 57"/>
          <p:cNvSpPr/>
          <p:nvPr/>
        </p:nvSpPr>
        <p:spPr>
          <a:xfrm>
            <a:off x="3733800" y="990956"/>
            <a:ext cx="5410199" cy="2154219"/>
          </a:xfrm>
          <a:prstGeom prst="cloudCallout">
            <a:avLst>
              <a:gd name="adj1" fmla="val 45865"/>
              <a:gd name="adj2" fmla="val 6259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Size of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</a:rPr>
              <a:t>B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is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too large </a:t>
            </a:r>
            <a:r>
              <a:rPr lang="en-US" sz="1600" dirty="0" smtClean="0">
                <a:solidFill>
                  <a:schemeClr val="tx1"/>
                </a:solidFill>
              </a:rPr>
              <a:t>to be kept in </a:t>
            </a:r>
            <a:r>
              <a:rPr lang="en-US" sz="1600" dirty="0" smtClean="0">
                <a:solidFill>
                  <a:schemeClr val="tx1"/>
                </a:solidFill>
              </a:rPr>
              <a:t>RAM.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 </a:t>
            </a:r>
            <a:r>
              <a:rPr lang="en-US" sz="1600" dirty="0" smtClean="0">
                <a:solidFill>
                  <a:schemeClr val="tx1"/>
                </a:solidFill>
              </a:rPr>
              <a:t>we shall have to keep most of it in the </a:t>
            </a:r>
            <a:r>
              <a:rPr lang="en-US" sz="1600" b="1" dirty="0" smtClean="0">
                <a:solidFill>
                  <a:srgbClr val="C00000"/>
                </a:solidFill>
              </a:rPr>
              <a:t>Hard disk drive. 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Hence </a:t>
            </a:r>
            <a:r>
              <a:rPr lang="en-US" sz="1600" dirty="0" smtClean="0">
                <a:solidFill>
                  <a:schemeClr val="tx1"/>
                </a:solidFill>
              </a:rPr>
              <a:t>it will take a few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milliseconds per query</a:t>
            </a:r>
            <a:r>
              <a:rPr lang="en-US" sz="1600" dirty="0" smtClean="0">
                <a:solidFill>
                  <a:srgbClr val="C00000"/>
                </a:solidFill>
              </a:rPr>
              <a:t>. 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46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 animBg="1"/>
      <p:bldP spid="3" grpId="0" build="p"/>
      <p:bldP spid="54" grpId="0" build="p" animBg="1"/>
      <p:bldP spid="55" grpId="0" uiExpand="1" build="p"/>
      <p:bldP spid="56" grpId="0" animBg="1"/>
      <p:bldP spid="57" grpId="0"/>
      <p:bldP spid="58" grpId="0" animBg="1"/>
      <p:bldP spid="58" grpId="1" animBg="1"/>
      <p:bldP spid="58" grpId="2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Range-Minima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 smtClean="0">
                    <a:solidFill>
                      <a:srgbClr val="C00000"/>
                    </a:solidFill>
                  </a:rPr>
                  <a:t>Query: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</a:t>
                </a:r>
                <a:r>
                  <a:rPr lang="en-US" sz="2000" b="1" dirty="0" err="1" smtClean="0"/>
                  <a:t>Report_min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A</a:t>
                </a:r>
                <a:r>
                  <a:rPr lang="en-US" sz="2000" dirty="0" err="1" smtClean="0">
                    <a:solidFill>
                      <a:srgbClr val="7030A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) : report  smallest element from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{</a:t>
                </a:r>
                <a:r>
                  <a:rPr lang="en-US" sz="2000" b="1" dirty="0" smtClean="0"/>
                  <a:t>A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],…,</a:t>
                </a:r>
                <a:r>
                  <a:rPr lang="en-US" sz="2000" b="1" dirty="0" smtClean="0"/>
                  <a:t>A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]}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 : </a:t>
                </a:r>
              </a:p>
              <a:p>
                <a:r>
                  <a:rPr lang="en-US" sz="2000" dirty="0" smtClean="0"/>
                  <a:t> 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compact </a:t>
                </a:r>
                <a:r>
                  <a:rPr lang="en-US" sz="2000" dirty="0" smtClean="0"/>
                  <a:t>data structure </a:t>
                </a:r>
                <a:endParaRPr lang="en-US" sz="2000" dirty="0"/>
              </a:p>
              <a:p>
                <a:r>
                  <a:rPr lang="en-US" sz="2000" b="1" dirty="0" smtClean="0"/>
                  <a:t>  </a:t>
                </a:r>
                <a:r>
                  <a:rPr lang="en-US" sz="2000" b="1" u="sng" dirty="0" smtClean="0"/>
                  <a:t>O(</a:t>
                </a:r>
                <a14:m>
                  <m:oMath xmlns:m="http://schemas.openxmlformats.org/officeDocument/2006/math">
                    <m:r>
                      <a:rPr lang="en-US" sz="2000" b="1" i="1" u="sng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)  Query time</a:t>
                </a:r>
                <a:r>
                  <a:rPr lang="en-US" sz="2000" dirty="0" smtClean="0"/>
                  <a:t> for any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≤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&lt;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≤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90600" y="3276600"/>
            <a:ext cx="72390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71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52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95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48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24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67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43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6598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90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10000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884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170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40281" y="35052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87881" y="35052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05000" y="35052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14400" y="335280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3.1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276188" y="3276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400" dirty="0" smtClean="0"/>
              <a:t>29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95388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99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391400" y="334982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41.5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905896" y="33528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  <a:r>
              <a:rPr lang="en-US" sz="1400" dirty="0" smtClean="0"/>
              <a:t>81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810896" y="335280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67.4</a:t>
            </a:r>
            <a:endParaRPr lang="en-US" sz="1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514600" y="2743200"/>
            <a:ext cx="3823568" cy="445532"/>
            <a:chOff x="2514600" y="2743200"/>
            <a:chExt cx="3823568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581834" y="2819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834" y="2819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010834" y="27432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834" y="2743200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07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>
              <a:off x="2514600" y="3112532"/>
              <a:ext cx="3810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909422" y="2743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22" y="27432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90600" y="2819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19400"/>
                <a:ext cx="37542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533400" y="320040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A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2976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… </a:t>
            </a:r>
            <a:r>
              <a:rPr lang="en-US" sz="2800" dirty="0" smtClean="0"/>
              <a:t>Because of </a:t>
            </a:r>
            <a:r>
              <a:rPr lang="en-US" sz="2800" b="1" u="sng" dirty="0" smtClean="0"/>
              <a:t>artificial </a:t>
            </a:r>
            <a:r>
              <a:rPr lang="en-US" sz="2800" b="1" u="sng" dirty="0" smtClean="0"/>
              <a:t>hurdles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2438400" y="1676400"/>
                <a:ext cx="4953000" cy="19812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Why does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bound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on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space appear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so hard </a:t>
                </a:r>
                <a:r>
                  <a:rPr lang="en-US" dirty="0">
                    <a:solidFill>
                      <a:schemeClr val="tx1"/>
                    </a:solidFill>
                  </a:rPr>
                  <a:t>to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break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if we want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O(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1</a:t>
                </a:r>
                <a:r>
                  <a:rPr lang="en-US" b="1" i="1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</a:rPr>
                  <a:t> query time?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676400"/>
                <a:ext cx="4953000" cy="1981200"/>
              </a:xfrm>
              <a:prstGeom prst="cloudCallou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34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Artificial hurdle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If we want to answer each query in O(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) time,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>
                  <a:buFont typeface="Wingdings"/>
                  <a:buChar char="è"/>
                </a:pPr>
                <a:r>
                  <a:rPr lang="en-US" sz="2400" dirty="0" smtClean="0"/>
                  <a:t>we must store its answer </a:t>
                </a:r>
                <a:r>
                  <a:rPr lang="en-US" sz="2400" u="sng" dirty="0" smtClean="0"/>
                  <a:t>explicitly</a:t>
                </a:r>
                <a:r>
                  <a:rPr lang="en-US" sz="2400" dirty="0" smtClean="0"/>
                  <a:t>. </a:t>
                </a:r>
              </a:p>
              <a:p>
                <a:pPr>
                  <a:buFont typeface="Wingdings"/>
                  <a:buChar char="è"/>
                </a:pPr>
                <a:endParaRPr lang="en-US" sz="2400" dirty="0" smtClean="0"/>
              </a:p>
              <a:p>
                <a:pPr>
                  <a:buFont typeface="Wingdings"/>
                  <a:buChar char="è"/>
                </a:pPr>
                <a:r>
                  <a:rPr lang="en-US" sz="2400" dirty="0" smtClean="0"/>
                  <a:t>Since there are around </a:t>
                </a:r>
                <a:r>
                  <a:rPr lang="en-US" sz="2400" b="1" i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 smtClean="0"/>
                  <a:t>queries,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so </a:t>
                </a:r>
                <a:r>
                  <a:rPr lang="en-US" sz="2400" b="1" i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dirty="0" smtClean="0"/>
                  <a:t> space is needed.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i="1" dirty="0" smtClean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i="1" dirty="0" smtClean="0">
                    <a:solidFill>
                      <a:srgbClr val="002060"/>
                    </a:solidFill>
                  </a:rPr>
                  <a:t>Spend some time to find the </a:t>
                </a:r>
                <a:r>
                  <a:rPr lang="en-US" sz="2400" i="1" dirty="0" smtClean="0">
                    <a:solidFill>
                      <a:srgbClr val="7030A0"/>
                    </a:solidFill>
                  </a:rPr>
                  <a:t>origin 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of this hurdle.…</a:t>
                </a:r>
                <a:endParaRPr lang="en-US" sz="24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53000" y="5105400"/>
            <a:ext cx="7620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93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2855</TotalTime>
  <Words>1227</Words>
  <Application>Microsoft Office PowerPoint</Application>
  <PresentationFormat>On-screen Show (4:3)</PresentationFormat>
  <Paragraphs>330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Data Structures and Algorithms (CS210A) </vt:lpstr>
      <vt:lpstr>Data structures  </vt:lpstr>
      <vt:lpstr>Data structures  </vt:lpstr>
      <vt:lpstr>RANGE-MINIMA Problem</vt:lpstr>
      <vt:lpstr>Range-Minima Problem</vt:lpstr>
      <vt:lpstr>Range-Minima Problem</vt:lpstr>
      <vt:lpstr>Range-Minima Problem</vt:lpstr>
      <vt:lpstr>PowerPoint Presentation</vt:lpstr>
      <vt:lpstr>Artificial hurdle</vt:lpstr>
      <vt:lpstr>Artificial hurdle</vt:lpstr>
      <vt:lpstr>Collaboration (team effort)  works in real life</vt:lpstr>
      <vt:lpstr>Range-minima problem:  Breaking the O(n^2) barrier using collaboration</vt:lpstr>
      <vt:lpstr>How does collaboration work  in this problem ?</vt:lpstr>
      <vt:lpstr>Range-minima problem:  Breaking the O(n^2) barrier using collaboration</vt:lpstr>
      <vt:lpstr>Details of Tiny data structures</vt:lpstr>
      <vt:lpstr>Range-minima problem :  Details of tiny data structure stored at each i</vt:lpstr>
      <vt:lpstr>Answering Range-minima query for index i : Collaboration works</vt:lpstr>
      <vt:lpstr>We shall use two additional arrays</vt:lpstr>
      <vt:lpstr>Final solution for  Range Minima problem</vt:lpstr>
      <vt:lpstr>Range-Minima Problem:  Data structure with O(n log n) space and O(1) query time</vt:lpstr>
      <vt:lpstr>PowerPoint Presentation</vt:lpstr>
      <vt:lpstr>PowerPoint Presentation</vt:lpstr>
      <vt:lpstr>Range Minima Problem:  further extensions</vt:lpstr>
      <vt:lpstr>Data structures (To be discussed in the course)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523</cp:revision>
  <dcterms:created xsi:type="dcterms:W3CDTF">2011-12-03T04:13:03Z</dcterms:created>
  <dcterms:modified xsi:type="dcterms:W3CDTF">2016-01-12T06:02:01Z</dcterms:modified>
</cp:coreProperties>
</file>