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89" r:id="rId2"/>
    <p:sldId id="468" r:id="rId3"/>
    <p:sldId id="491" r:id="rId4"/>
    <p:sldId id="470" r:id="rId5"/>
    <p:sldId id="464" r:id="rId6"/>
    <p:sldId id="465" r:id="rId7"/>
    <p:sldId id="467" r:id="rId8"/>
    <p:sldId id="469" r:id="rId9"/>
    <p:sldId id="472" r:id="rId10"/>
    <p:sldId id="480" r:id="rId11"/>
    <p:sldId id="471" r:id="rId12"/>
    <p:sldId id="473" r:id="rId13"/>
    <p:sldId id="476" r:id="rId14"/>
    <p:sldId id="481" r:id="rId15"/>
    <p:sldId id="490" r:id="rId16"/>
    <p:sldId id="493" r:id="rId17"/>
    <p:sldId id="482" r:id="rId18"/>
    <p:sldId id="492" r:id="rId19"/>
    <p:sldId id="483" r:id="rId20"/>
    <p:sldId id="478" r:id="rId21"/>
    <p:sldId id="477" r:id="rId22"/>
    <p:sldId id="484" r:id="rId23"/>
    <p:sldId id="48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080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salman@iitk.ac.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8: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Data structures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Modeling</a:t>
            </a:r>
            <a:r>
              <a:rPr lang="en-US" sz="2000" dirty="0" smtClean="0">
                <a:solidFill>
                  <a:schemeClr val="tx1"/>
                </a:solidFill>
              </a:rPr>
              <a:t> versus </a:t>
            </a:r>
            <a:r>
              <a:rPr lang="en-US" sz="2000" b="1" dirty="0" smtClean="0">
                <a:solidFill>
                  <a:schemeClr val="tx1"/>
                </a:solidFill>
              </a:rPr>
              <a:t>Implementation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Abstract data type “</a:t>
            </a:r>
            <a:r>
              <a:rPr lang="en-US" sz="2000" b="1" dirty="0" smtClean="0">
                <a:solidFill>
                  <a:srgbClr val="7030A0"/>
                </a:solidFill>
              </a:rPr>
              <a:t>List</a:t>
            </a:r>
            <a:r>
              <a:rPr lang="en-US" sz="2000" dirty="0" smtClean="0">
                <a:solidFill>
                  <a:schemeClr val="tx1"/>
                </a:solidFill>
              </a:rPr>
              <a:t>” and </a:t>
            </a:r>
            <a:r>
              <a:rPr lang="en-US" sz="2000" smtClean="0">
                <a:solidFill>
                  <a:schemeClr val="tx1"/>
                </a:solidFill>
              </a:rPr>
              <a:t>its </a:t>
            </a:r>
            <a:r>
              <a:rPr lang="en-US" sz="2000" smtClean="0">
                <a:solidFill>
                  <a:schemeClr val="tx1"/>
                </a:solidFill>
              </a:rPr>
              <a:t>implementation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Array</a:t>
            </a:r>
            <a:r>
              <a:rPr lang="en-US" sz="4000" b="1" dirty="0" smtClean="0"/>
              <a:t> based Implementation 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r>
                  <a:rPr lang="en-US" sz="2000" dirty="0" smtClean="0"/>
                  <a:t>Store the elements of List  in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denotes        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 smtClean="0"/>
                  <a:t>         element </a:t>
                </a:r>
                <a:r>
                  <a:rPr lang="en-US" sz="2000" dirty="0"/>
                  <a:t>of the list at each stage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(since </a:t>
                </a:r>
                <a:r>
                  <a:rPr lang="en-US" sz="2000" dirty="0"/>
                  <a:t>index starts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(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Assumption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 maximum size of </a:t>
                </a:r>
                <a:r>
                  <a:rPr lang="en-US" sz="2000" dirty="0" smtClean="0"/>
                  <a:t>list </a:t>
                </a:r>
                <a:r>
                  <a:rPr lang="en-US" sz="2000" dirty="0"/>
                  <a:t>is known in advance.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dirty="0" smtClean="0"/>
                  <a:t>Keep a integer variable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Length</a:t>
                </a:r>
                <a:r>
                  <a:rPr lang="en-US" sz="2000" dirty="0" smtClean="0"/>
                  <a:t> to denote the number of elements in the list at each stage.  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1800" dirty="0" smtClean="0"/>
                  <a:t>If at any moment of time List is   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3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5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8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2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40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27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44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67</a:t>
                </a:r>
                <a:r>
                  <a:rPr lang="en-US" sz="18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the array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looks like: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How to describe </a:t>
                </a:r>
                <a:r>
                  <a:rPr lang="en-US" sz="2000" u="sng" dirty="0" smtClean="0"/>
                  <a:t>location</a:t>
                </a:r>
                <a:r>
                  <a:rPr lang="en-US" sz="2000" dirty="0" smtClean="0"/>
                  <a:t> of an element of the list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by the corresponding array index. Location of 5</a:t>
                </a:r>
                <a:r>
                  <a:rPr lang="en-US" sz="2000" baseline="30000" dirty="0" smtClean="0"/>
                  <a:t>th</a:t>
                </a:r>
                <a:r>
                  <a:rPr lang="en-US" sz="2000" dirty="0" smtClean="0"/>
                  <a:t> element of List is 4.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r="-593" b="-16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66800" y="4901625"/>
            <a:ext cx="7391400" cy="584775"/>
            <a:chOff x="1066800" y="4368225"/>
            <a:chExt cx="7391400" cy="584775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4368225"/>
              <a:ext cx="5477765" cy="584775"/>
              <a:chOff x="1548068" y="4038600"/>
              <a:chExt cx="5477765" cy="58477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33600" y="4114800"/>
                <a:ext cx="4892233" cy="381000"/>
                <a:chOff x="2651567" y="3886200"/>
                <a:chExt cx="4892233" cy="3810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667000" y="3886200"/>
                  <a:ext cx="4876800" cy="3810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800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886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495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191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971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276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581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239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934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105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410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15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019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324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629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2651567" y="3897868"/>
                  <a:ext cx="3198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3   5    1    8    0   2   40 27  44 67</a:t>
                  </a:r>
                  <a:endParaRPr lang="en-US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548068" y="4038600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A</a:t>
                </a:r>
                <a:endParaRPr lang="en-US" sz="3200" b="1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178939" y="4419600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Length</a:t>
              </a:r>
              <a:r>
                <a:rPr lang="en-US" dirty="0" smtClean="0"/>
                <a:t> = 10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6000" y="1992868"/>
                <a:ext cx="100950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err="1"/>
                  <a:t>th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92868"/>
                <a:ext cx="10095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819" t="-8197" r="-10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27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6C31"/>
                </a:solidFill>
              </a:rPr>
              <a:t>Time Complexity </a:t>
            </a:r>
            <a:r>
              <a:rPr lang="en-US" sz="3200" b="1" dirty="0" smtClean="0"/>
              <a:t>of each List operation using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Array</a:t>
            </a:r>
            <a:r>
              <a:rPr lang="en-US" sz="3200" b="1" dirty="0" smtClean="0"/>
              <a:t> based implementation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945314"/>
                  </p:ext>
                </p:extLst>
              </p:nvPr>
            </p:nvGraphicFramePr>
            <p:xfrm>
              <a:off x="1828800" y="1524000"/>
              <a:ext cx="5867400" cy="3349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935"/>
                    <a:gridCol w="3374465"/>
                  </a:tblGrid>
                  <a:tr h="41148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 smtClean="0"/>
                            <a:t>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 smtClean="0"/>
                            <a:t>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7616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5898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 smtClean="0"/>
                            <a:t>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5898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 smtClean="0"/>
                            <a:t>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945314"/>
                  </p:ext>
                </p:extLst>
              </p:nvPr>
            </p:nvGraphicFramePr>
            <p:xfrm>
              <a:off x="1828800" y="1524000"/>
              <a:ext cx="5867400" cy="3349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935"/>
                    <a:gridCol w="3374465"/>
                  </a:tblGrid>
                  <a:tr h="41148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20000" r="-135452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0000" r="-135452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7616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23333" r="-13545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23333" r="-13545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1981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486400" y="2362200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362200"/>
                <a:ext cx="9144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86400" y="2743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124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3505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86400" y="4572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486400" y="3856463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56463"/>
                <a:ext cx="9144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01268" y="4217020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68" y="4217020"/>
                <a:ext cx="914400" cy="304800"/>
              </a:xfrm>
              <a:prstGeom prst="roundRect">
                <a:avLst/>
              </a:prstGeom>
              <a:blipFill rotWithShape="1">
                <a:blip r:embed="rId5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Up Ribbon 14"/>
          <p:cNvSpPr/>
          <p:nvPr/>
        </p:nvSpPr>
        <p:spPr>
          <a:xfrm>
            <a:off x="1981200" y="5638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Homework:</a:t>
            </a:r>
            <a:r>
              <a:rPr lang="en-US" dirty="0" smtClean="0">
                <a:solidFill>
                  <a:schemeClr val="tx1"/>
                </a:solidFill>
              </a:rPr>
              <a:t> Write 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Function for each operation with matching complexity.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2 15"/>
              <p:cNvSpPr/>
              <p:nvPr/>
            </p:nvSpPr>
            <p:spPr>
              <a:xfrm>
                <a:off x="2895600" y="5334000"/>
                <a:ext cx="60179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All elements from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] to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] have to be shifted to the </a:t>
                </a:r>
                <a:r>
                  <a:rPr lang="en-US" sz="1400" b="1" dirty="0" smtClean="0">
                    <a:solidFill>
                      <a:srgbClr val="C00000"/>
                    </a:solidFill>
                  </a:rPr>
                  <a:t>right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by one place.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Line Callout 2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34000"/>
                <a:ext cx="60179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blipFill rotWithShape="1">
                <a:blip r:embed="rId6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Line Callout 2 16"/>
              <p:cNvSpPr/>
              <p:nvPr/>
            </p:nvSpPr>
            <p:spPr>
              <a:xfrm>
                <a:off x="2667000" y="5715001"/>
                <a:ext cx="62465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All elements from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] to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] have to be shifted to the </a:t>
                </a:r>
                <a:r>
                  <a:rPr lang="en-US" sz="1400" b="1" dirty="0" smtClean="0">
                    <a:solidFill>
                      <a:srgbClr val="C00000"/>
                    </a:solidFill>
                  </a:rPr>
                  <a:t>left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by one place.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Line Callout 2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15001"/>
                <a:ext cx="62465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blipFill rotWithShape="1">
                <a:blip r:embed="rId7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8585" y="3048001"/>
            <a:ext cx="1641155" cy="1069776"/>
            <a:chOff x="18585" y="3048001"/>
            <a:chExt cx="1641155" cy="1069776"/>
          </a:xfrm>
        </p:grpSpPr>
        <p:sp>
          <p:nvSpPr>
            <p:cNvPr id="3" name="Smiley Face 2"/>
            <p:cNvSpPr/>
            <p:nvPr/>
          </p:nvSpPr>
          <p:spPr>
            <a:xfrm>
              <a:off x="609600" y="3048001"/>
              <a:ext cx="609600" cy="609599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Arrays are very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rigid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6781801" y="2057400"/>
                <a:ext cx="2362200" cy="9144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: number of elements in list at present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1" y="2057400"/>
                <a:ext cx="2362200" cy="914400"/>
              </a:xfrm>
              <a:prstGeom prst="leftArrow">
                <a:avLst/>
              </a:prstGeom>
              <a:blipFill rotWithShape="1">
                <a:blip r:embed="rId8"/>
                <a:stretch>
                  <a:fillRect r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Link</a:t>
            </a:r>
            <a:r>
              <a:rPr lang="en-US" b="1" dirty="0" smtClean="0"/>
              <a:t> </a:t>
            </a:r>
            <a:r>
              <a:rPr lang="en-US" b="1" dirty="0"/>
              <a:t>based </a:t>
            </a:r>
            <a:r>
              <a:rPr lang="en-US" b="1" dirty="0" smtClean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057400" y="2895600"/>
            <a:ext cx="6172200" cy="457200"/>
            <a:chOff x="2057400" y="2895600"/>
            <a:chExt cx="6172200" cy="4572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2895600"/>
              <a:ext cx="914400" cy="457200"/>
              <a:chOff x="2362200" y="2895600"/>
              <a:chExt cx="9144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867400" y="2895600"/>
              <a:ext cx="914400" cy="457200"/>
              <a:chOff x="2362200" y="2895600"/>
              <a:chExt cx="914400" cy="457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281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772400" y="2895600"/>
              <a:ext cx="457200" cy="457200"/>
              <a:chOff x="7772400" y="2895600"/>
              <a:chExt cx="4572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7724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662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020361" y="3352800"/>
            <a:ext cx="704039" cy="914400"/>
            <a:chOff x="3810000" y="3264932"/>
            <a:chExt cx="704039" cy="914400"/>
          </a:xfrm>
        </p:grpSpPr>
        <p:sp>
          <p:nvSpPr>
            <p:cNvPr id="38" name="Up Arrow 37"/>
            <p:cNvSpPr/>
            <p:nvPr/>
          </p:nvSpPr>
          <p:spPr>
            <a:xfrm>
              <a:off x="4114800" y="3264932"/>
              <a:ext cx="76200" cy="533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0000" y="3810000"/>
              <a:ext cx="70403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191000" y="26024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3962400" y="2895600"/>
            <a:ext cx="914400" cy="457200"/>
            <a:chOff x="2362200" y="2895600"/>
            <a:chExt cx="914400" cy="457200"/>
          </a:xfrm>
        </p:grpSpPr>
        <p:sp>
          <p:nvSpPr>
            <p:cNvPr id="49" name="Rectangle 48"/>
            <p:cNvSpPr/>
            <p:nvPr/>
          </p:nvSpPr>
          <p:spPr>
            <a:xfrm>
              <a:off x="2362200" y="2895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048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57200" y="1916668"/>
            <a:ext cx="1600200" cy="1131332"/>
            <a:chOff x="457200" y="1916668"/>
            <a:chExt cx="1600200" cy="1131332"/>
          </a:xfrm>
        </p:grpSpPr>
        <p:cxnSp>
          <p:nvCxnSpPr>
            <p:cNvPr id="37" name="Elbow Connector 36"/>
            <p:cNvCxnSpPr/>
            <p:nvPr/>
          </p:nvCxnSpPr>
          <p:spPr>
            <a:xfrm>
              <a:off x="1143000" y="2133600"/>
              <a:ext cx="914400" cy="914400"/>
            </a:xfrm>
            <a:prstGeom prst="bentConnector3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57200" y="1916668"/>
              <a:ext cx="67678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10000" y="3352800"/>
            <a:ext cx="3063787" cy="1423940"/>
            <a:chOff x="3810000" y="3212592"/>
            <a:chExt cx="3063787" cy="1423940"/>
          </a:xfrm>
        </p:grpSpPr>
        <p:sp>
          <p:nvSpPr>
            <p:cNvPr id="41" name="TextBox 40"/>
            <p:cNvSpPr txBox="1"/>
            <p:nvPr/>
          </p:nvSpPr>
          <p:spPr>
            <a:xfrm>
              <a:off x="3810000" y="4267200"/>
              <a:ext cx="30637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 of next (or right) node</a:t>
              </a:r>
              <a:endParaRPr lang="en-US" dirty="0"/>
            </a:p>
          </p:txBody>
        </p:sp>
        <p:sp>
          <p:nvSpPr>
            <p:cNvPr id="39" name="Up Arrow 38"/>
            <p:cNvSpPr/>
            <p:nvPr/>
          </p:nvSpPr>
          <p:spPr>
            <a:xfrm>
              <a:off x="4724400" y="3212592"/>
              <a:ext cx="76200" cy="10546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Up Ribbon 55"/>
          <p:cNvSpPr/>
          <p:nvPr/>
        </p:nvSpPr>
        <p:spPr>
          <a:xfrm>
            <a:off x="2286000" y="51054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ingly </a:t>
            </a: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57200" y="2895600"/>
            <a:ext cx="5638800" cy="457200"/>
            <a:chOff x="457200" y="2895600"/>
            <a:chExt cx="5638800" cy="457200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2819401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72440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93264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57200" y="28956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191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28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09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691163" y="1764268"/>
            <a:ext cx="3076868" cy="1131332"/>
            <a:chOff x="3691163" y="1764268"/>
            <a:chExt cx="3076868" cy="1131332"/>
          </a:xfrm>
        </p:grpSpPr>
        <p:sp>
          <p:nvSpPr>
            <p:cNvPr id="71" name="TextBox 70"/>
            <p:cNvSpPr txBox="1"/>
            <p:nvPr/>
          </p:nvSpPr>
          <p:spPr>
            <a:xfrm>
              <a:off x="3691163" y="1764268"/>
              <a:ext cx="307686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 of previous (left) node</a:t>
              </a:r>
              <a:endParaRPr lang="en-US" dirty="0"/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4038600" y="2133600"/>
              <a:ext cx="762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Up Ribbon 74"/>
          <p:cNvSpPr/>
          <p:nvPr/>
        </p:nvSpPr>
        <p:spPr>
          <a:xfrm>
            <a:off x="2286000" y="4876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Doubly </a:t>
            </a: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00600" y="30480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56" grpId="0" animBg="1"/>
      <p:bldP spid="56" grpId="1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Doubly Linked List</a:t>
            </a:r>
            <a:r>
              <a:rPr lang="en-US" sz="3600" b="1" dirty="0"/>
              <a:t> based </a:t>
            </a:r>
            <a:r>
              <a:rPr lang="en-US" sz="3600" b="1" dirty="0" smtClean="0"/>
              <a:t>Implementation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Keep a doubly linked list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where elements appear in the order we follow while traversing the list. </a:t>
            </a:r>
          </a:p>
          <a:p>
            <a:r>
              <a:rPr lang="en-US" sz="2000" dirty="0" smtClean="0"/>
              <a:t>The location of an element :                   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  <a:r>
              <a:rPr lang="en-US" sz="2000" dirty="0" smtClean="0"/>
              <a:t> </a:t>
            </a:r>
          </a:p>
          <a:p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Example:</a:t>
            </a:r>
            <a:r>
              <a:rPr lang="en-US" sz="2000" dirty="0" smtClean="0"/>
              <a:t> List </a:t>
            </a:r>
            <a:r>
              <a:rPr lang="en-US" sz="2000" dirty="0" smtClean="0">
                <a:solidFill>
                  <a:srgbClr val="006C31"/>
                </a:solidFill>
              </a:rPr>
              <a:t>3,9,1 </a:t>
            </a:r>
            <a:r>
              <a:rPr lang="en-US" sz="2000" dirty="0" smtClean="0"/>
              <a:t>appears as</a:t>
            </a:r>
            <a:endParaRPr lang="en-US" sz="2000" u="sng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9600" y="4278868"/>
            <a:ext cx="7772400" cy="1436132"/>
            <a:chOff x="609600" y="4278868"/>
            <a:chExt cx="7772400" cy="1436132"/>
          </a:xfrm>
        </p:grpSpPr>
        <p:grpSp>
          <p:nvGrpSpPr>
            <p:cNvPr id="54" name="Group 53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37" name="Elbow Connector 36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9600" y="5257800"/>
              <a:ext cx="5638800" cy="457200"/>
              <a:chOff x="457200" y="2895600"/>
              <a:chExt cx="5638800" cy="4572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2819401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72440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191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962400" y="2362200"/>
            <a:ext cx="36981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address</a:t>
            </a:r>
            <a:r>
              <a:rPr lang="en-US" dirty="0"/>
              <a:t> of the node containing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to perform </a:t>
            </a:r>
            <a:r>
              <a:rPr lang="en-US" sz="3600" b="1" dirty="0" smtClean="0">
                <a:solidFill>
                  <a:srgbClr val="C00000"/>
                </a:solidFill>
              </a:rPr>
              <a:t>Insert</a:t>
            </a:r>
            <a:r>
              <a:rPr lang="en-US" sz="3600" dirty="0" smtClean="0"/>
              <a:t>(</a:t>
            </a:r>
            <a:r>
              <a:rPr lang="en-US" sz="3600" b="1" dirty="0" err="1" smtClean="0"/>
              <a:t>x,p,L</a:t>
            </a:r>
            <a:r>
              <a:rPr lang="en-US" sz="3600" dirty="0" smtClean="0"/>
              <a:t>)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288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52800" y="1764268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0400" y="3733800"/>
            <a:ext cx="914400" cy="457200"/>
            <a:chOff x="3200400" y="37338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3200400" y="37338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290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505200" y="2831068"/>
            <a:ext cx="228600" cy="369332"/>
            <a:chOff x="7162800" y="3733800"/>
            <a:chExt cx="457200" cy="457200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895600" y="3112532"/>
            <a:ext cx="1524000" cy="849868"/>
            <a:chOff x="2895600" y="3112532"/>
            <a:chExt cx="1524000" cy="84986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971801" y="3112532"/>
              <a:ext cx="380999" cy="621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86200" y="3200400"/>
              <a:ext cx="3810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895600" y="3264932"/>
              <a:ext cx="1524000" cy="697468"/>
              <a:chOff x="2895600" y="3264932"/>
              <a:chExt cx="1524000" cy="697468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2895600" y="3276600"/>
                <a:ext cx="457200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029480" y="3264932"/>
                <a:ext cx="390120" cy="5450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3429000" y="4876800"/>
            <a:ext cx="24680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How is it done actually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6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to perform </a:t>
            </a:r>
            <a:r>
              <a:rPr lang="en-US" sz="3600" b="1" dirty="0" smtClean="0">
                <a:solidFill>
                  <a:srgbClr val="C00000"/>
                </a:solidFill>
              </a:rPr>
              <a:t>Insert</a:t>
            </a:r>
            <a:r>
              <a:rPr lang="en-US" sz="3600" dirty="0" smtClean="0"/>
              <a:t>(</a:t>
            </a:r>
            <a:r>
              <a:rPr lang="en-US" sz="3600" b="1" dirty="0" err="1" smtClean="0"/>
              <a:t>x,p,L</a:t>
            </a:r>
            <a:r>
              <a:rPr lang="en-US" sz="3600" dirty="0" smtClean="0"/>
              <a:t>)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Insert</a:t>
            </a:r>
            <a:r>
              <a:rPr lang="en-US" sz="1800" dirty="0" smtClean="0"/>
              <a:t>(</a:t>
            </a:r>
            <a:r>
              <a:rPr lang="en-US" sz="1800" b="1" dirty="0" err="1" smtClean="0"/>
              <a:t>x,p,L</a:t>
            </a:r>
            <a:r>
              <a:rPr lang="en-US" sz="1800" dirty="0" smtClean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</a:t>
            </a:r>
            <a:r>
              <a:rPr lang="en-US" sz="1400" dirty="0" smtClean="0">
                <a:sym typeface="Wingdings" pitchFamily="2" charset="2"/>
              </a:rPr>
              <a:t> new(node); </a:t>
            </a:r>
          </a:p>
          <a:p>
            <a:pPr marL="0" indent="0">
              <a:buNone/>
            </a:pPr>
            <a:r>
              <a:rPr lang="en-US" sz="1400" dirty="0" err="1" smtClean="0">
                <a:sym typeface="Wingdings" pitchFamily="2" charset="2"/>
              </a:rPr>
              <a:t>q.value</a:t>
            </a:r>
            <a:r>
              <a:rPr lang="en-US" sz="1400" dirty="0" smtClean="0">
                <a:sym typeface="Wingdings" pitchFamily="2" charset="2"/>
              </a:rPr>
              <a:t> x;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temp </a:t>
            </a:r>
            <a:r>
              <a:rPr lang="en-US" sz="1400" dirty="0" err="1">
                <a:sym typeface="Wingdings" pitchFamily="2" charset="2"/>
              </a:rPr>
              <a:t>p.left</a:t>
            </a:r>
            <a:r>
              <a:rPr lang="en-US" sz="1400" dirty="0">
                <a:sym typeface="Wingdings" pitchFamily="2" charset="2"/>
              </a:rPr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 smtClean="0">
                <a:sym typeface="Wingdings" pitchFamily="2" charset="2"/>
              </a:rPr>
              <a:t>q.right</a:t>
            </a:r>
            <a:r>
              <a:rPr lang="en-US" sz="1400" dirty="0" smtClean="0">
                <a:sym typeface="Wingdings" pitchFamily="2" charset="2"/>
              </a:rPr>
              <a:t>  p; </a:t>
            </a:r>
          </a:p>
          <a:p>
            <a:pPr marL="0" indent="0">
              <a:buNone/>
            </a:pPr>
            <a:r>
              <a:rPr lang="en-US" sz="1400" dirty="0" err="1">
                <a:sym typeface="Wingdings" pitchFamily="2" charset="2"/>
              </a:rPr>
              <a:t>p.left</a:t>
            </a:r>
            <a:r>
              <a:rPr lang="en-US" sz="1400" dirty="0">
                <a:sym typeface="Wingdings" pitchFamily="2" charset="2"/>
              </a:rPr>
              <a:t> q;</a:t>
            </a:r>
          </a:p>
          <a:p>
            <a:pPr marL="0" indent="0">
              <a:buNone/>
            </a:pPr>
            <a:r>
              <a:rPr lang="en-US" sz="1400" dirty="0" err="1" smtClean="0"/>
              <a:t>q.left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 temp;</a:t>
            </a:r>
            <a:endParaRPr lang="en-US" sz="1200" dirty="0" smtClean="0"/>
          </a:p>
          <a:p>
            <a:pPr marL="0" indent="0">
              <a:buNone/>
            </a:pPr>
            <a:r>
              <a:rPr lang="en-US" sz="1400" dirty="0" err="1"/>
              <a:t>t</a:t>
            </a:r>
            <a:r>
              <a:rPr lang="en-US" sz="1400" dirty="0" err="1" smtClean="0"/>
              <a:t>emp.right</a:t>
            </a:r>
            <a:r>
              <a:rPr lang="en-US" sz="1400" dirty="0" smtClean="0">
                <a:sym typeface="Wingdings" pitchFamily="2" charset="2"/>
              </a:rPr>
              <a:t> q;</a:t>
            </a:r>
            <a:endParaRPr lang="en-US" sz="1800" dirty="0"/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288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52800" y="1764268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0400" y="3733800"/>
            <a:ext cx="914400" cy="457200"/>
            <a:chOff x="3200400" y="37338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3200400" y="37338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290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971801" y="3112532"/>
            <a:ext cx="380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886200" y="3200400"/>
            <a:ext cx="3810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895600" y="3276600"/>
            <a:ext cx="457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029480" y="3264932"/>
            <a:ext cx="390120" cy="545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359845" y="4659868"/>
            <a:ext cx="1718740" cy="750332"/>
            <a:chOff x="18585" y="3367445"/>
            <a:chExt cx="1718740" cy="750332"/>
          </a:xfrm>
        </p:grpSpPr>
        <p:sp>
          <p:nvSpPr>
            <p:cNvPr id="79" name="Smiley Face 78"/>
            <p:cNvSpPr/>
            <p:nvPr/>
          </p:nvSpPr>
          <p:spPr>
            <a:xfrm>
              <a:off x="592940" y="3367445"/>
              <a:ext cx="533400" cy="445532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585" y="3810000"/>
              <a:ext cx="1718740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Lists are very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flexible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4114800"/>
            <a:ext cx="1396766" cy="1676400"/>
            <a:chOff x="2667000" y="4191000"/>
            <a:chExt cx="1396766" cy="1676400"/>
          </a:xfrm>
        </p:grpSpPr>
        <p:sp>
          <p:nvSpPr>
            <p:cNvPr id="85" name="Right Brace 84"/>
            <p:cNvSpPr/>
            <p:nvPr/>
          </p:nvSpPr>
          <p:spPr>
            <a:xfrm>
              <a:off x="2667000" y="4191000"/>
              <a:ext cx="344424" cy="1676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971800" y="4812268"/>
                  <a:ext cx="1091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 time</a:t>
                  </a:r>
                  <a:endParaRPr lang="en-US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812268"/>
                  <a:ext cx="109196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028" t="-8197" r="-94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3505200" y="4191000"/>
            <a:ext cx="306494" cy="685800"/>
            <a:chOff x="3503506" y="1588532"/>
            <a:chExt cx="306494" cy="685800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3657600" y="1588532"/>
              <a:ext cx="1694" cy="42493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35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25948" y="3810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IN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124202" y="3162300"/>
            <a:ext cx="11429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86000" y="1764268"/>
            <a:ext cx="680699" cy="1043464"/>
            <a:chOff x="3503506" y="1905000"/>
            <a:chExt cx="680699" cy="1043464"/>
          </a:xfrm>
        </p:grpSpPr>
        <p:cxnSp>
          <p:nvCxnSpPr>
            <p:cNvPr id="64" name="Straight Arrow Connector 63"/>
            <p:cNvCxnSpPr/>
            <p:nvPr/>
          </p:nvCxnSpPr>
          <p:spPr>
            <a:xfrm flipH="1">
              <a:off x="3808306" y="2198132"/>
              <a:ext cx="1694" cy="75033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503506" y="1905000"/>
              <a:ext cx="6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</a:t>
              </a:r>
              <a:endParaRPr 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27807" y="5345668"/>
            <a:ext cx="43353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r>
              <a:rPr lang="en-US" dirty="0" smtClean="0"/>
              <a:t>:  </a:t>
            </a:r>
            <a:r>
              <a:rPr lang="en-US" dirty="0"/>
              <a:t>How to perform </a:t>
            </a:r>
            <a:r>
              <a:rPr lang="en-US" b="1" dirty="0" smtClean="0">
                <a:solidFill>
                  <a:srgbClr val="C00000"/>
                </a:solidFill>
              </a:rPr>
              <a:t>Delete</a:t>
            </a:r>
            <a:r>
              <a:rPr lang="en-US" dirty="0" smtClean="0"/>
              <a:t>(</a:t>
            </a:r>
            <a:r>
              <a:rPr lang="en-US" b="1" dirty="0" err="1" smtClean="0"/>
              <a:t>x,p,L</a:t>
            </a:r>
            <a:r>
              <a:rPr lang="en-US" dirty="0"/>
              <a:t>) </a:t>
            </a:r>
            <a:r>
              <a:rPr lang="en-US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1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68" grpId="0" animBg="1"/>
      <p:bldP spid="6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Some students were interpreting the parameter </a:t>
                </a:r>
                <a:r>
                  <a:rPr lang="en-US" sz="2000" b="1" dirty="0" smtClean="0"/>
                  <a:t>p in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 smtClean="0"/>
                  <a:t>) with the </a:t>
                </a:r>
                <a:r>
                  <a:rPr lang="en-US" sz="2000" u="sng" dirty="0" smtClean="0">
                    <a:solidFill>
                      <a:srgbClr val="0070C0"/>
                    </a:solidFill>
                  </a:rPr>
                  <a:t>integer</a:t>
                </a:r>
                <a:r>
                  <a:rPr lang="en-US" sz="2000" dirty="0" smtClean="0"/>
                  <a:t> signifying the order 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,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baseline="30000" dirty="0" smtClean="0"/>
                  <a:t>nd</a:t>
                </a:r>
                <a:r>
                  <a:rPr lang="en-US" sz="2000" dirty="0" smtClean="0"/>
                  <a:t>,…) at which element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 is to be inserted in</a:t>
                </a:r>
                <a:r>
                  <a:rPr lang="en-US" sz="2000" dirty="0">
                    <a:solidFill>
                      <a:srgbClr val="7030A0"/>
                    </a:solidFill>
                  </a:rPr>
                  <a:t> list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L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Based on this </a:t>
                </a:r>
                <a:r>
                  <a:rPr lang="en-US" sz="2000" dirty="0" err="1" smtClean="0"/>
                  <a:t>intrepretation</a:t>
                </a:r>
                <a:r>
                  <a:rPr lang="en-US" sz="2000" dirty="0" smtClean="0"/>
                  <a:t>,  they felt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 smtClean="0"/>
                  <a:t>) will require scanning the list and hence will take time of the order of </a:t>
                </a:r>
                <a:r>
                  <a:rPr lang="en-US" sz="2000" b="1" dirty="0" smtClean="0"/>
                  <a:t>p </a:t>
                </a:r>
                <a:r>
                  <a:rPr lang="en-US" sz="2000" dirty="0" smtClean="0"/>
                  <a:t>and not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Here is my advice: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Please refer to the </a:t>
                </a:r>
                <a:r>
                  <a:rPr lang="en-US" sz="2000" b="1" dirty="0" smtClean="0"/>
                  <a:t>modeling</a:t>
                </a:r>
                <a:r>
                  <a:rPr lang="en-US" sz="2000" dirty="0" smtClean="0"/>
                  <a:t> of 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list</a:t>
                </a:r>
                <a:r>
                  <a:rPr lang="en-US" sz="2000" dirty="0" smtClean="0"/>
                  <a:t> for exact interpretation of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implementation in the lecture is for that modeling and indeed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However, if you wish to model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list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differently</a:t>
                </a:r>
                <a:r>
                  <a:rPr lang="en-US" sz="2000" dirty="0" smtClean="0"/>
                  <a:t> such that the parameter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is an integer parameter as defined above, then you are right.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Lesson learnt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Implementation of a data structure 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depends</a:t>
                </a:r>
                <a:r>
                  <a:rPr lang="en-US" sz="2000" dirty="0" smtClean="0"/>
                  <a:t> upon its mathematical modeling (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interpretation</a:t>
                </a:r>
                <a:r>
                  <a:rPr lang="en-US" sz="2000" dirty="0" smtClean="0"/>
                  <a:t> of various operations).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  <a:blipFill rotWithShape="1">
                <a:blip r:embed="rId2"/>
                <a:stretch>
                  <a:fillRect l="-672" t="-674" b="-12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perform </a:t>
            </a:r>
            <a:r>
              <a:rPr lang="en-US" sz="3600" b="1" dirty="0" smtClean="0">
                <a:solidFill>
                  <a:srgbClr val="C00000"/>
                </a:solidFill>
              </a:rPr>
              <a:t>successor</a:t>
            </a:r>
            <a:r>
              <a:rPr lang="en-US" sz="3600" dirty="0" smtClean="0"/>
              <a:t>(</a:t>
            </a:r>
            <a:r>
              <a:rPr lang="en-US" sz="3600" b="1" dirty="0" err="1" smtClean="0"/>
              <a:t>p,L</a:t>
            </a:r>
            <a:r>
              <a:rPr lang="en-US" sz="3600" dirty="0"/>
              <a:t>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Successor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p,L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q </a:t>
            </a:r>
            <a:r>
              <a:rPr lang="en-US" sz="1400" dirty="0" err="1" smtClean="0">
                <a:sym typeface="Wingdings" pitchFamily="2" charset="2"/>
              </a:rPr>
              <a:t>p.right</a:t>
            </a:r>
            <a:r>
              <a:rPr lang="en-US" sz="14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400" b="1" dirty="0">
                <a:sym typeface="Wingdings" pitchFamily="2" charset="2"/>
              </a:rPr>
              <a:t>r</a:t>
            </a:r>
            <a:r>
              <a:rPr lang="en-US" sz="1400" b="1" dirty="0" smtClean="0">
                <a:sym typeface="Wingdings" pitchFamily="2" charset="2"/>
              </a:rPr>
              <a:t>eturn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q.value</a:t>
            </a:r>
            <a:r>
              <a:rPr lang="en-US" sz="1400" dirty="0" smtClean="0">
                <a:sym typeface="Wingdings" pitchFamily="2" charset="2"/>
              </a:rPr>
              <a:t>;</a:t>
            </a:r>
            <a:endParaRPr lang="en-US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22860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523440" y="2233136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2831068"/>
            <a:ext cx="1932892" cy="597932"/>
            <a:chOff x="4953000" y="2831068"/>
            <a:chExt cx="1932892" cy="597932"/>
          </a:xfrm>
        </p:grpSpPr>
        <p:sp>
          <p:nvSpPr>
            <p:cNvPr id="42" name="TextBox 41"/>
            <p:cNvSpPr txBox="1"/>
            <p:nvPr/>
          </p:nvSpPr>
          <p:spPr>
            <a:xfrm>
              <a:off x="6082980" y="2831068"/>
              <a:ext cx="802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p.right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953000" y="3417332"/>
              <a:ext cx="1075920" cy="1166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1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6C31"/>
                </a:solidFill>
              </a:rPr>
              <a:t>Time Complexity </a:t>
            </a:r>
            <a:r>
              <a:rPr lang="en-US" sz="3200" b="1" dirty="0" smtClean="0"/>
              <a:t>of each List operation using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Doubly Linked List </a:t>
            </a:r>
            <a:r>
              <a:rPr lang="en-US" sz="3200" b="1" dirty="0" smtClean="0"/>
              <a:t>based implementation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54082"/>
              </p:ext>
            </p:extLst>
          </p:nvPr>
        </p:nvGraphicFramePr>
        <p:xfrm>
          <a:off x="2590800" y="1600200"/>
          <a:ext cx="4495800" cy="375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594"/>
                <a:gridCol w="2424206"/>
              </a:tblGrid>
              <a:tr h="389467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x,p,L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2209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5486400" y="2590800"/>
                <a:ext cx="914400" cy="381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90800"/>
                <a:ext cx="914400" cy="381000"/>
              </a:xfrm>
              <a:prstGeom prst="roundRect">
                <a:avLst/>
              </a:prstGeom>
              <a:blipFill rotWithShape="1">
                <a:blip r:embed="rId2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86400" y="2971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352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3810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86400" y="4953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4191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6400" y="4572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Up Ribbon 14"/>
          <p:cNvSpPr/>
          <p:nvPr/>
        </p:nvSpPr>
        <p:spPr>
          <a:xfrm>
            <a:off x="2286000" y="5749795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>
                <a:solidFill>
                  <a:schemeClr val="tx1"/>
                </a:solidFill>
              </a:rPr>
              <a:t> Write 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Function for each operation with matching complexity.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7239000" y="3543300"/>
            <a:ext cx="1905000" cy="2206495"/>
          </a:xfrm>
          <a:prstGeom prst="borderCallout1">
            <a:avLst>
              <a:gd name="adj1" fmla="val 51571"/>
              <a:gd name="adj2" fmla="val -962"/>
              <a:gd name="adj3" fmla="val 75712"/>
              <a:gd name="adj4" fmla="val -4495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 takes </a:t>
            </a:r>
            <a:r>
              <a:rPr lang="en-US" sz="1200" b="1" dirty="0">
                <a:solidFill>
                  <a:srgbClr val="C00000"/>
                </a:solidFill>
              </a:rPr>
              <a:t>O</a:t>
            </a:r>
            <a:r>
              <a:rPr lang="en-US" sz="1200" b="1" dirty="0">
                <a:solidFill>
                  <a:srgbClr val="0070C0"/>
                </a:solidFill>
              </a:rPr>
              <a:t>(1</a:t>
            </a:r>
            <a:r>
              <a:rPr lang="en-US" sz="1200" b="1" dirty="0" smtClean="0">
                <a:solidFill>
                  <a:srgbClr val="0070C0"/>
                </a:solidFill>
              </a:rPr>
              <a:t>) </a:t>
            </a:r>
            <a:r>
              <a:rPr lang="en-US" sz="1200" dirty="0" smtClean="0">
                <a:solidFill>
                  <a:schemeClr val="tx1"/>
                </a:solidFill>
              </a:rPr>
              <a:t>time if we implement it by setting the </a:t>
            </a:r>
            <a:r>
              <a:rPr lang="en-US" sz="1200" b="1" dirty="0" smtClean="0">
                <a:solidFill>
                  <a:schemeClr val="tx1"/>
                </a:solidFill>
              </a:rPr>
              <a:t>head</a:t>
            </a:r>
            <a:r>
              <a:rPr lang="en-US" sz="1200" dirty="0" smtClean="0">
                <a:solidFill>
                  <a:schemeClr val="tx1"/>
                </a:solidFill>
              </a:rPr>
              <a:t> pointer of list to NULL. However, if one has to </a:t>
            </a:r>
            <a:r>
              <a:rPr lang="en-US" sz="1200" b="1" dirty="0" smtClean="0">
                <a:solidFill>
                  <a:srgbClr val="C00000"/>
                </a:solidFill>
              </a:rPr>
              <a:t>free</a:t>
            </a:r>
            <a:r>
              <a:rPr lang="en-US" sz="1200" dirty="0" smtClean="0">
                <a:solidFill>
                  <a:schemeClr val="tx1"/>
                </a:solidFill>
              </a:rPr>
              <a:t> the memory used by the list, then it will require traversal of the entire list and hence </a:t>
            </a:r>
            <a:r>
              <a:rPr lang="en-US" sz="1200" b="1" dirty="0" smtClean="0">
                <a:solidFill>
                  <a:srgbClr val="C00000"/>
                </a:solidFill>
              </a:rPr>
              <a:t>O</a:t>
            </a:r>
            <a:r>
              <a:rPr lang="en-US" sz="1200" b="1" dirty="0" smtClean="0">
                <a:solidFill>
                  <a:srgbClr val="0070C0"/>
                </a:solidFill>
              </a:rPr>
              <a:t>(n) </a:t>
            </a:r>
            <a:r>
              <a:rPr lang="en-US" sz="1200" dirty="0" smtClean="0">
                <a:solidFill>
                  <a:schemeClr val="tx1"/>
                </a:solidFill>
              </a:rPr>
              <a:t>time.  You might learn more about it in Operating System course.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4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Doubly Linked List </a:t>
            </a:r>
            <a:r>
              <a:rPr lang="en-US" sz="2800" b="1" dirty="0" smtClean="0"/>
              <a:t>based implementation versus </a:t>
            </a:r>
            <a:r>
              <a:rPr lang="en-US" sz="2800" b="1" dirty="0" smtClean="0">
                <a:solidFill>
                  <a:srgbClr val="7030A0"/>
                </a:solidFill>
              </a:rPr>
              <a:t>array</a:t>
            </a:r>
            <a:r>
              <a:rPr lang="en-US" sz="2800" b="1" dirty="0" smtClean="0"/>
              <a:t> based implementation of “List”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8786835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/>
                    <a:gridCol w="2642733"/>
                    <a:gridCol w="2871334"/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330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x,p,L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8786835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/>
                    <a:gridCol w="2642733"/>
                    <a:gridCol w="2871334"/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331818" r="-10852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701" t="-331818" b="-600000"/>
                          </a:stretch>
                        </a:blipFill>
                      </a:tcPr>
                    </a:tc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x,p,L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718182" r="-10852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818182" r="-108525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V="1">
            <a:off x="2971800" y="4343400"/>
            <a:ext cx="5562600" cy="76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Data Structure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Definition</a:t>
            </a:r>
            <a:r>
              <a:rPr lang="en-US" sz="2400" b="1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A collection of data elements </a:t>
            </a:r>
            <a:r>
              <a:rPr lang="en-US" sz="2400" i="1" dirty="0" smtClean="0">
                <a:solidFill>
                  <a:srgbClr val="7030A0"/>
                </a:solidFill>
              </a:rPr>
              <a:t>arranged</a:t>
            </a:r>
            <a:r>
              <a:rPr lang="en-US" sz="2400" dirty="0" smtClean="0">
                <a:solidFill>
                  <a:srgbClr val="7030A0"/>
                </a:solidFill>
              </a:rPr>
              <a:t> and </a:t>
            </a:r>
            <a:r>
              <a:rPr lang="en-US" sz="2400" i="1" dirty="0" smtClean="0">
                <a:solidFill>
                  <a:srgbClr val="7030A0"/>
                </a:solidFill>
              </a:rPr>
              <a:t>connected </a:t>
            </a:r>
            <a:r>
              <a:rPr lang="en-US" sz="2400" dirty="0" smtClean="0"/>
              <a:t>in a way </a:t>
            </a:r>
          </a:p>
          <a:p>
            <a:pPr marL="0" indent="0">
              <a:buNone/>
            </a:pPr>
            <a:r>
              <a:rPr lang="en-US" sz="2400" dirty="0" smtClean="0"/>
              <a:t>that can facilitate </a:t>
            </a:r>
            <a:r>
              <a:rPr lang="en-US" sz="2400" u="sng" dirty="0" smtClean="0"/>
              <a:t>efficient executions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of a  (</a:t>
            </a:r>
            <a:r>
              <a:rPr lang="en-US" sz="2400" dirty="0" smtClean="0">
                <a:solidFill>
                  <a:srgbClr val="7030A0"/>
                </a:solidFill>
              </a:rPr>
              <a:t>potentially long</a:t>
            </a:r>
            <a:r>
              <a:rPr lang="en-US" sz="2400" dirty="0" smtClean="0"/>
              <a:t>) sequence of operations.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 concrete Problem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 smtClean="0"/>
              <a:t>Search the phone # of a person with name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endParaRPr lang="en-US" sz="2000" dirty="0" smtClean="0"/>
          </a:p>
          <a:p>
            <a:r>
              <a:rPr lang="en-US" sz="2000" dirty="0" smtClean="0"/>
              <a:t>Insert a new record (name, phone #,…)</a:t>
            </a:r>
          </a:p>
          <a:p>
            <a:endParaRPr lang="en-US" sz="16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31275"/>
              </p:ext>
            </p:extLst>
          </p:nvPr>
        </p:nvGraphicFramePr>
        <p:xfrm>
          <a:off x="5334000" y="1874520"/>
          <a:ext cx="37338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Array based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 based solution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Up Ribbon 5"/>
          <p:cNvSpPr/>
          <p:nvPr/>
        </p:nvSpPr>
        <p:spPr>
          <a:xfrm>
            <a:off x="2057400" y="53340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 we achieve</a:t>
            </a:r>
            <a:r>
              <a:rPr lang="en-US" b="1" dirty="0" smtClean="0">
                <a:solidFill>
                  <a:srgbClr val="FF0000"/>
                </a:solidFill>
              </a:rPr>
              <a:t> the best of </a:t>
            </a:r>
            <a:r>
              <a:rPr lang="en-US" b="1" dirty="0" smtClean="0">
                <a:solidFill>
                  <a:schemeClr val="tx1"/>
                </a:solidFill>
              </a:rPr>
              <a:t>the two data structure simultaneously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5105400" y="4572000"/>
            <a:ext cx="2743200" cy="457200"/>
          </a:xfrm>
          <a:prstGeom prst="borderCallout2">
            <a:avLst>
              <a:gd name="adj1" fmla="val -3990"/>
              <a:gd name="adj2" fmla="val 65957"/>
              <a:gd name="adj3" fmla="val -391945"/>
              <a:gd name="adj4" fmla="val 64705"/>
              <a:gd name="adj5" fmla="val -393485"/>
              <a:gd name="adj6" fmla="val 4990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we improve it ? Think over it 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2286000" y="4191000"/>
            <a:ext cx="4953000" cy="1143000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Yes. Keep the array sorted according to the </a:t>
            </a:r>
            <a:r>
              <a:rPr lang="en-US" b="1" dirty="0" smtClean="0">
                <a:solidFill>
                  <a:srgbClr val="7030A0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do Binary search for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77" y="6107668"/>
            <a:ext cx="66621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shall together invent such </a:t>
            </a:r>
            <a:r>
              <a:rPr lang="en-US" b="1" dirty="0" smtClean="0"/>
              <a:t>a novel data structure </a:t>
            </a:r>
            <a:r>
              <a:rPr lang="en-US" dirty="0" smtClean="0"/>
              <a:t>in the next class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93673" y="259080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73" y="2590800"/>
                <a:ext cx="63350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654" t="-8197" r="-163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596093" y="259080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093" y="2590800"/>
                <a:ext cx="6335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692" t="-8197" r="-173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625379" y="3212068"/>
                <a:ext cx="622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79" y="3212068"/>
                <a:ext cx="6222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824"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943600" y="32882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288268"/>
                <a:ext cx="6335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197" r="-163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55626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90800"/>
                <a:ext cx="914400" cy="381000"/>
              </a:xfrm>
              <a:prstGeom prst="roundRect">
                <a:avLst/>
              </a:prstGeom>
              <a:blipFill rotWithShape="1">
                <a:blip r:embed="rId6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6477000" y="2960132"/>
            <a:ext cx="1148379" cy="436602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7" grpId="1" animBg="1"/>
      <p:bldP spid="9" grpId="0" animBg="1"/>
      <p:bldP spid="9" grpId="1" animBg="1"/>
      <p:bldP spid="12" grpId="0" animBg="1"/>
      <p:bldP spid="8" grpId="0"/>
      <p:bldP spid="13" grpId="0"/>
      <p:bldP spid="11" grpId="0"/>
      <p:bldP spid="14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this lecture, it was </a:t>
            </a:r>
            <a:r>
              <a:rPr lang="en-US" sz="2400" u="sng" dirty="0" smtClean="0"/>
              <a:t>assumed</a:t>
            </a:r>
            <a:r>
              <a:rPr lang="en-US" sz="2400" dirty="0" smtClean="0"/>
              <a:t> that the students have a basic knowledge of records and singly linked lists from ESC101. In case, you lack this basic knowledge, you are advised to revise the basic concepts of </a:t>
            </a:r>
            <a:r>
              <a:rPr lang="en-US" sz="2400" b="1" dirty="0" smtClean="0">
                <a:solidFill>
                  <a:srgbClr val="7030A0"/>
                </a:solidFill>
              </a:rPr>
              <a:t>pointers, records </a:t>
            </a:r>
            <a:r>
              <a:rPr lang="en-US" sz="2400" dirty="0" smtClean="0"/>
              <a:t>in C from ESC101. This will also be helpful for some programming assignment in future as well.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case you need some assistance in these fundamentals, </a:t>
            </a:r>
            <a:r>
              <a:rPr lang="en-US" sz="2400" dirty="0"/>
              <a:t>s</a:t>
            </a:r>
            <a:r>
              <a:rPr lang="en-US" sz="2400" dirty="0" smtClean="0"/>
              <a:t>end email to TA </a:t>
            </a:r>
            <a:r>
              <a:rPr lang="en-US" sz="2400" b="1" dirty="0" smtClean="0"/>
              <a:t>Mr. </a:t>
            </a:r>
            <a:r>
              <a:rPr lang="en-US" sz="2400" b="1" dirty="0" smtClean="0"/>
              <a:t> Salman Khan </a:t>
            </a:r>
            <a:r>
              <a:rPr lang="en-US" sz="2400" dirty="0" smtClean="0"/>
              <a:t>(</a:t>
            </a:r>
            <a:r>
              <a:rPr lang="en-US" sz="2400" dirty="0" smtClean="0">
                <a:hlinkClick r:id="rId2"/>
              </a:rPr>
              <a:t>salman@iitk.ac.in</a:t>
            </a:r>
            <a:r>
              <a:rPr lang="en-US" sz="2400" dirty="0" smtClean="0"/>
              <a:t> )</a:t>
            </a:r>
          </a:p>
          <a:p>
            <a:pPr marL="0" indent="0">
              <a:buNone/>
            </a:pPr>
            <a:r>
              <a:rPr lang="en-US" sz="2400" dirty="0" smtClean="0"/>
              <a:t>Note: the address is @iitk.ac.in and not @cse.iitk.ac.in.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Proof of </a:t>
            </a:r>
            <a:r>
              <a:rPr lang="en-US" sz="3200" b="1" dirty="0" smtClean="0">
                <a:solidFill>
                  <a:srgbClr val="7030A0"/>
                </a:solidFill>
              </a:rPr>
              <a:t>Correctness</a:t>
            </a:r>
            <a:r>
              <a:rPr lang="en-US" sz="3200" b="1" dirty="0" smtClean="0"/>
              <a:t> of </a:t>
            </a:r>
            <a:br>
              <a:rPr lang="en-US" sz="3200" b="1" dirty="0" smtClean="0"/>
            </a:br>
            <a:r>
              <a:rPr lang="en-US" sz="3200" b="1" dirty="0" smtClean="0"/>
              <a:t>Algorithms</a:t>
            </a:r>
            <a:endParaRPr lang="en-IN" sz="32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229600" cy="1752600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All those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who are </a:t>
            </a:r>
            <a:r>
              <a:rPr lang="en-US" sz="2000" dirty="0" smtClean="0">
                <a:solidFill>
                  <a:srgbClr val="C00000"/>
                </a:solidFill>
              </a:rPr>
              <a:t>not</a:t>
            </a:r>
            <a:r>
              <a:rPr lang="en-US" sz="2000" dirty="0" smtClean="0">
                <a:solidFill>
                  <a:schemeClr val="tx1"/>
                </a:solidFill>
              </a:rPr>
              <a:t> convinced about correctness of algorithm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convinced </a:t>
            </a:r>
            <a:r>
              <a:rPr lang="en-US" sz="2000" u="sng" dirty="0" smtClean="0">
                <a:solidFill>
                  <a:schemeClr val="tx1"/>
                </a:solidFill>
              </a:rPr>
              <a:t>but feel uncomfortable </a:t>
            </a:r>
            <a:r>
              <a:rPr lang="en-US" sz="2000" dirty="0" smtClean="0">
                <a:solidFill>
                  <a:schemeClr val="tx1"/>
                </a:solidFill>
              </a:rPr>
              <a:t>while proving correctness of algorithm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Are invited to the optional doubt clearing session on </a:t>
            </a:r>
            <a:r>
              <a:rPr lang="en-US" sz="2000" b="1" dirty="0" smtClean="0">
                <a:solidFill>
                  <a:schemeClr val="tx1"/>
                </a:solidFill>
              </a:rPr>
              <a:t>Friday (15</a:t>
            </a:r>
            <a:r>
              <a:rPr lang="en-US" sz="2000" b="1" baseline="30000" dirty="0" smtClean="0">
                <a:solidFill>
                  <a:schemeClr val="tx1"/>
                </a:solidFill>
              </a:rPr>
              <a:t>th</a:t>
            </a:r>
            <a:r>
              <a:rPr lang="en-US" sz="2000" b="1" dirty="0" smtClean="0">
                <a:solidFill>
                  <a:schemeClr val="tx1"/>
                </a:solidFill>
              </a:rPr>
              <a:t> Jan) 5-6PM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steps </a:t>
            </a:r>
            <a:r>
              <a:rPr lang="en-US" sz="3600" b="1" dirty="0" smtClean="0"/>
              <a:t>process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for designing </a:t>
            </a:r>
            <a:br>
              <a:rPr lang="en-US" sz="3600" b="1" dirty="0" smtClean="0"/>
            </a:br>
            <a:r>
              <a:rPr lang="en-US" sz="3600" b="1" dirty="0" smtClean="0"/>
              <a:t>a  Data Structure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Step 1:</a:t>
            </a:r>
            <a:r>
              <a:rPr lang="en-US" sz="2400" b="1" dirty="0" smtClean="0"/>
              <a:t> Mathematical Modeling</a:t>
            </a:r>
            <a:endParaRPr lang="en-US" sz="2800" b="1" dirty="0"/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b="1" dirty="0" smtClean="0"/>
              <a:t>Formal </a:t>
            </a:r>
            <a:r>
              <a:rPr lang="en-US" sz="1800" dirty="0" smtClean="0"/>
              <a:t>description of  the possible operations of a data structure. </a:t>
            </a:r>
          </a:p>
          <a:p>
            <a:pPr marL="0" indent="0">
              <a:buNone/>
            </a:pPr>
            <a:r>
              <a:rPr lang="en-US" sz="1800" dirty="0" smtClean="0"/>
              <a:t>Operations can be classified into two categories: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Query Operations:</a:t>
            </a:r>
            <a:r>
              <a:rPr lang="en-US" sz="2000" dirty="0" smtClean="0"/>
              <a:t>  </a:t>
            </a:r>
            <a:r>
              <a:rPr lang="en-US" sz="1800" dirty="0" smtClean="0"/>
              <a:t>Retrieving some information from the data structure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Update operations: </a:t>
            </a:r>
            <a:r>
              <a:rPr lang="en-US" sz="1800" dirty="0" smtClean="0"/>
              <a:t>Making a change in the data structure</a:t>
            </a:r>
            <a:endParaRPr lang="en-US" sz="20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Step 2:</a:t>
            </a:r>
            <a:r>
              <a:rPr lang="en-US" sz="2400" b="1" dirty="0" smtClean="0"/>
              <a:t> Implementation</a:t>
            </a:r>
          </a:p>
          <a:p>
            <a:pPr marL="0" indent="0">
              <a:buNone/>
            </a:pPr>
            <a:r>
              <a:rPr lang="en-US" sz="1800" dirty="0" smtClean="0"/>
              <a:t>Explore the ways of organizing the data that facilitates </a:t>
            </a:r>
          </a:p>
          <a:p>
            <a:pPr marL="0" indent="0">
              <a:buNone/>
            </a:pPr>
            <a:r>
              <a:rPr lang="en-US" sz="1800" dirty="0" smtClean="0"/>
              <a:t>performing each operation efficiently using the existing tools available.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3505200"/>
            <a:ext cx="7162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Outcome of Mathematical Modeling</a:t>
            </a:r>
            <a:r>
              <a:rPr lang="en-US" dirty="0">
                <a:solidFill>
                  <a:schemeClr val="tx1"/>
                </a:solidFill>
              </a:rPr>
              <a:t>:  an </a:t>
            </a:r>
            <a:r>
              <a:rPr lang="en-US" b="1" dirty="0">
                <a:solidFill>
                  <a:srgbClr val="C00000"/>
                </a:solidFill>
              </a:rPr>
              <a:t>Abstract Data </a:t>
            </a:r>
            <a:r>
              <a:rPr lang="en-US" b="1" dirty="0" smtClean="0">
                <a:solidFill>
                  <a:srgbClr val="C00000"/>
                </a:solidFill>
              </a:rPr>
              <a:t>Type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335858" y="5703849"/>
            <a:ext cx="3579541" cy="990600"/>
          </a:xfrm>
          <a:prstGeom prst="borderCallout2">
            <a:avLst>
              <a:gd name="adj1" fmla="val 1864"/>
              <a:gd name="adj2" fmla="val 95542"/>
              <a:gd name="adj3" fmla="val -173745"/>
              <a:gd name="adj4" fmla="val 34809"/>
              <a:gd name="adj5" fmla="val -173483"/>
              <a:gd name="adj6" fmla="val 130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Since we don’t specify here the way how each operation of the data structure will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2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Outcome will be:</a:t>
            </a:r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Abstract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Data Type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“List”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Modeling 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Mathematical Modeling  of a</a:t>
            </a:r>
            <a:r>
              <a:rPr lang="en-US" sz="4000" b="1" dirty="0" smtClean="0">
                <a:solidFill>
                  <a:srgbClr val="7030A0"/>
                </a:solidFill>
              </a:rPr>
              <a:t>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000" dirty="0" smtClean="0"/>
                  <a:t>List of Roll numbers passing a course.</a:t>
                </a:r>
              </a:p>
              <a:p>
                <a:r>
                  <a:rPr lang="en-US" sz="2000" dirty="0" smtClean="0"/>
                  <a:t>List of Criminal cases pending in High Court.</a:t>
                </a:r>
              </a:p>
              <a:p>
                <a:r>
                  <a:rPr lang="en-US" sz="2000" dirty="0" smtClean="0"/>
                  <a:t>List of Rooms reserved in a hotel.</a:t>
                </a:r>
              </a:p>
              <a:p>
                <a:r>
                  <a:rPr lang="en-US" sz="2000" dirty="0" smtClean="0"/>
                  <a:t>List of Students getting award in IITK convocation 2018.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Inference:</a:t>
                </a:r>
                <a:r>
                  <a:rPr lang="en-US" sz="2000" dirty="0" smtClean="0"/>
                  <a:t> List is a </a:t>
                </a:r>
                <a:r>
                  <a:rPr lang="en-US" sz="2000" b="1" u="sng" dirty="0" smtClean="0"/>
                  <a:t>sequence</a:t>
                </a:r>
                <a:r>
                  <a:rPr lang="en-US" sz="2000" dirty="0" smtClean="0"/>
                  <a:t> of elements.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</a:t>
                </a:r>
                <a:r>
                  <a:rPr lang="en-US" sz="2400" b="1" dirty="0" smtClean="0"/>
                  <a:t>L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smtClean="0">
                    <a:solidFill>
                      <a:srgbClr val="006C31"/>
                    </a:solidFill>
                  </a:rPr>
                  <a:t>…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48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773429" y="4876800"/>
            <a:ext cx="2122119" cy="871546"/>
            <a:chOff x="2438400" y="5378196"/>
            <a:chExt cx="2122119" cy="871546"/>
          </a:xfrm>
        </p:grpSpPr>
        <p:sp>
          <p:nvSpPr>
            <p:cNvPr id="6" name="Up Arrow 5"/>
            <p:cNvSpPr/>
            <p:nvPr/>
          </p:nvSpPr>
          <p:spPr>
            <a:xfrm>
              <a:off x="3200400" y="5378196"/>
              <a:ext cx="304800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err="1" smtClean="0"/>
                    <a:t>th</a:t>
                  </a:r>
                  <a:r>
                    <a:rPr lang="en-US" dirty="0" smtClean="0"/>
                    <a:t> element of list </a:t>
                  </a:r>
                  <a:r>
                    <a:rPr lang="en-US" b="1" dirty="0" smtClean="0"/>
                    <a:t>L</a:t>
                  </a:r>
                  <a:r>
                    <a:rPr lang="en-US" dirty="0" smtClean="0"/>
                    <a:t>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349" r="-3714" b="-2222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715000" y="1676400"/>
            <a:ext cx="3200400" cy="1298448"/>
          </a:xfrm>
          <a:prstGeom prst="cloudCallout">
            <a:avLst>
              <a:gd name="adj1" fmla="val -8986"/>
              <a:gd name="adj2" fmla="val 710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common in </a:t>
            </a:r>
            <a:r>
              <a:rPr lang="en-US" dirty="0" smtClean="0">
                <a:solidFill>
                  <a:schemeClr val="tx1"/>
                </a:solidFill>
              </a:rPr>
              <a:t>all these </a:t>
            </a:r>
            <a:r>
              <a:rPr lang="en-US" dirty="0">
                <a:solidFill>
                  <a:schemeClr val="tx1"/>
                </a:solidFill>
              </a:rPr>
              <a:t>examples ?</a:t>
            </a:r>
          </a:p>
        </p:txBody>
      </p:sp>
    </p:spTree>
    <p:extLst>
      <p:ext uri="{BB962C8B-B14F-4D97-AF65-F5344CB8AC3E}">
        <p14:creationId xmlns:p14="http://schemas.microsoft.com/office/powerpoint/2010/main" val="7354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Query Operations</a:t>
            </a:r>
            <a:r>
              <a:rPr lang="en-US" sz="3600" b="1" dirty="0" smtClean="0"/>
              <a:t> on a List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1219200"/>
                <a:ext cx="8915400" cy="5029200"/>
              </a:xfrm>
            </p:spPr>
            <p:txBody>
              <a:bodyPr/>
              <a:lstStyle/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 smtClean="0"/>
                  <a:t>(L)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</a:t>
                </a:r>
                <a:r>
                  <a:rPr lang="en-US" sz="2000" dirty="0" err="1" smtClean="0"/>
                  <a:t>,</a:t>
                </a:r>
                <a:r>
                  <a:rPr lang="en-US" sz="2000" b="1" dirty="0" err="1" smtClean="0"/>
                  <a:t>L</a:t>
                </a:r>
                <a:r>
                  <a:rPr lang="en-US" sz="2000" dirty="0" smtClean="0"/>
                  <a:t>):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p,L</a:t>
                </a:r>
                <a:r>
                  <a:rPr lang="en-US" sz="20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return </a:t>
                </a:r>
                <a:r>
                  <a:rPr lang="en-US" sz="2000" dirty="0"/>
                  <a:t>the element </a:t>
                </a:r>
                <a:r>
                  <a:rPr lang="en-US" sz="2000" dirty="0" smtClean="0"/>
                  <a:t>of list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which succeeds/follows the </a:t>
                </a:r>
                <a:r>
                  <a:rPr lang="en-US" sz="2000" dirty="0"/>
                  <a:t>element at </a:t>
                </a:r>
                <a:r>
                  <a:rPr lang="en-US" sz="2000" i="1" u="sng" dirty="0" smtClean="0"/>
                  <a:t>location</a:t>
                </a:r>
                <a:r>
                  <a:rPr lang="en-US" sz="2000" u="sng" dirty="0" smtClean="0"/>
                  <a:t> </a:t>
                </a:r>
                <a:r>
                  <a:rPr lang="en-US" sz="2000" b="1" u="sng" dirty="0" smtClean="0"/>
                  <a:t>p</a:t>
                </a:r>
                <a:r>
                  <a:rPr lang="en-US" sz="2000" u="sng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If </a:t>
                </a:r>
                <a:r>
                  <a:rPr lang="en-US" sz="2000" b="1" dirty="0" smtClean="0"/>
                  <a:t>L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 smtClean="0"/>
                  <a:t>) returns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p,L</a:t>
                </a:r>
                <a:r>
                  <a:rPr lang="en-US" sz="2000" dirty="0"/>
                  <a:t>):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Return </a:t>
                </a:r>
                <a:r>
                  <a:rPr lang="en-US" sz="2000" dirty="0"/>
                  <a:t>the element of list </a:t>
                </a:r>
                <a:r>
                  <a:rPr lang="en-US" sz="2000" b="1" dirty="0"/>
                  <a:t>L</a:t>
                </a:r>
                <a:r>
                  <a:rPr lang="en-US" sz="2000" dirty="0"/>
                  <a:t> which </a:t>
                </a:r>
                <a:r>
                  <a:rPr lang="en-US" sz="2000" dirty="0" smtClean="0"/>
                  <a:t>precedes (appears before) </a:t>
                </a:r>
                <a:r>
                  <a:rPr lang="en-US" sz="2000" dirty="0"/>
                  <a:t>the element at </a:t>
                </a:r>
                <a:r>
                  <a:rPr lang="en-US" sz="20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location 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Other possible operations: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First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):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Enumerate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):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1219200"/>
                <a:ext cx="8915400" cy="5029200"/>
              </a:xfrm>
              <a:blipFill rotWithShape="1">
                <a:blip r:embed="rId2"/>
                <a:stretch>
                  <a:fillRect l="-684" t="-606" b="-4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34290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29000"/>
                <a:ext cx="7620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19697" r="-13178" b="-4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2 6"/>
          <p:cNvSpPr/>
          <p:nvPr/>
        </p:nvSpPr>
        <p:spPr>
          <a:xfrm>
            <a:off x="6172200" y="1419256"/>
            <a:ext cx="2895600" cy="485744"/>
          </a:xfrm>
          <a:prstGeom prst="borderCallout2">
            <a:avLst>
              <a:gd name="adj1" fmla="val 95523"/>
              <a:gd name="adj2" fmla="val 50790"/>
              <a:gd name="adj3" fmla="val 167626"/>
              <a:gd name="adj4" fmla="val 60569"/>
              <a:gd name="adj5" fmla="val 194894"/>
              <a:gd name="adj6" fmla="val 604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type of this parameter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will depend on the implementation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8383" y="1219200"/>
            <a:ext cx="3323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determine if </a:t>
            </a:r>
            <a:r>
              <a:rPr lang="en-US" sz="2000" b="1" dirty="0"/>
              <a:t>L</a:t>
            </a:r>
            <a:r>
              <a:rPr lang="en-US" sz="2000" dirty="0"/>
              <a:t> is an empty list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78477" y="1581090"/>
            <a:ext cx="337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determine if </a:t>
            </a:r>
            <a:r>
              <a:rPr lang="en-US" sz="2000" b="1" dirty="0"/>
              <a:t>x</a:t>
            </a:r>
            <a:r>
              <a:rPr lang="en-US" sz="2000" dirty="0"/>
              <a:t> appears in list </a:t>
            </a:r>
            <a:r>
              <a:rPr lang="en-US" sz="2000" b="1" dirty="0"/>
              <a:t>L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330" y="5619690"/>
            <a:ext cx="350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the first element of list </a:t>
            </a:r>
            <a:r>
              <a:rPr lang="en-US" sz="2000" b="1" dirty="0"/>
              <a:t>L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064563" y="6000690"/>
            <a:ext cx="669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Enumerate/print all elements of list </a:t>
            </a:r>
            <a:r>
              <a:rPr lang="en-US" sz="2000" b="1" dirty="0"/>
              <a:t>L</a:t>
            </a:r>
            <a:r>
              <a:rPr lang="en-US" sz="2000" dirty="0"/>
              <a:t> in the order they appear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67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5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Update Operations </a:t>
            </a:r>
            <a:r>
              <a:rPr lang="en-US" sz="3600" b="1" dirty="0" smtClean="0"/>
              <a:t>on a List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): </a:t>
                </a: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x,p,L</a:t>
                </a:r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</a:t>
                </a:r>
                <a:r>
                  <a:rPr lang="en-US" sz="2000" dirty="0" smtClean="0"/>
                  <a:t>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then 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x,p,L</a:t>
                </a:r>
                <a:r>
                  <a:rPr lang="en-US" sz="2000" dirty="0" smtClean="0"/>
                  <a:t>),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          ??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): Delete element at location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in </a:t>
                </a:r>
                <a:r>
                  <a:rPr lang="en-US" sz="2000" b="1" dirty="0" smtClean="0"/>
                  <a:t>L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Example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then </a:t>
                </a:r>
                <a:r>
                  <a:rPr lang="en-US" sz="2000" dirty="0"/>
                  <a:t>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p,L</a:t>
                </a:r>
                <a:r>
                  <a:rPr lang="en-US" sz="2000" dirty="0"/>
                  <a:t>), </a:t>
                </a:r>
                <a:r>
                  <a:rPr lang="en-US" sz="2000" b="1" dirty="0"/>
                  <a:t>L</a:t>
                </a:r>
                <a:r>
                  <a:rPr lang="en-US" sz="2000" dirty="0"/>
                  <a:t> becomes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MakeListEmpty</a:t>
                </a:r>
                <a:r>
                  <a:rPr lang="en-US" sz="2000" b="1" dirty="0" smtClean="0"/>
                  <a:t>(L): </a:t>
                </a:r>
                <a:r>
                  <a:rPr lang="en-US" sz="2000" dirty="0" smtClean="0"/>
                  <a:t>Make the List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empty.</a:t>
                </a:r>
                <a:r>
                  <a:rPr lang="en-US" sz="2000" b="1" dirty="0" smtClean="0"/>
                  <a:t>       </a:t>
                </a:r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r="-71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0" y="1992351"/>
            <a:ext cx="3958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 </a:t>
            </a:r>
            <a:r>
              <a:rPr lang="en-US" sz="2000" b="1" dirty="0"/>
              <a:t>x</a:t>
            </a:r>
            <a:r>
              <a:rPr lang="en-US" sz="2000" dirty="0"/>
              <a:t> at a given location </a:t>
            </a:r>
            <a:r>
              <a:rPr lang="en-US" sz="2000" b="1" dirty="0"/>
              <a:t>p</a:t>
            </a:r>
            <a:r>
              <a:rPr lang="en-US" sz="2000" dirty="0"/>
              <a:t> in list </a:t>
            </a:r>
            <a:r>
              <a:rPr lang="en-US" sz="2000" b="1" dirty="0"/>
              <a:t>L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1611868"/>
            <a:ext cx="2336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an empty list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Implementation 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Abstract Data Type “List”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Array</a:t>
            </a:r>
            <a:r>
              <a:rPr lang="en-US" sz="4000" b="1" dirty="0" smtClean="0"/>
              <a:t> based Implementation 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sz="1800" dirty="0" smtClean="0"/>
              </a:p>
              <a:p>
                <a:r>
                  <a:rPr lang="en-US" sz="1800" b="1" dirty="0" smtClean="0"/>
                  <a:t>RAM</a:t>
                </a:r>
                <a:r>
                  <a:rPr lang="en-US" sz="1800" dirty="0" smtClean="0"/>
                  <a:t> allows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 time to access any memory location.</a:t>
                </a:r>
              </a:p>
              <a:p>
                <a:r>
                  <a:rPr lang="en-US" sz="1800" dirty="0" smtClean="0"/>
                  <a:t>Array is a </a:t>
                </a:r>
                <a:r>
                  <a:rPr lang="en-US" sz="1800" u="sng" dirty="0" smtClean="0"/>
                  <a:t>contiguous</a:t>
                </a:r>
                <a:r>
                  <a:rPr lang="en-US" sz="1800" dirty="0" smtClean="0"/>
                  <a:t> chunk of memory kept  in RAM. </a:t>
                </a:r>
              </a:p>
              <a:p>
                <a:r>
                  <a:rPr lang="en-US" sz="1800" dirty="0" smtClean="0"/>
                  <a:t>For an array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[] storing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words,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the address of element </a:t>
                </a:r>
                <a:r>
                  <a:rPr lang="en-US" sz="1800" b="1" dirty="0" smtClean="0"/>
                  <a:t>A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>
                    <a:solidFill>
                      <a:srgbClr val="7030A0"/>
                    </a:solidFill>
                  </a:rPr>
                  <a:t>]</a:t>
                </a:r>
                <a:r>
                  <a:rPr lang="en-US" sz="1800" dirty="0" smtClean="0"/>
                  <a:t> 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“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start address of array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” +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 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ontent Placeholder 6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5181600" y="2479976"/>
            <a:ext cx="3007895" cy="3082624"/>
            <a:chOff x="5181600" y="2479976"/>
            <a:chExt cx="3007895" cy="3082624"/>
          </a:xfrm>
        </p:grpSpPr>
        <p:grpSp>
          <p:nvGrpSpPr>
            <p:cNvPr id="27" name="Group 26"/>
            <p:cNvGrpSpPr/>
            <p:nvPr/>
          </p:nvGrpSpPr>
          <p:grpSpPr>
            <a:xfrm>
              <a:off x="5181600" y="2479976"/>
              <a:ext cx="3007895" cy="2685590"/>
              <a:chOff x="3733800" y="1728216"/>
              <a:chExt cx="4343400" cy="391058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6506851" y="5193268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RAM</a:t>
              </a:r>
              <a:endParaRPr lang="en-US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049351" y="2057400"/>
            <a:ext cx="1981834" cy="1368257"/>
            <a:chOff x="5973151" y="838200"/>
            <a:chExt cx="1981834" cy="1368257"/>
          </a:xfrm>
        </p:grpSpPr>
        <p:sp>
          <p:nvSpPr>
            <p:cNvPr id="64" name="Rectangle 63"/>
            <p:cNvSpPr/>
            <p:nvPr/>
          </p:nvSpPr>
          <p:spPr>
            <a:xfrm>
              <a:off x="6371882" y="2049466"/>
              <a:ext cx="1583103" cy="1569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73151" y="838200"/>
              <a:ext cx="869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459269" y="1255700"/>
              <a:ext cx="474931" cy="801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685800" y="4343400"/>
            <a:ext cx="3733800" cy="1447800"/>
            <a:chOff x="685800" y="4114800"/>
            <a:chExt cx="3733800" cy="144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Down Ribbon 66"/>
                <p:cNvSpPr/>
                <p:nvPr/>
              </p:nvSpPr>
              <p:spPr>
                <a:xfrm>
                  <a:off x="685800" y="4839108"/>
                  <a:ext cx="3733800" cy="723492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2060"/>
                      </a:solidFill>
                    </a:rPr>
                    <a:t>This feature supports 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) time to access </a:t>
                  </a:r>
                  <a:r>
                    <a:rPr lang="en-US" b="1" dirty="0" smtClean="0">
                      <a:solidFill>
                        <a:srgbClr val="002060"/>
                      </a:solidFill>
                    </a:rPr>
                    <a:t>A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] for any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Down Ribbon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4839108"/>
                  <a:ext cx="3733800" cy="723492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3"/>
                  <a:stretch>
                    <a:fillRect b="-13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Down Arrow 112"/>
            <p:cNvSpPr/>
            <p:nvPr/>
          </p:nvSpPr>
          <p:spPr>
            <a:xfrm>
              <a:off x="2438400" y="4114800"/>
              <a:ext cx="304800" cy="784954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loud Callout 65"/>
          <p:cNvSpPr/>
          <p:nvPr/>
        </p:nvSpPr>
        <p:spPr>
          <a:xfrm>
            <a:off x="955455" y="4547621"/>
            <a:ext cx="3575490" cy="1291294"/>
          </a:xfrm>
          <a:prstGeom prst="cloudCallout">
            <a:avLst>
              <a:gd name="adj1" fmla="val -8986"/>
              <a:gd name="adj2" fmla="val 710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can we use array for implementing  a list?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4191635" y="1368552"/>
            <a:ext cx="3839550" cy="536448"/>
          </a:xfrm>
          <a:prstGeom prst="borderCallout1">
            <a:avLst>
              <a:gd name="adj1" fmla="val 49931"/>
              <a:gd name="adj2" fmla="val 89"/>
              <a:gd name="adj3" fmla="val 112500"/>
              <a:gd name="adj4" fmla="val -383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CSE students will learn about it perhaps in </a:t>
            </a:r>
            <a:r>
              <a:rPr lang="en-US" sz="1600" b="1" dirty="0" smtClean="0">
                <a:solidFill>
                  <a:schemeClr val="tx1"/>
                </a:solidFill>
              </a:rPr>
              <a:t>CS220</a:t>
            </a:r>
            <a:r>
              <a:rPr lang="en-US" sz="1600" dirty="0" smtClean="0">
                <a:solidFill>
                  <a:schemeClr val="tx1"/>
                </a:solidFill>
              </a:rPr>
              <a:t> or some later course on Hardware.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1825</Words>
  <Application>Microsoft Office PowerPoint</Application>
  <PresentationFormat>On-screen Show (4:3)</PresentationFormat>
  <Paragraphs>323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Structures and Algorithms (CS210A) </vt:lpstr>
      <vt:lpstr>Data Structure</vt:lpstr>
      <vt:lpstr>Two steps process for designing  a  Data Structure </vt:lpstr>
      <vt:lpstr>PowerPoint Presentation</vt:lpstr>
      <vt:lpstr>Mathematical Modeling  of a List</vt:lpstr>
      <vt:lpstr>Query Operations on a List </vt:lpstr>
      <vt:lpstr>Update Operations on a List</vt:lpstr>
      <vt:lpstr>PowerPoint Presentation</vt:lpstr>
      <vt:lpstr>Array based Implementation </vt:lpstr>
      <vt:lpstr>Array based Implementation </vt:lpstr>
      <vt:lpstr>Time Complexity of each List operation using  Array based implementation</vt:lpstr>
      <vt:lpstr>Link based Implementation:</vt:lpstr>
      <vt:lpstr>Doubly Linked List based Implementation</vt:lpstr>
      <vt:lpstr>How to perform Insert(x,p,L) ?</vt:lpstr>
      <vt:lpstr>How to perform Insert(x,p,L) ?</vt:lpstr>
      <vt:lpstr>PowerPoint Presentation</vt:lpstr>
      <vt:lpstr>How to perform successor(p,L) ?</vt:lpstr>
      <vt:lpstr>Time Complexity of each List operation using  Doubly Linked List based implementation</vt:lpstr>
      <vt:lpstr>Doubly Linked List based implementation versus array based implementation of “List”</vt:lpstr>
      <vt:lpstr>PowerPoint Presentation</vt:lpstr>
      <vt:lpstr>Problem</vt:lpstr>
      <vt:lpstr>Important Advice</vt:lpstr>
      <vt:lpstr>Proof of Correctness of 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595</cp:revision>
  <dcterms:created xsi:type="dcterms:W3CDTF">2011-12-03T04:13:03Z</dcterms:created>
  <dcterms:modified xsi:type="dcterms:W3CDTF">2016-01-13T06:54:10Z</dcterms:modified>
</cp:coreProperties>
</file>