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521" r:id="rId2"/>
    <p:sldId id="505" r:id="rId3"/>
    <p:sldId id="482" r:id="rId4"/>
    <p:sldId id="522" r:id="rId5"/>
    <p:sldId id="535" r:id="rId6"/>
    <p:sldId id="536" r:id="rId7"/>
    <p:sldId id="483" r:id="rId8"/>
    <p:sldId id="493" r:id="rId9"/>
    <p:sldId id="537" r:id="rId10"/>
    <p:sldId id="484" r:id="rId11"/>
    <p:sldId id="538" r:id="rId12"/>
    <p:sldId id="491" r:id="rId13"/>
    <p:sldId id="488" r:id="rId14"/>
    <p:sldId id="485" r:id="rId15"/>
    <p:sldId id="494" r:id="rId16"/>
    <p:sldId id="495" r:id="rId17"/>
    <p:sldId id="524" r:id="rId18"/>
    <p:sldId id="529" r:id="rId19"/>
    <p:sldId id="525" r:id="rId20"/>
    <p:sldId id="497" r:id="rId21"/>
    <p:sldId id="489" r:id="rId22"/>
    <p:sldId id="490" r:id="rId23"/>
    <p:sldId id="500" r:id="rId24"/>
    <p:sldId id="508" r:id="rId25"/>
    <p:sldId id="512" r:id="rId26"/>
    <p:sldId id="539" r:id="rId27"/>
    <p:sldId id="501" r:id="rId28"/>
    <p:sldId id="498" r:id="rId29"/>
    <p:sldId id="540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6625" autoAdjust="0"/>
  </p:normalViewPr>
  <p:slideViewPr>
    <p:cSldViewPr>
      <p:cViewPr>
        <p:scale>
          <a:sx n="85" d="100"/>
          <a:sy n="85" d="100"/>
        </p:scale>
        <p:origin x="-2364" y="-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Spend some time over this data structure to see its characteristics.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                                            How does it look like ?…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7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Spend some time over this data structure to see its characteristics.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                                            How does it look like ?…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7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1/15/2016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1/15/2016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1/15/2016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1/15/2016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1/15/2016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1/15/2016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5800"/>
            <a:ext cx="74676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400" b="1" smtClean="0">
                <a:solidFill>
                  <a:srgbClr val="C00000"/>
                </a:solidFill>
              </a:rPr>
              <a:t>Lecture 9: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lvl="1" algn="l" fontAlgn="auto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Inventing a new Data Structure</a:t>
            </a:r>
            <a:r>
              <a:rPr lang="en-US" sz="2000" b="1" dirty="0" smtClean="0">
                <a:solidFill>
                  <a:schemeClr val="tx1"/>
                </a:solidFill>
              </a:rPr>
              <a:t> with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Flexibility of </a:t>
            </a:r>
            <a:r>
              <a:rPr lang="en-US" sz="2000" b="1" dirty="0" smtClean="0">
                <a:solidFill>
                  <a:srgbClr val="C00000"/>
                </a:solidFill>
              </a:rPr>
              <a:t>lists</a:t>
            </a:r>
            <a:r>
              <a:rPr lang="en-US" sz="2000" b="1" dirty="0" smtClean="0">
                <a:solidFill>
                  <a:schemeClr val="tx1"/>
                </a:solidFill>
              </a:rPr>
              <a:t> for updates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Efficiency of </a:t>
            </a:r>
            <a:r>
              <a:rPr lang="en-US" sz="2000" b="1" dirty="0" smtClean="0">
                <a:solidFill>
                  <a:srgbClr val="C00000"/>
                </a:solidFill>
              </a:rPr>
              <a:t>arrays</a:t>
            </a:r>
            <a:r>
              <a:rPr lang="en-US" sz="2000" b="1" dirty="0" smtClean="0">
                <a:solidFill>
                  <a:schemeClr val="tx1"/>
                </a:solidFill>
              </a:rPr>
              <a:t> for search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6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Nature :</a:t>
            </a:r>
            <a:br>
              <a:rPr lang="en-US" sz="3200" b="1" dirty="0" smtClean="0">
                <a:solidFill>
                  <a:srgbClr val="00B050"/>
                </a:solidFill>
              </a:rPr>
            </a:br>
            <a:r>
              <a:rPr lang="en-US" sz="3200" b="1" dirty="0" smtClean="0"/>
              <a:t>a great source of </a:t>
            </a:r>
            <a:r>
              <a:rPr lang="en-US" sz="3200" b="1" dirty="0" smtClean="0">
                <a:solidFill>
                  <a:srgbClr val="0070C0"/>
                </a:solidFill>
              </a:rPr>
              <a:t>inspiration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54" y="2209800"/>
            <a:ext cx="3103145" cy="304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286000" y="2209800"/>
            <a:ext cx="1600200" cy="685800"/>
            <a:chOff x="4343400" y="2209800"/>
            <a:chExt cx="1600200" cy="685800"/>
          </a:xfrm>
        </p:grpSpPr>
        <p:sp>
          <p:nvSpPr>
            <p:cNvPr id="4" name="TextBox 3"/>
            <p:cNvSpPr txBox="1"/>
            <p:nvPr/>
          </p:nvSpPr>
          <p:spPr>
            <a:xfrm>
              <a:off x="4343400" y="2209800"/>
              <a:ext cx="76687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leaves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257800" y="2394466"/>
              <a:ext cx="685800" cy="12013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257800" y="2514600"/>
              <a:ext cx="533400" cy="19633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202655" y="2645033"/>
              <a:ext cx="588545" cy="25056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773026" y="3657600"/>
            <a:ext cx="2099494" cy="902732"/>
            <a:chOff x="4773026" y="3657600"/>
            <a:chExt cx="2099494" cy="902732"/>
          </a:xfrm>
        </p:grpSpPr>
        <p:sp>
          <p:nvSpPr>
            <p:cNvPr id="18" name="TextBox 17"/>
            <p:cNvSpPr txBox="1"/>
            <p:nvPr/>
          </p:nvSpPr>
          <p:spPr>
            <a:xfrm>
              <a:off x="6172200" y="4191000"/>
              <a:ext cx="700320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joints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5791200" y="3657600"/>
              <a:ext cx="304800" cy="5334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4773026" y="4191000"/>
              <a:ext cx="1322974" cy="18466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5181600" y="3810000"/>
              <a:ext cx="914400" cy="47333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678676" y="5285601"/>
            <a:ext cx="502924" cy="276999"/>
          </a:xfrm>
          <a:prstGeom prst="rect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root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3422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Nature :</a:t>
            </a:r>
            <a:br>
              <a:rPr lang="en-US" sz="3200" b="1" dirty="0" smtClean="0">
                <a:solidFill>
                  <a:srgbClr val="00B050"/>
                </a:solidFill>
              </a:rPr>
            </a:br>
            <a:r>
              <a:rPr lang="en-US" sz="3200" b="1" dirty="0" smtClean="0"/>
              <a:t>a great source of </a:t>
            </a:r>
            <a:r>
              <a:rPr lang="en-US" sz="3200" b="1" dirty="0" smtClean="0">
                <a:solidFill>
                  <a:srgbClr val="0070C0"/>
                </a:solidFill>
              </a:rPr>
              <a:t>inspiration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54" y="2209800"/>
            <a:ext cx="310314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9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B050"/>
                </a:solidFill>
              </a:rPr>
              <a:t>Nature :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3200" b="1" dirty="0"/>
              <a:t>a great source of </a:t>
            </a:r>
            <a:r>
              <a:rPr lang="en-US" sz="3200" b="1" dirty="0">
                <a:solidFill>
                  <a:srgbClr val="0070C0"/>
                </a:solidFill>
              </a:rPr>
              <a:t>inspiration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200401" y="2209799"/>
            <a:ext cx="3103146" cy="304800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733800" y="4724401"/>
            <a:ext cx="1763127" cy="1343798"/>
            <a:chOff x="3733800" y="1235334"/>
            <a:chExt cx="1763127" cy="1343798"/>
          </a:xfrm>
        </p:grpSpPr>
        <p:sp>
          <p:nvSpPr>
            <p:cNvPr id="8" name="TextBox 7"/>
            <p:cNvSpPr txBox="1"/>
            <p:nvPr/>
          </p:nvSpPr>
          <p:spPr>
            <a:xfrm>
              <a:off x="4343400" y="2209800"/>
              <a:ext cx="76687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leaves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3733800" y="1235334"/>
              <a:ext cx="762000" cy="97446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4773026" y="1768734"/>
              <a:ext cx="0" cy="44106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4922524" y="1463933"/>
              <a:ext cx="574403" cy="74586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726838" y="3200400"/>
            <a:ext cx="2664562" cy="1219200"/>
            <a:chOff x="4726838" y="3200400"/>
            <a:chExt cx="2664562" cy="1219200"/>
          </a:xfrm>
        </p:grpSpPr>
        <p:sp>
          <p:nvSpPr>
            <p:cNvPr id="14" name="TextBox 13"/>
            <p:cNvSpPr txBox="1"/>
            <p:nvPr/>
          </p:nvSpPr>
          <p:spPr>
            <a:xfrm>
              <a:off x="6691080" y="3657600"/>
              <a:ext cx="700320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joints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5496928" y="3200400"/>
              <a:ext cx="1194152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4726838" y="3962400"/>
              <a:ext cx="1964242" cy="4572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4773026" y="3276600"/>
              <a:ext cx="1780174" cy="56566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419600" y="1828800"/>
            <a:ext cx="502924" cy="276999"/>
          </a:xfrm>
          <a:prstGeom prst="rect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root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2887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itle 2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B050"/>
                </a:solidFill>
              </a:rPr>
              <a:t>Nature :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3200" b="1" dirty="0"/>
              <a:t>a great source of </a:t>
            </a:r>
            <a:r>
              <a:rPr lang="en-US" sz="3200" b="1" dirty="0">
                <a:solidFill>
                  <a:srgbClr val="0070C0"/>
                </a:solidFill>
              </a:rPr>
              <a:t>inspiration</a:t>
            </a:r>
            <a:endParaRPr lang="en-US" sz="3200" b="1" dirty="0"/>
          </a:p>
        </p:txBody>
      </p:sp>
      <p:sp>
        <p:nvSpPr>
          <p:cNvPr id="272" name="Content Placeholder 27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2214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0148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821667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8216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78466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8216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0148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61294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228093" y="462685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294893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209293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123693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038093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952493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943093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320053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212068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018837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018837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3981829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018837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212068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212068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212068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3941058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018837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3974068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3996453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320053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419600" y="1868269"/>
            <a:ext cx="502924" cy="276999"/>
          </a:xfrm>
          <a:prstGeom prst="rect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root</a:t>
            </a:r>
            <a:endParaRPr lang="en-US" sz="1200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1495048" y="4888468"/>
            <a:ext cx="6405616" cy="1131332"/>
            <a:chOff x="1495048" y="4267200"/>
            <a:chExt cx="6405616" cy="1131332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4922524" y="4311182"/>
              <a:ext cx="2029969" cy="6418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4398386" y="4267200"/>
              <a:ext cx="21214" cy="6858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 flipV="1">
              <a:off x="2514600" y="4311182"/>
              <a:ext cx="1519123" cy="6418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033723" y="5029200"/>
              <a:ext cx="76687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leaves</a:t>
              </a:r>
              <a:endParaRPr lang="en-US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V="1">
              <a:off x="4724400" y="4267201"/>
              <a:ext cx="1213108" cy="68579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3500626" y="4311182"/>
              <a:ext cx="708667" cy="6418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 flipV="1">
              <a:off x="1495048" y="4311182"/>
              <a:ext cx="2403220" cy="7180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4922524" y="4311182"/>
              <a:ext cx="2978140" cy="7180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5815336" y="2221468"/>
            <a:ext cx="2261864" cy="1295400"/>
            <a:chOff x="5815336" y="1600200"/>
            <a:chExt cx="2261864" cy="1295400"/>
          </a:xfrm>
        </p:grpSpPr>
        <p:sp>
          <p:nvSpPr>
            <p:cNvPr id="94" name="TextBox 93"/>
            <p:cNvSpPr txBox="1"/>
            <p:nvPr/>
          </p:nvSpPr>
          <p:spPr>
            <a:xfrm>
              <a:off x="7343025" y="1600200"/>
              <a:ext cx="73417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 flipH="1">
              <a:off x="5815336" y="1921788"/>
              <a:ext cx="1476704" cy="12442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7263136" y="2046208"/>
              <a:ext cx="344796" cy="84939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urved Connector 241"/>
            <p:cNvCxnSpPr/>
            <p:nvPr/>
          </p:nvCxnSpPr>
          <p:spPr>
            <a:xfrm rot="10800000" flipV="1">
              <a:off x="6160133" y="2046208"/>
              <a:ext cx="1283334" cy="849392"/>
            </a:xfrm>
            <a:prstGeom prst="curvedConnector3">
              <a:avLst>
                <a:gd name="adj1" fmla="val 36097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1447800" y="2145268"/>
            <a:ext cx="2883532" cy="1850142"/>
            <a:chOff x="1447800" y="1524000"/>
            <a:chExt cx="2883532" cy="1850142"/>
          </a:xfrm>
        </p:grpSpPr>
        <p:sp>
          <p:nvSpPr>
            <p:cNvPr id="112" name="TextBox 111"/>
            <p:cNvSpPr txBox="1"/>
            <p:nvPr/>
          </p:nvSpPr>
          <p:spPr>
            <a:xfrm>
              <a:off x="1447800" y="1524000"/>
              <a:ext cx="78258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Nodes</a:t>
              </a:r>
              <a:endParaRPr lang="en-US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2348480" y="1708666"/>
              <a:ext cx="198285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urved Connector 115"/>
            <p:cNvCxnSpPr/>
            <p:nvPr/>
          </p:nvCxnSpPr>
          <p:spPr>
            <a:xfrm>
              <a:off x="1770894" y="2089666"/>
              <a:ext cx="1962906" cy="128447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2371346" y="1893332"/>
              <a:ext cx="448054" cy="39266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600200" y="2046208"/>
              <a:ext cx="277360" cy="100179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898268" y="6216134"/>
            <a:ext cx="126451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Binary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10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 animBg="1"/>
      <p:bldP spid="284" grpId="1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Binary Tree</a:t>
            </a:r>
            <a:r>
              <a:rPr lang="en-US" sz="3200" b="1" dirty="0" smtClean="0"/>
              <a:t>: A </a:t>
            </a:r>
            <a:r>
              <a:rPr lang="en-US" sz="3200" b="1" dirty="0"/>
              <a:t>m</a:t>
            </a:r>
            <a:r>
              <a:rPr lang="en-US" sz="3200" b="1" dirty="0" smtClean="0"/>
              <a:t>athematical model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Definition</a:t>
            </a:r>
            <a:r>
              <a:rPr lang="en-US" sz="2000" b="1" dirty="0" smtClean="0"/>
              <a:t>: </a:t>
            </a:r>
            <a:r>
              <a:rPr lang="en-US" sz="2000" dirty="0" smtClean="0"/>
              <a:t>A collection of nodes is said to form a </a:t>
            </a:r>
            <a:r>
              <a:rPr lang="en-US" sz="2000" dirty="0" smtClean="0">
                <a:solidFill>
                  <a:srgbClr val="00B050"/>
                </a:solidFill>
              </a:rPr>
              <a:t>binary tree </a:t>
            </a:r>
            <a:r>
              <a:rPr lang="en-US" sz="2000" dirty="0" smtClean="0"/>
              <a:t>if</a:t>
            </a:r>
          </a:p>
          <a:p>
            <a:pPr marL="0" indent="0">
              <a:buNone/>
            </a:pPr>
            <a:r>
              <a:rPr lang="en-US" sz="2000" dirty="0" smtClean="0"/>
              <a:t>1.     There is exactly one node with no incoming edge.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This node is called the </a:t>
            </a:r>
            <a:r>
              <a:rPr lang="en-US" sz="2000" b="1" dirty="0" smtClean="0">
                <a:solidFill>
                  <a:srgbClr val="C00000"/>
                </a:solidFill>
              </a:rPr>
              <a:t>root</a:t>
            </a:r>
            <a:r>
              <a:rPr lang="en-US" sz="2000" dirty="0" smtClean="0"/>
              <a:t> of the tree. </a:t>
            </a:r>
            <a:endParaRPr lang="en-US" sz="2000" dirty="0"/>
          </a:p>
          <a:p>
            <a:pPr marL="457200" indent="-457200">
              <a:buAutoNum type="arabicPeriod" startAt="2"/>
            </a:pPr>
            <a:r>
              <a:rPr lang="en-US" sz="2000" dirty="0" smtClean="0"/>
              <a:t>Every node other than root node has </a:t>
            </a:r>
          </a:p>
          <a:p>
            <a:pPr marL="0" indent="0">
              <a:buNone/>
            </a:pPr>
            <a:r>
              <a:rPr lang="en-US" sz="2000" dirty="0" smtClean="0"/>
              <a:t>3.     Each node has         …             </a:t>
            </a:r>
            <a:r>
              <a:rPr lang="en-US" sz="2000" b="1" dirty="0" smtClean="0"/>
              <a:t>outgoing edges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096505" y="5081730"/>
            <a:ext cx="1161295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495800" y="4304208"/>
            <a:ext cx="780294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438400" y="4101462"/>
            <a:ext cx="3563106" cy="2451738"/>
            <a:chOff x="2438400" y="4101462"/>
            <a:chExt cx="3563106" cy="2451738"/>
          </a:xfrm>
        </p:grpSpPr>
        <p:sp>
          <p:nvSpPr>
            <p:cNvPr id="7" name="Rectangle 6"/>
            <p:cNvSpPr/>
            <p:nvPr/>
          </p:nvSpPr>
          <p:spPr>
            <a:xfrm>
              <a:off x="4191001" y="4101462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6601" y="4871223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57801" y="49082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95600" y="57464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10000" y="57464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15000" y="57464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>
              <a:endCxn id="10" idx="0"/>
            </p:cNvCxnSpPr>
            <p:nvPr/>
          </p:nvCxnSpPr>
          <p:spPr>
            <a:xfrm flipH="1">
              <a:off x="3038853" y="5068392"/>
              <a:ext cx="237748" cy="6780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8" idx="0"/>
            </p:cNvCxnSpPr>
            <p:nvPr/>
          </p:nvCxnSpPr>
          <p:spPr>
            <a:xfrm flipH="1">
              <a:off x="3419854" y="4298631"/>
              <a:ext cx="811215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1" idx="0"/>
            </p:cNvCxnSpPr>
            <p:nvPr/>
          </p:nvCxnSpPr>
          <p:spPr>
            <a:xfrm>
              <a:off x="3535666" y="5060631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3" idx="0"/>
            </p:cNvCxnSpPr>
            <p:nvPr/>
          </p:nvCxnSpPr>
          <p:spPr>
            <a:xfrm>
              <a:off x="5544307" y="5083016"/>
              <a:ext cx="313946" cy="6634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438400" y="63560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10" idx="1"/>
              <a:endCxn id="25" idx="0"/>
            </p:cNvCxnSpPr>
            <p:nvPr/>
          </p:nvCxnSpPr>
          <p:spPr>
            <a:xfrm flipH="1">
              <a:off x="2581653" y="5845016"/>
              <a:ext cx="313947" cy="511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48200" y="5105400"/>
            <a:ext cx="954012" cy="838200"/>
            <a:chOff x="6495294" y="5105400"/>
            <a:chExt cx="954012" cy="838200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6781800" y="5105400"/>
              <a:ext cx="381001" cy="6332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6495294" y="57464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162800" y="57150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>
              <a:off x="7239000" y="5105400"/>
              <a:ext cx="9150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133600" y="3810000"/>
            <a:ext cx="6934200" cy="2895600"/>
            <a:chOff x="2133600" y="3810000"/>
            <a:chExt cx="6934200" cy="2895600"/>
          </a:xfrm>
        </p:grpSpPr>
        <p:sp>
          <p:nvSpPr>
            <p:cNvPr id="42" name="Cloud Callout 41"/>
            <p:cNvSpPr/>
            <p:nvPr/>
          </p:nvSpPr>
          <p:spPr>
            <a:xfrm>
              <a:off x="6163052" y="4477296"/>
              <a:ext cx="2904748" cy="932904"/>
            </a:xfrm>
            <a:prstGeom prst="cloudCallou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Which of these are</a:t>
              </a:r>
              <a:r>
                <a:rPr lang="en-US" b="1" dirty="0" smtClean="0">
                  <a:solidFill>
                    <a:schemeClr val="tx1"/>
                  </a:solidFill>
                </a:rPr>
                <a:t> </a:t>
              </a:r>
              <a:r>
                <a:rPr lang="en-US" b="1" dirty="0" smtClean="0">
                  <a:solidFill>
                    <a:srgbClr val="FF0000"/>
                  </a:solidFill>
                </a:rPr>
                <a:t>not</a:t>
              </a:r>
              <a:r>
                <a:rPr lang="en-US" b="1" dirty="0" smtClean="0">
                  <a:solidFill>
                    <a:schemeClr val="tx1"/>
                  </a:solidFill>
                </a:rPr>
                <a:t> </a:t>
              </a:r>
              <a:r>
                <a:rPr lang="en-US" b="1" dirty="0" smtClean="0">
                  <a:solidFill>
                    <a:srgbClr val="00B050"/>
                  </a:solidFill>
                </a:rPr>
                <a:t>binary trees </a:t>
              </a:r>
              <a:r>
                <a:rPr lang="en-US" dirty="0" smtClean="0">
                  <a:solidFill>
                    <a:schemeClr val="tx1"/>
                  </a:solidFill>
                </a:rPr>
                <a:t>?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33600" y="3810000"/>
              <a:ext cx="4038600" cy="2895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800600" y="2724090"/>
            <a:ext cx="3065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exactly one </a:t>
            </a:r>
            <a:r>
              <a:rPr lang="en-US" sz="2000" b="1" dirty="0"/>
              <a:t>incoming edge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590800" y="3059668"/>
            <a:ext cx="133543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7030A0"/>
                </a:solidFill>
              </a:rPr>
              <a:t>at most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7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B050"/>
                </a:solidFill>
              </a:rPr>
              <a:t>Binary Tree</a:t>
            </a:r>
            <a:r>
              <a:rPr lang="en-US" sz="3200" b="1" dirty="0"/>
              <a:t>: </a:t>
            </a:r>
            <a:r>
              <a:rPr lang="en-US" sz="3200" b="1" dirty="0" smtClean="0"/>
              <a:t>some </a:t>
            </a:r>
            <a:r>
              <a:rPr lang="en-US" sz="3200" b="1" dirty="0" smtClean="0">
                <a:solidFill>
                  <a:srgbClr val="7030A0"/>
                </a:solidFill>
              </a:rPr>
              <a:t>terminologies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If there is an edge from node </a:t>
            </a:r>
            <a:r>
              <a:rPr lang="en-US" sz="2000" dirty="0" smtClean="0">
                <a:solidFill>
                  <a:srgbClr val="00B0F0"/>
                </a:solidFill>
              </a:rPr>
              <a:t>u</a:t>
            </a:r>
            <a:r>
              <a:rPr lang="en-US" sz="2000" dirty="0" smtClean="0"/>
              <a:t> to node </a:t>
            </a:r>
            <a:r>
              <a:rPr lang="en-US" sz="2000" dirty="0" smtClean="0">
                <a:solidFill>
                  <a:srgbClr val="00B0F0"/>
                </a:solidFill>
              </a:rPr>
              <a:t>v</a:t>
            </a:r>
            <a:r>
              <a:rPr lang="en-US" sz="2000" dirty="0" smtClean="0"/>
              <a:t>,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then </a:t>
            </a:r>
            <a:r>
              <a:rPr lang="en-US" sz="2000" dirty="0" smtClean="0">
                <a:solidFill>
                  <a:srgbClr val="00B0F0"/>
                </a:solidFill>
              </a:rPr>
              <a:t>u</a:t>
            </a:r>
            <a:r>
              <a:rPr lang="en-US" sz="2000" dirty="0" smtClean="0"/>
              <a:t> is called </a:t>
            </a:r>
            <a:r>
              <a:rPr lang="en-US" sz="2000" b="1" dirty="0" smtClean="0">
                <a:solidFill>
                  <a:srgbClr val="FF0000"/>
                </a:solidFill>
              </a:rPr>
              <a:t>parent</a:t>
            </a:r>
            <a:r>
              <a:rPr lang="en-US" sz="2000" dirty="0" smtClean="0"/>
              <a:t> of </a:t>
            </a:r>
            <a:r>
              <a:rPr lang="en-US" sz="2000" dirty="0" smtClean="0">
                <a:solidFill>
                  <a:srgbClr val="00B0F0"/>
                </a:solidFill>
              </a:rPr>
              <a:t>v</a:t>
            </a:r>
            <a:r>
              <a:rPr lang="en-US" sz="2000" dirty="0" smtClean="0"/>
              <a:t> ,and </a:t>
            </a:r>
            <a:r>
              <a:rPr lang="en-US" sz="2000" dirty="0" smtClean="0">
                <a:solidFill>
                  <a:srgbClr val="00B0F0"/>
                </a:solidFill>
              </a:rPr>
              <a:t>v</a:t>
            </a:r>
            <a:r>
              <a:rPr lang="en-US" sz="2000" dirty="0" smtClean="0"/>
              <a:t> is called </a:t>
            </a:r>
            <a:r>
              <a:rPr lang="en-US" sz="2000" b="1" dirty="0" smtClean="0">
                <a:solidFill>
                  <a:srgbClr val="FF0000"/>
                </a:solidFill>
              </a:rPr>
              <a:t>child</a:t>
            </a:r>
            <a:r>
              <a:rPr lang="en-US" sz="2000" dirty="0" smtClean="0"/>
              <a:t> of </a:t>
            </a:r>
            <a:r>
              <a:rPr lang="en-US" sz="2000" dirty="0" smtClean="0">
                <a:solidFill>
                  <a:srgbClr val="00B0F0"/>
                </a:solidFill>
              </a:rPr>
              <a:t>u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The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Height</a:t>
            </a:r>
            <a:r>
              <a:rPr lang="en-US" sz="2000" dirty="0" smtClean="0"/>
              <a:t> of a Binary tree </a:t>
            </a:r>
            <a:r>
              <a:rPr lang="en-US" sz="2000" b="1" dirty="0" smtClean="0">
                <a:solidFill>
                  <a:srgbClr val="00B050"/>
                </a:solidFill>
              </a:rPr>
              <a:t>T</a:t>
            </a:r>
            <a:r>
              <a:rPr lang="en-US" sz="2000" dirty="0" smtClean="0"/>
              <a:t> is the </a:t>
            </a:r>
            <a:r>
              <a:rPr lang="en-US" sz="2000" u="sng" dirty="0" smtClean="0"/>
              <a:t>maximum</a:t>
            </a:r>
            <a:r>
              <a:rPr lang="en-US" sz="2000" dirty="0" smtClean="0"/>
              <a:t> number of edges from the root to any leaf node in the tree </a:t>
            </a:r>
            <a:r>
              <a:rPr lang="en-US" sz="2000" b="1" dirty="0" smtClean="0">
                <a:solidFill>
                  <a:srgbClr val="00B050"/>
                </a:solidFill>
              </a:rPr>
              <a:t>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p</a:t>
            </a:r>
            <a:r>
              <a:rPr lang="en-US" sz="2000" dirty="0" smtClean="0"/>
              <a:t>arent(</a:t>
            </a:r>
            <a:r>
              <a:rPr lang="en-US" sz="2000" dirty="0" smtClean="0">
                <a:solidFill>
                  <a:srgbClr val="00B0F0"/>
                </a:solidFill>
              </a:rPr>
              <a:t>y</a:t>
            </a:r>
            <a:r>
              <a:rPr lang="en-US" sz="2000" dirty="0" smtClean="0"/>
              <a:t>)       =   </a:t>
            </a:r>
            <a:r>
              <a:rPr lang="en-US" sz="2000" dirty="0" smtClean="0">
                <a:solidFill>
                  <a:srgbClr val="C00000"/>
                </a:solidFill>
              </a:rPr>
              <a:t>??</a:t>
            </a:r>
          </a:p>
          <a:p>
            <a:pPr marL="0" indent="0">
              <a:buNone/>
            </a:pPr>
            <a:r>
              <a:rPr lang="en-US" sz="2000" dirty="0"/>
              <a:t>p</a:t>
            </a:r>
            <a:r>
              <a:rPr lang="en-US" sz="2000" dirty="0" smtClean="0"/>
              <a:t>arent(</a:t>
            </a:r>
            <a:r>
              <a:rPr lang="en-US" sz="2000" dirty="0" smtClean="0">
                <a:solidFill>
                  <a:srgbClr val="00B0F0"/>
                </a:solidFill>
              </a:rPr>
              <a:t>v</a:t>
            </a:r>
            <a:r>
              <a:rPr lang="en-US" sz="2000" dirty="0" smtClean="0"/>
              <a:t>)       =   </a:t>
            </a:r>
            <a:r>
              <a:rPr lang="en-US" sz="2000" dirty="0" smtClean="0">
                <a:solidFill>
                  <a:srgbClr val="C00000"/>
                </a:solidFill>
              </a:rPr>
              <a:t>??</a:t>
            </a:r>
          </a:p>
          <a:p>
            <a:pPr marL="0" indent="0">
              <a:buNone/>
            </a:pPr>
            <a:r>
              <a:rPr lang="en-US" sz="2000" dirty="0"/>
              <a:t>c</a:t>
            </a:r>
            <a:r>
              <a:rPr lang="en-US" sz="2000" dirty="0" smtClean="0"/>
              <a:t>hildren(</a:t>
            </a:r>
            <a:r>
              <a:rPr lang="en-US" sz="2000" dirty="0" smtClean="0">
                <a:solidFill>
                  <a:srgbClr val="00B0F0"/>
                </a:solidFill>
              </a:rPr>
              <a:t>y</a:t>
            </a:r>
            <a:r>
              <a:rPr lang="en-US" sz="2000" dirty="0" smtClean="0"/>
              <a:t>)    =   </a:t>
            </a:r>
            <a:r>
              <a:rPr lang="en-US" sz="2000" dirty="0" smtClean="0">
                <a:solidFill>
                  <a:srgbClr val="C00000"/>
                </a:solidFill>
              </a:rPr>
              <a:t>??</a:t>
            </a:r>
          </a:p>
          <a:p>
            <a:pPr marL="0" indent="0">
              <a:buNone/>
            </a:pPr>
            <a:r>
              <a:rPr lang="en-US" sz="2000" dirty="0"/>
              <a:t>c</a:t>
            </a:r>
            <a:r>
              <a:rPr lang="en-US" sz="2000" dirty="0" smtClean="0"/>
              <a:t>hildren(</a:t>
            </a:r>
            <a:r>
              <a:rPr lang="en-US" sz="2000" dirty="0" smtClean="0">
                <a:solidFill>
                  <a:srgbClr val="00B0F0"/>
                </a:solidFill>
              </a:rPr>
              <a:t>x</a:t>
            </a:r>
            <a:r>
              <a:rPr lang="en-US" sz="2000" dirty="0" smtClean="0"/>
              <a:t>)    =   </a:t>
            </a:r>
            <a:r>
              <a:rPr lang="en-US" sz="2000" dirty="0" smtClean="0">
                <a:solidFill>
                  <a:srgbClr val="C00000"/>
                </a:solidFill>
              </a:rPr>
              <a:t>??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h</a:t>
            </a:r>
            <a:r>
              <a:rPr lang="en-US" sz="2000" dirty="0" smtClean="0"/>
              <a:t>eight(</a:t>
            </a:r>
            <a:r>
              <a:rPr lang="en-US" sz="2000" dirty="0" smtClean="0">
                <a:solidFill>
                  <a:srgbClr val="00B0F0"/>
                </a:solidFill>
              </a:rPr>
              <a:t>T</a:t>
            </a:r>
            <a:r>
              <a:rPr lang="en-US" sz="2000" dirty="0" smtClean="0"/>
              <a:t>)       =   </a:t>
            </a:r>
            <a:r>
              <a:rPr lang="en-US" sz="2000" dirty="0">
                <a:solidFill>
                  <a:srgbClr val="C00000"/>
                </a:solidFill>
              </a:rPr>
              <a:t>??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029200" y="3733800"/>
            <a:ext cx="1863965" cy="2629829"/>
            <a:chOff x="2429254" y="3847171"/>
            <a:chExt cx="1863965" cy="2629829"/>
          </a:xfrm>
        </p:grpSpPr>
        <p:sp>
          <p:nvSpPr>
            <p:cNvPr id="24" name="Freeform 23"/>
            <p:cNvSpPr/>
            <p:nvPr/>
          </p:nvSpPr>
          <p:spPr>
            <a:xfrm>
              <a:off x="2442116" y="3847171"/>
              <a:ext cx="1851103" cy="2598234"/>
            </a:xfrm>
            <a:custGeom>
              <a:avLst/>
              <a:gdLst>
                <a:gd name="connsiteX0" fmla="*/ 1405054 w 1405054"/>
                <a:gd name="connsiteY0" fmla="*/ 0 h 1884556"/>
                <a:gd name="connsiteX1" fmla="*/ 735980 w 1405054"/>
                <a:gd name="connsiteY1" fmla="*/ 468351 h 1884556"/>
                <a:gd name="connsiteX2" fmla="*/ 367990 w 1405054"/>
                <a:gd name="connsiteY2" fmla="*/ 1315844 h 1884556"/>
                <a:gd name="connsiteX3" fmla="*/ 0 w 1405054"/>
                <a:gd name="connsiteY3" fmla="*/ 1884556 h 1884556"/>
                <a:gd name="connsiteX4" fmla="*/ 0 w 1405054"/>
                <a:gd name="connsiteY4" fmla="*/ 1884556 h 1884556"/>
                <a:gd name="connsiteX0" fmla="*/ 1851103 w 1851103"/>
                <a:gd name="connsiteY0" fmla="*/ 0 h 2598234"/>
                <a:gd name="connsiteX1" fmla="*/ 1182029 w 1851103"/>
                <a:gd name="connsiteY1" fmla="*/ 468351 h 2598234"/>
                <a:gd name="connsiteX2" fmla="*/ 814039 w 1851103"/>
                <a:gd name="connsiteY2" fmla="*/ 1315844 h 2598234"/>
                <a:gd name="connsiteX3" fmla="*/ 446049 w 1851103"/>
                <a:gd name="connsiteY3" fmla="*/ 1884556 h 2598234"/>
                <a:gd name="connsiteX4" fmla="*/ 0 w 1851103"/>
                <a:gd name="connsiteY4" fmla="*/ 2598234 h 259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1103" h="2598234">
                  <a:moveTo>
                    <a:pt x="1851103" y="0"/>
                  </a:moveTo>
                  <a:cubicBezTo>
                    <a:pt x="1602988" y="124522"/>
                    <a:pt x="1354873" y="249044"/>
                    <a:pt x="1182029" y="468351"/>
                  </a:cubicBezTo>
                  <a:cubicBezTo>
                    <a:pt x="1009185" y="687658"/>
                    <a:pt x="936702" y="1079810"/>
                    <a:pt x="814039" y="1315844"/>
                  </a:cubicBezTo>
                  <a:cubicBezTo>
                    <a:pt x="691376" y="1551878"/>
                    <a:pt x="581722" y="1670824"/>
                    <a:pt x="446049" y="1884556"/>
                  </a:cubicBezTo>
                  <a:cubicBezTo>
                    <a:pt x="310376" y="2098288"/>
                    <a:pt x="148683" y="2360341"/>
                    <a:pt x="0" y="2598234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2429254" y="6221492"/>
              <a:ext cx="152399" cy="25550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4419600" y="2819400"/>
            <a:ext cx="4572000" cy="3733800"/>
            <a:chOff x="4419600" y="2819400"/>
            <a:chExt cx="4572000" cy="3733800"/>
          </a:xfrm>
        </p:grpSpPr>
        <p:cxnSp>
          <p:nvCxnSpPr>
            <p:cNvPr id="18" name="Straight Arrow Connector 17"/>
            <p:cNvCxnSpPr>
              <a:endCxn id="8" idx="0"/>
            </p:cNvCxnSpPr>
            <p:nvPr/>
          </p:nvCxnSpPr>
          <p:spPr>
            <a:xfrm>
              <a:off x="7098763" y="3533242"/>
              <a:ext cx="923547" cy="6263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4419600" y="2819400"/>
              <a:ext cx="4572000" cy="3733800"/>
              <a:chOff x="4419600" y="2819400"/>
              <a:chExt cx="4572000" cy="373380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419600" y="3276600"/>
                <a:ext cx="4572000" cy="3276600"/>
                <a:chOff x="1798344" y="3429000"/>
                <a:chExt cx="4572000" cy="32766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438400" y="3505200"/>
                  <a:ext cx="3563106" cy="2451738"/>
                  <a:chOff x="2438400" y="4101462"/>
                  <a:chExt cx="3563106" cy="2451738"/>
                </a:xfrm>
              </p:grpSpPr>
              <p:sp>
                <p:nvSpPr>
                  <p:cNvPr id="6" name="Rectangle 5"/>
                  <p:cNvSpPr/>
                  <p:nvPr/>
                </p:nvSpPr>
                <p:spPr>
                  <a:xfrm>
                    <a:off x="4191001" y="4101462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3276601" y="4871223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5257801" y="4908231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2895600" y="5746431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3810000" y="5746431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5715000" y="5746431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2" name="Straight Arrow Connector 11"/>
                  <p:cNvCxnSpPr>
                    <a:endCxn id="9" idx="0"/>
                  </p:cNvCxnSpPr>
                  <p:nvPr/>
                </p:nvCxnSpPr>
                <p:spPr>
                  <a:xfrm flipH="1">
                    <a:off x="3038853" y="5068392"/>
                    <a:ext cx="237748" cy="67803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Arrow Connector 12"/>
                  <p:cNvCxnSpPr>
                    <a:endCxn id="7" idx="0"/>
                  </p:cNvCxnSpPr>
                  <p:nvPr/>
                </p:nvCxnSpPr>
                <p:spPr>
                  <a:xfrm flipH="1">
                    <a:off x="3419854" y="4298631"/>
                    <a:ext cx="811215" cy="57259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/>
                  <p:cNvCxnSpPr>
                    <a:endCxn id="10" idx="0"/>
                  </p:cNvCxnSpPr>
                  <p:nvPr/>
                </p:nvCxnSpPr>
                <p:spPr>
                  <a:xfrm>
                    <a:off x="3535666" y="5060631"/>
                    <a:ext cx="417587" cy="68580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/>
                  <p:cNvCxnSpPr>
                    <a:endCxn id="11" idx="0"/>
                  </p:cNvCxnSpPr>
                  <p:nvPr/>
                </p:nvCxnSpPr>
                <p:spPr>
                  <a:xfrm>
                    <a:off x="5544307" y="5083016"/>
                    <a:ext cx="313946" cy="6634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Rectangle 15"/>
                  <p:cNvSpPr/>
                  <p:nvPr/>
                </p:nvSpPr>
                <p:spPr>
                  <a:xfrm>
                    <a:off x="2438400" y="6356031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7" name="Straight Arrow Connector 16"/>
                  <p:cNvCxnSpPr>
                    <a:stCxn id="9" idx="1"/>
                    <a:endCxn id="16" idx="0"/>
                  </p:cNvCxnSpPr>
                  <p:nvPr/>
                </p:nvCxnSpPr>
                <p:spPr>
                  <a:xfrm flipH="1">
                    <a:off x="2581653" y="5845016"/>
                    <a:ext cx="313947" cy="5110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4572000" y="34290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F0"/>
                      </a:solidFill>
                    </a:rPr>
                    <a:t>u</a:t>
                  </a:r>
                  <a:endParaRPr lang="en-US" b="1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5637106" y="4202668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F0"/>
                      </a:solidFill>
                    </a:rPr>
                    <a:t>v</a:t>
                  </a:r>
                  <a:endParaRPr lang="en-US" b="1" dirty="0">
                    <a:solidFill>
                      <a:srgbClr val="00B0F0"/>
                    </a:solidFill>
                  </a:endParaRPr>
                </a:p>
              </p:txBody>
            </p:sp>
            <p:cxnSp>
              <p:nvCxnSpPr>
                <p:cNvPr id="25" name="Straight Arrow Connector 24"/>
                <p:cNvCxnSpPr/>
                <p:nvPr/>
              </p:nvCxnSpPr>
              <p:spPr>
                <a:xfrm flipH="1">
                  <a:off x="2209800" y="5965985"/>
                  <a:ext cx="313947" cy="51101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Rectangle 25"/>
                <p:cNvSpPr/>
                <p:nvPr/>
              </p:nvSpPr>
              <p:spPr>
                <a:xfrm>
                  <a:off x="2057400" y="64770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6094306" y="5040868"/>
                  <a:ext cx="276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z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3031880" y="4191000"/>
                  <a:ext cx="2904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F0"/>
                      </a:solidFill>
                    </a:rPr>
                    <a:t>x</a:t>
                  </a:r>
                  <a:endParaRPr lang="en-US" b="1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2647674" y="5040868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y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550944" y="5029200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F0"/>
                      </a:solidFill>
                    </a:rPr>
                    <a:t>q</a:t>
                  </a:r>
                  <a:endParaRPr lang="en-US" b="1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255544" y="5650468"/>
                  <a:ext cx="2664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r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798344" y="6336268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F0"/>
                      </a:solidFill>
                    </a:rPr>
                    <a:t>p</a:t>
                  </a:r>
                  <a:endParaRPr lang="en-US" b="1" dirty="0">
                    <a:solidFill>
                      <a:srgbClr val="00B0F0"/>
                    </a:solidFill>
                  </a:endParaRP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6902048" y="2819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B050"/>
                    </a:solidFill>
                  </a:rPr>
                  <a:t>T</a:t>
                </a:r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p:grpSp>
      </p:grpSp>
      <p:sp>
        <p:nvSpPr>
          <p:cNvPr id="44" name="Rounded Rectangle 43"/>
          <p:cNvSpPr/>
          <p:nvPr/>
        </p:nvSpPr>
        <p:spPr>
          <a:xfrm>
            <a:off x="2111298" y="3352800"/>
            <a:ext cx="19812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B0F0"/>
                </a:solidFill>
                <a:sym typeface="Wingdings" pitchFamily="2" charset="2"/>
              </a:rPr>
              <a:t>x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133600" y="3733800"/>
            <a:ext cx="19812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F0"/>
                </a:solidFill>
                <a:sym typeface="Wingdings" pitchFamily="2" charset="2"/>
              </a:rPr>
              <a:t>u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133600" y="4114800"/>
            <a:ext cx="19812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sym typeface="Wingdings" pitchFamily="2" charset="2"/>
              </a:rPr>
              <a:t>{</a:t>
            </a:r>
            <a:r>
              <a:rPr lang="en-US" sz="2000" b="1" dirty="0" smtClean="0">
                <a:solidFill>
                  <a:srgbClr val="00B0F0"/>
                </a:solidFill>
                <a:sym typeface="Wingdings" pitchFamily="2" charset="2"/>
              </a:rPr>
              <a:t>r</a:t>
            </a:r>
            <a:r>
              <a:rPr lang="en-US" sz="2000" b="1" dirty="0" smtClean="0">
                <a:solidFill>
                  <a:schemeClr val="tx1"/>
                </a:solidFill>
                <a:sym typeface="Wingdings" pitchFamily="2" charset="2"/>
              </a:rPr>
              <a:t>}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133600" y="4495800"/>
            <a:ext cx="19812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sym typeface="Wingdings" pitchFamily="2" charset="2"/>
              </a:rPr>
              <a:t>{</a:t>
            </a:r>
            <a:r>
              <a:rPr lang="en-US" sz="2000" b="1" dirty="0" err="1" smtClean="0">
                <a:solidFill>
                  <a:srgbClr val="00B0F0"/>
                </a:solidFill>
                <a:sym typeface="Wingdings" pitchFamily="2" charset="2"/>
              </a:rPr>
              <a:t>y,q</a:t>
            </a:r>
            <a:r>
              <a:rPr lang="en-US" sz="2000" b="1" dirty="0" smtClean="0">
                <a:solidFill>
                  <a:schemeClr val="tx1"/>
                </a:solidFill>
                <a:sym typeface="Wingdings" pitchFamily="2" charset="2"/>
              </a:rPr>
              <a:t>}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133600" y="4876800"/>
            <a:ext cx="19812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sym typeface="Wingdings" pitchFamily="2" charset="2"/>
              </a:rPr>
              <a:t>4</a:t>
            </a:r>
            <a:endParaRPr lang="en-US" sz="2000" b="1" dirty="0">
              <a:solidFill>
                <a:schemeClr val="tx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114800" y="3645932"/>
            <a:ext cx="3753981" cy="3059668"/>
            <a:chOff x="4114800" y="3645932"/>
            <a:chExt cx="3753981" cy="3059668"/>
          </a:xfrm>
        </p:grpSpPr>
        <p:sp>
          <p:nvSpPr>
            <p:cNvPr id="27" name="TextBox 26"/>
            <p:cNvSpPr txBox="1"/>
            <p:nvPr/>
          </p:nvSpPr>
          <p:spPr>
            <a:xfrm>
              <a:off x="6858000" y="6397823"/>
              <a:ext cx="943400" cy="30777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00B050"/>
                  </a:solidFill>
                </a:rPr>
                <a:t>s</a:t>
              </a:r>
              <a:r>
                <a:rPr lang="en-US" sz="1400" b="1" dirty="0" err="1" smtClean="0">
                  <a:solidFill>
                    <a:srgbClr val="00B050"/>
                  </a:solidFill>
                </a:rPr>
                <a:t>ubtree</a:t>
              </a:r>
              <a:r>
                <a:rPr lang="en-US" sz="1400" dirty="0" smtClean="0"/>
                <a:t>(</a:t>
              </a:r>
              <a:r>
                <a:rPr lang="en-US" sz="1400" b="1" dirty="0" smtClean="0">
                  <a:solidFill>
                    <a:srgbClr val="00B0F0"/>
                  </a:solidFill>
                </a:rPr>
                <a:t>x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51" name="Isosceles Triangle 50"/>
            <p:cNvSpPr/>
            <p:nvPr/>
          </p:nvSpPr>
          <p:spPr>
            <a:xfrm>
              <a:off x="4114800" y="3645932"/>
              <a:ext cx="3753981" cy="3059668"/>
            </a:xfrm>
            <a:prstGeom prst="triangle">
              <a:avLst>
                <a:gd name="adj" fmla="val 5071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351044" y="4525742"/>
            <a:ext cx="2423112" cy="2027458"/>
            <a:chOff x="4351044" y="4525742"/>
            <a:chExt cx="2423112" cy="2027458"/>
          </a:xfrm>
        </p:grpSpPr>
        <p:sp>
          <p:nvSpPr>
            <p:cNvPr id="49" name="TextBox 48"/>
            <p:cNvSpPr txBox="1"/>
            <p:nvPr/>
          </p:nvSpPr>
          <p:spPr>
            <a:xfrm>
              <a:off x="5715000" y="6245423"/>
              <a:ext cx="946606" cy="30777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solidFill>
                    <a:srgbClr val="00B050"/>
                  </a:solidFill>
                </a:rPr>
                <a:t>subtree</a:t>
              </a:r>
              <a:r>
                <a:rPr lang="en-US" sz="1400" dirty="0" smtClean="0"/>
                <a:t>(</a:t>
              </a:r>
              <a:r>
                <a:rPr lang="en-US" sz="1400" b="1" dirty="0" smtClean="0">
                  <a:solidFill>
                    <a:srgbClr val="00B0F0"/>
                  </a:solidFill>
                </a:rPr>
                <a:t>y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4351044" y="4525742"/>
              <a:ext cx="2423112" cy="2025969"/>
            </a:xfrm>
            <a:prstGeom prst="triangle">
              <a:avLst>
                <a:gd name="adj" fmla="val 5071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193256" y="3730823"/>
            <a:ext cx="1691687" cy="1526977"/>
            <a:chOff x="7193256" y="3730823"/>
            <a:chExt cx="1691687" cy="1526977"/>
          </a:xfrm>
        </p:grpSpPr>
        <p:sp>
          <p:nvSpPr>
            <p:cNvPr id="50" name="TextBox 49"/>
            <p:cNvSpPr txBox="1"/>
            <p:nvPr/>
          </p:nvSpPr>
          <p:spPr>
            <a:xfrm>
              <a:off x="7315200" y="4950023"/>
              <a:ext cx="970419" cy="30777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rgbClr val="00B050"/>
                  </a:solidFill>
                </a:rPr>
                <a:t>s</a:t>
              </a:r>
              <a:r>
                <a:rPr lang="en-US" sz="1400" b="1" dirty="0" err="1" smtClean="0">
                  <a:solidFill>
                    <a:srgbClr val="00B050"/>
                  </a:solidFill>
                </a:rPr>
                <a:t>ubtree</a:t>
              </a:r>
              <a:r>
                <a:rPr lang="en-US" sz="1400" dirty="0" smtClean="0"/>
                <a:t>(</a:t>
              </a:r>
              <a:r>
                <a:rPr lang="en-US" sz="1400" b="1" dirty="0" smtClean="0">
                  <a:solidFill>
                    <a:srgbClr val="00B0F0"/>
                  </a:solidFill>
                </a:rPr>
                <a:t>v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7193256" y="3730823"/>
              <a:ext cx="1691687" cy="1526977"/>
            </a:xfrm>
            <a:prstGeom prst="triangle">
              <a:avLst>
                <a:gd name="adj" fmla="val 5071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96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Varieties of </a:t>
            </a:r>
            <a:r>
              <a:rPr lang="en-US" sz="3200" b="1" dirty="0" smtClean="0">
                <a:solidFill>
                  <a:srgbClr val="00B050"/>
                </a:solidFill>
              </a:rPr>
              <a:t>Binary trees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77" name="Content Placeholder 7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645912" y="1840468"/>
            <a:ext cx="90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skewed</a:t>
            </a:r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634412" y="2286000"/>
            <a:ext cx="3198974" cy="2667000"/>
            <a:chOff x="634412" y="2286000"/>
            <a:chExt cx="3198974" cy="2667000"/>
          </a:xfrm>
        </p:grpSpPr>
        <p:grpSp>
          <p:nvGrpSpPr>
            <p:cNvPr id="74" name="Group 73"/>
            <p:cNvGrpSpPr/>
            <p:nvPr/>
          </p:nvGrpSpPr>
          <p:grpSpPr>
            <a:xfrm>
              <a:off x="1223735" y="2286000"/>
              <a:ext cx="2609651" cy="2133600"/>
              <a:chOff x="1223735" y="1371600"/>
              <a:chExt cx="2609651" cy="21336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223735" y="1371600"/>
                <a:ext cx="2609651" cy="2133600"/>
                <a:chOff x="5202438" y="2717350"/>
                <a:chExt cx="3420324" cy="2857434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5202438" y="3276600"/>
                  <a:ext cx="3420324" cy="2298184"/>
                  <a:chOff x="2581182" y="3429000"/>
                  <a:chExt cx="3420324" cy="2298184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2895600" y="3505200"/>
                    <a:ext cx="3105906" cy="1842138"/>
                    <a:chOff x="2895600" y="4101462"/>
                    <a:chExt cx="3105906" cy="1842138"/>
                  </a:xfrm>
                </p:grpSpPr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191001" y="4101462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3387317" y="4871223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5257801" y="49082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895600" y="57464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3810000" y="57464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5715000" y="57464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25" name="Straight Arrow Connector 24"/>
                    <p:cNvCxnSpPr>
                      <a:endCxn id="22" idx="0"/>
                    </p:cNvCxnSpPr>
                    <p:nvPr/>
                  </p:nvCxnSpPr>
                  <p:spPr>
                    <a:xfrm flipH="1">
                      <a:off x="3038854" y="5083016"/>
                      <a:ext cx="348464" cy="663414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Arrow Connector 25"/>
                    <p:cNvCxnSpPr>
                      <a:endCxn id="20" idx="0"/>
                    </p:cNvCxnSpPr>
                    <p:nvPr/>
                  </p:nvCxnSpPr>
                  <p:spPr>
                    <a:xfrm flipH="1">
                      <a:off x="3530571" y="4298631"/>
                      <a:ext cx="660430" cy="572591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/>
                    <p:cNvCxnSpPr>
                      <a:endCxn id="23" idx="0"/>
                    </p:cNvCxnSpPr>
                    <p:nvPr/>
                  </p:nvCxnSpPr>
                  <p:spPr>
                    <a:xfrm>
                      <a:off x="3673823" y="5083016"/>
                      <a:ext cx="279431" cy="663414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Arrow Connector 27"/>
                    <p:cNvCxnSpPr>
                      <a:endCxn id="24" idx="0"/>
                    </p:cNvCxnSpPr>
                    <p:nvPr/>
                  </p:nvCxnSpPr>
                  <p:spPr>
                    <a:xfrm>
                      <a:off x="5544307" y="5083016"/>
                      <a:ext cx="313946" cy="6634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4785513" y="571807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30" name="Straight Arrow Connector 29"/>
                    <p:cNvCxnSpPr>
                      <a:endCxn id="29" idx="0"/>
                    </p:cNvCxnSpPr>
                    <p:nvPr/>
                  </p:nvCxnSpPr>
                  <p:spPr>
                    <a:xfrm flipH="1">
                      <a:off x="4928767" y="5098830"/>
                      <a:ext cx="342994" cy="619241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572000" y="3429000"/>
                    <a:ext cx="3064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00B0F0"/>
                        </a:solidFill>
                      </a:rPr>
                      <a:t>u</a:t>
                    </a:r>
                    <a:endParaRPr lang="en-US" b="1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637106" y="4202668"/>
                    <a:ext cx="2936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00B0F0"/>
                        </a:solidFill>
                      </a:rPr>
                      <a:t>v</a:t>
                    </a:r>
                    <a:endParaRPr lang="en-US" b="1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671240" y="5357852"/>
                    <a:ext cx="2760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z</a:t>
                    </a: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924362" y="4191000"/>
                    <a:ext cx="2904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00B0F0"/>
                        </a:solidFill>
                      </a:rPr>
                      <a:t>x</a:t>
                    </a:r>
                    <a:endParaRPr lang="en-US" b="1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581182" y="5012825"/>
                    <a:ext cx="2936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y</a:t>
                    </a: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773691" y="5357852"/>
                    <a:ext cx="3080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00B0F0"/>
                        </a:solidFill>
                      </a:rPr>
                      <a:t>q</a:t>
                    </a:r>
                    <a:endParaRPr lang="en-US" b="1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  <p:sp>
              <p:nvSpPr>
                <p:cNvPr id="7" name="TextBox 6"/>
                <p:cNvSpPr txBox="1"/>
                <p:nvPr/>
              </p:nvSpPr>
              <p:spPr>
                <a:xfrm>
                  <a:off x="6757093" y="2717350"/>
                  <a:ext cx="441624" cy="6182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00B050"/>
                      </a:solidFill>
                    </a:rPr>
                    <a:t>T</a:t>
                  </a:r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2670597" y="1941745"/>
                <a:ext cx="704652" cy="1487255"/>
                <a:chOff x="2670597" y="1941745"/>
                <a:chExt cx="704652" cy="1487255"/>
              </a:xfrm>
            </p:grpSpPr>
            <p:cxnSp>
              <p:nvCxnSpPr>
                <p:cNvPr id="31" name="Straight Arrow Connector 30"/>
                <p:cNvCxnSpPr>
                  <a:endCxn id="21" idx="0"/>
                </p:cNvCxnSpPr>
                <p:nvPr/>
              </p:nvCxnSpPr>
              <p:spPr>
                <a:xfrm>
                  <a:off x="2670597" y="1941745"/>
                  <a:ext cx="704652" cy="50673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/>
                <p:cNvSpPr txBox="1"/>
                <p:nvPr/>
              </p:nvSpPr>
              <p:spPr>
                <a:xfrm>
                  <a:off x="2889126" y="3153226"/>
                  <a:ext cx="235074" cy="27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B0F0"/>
                      </a:solidFill>
                    </a:rPr>
                    <a:t>p</a:t>
                  </a:r>
                  <a:endParaRPr lang="en-US" b="1" dirty="0">
                    <a:solidFill>
                      <a:srgbClr val="00B0F0"/>
                    </a:solidFill>
                  </a:endParaRPr>
                </a:p>
              </p:txBody>
            </p:sp>
          </p:grpSp>
        </p:grpSp>
        <p:sp>
          <p:nvSpPr>
            <p:cNvPr id="59" name="Rectangle 58"/>
            <p:cNvSpPr/>
            <p:nvPr/>
          </p:nvSpPr>
          <p:spPr>
            <a:xfrm>
              <a:off x="990600" y="4729577"/>
              <a:ext cx="218599" cy="14722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>
              <a:off x="1099900" y="4156797"/>
              <a:ext cx="363733" cy="5676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34412" y="4583668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w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222557" y="2286000"/>
            <a:ext cx="2251480" cy="3810000"/>
            <a:chOff x="5222557" y="2286000"/>
            <a:chExt cx="2251480" cy="3810000"/>
          </a:xfrm>
        </p:grpSpPr>
        <p:grpSp>
          <p:nvGrpSpPr>
            <p:cNvPr id="75" name="Group 74"/>
            <p:cNvGrpSpPr/>
            <p:nvPr/>
          </p:nvGrpSpPr>
          <p:grpSpPr>
            <a:xfrm>
              <a:off x="5222557" y="2286000"/>
              <a:ext cx="2251480" cy="3810000"/>
              <a:chOff x="4876800" y="1447800"/>
              <a:chExt cx="2251480" cy="381000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4876800" y="1447800"/>
                <a:ext cx="2251480" cy="3810000"/>
                <a:chOff x="4297656" y="2819400"/>
                <a:chExt cx="2950891" cy="5102557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4297656" y="3227605"/>
                  <a:ext cx="2801107" cy="4694352"/>
                  <a:chOff x="1676400" y="3380005"/>
                  <a:chExt cx="2801107" cy="4694352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2438400" y="3505200"/>
                    <a:ext cx="2039107" cy="4569157"/>
                    <a:chOff x="2438400" y="4101462"/>
                    <a:chExt cx="2039107" cy="4569157"/>
                  </a:xfrm>
                </p:grpSpPr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4191001" y="4101462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3587060" y="4894728"/>
                      <a:ext cx="286506" cy="211794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2575240" y="765704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2895600" y="57464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3187575" y="8473450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53" name="Straight Arrow Connector 52"/>
                    <p:cNvCxnSpPr>
                      <a:stCxn id="48" idx="1"/>
                      <a:endCxn id="50" idx="0"/>
                    </p:cNvCxnSpPr>
                    <p:nvPr/>
                  </p:nvCxnSpPr>
                  <p:spPr>
                    <a:xfrm flipH="1">
                      <a:off x="3038854" y="5000625"/>
                      <a:ext cx="548206" cy="74580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Arrow Connector 53"/>
                    <p:cNvCxnSpPr>
                      <a:endCxn id="48" idx="0"/>
                    </p:cNvCxnSpPr>
                    <p:nvPr/>
                  </p:nvCxnSpPr>
                  <p:spPr>
                    <a:xfrm flipH="1">
                      <a:off x="3730313" y="4331631"/>
                      <a:ext cx="460688" cy="56309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Arrow Connector 55"/>
                    <p:cNvCxnSpPr/>
                    <p:nvPr/>
                  </p:nvCxnSpPr>
                  <p:spPr>
                    <a:xfrm>
                      <a:off x="2804030" y="7803101"/>
                      <a:ext cx="508926" cy="6634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2438400" y="63560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58" name="Straight Arrow Connector 57"/>
                    <p:cNvCxnSpPr>
                      <a:stCxn id="50" idx="1"/>
                      <a:endCxn id="57" idx="0"/>
                    </p:cNvCxnSpPr>
                    <p:nvPr/>
                  </p:nvCxnSpPr>
                  <p:spPr>
                    <a:xfrm flipH="1">
                      <a:off x="2581653" y="5845016"/>
                      <a:ext cx="313947" cy="5110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773693" y="3380005"/>
                    <a:ext cx="306494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00B0F0"/>
                        </a:solidFill>
                      </a:rPr>
                      <a:t>u</a:t>
                    </a:r>
                    <a:endParaRPr lang="en-US" b="1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175756" y="6951795"/>
                    <a:ext cx="293670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00B0F0"/>
                        </a:solidFill>
                      </a:rPr>
                      <a:t>v</a:t>
                    </a:r>
                    <a:endParaRPr lang="en-US" b="1" dirty="0">
                      <a:solidFill>
                        <a:srgbClr val="00B0F0"/>
                      </a:solidFill>
                    </a:endParaRPr>
                  </a:p>
                </p:txBody>
              </p:sp>
              <p:cxnSp>
                <p:nvCxnSpPr>
                  <p:cNvPr id="39" name="Straight Arrow Connector 38"/>
                  <p:cNvCxnSpPr/>
                  <p:nvPr/>
                </p:nvCxnSpPr>
                <p:spPr>
                  <a:xfrm flipH="1">
                    <a:off x="2209800" y="5965985"/>
                    <a:ext cx="313947" cy="5110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Rectangle 39"/>
                  <p:cNvSpPr/>
                  <p:nvPr/>
                </p:nvSpPr>
                <p:spPr>
                  <a:xfrm>
                    <a:off x="2057400" y="6477000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2874854" y="7666153"/>
                    <a:ext cx="276038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z</a:t>
                    </a:r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129937" y="4094363"/>
                    <a:ext cx="290464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00B0F0"/>
                        </a:solidFill>
                      </a:rPr>
                      <a:t>x</a:t>
                    </a:r>
                    <a:endParaRPr lang="en-US" b="1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2421689" y="4910772"/>
                    <a:ext cx="293670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y</a:t>
                    </a:r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2133600" y="5574268"/>
                    <a:ext cx="2664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1676400" y="6339488"/>
                    <a:ext cx="308098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00B0F0"/>
                        </a:solidFill>
                      </a:rPr>
                      <a:t>p</a:t>
                    </a:r>
                    <a:endParaRPr lang="en-US" b="1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  <p:sp>
              <p:nvSpPr>
                <p:cNvPr id="35" name="TextBox 34"/>
                <p:cNvSpPr txBox="1"/>
                <p:nvPr/>
              </p:nvSpPr>
              <p:spPr>
                <a:xfrm>
                  <a:off x="6694564" y="2819400"/>
                  <a:ext cx="553983" cy="6182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00B050"/>
                      </a:solidFill>
                    </a:rPr>
                    <a:t>T’</a:t>
                  </a:r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63" name="Straight Arrow Connector 62"/>
              <p:cNvCxnSpPr>
                <a:endCxn id="49" idx="0"/>
              </p:cNvCxnSpPr>
              <p:nvPr/>
            </p:nvCxnSpPr>
            <p:spPr>
              <a:xfrm>
                <a:off x="5403543" y="4212300"/>
                <a:ext cx="268357" cy="2886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/>
            <p:cNvSpPr/>
            <p:nvPr/>
          </p:nvSpPr>
          <p:spPr>
            <a:xfrm>
              <a:off x="6563201" y="4343400"/>
              <a:ext cx="218599" cy="14722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6361043" y="4054723"/>
              <a:ext cx="268357" cy="288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781800" y="41910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w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67" name="Up Arrow Callout 66"/>
          <p:cNvSpPr/>
          <p:nvPr/>
        </p:nvSpPr>
        <p:spPr>
          <a:xfrm>
            <a:off x="812506" y="4960413"/>
            <a:ext cx="3149894" cy="1061975"/>
          </a:xfrm>
          <a:prstGeom prst="upArrow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For every node, the number of nodes in the </a:t>
            </a:r>
            <a:r>
              <a:rPr lang="en-US" sz="1400" b="1" dirty="0" err="1" smtClean="0">
                <a:solidFill>
                  <a:schemeClr val="tx1"/>
                </a:solidFill>
              </a:rPr>
              <a:t>subtrees</a:t>
            </a:r>
            <a:r>
              <a:rPr lang="en-US" sz="1400" b="1" dirty="0" smtClean="0">
                <a:solidFill>
                  <a:schemeClr val="tx1"/>
                </a:solidFill>
              </a:rPr>
              <a:t> of its two children </a:t>
            </a:r>
            <a:r>
              <a:rPr lang="en-US" sz="1400" dirty="0" smtClean="0">
                <a:solidFill>
                  <a:schemeClr val="tx1"/>
                </a:solidFill>
              </a:rPr>
              <a:t>differ at </a:t>
            </a:r>
            <a:r>
              <a:rPr lang="en-US" sz="1400" b="1" dirty="0" err="1" smtClean="0">
                <a:solidFill>
                  <a:schemeClr val="tx1"/>
                </a:solidFill>
              </a:rPr>
              <a:t>atmost</a:t>
            </a:r>
            <a:r>
              <a:rPr lang="en-US" sz="1400" dirty="0" smtClean="0">
                <a:solidFill>
                  <a:schemeClr val="tx1"/>
                </a:solidFill>
              </a:rPr>
              <a:t> by 1.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14400" y="1916668"/>
            <a:ext cx="287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 call it </a:t>
            </a:r>
            <a:r>
              <a:rPr lang="en-US" b="1" dirty="0" smtClean="0">
                <a:solidFill>
                  <a:srgbClr val="7030A0"/>
                </a:solidFill>
              </a:rPr>
              <a:t>Perfectly balanced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3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9" grpId="0"/>
      <p:bldP spid="67" grpId="0" animBg="1"/>
      <p:bldP spid="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Height of a </a:t>
            </a:r>
            <a:r>
              <a:rPr lang="en-US" sz="3200" b="1" dirty="0" smtClean="0">
                <a:solidFill>
                  <a:srgbClr val="7030A0"/>
                </a:solidFill>
              </a:rPr>
              <a:t>perfectly </a:t>
            </a:r>
            <a:r>
              <a:rPr lang="en-US" sz="3200" b="1" dirty="0">
                <a:solidFill>
                  <a:srgbClr val="7030A0"/>
                </a:solidFill>
              </a:rPr>
              <a:t>balanced </a:t>
            </a:r>
            <a:r>
              <a:rPr lang="en-US" sz="3200" b="1" dirty="0" smtClean="0">
                <a:solidFill>
                  <a:srgbClr val="00B050"/>
                </a:solidFill>
              </a:rPr>
              <a:t>Binary tree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𝑯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: Height of a perfectly balanced binary tree 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 smtClean="0"/>
                  <a:t> nodes.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=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  <a:blipFill rotWithShape="1">
                <a:blip r:embed="rId2"/>
                <a:stretch>
                  <a:fillRect l="-1355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57800" y="2940302"/>
                <a:ext cx="1522661" cy="56489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</a:rPr>
                        <m:t>𝑯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940302"/>
                <a:ext cx="1522661" cy="564898"/>
              </a:xfrm>
              <a:prstGeom prst="rect">
                <a:avLst/>
              </a:prstGeom>
              <a:blipFill rotWithShape="1">
                <a:blip r:embed="rId3"/>
                <a:stretch>
                  <a:fillRect r="-32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486400" y="2297668"/>
            <a:ext cx="30168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IN" dirty="0"/>
          </a:p>
        </p:txBody>
      </p:sp>
      <p:grpSp>
        <p:nvGrpSpPr>
          <p:cNvPr id="40" name="Group 39"/>
          <p:cNvGrpSpPr/>
          <p:nvPr/>
        </p:nvGrpSpPr>
        <p:grpSpPr>
          <a:xfrm>
            <a:off x="1072896" y="1981200"/>
            <a:ext cx="2889504" cy="2667000"/>
            <a:chOff x="1377696" y="2819400"/>
            <a:chExt cx="2889504" cy="2667000"/>
          </a:xfrm>
        </p:grpSpPr>
        <p:sp>
          <p:nvSpPr>
            <p:cNvPr id="41" name="Rectangle 40"/>
            <p:cNvSpPr/>
            <p:nvPr/>
          </p:nvSpPr>
          <p:spPr>
            <a:xfrm>
              <a:off x="2667000" y="28194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1377696" y="3886200"/>
              <a:ext cx="1217912" cy="1600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3124200" y="3886200"/>
              <a:ext cx="1143000" cy="1600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1946148" y="3124200"/>
              <a:ext cx="720852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43" idx="0"/>
            </p:cNvCxnSpPr>
            <p:nvPr/>
          </p:nvCxnSpPr>
          <p:spPr>
            <a:xfrm>
              <a:off x="3124200" y="3124200"/>
              <a:ext cx="5715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63610" y="5029200"/>
            <a:ext cx="3498789" cy="457200"/>
            <a:chOff x="463610" y="5638800"/>
            <a:chExt cx="3498789" cy="457200"/>
          </a:xfrm>
        </p:grpSpPr>
        <p:sp>
          <p:nvSpPr>
            <p:cNvPr id="11" name="Right Brace 10"/>
            <p:cNvSpPr/>
            <p:nvPr/>
          </p:nvSpPr>
          <p:spPr>
            <a:xfrm rot="5400000">
              <a:off x="2323246" y="4456846"/>
              <a:ext cx="382708" cy="2895599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63610" y="563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10" y="5638800"/>
                  <a:ext cx="37459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7200" y="4495800"/>
                <a:ext cx="61183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95800"/>
                <a:ext cx="611834" cy="564898"/>
              </a:xfrm>
              <a:prstGeom prst="rect">
                <a:avLst/>
              </a:prstGeom>
              <a:blipFill rotWithShape="1">
                <a:blip r:embed="rId5"/>
                <a:stretch>
                  <a:fillRect r="-13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ight Brace 51"/>
          <p:cNvSpPr/>
          <p:nvPr/>
        </p:nvSpPr>
        <p:spPr>
          <a:xfrm rot="5400000">
            <a:off x="1567125" y="4230171"/>
            <a:ext cx="229453" cy="1217912"/>
          </a:xfrm>
          <a:prstGeom prst="rightBrace">
            <a:avLst/>
          </a:prstGeom>
          <a:noFill/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036366" y="4540502"/>
                <a:ext cx="61183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366" y="4540502"/>
                <a:ext cx="611834" cy="564898"/>
              </a:xfrm>
              <a:prstGeom prst="rect">
                <a:avLst/>
              </a:prstGeom>
              <a:blipFill rotWithShape="1">
                <a:blip r:embed="rId6"/>
                <a:stretch>
                  <a:fillRect r="-128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ight Brace 55"/>
          <p:cNvSpPr/>
          <p:nvPr/>
        </p:nvSpPr>
        <p:spPr>
          <a:xfrm rot="5400000">
            <a:off x="3314917" y="4230171"/>
            <a:ext cx="229453" cy="1217912"/>
          </a:xfrm>
          <a:prstGeom prst="rightBrace">
            <a:avLst/>
          </a:prstGeom>
          <a:noFill/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49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3" grpId="0" uiExpand="1" build="p"/>
      <p:bldP spid="12" grpId="0" animBg="1"/>
      <p:bldP spid="17" grpId="0" animBg="1"/>
      <p:bldP spid="18" grpId="0"/>
      <p:bldP spid="52" grpId="0" animBg="1"/>
      <p:bldP spid="55" grpId="0"/>
      <p:bldP spid="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Height of a </a:t>
            </a:r>
            <a:r>
              <a:rPr lang="en-US" sz="3200" b="1" dirty="0" smtClean="0">
                <a:solidFill>
                  <a:srgbClr val="7030A0"/>
                </a:solidFill>
              </a:rPr>
              <a:t>perfectly </a:t>
            </a:r>
            <a:r>
              <a:rPr lang="en-US" sz="3200" b="1" dirty="0">
                <a:solidFill>
                  <a:srgbClr val="7030A0"/>
                </a:solidFill>
              </a:rPr>
              <a:t>balanced </a:t>
            </a:r>
            <a:r>
              <a:rPr lang="en-US" sz="3200" b="1" dirty="0" smtClean="0">
                <a:solidFill>
                  <a:srgbClr val="00B050"/>
                </a:solidFill>
              </a:rPr>
              <a:t>Binary tree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𝑯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: Height of a perfectly balanced binary tree 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 smtClean="0"/>
                  <a:t> nodes.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=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r>
                      <a:rPr lang="en-US" sz="2000" b="1" i="1"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IN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  <m:r>
                      <a:rPr lang="en-US" sz="2000" b="1" i="1"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+…+ </m:t>
                    </m:r>
                    <m:r>
                      <a:rPr lang="en-US" sz="2000" b="1" i="1"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IN" sz="2000" dirty="0" smtClean="0"/>
              </a:p>
              <a:p>
                <a:pPr marL="0" indent="0">
                  <a:buNone/>
                </a:pPr>
                <a:r>
                  <a:rPr lang="en-US" sz="1200" dirty="0" smtClean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</m:oMath>
                </a14:m>
                <a:r>
                  <a:rPr lang="en-IN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  <a:blipFill rotWithShape="1">
                <a:blip r:embed="rId2"/>
                <a:stretch>
                  <a:fillRect l="-1355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57800" y="2940302"/>
                <a:ext cx="1522661" cy="56489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</a:rPr>
                        <m:t>𝑯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940302"/>
                <a:ext cx="1522661" cy="564898"/>
              </a:xfrm>
              <a:prstGeom prst="rect">
                <a:avLst/>
              </a:prstGeom>
              <a:blipFill rotWithShape="1">
                <a:blip r:embed="rId3"/>
                <a:stretch>
                  <a:fillRect r="-32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486400" y="2297668"/>
            <a:ext cx="30168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IN" dirty="0"/>
          </a:p>
        </p:txBody>
      </p:sp>
      <p:grpSp>
        <p:nvGrpSpPr>
          <p:cNvPr id="33" name="Group 32"/>
          <p:cNvGrpSpPr/>
          <p:nvPr/>
        </p:nvGrpSpPr>
        <p:grpSpPr>
          <a:xfrm>
            <a:off x="463610" y="5029200"/>
            <a:ext cx="3498789" cy="457200"/>
            <a:chOff x="463610" y="5638800"/>
            <a:chExt cx="3498789" cy="457200"/>
          </a:xfrm>
        </p:grpSpPr>
        <p:sp>
          <p:nvSpPr>
            <p:cNvPr id="11" name="Right Brace 10"/>
            <p:cNvSpPr/>
            <p:nvPr/>
          </p:nvSpPr>
          <p:spPr>
            <a:xfrm rot="5400000">
              <a:off x="2323246" y="4456846"/>
              <a:ext cx="382708" cy="2895599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63610" y="563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10" y="5638800"/>
                  <a:ext cx="37459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28600" y="4648200"/>
                <a:ext cx="61183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648200"/>
                <a:ext cx="611834" cy="564898"/>
              </a:xfrm>
              <a:prstGeom prst="rect">
                <a:avLst/>
              </a:prstGeom>
              <a:blipFill rotWithShape="1">
                <a:blip r:embed="rId5"/>
                <a:stretch>
                  <a:fillRect r="-13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ight Brace 51"/>
          <p:cNvSpPr/>
          <p:nvPr/>
        </p:nvSpPr>
        <p:spPr>
          <a:xfrm rot="5400000">
            <a:off x="1104151" y="4762397"/>
            <a:ext cx="229455" cy="608955"/>
          </a:xfrm>
          <a:prstGeom prst="rightBrace">
            <a:avLst/>
          </a:prstGeom>
          <a:noFill/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6" name="Group 35"/>
          <p:cNvGrpSpPr/>
          <p:nvPr/>
        </p:nvGrpSpPr>
        <p:grpSpPr>
          <a:xfrm>
            <a:off x="5638802" y="4417893"/>
            <a:ext cx="1295398" cy="447239"/>
            <a:chOff x="5638802" y="4417893"/>
            <a:chExt cx="1295398" cy="447239"/>
          </a:xfrm>
        </p:grpSpPr>
        <p:sp>
          <p:nvSpPr>
            <p:cNvPr id="58" name="Right Brace 57"/>
            <p:cNvSpPr/>
            <p:nvPr/>
          </p:nvSpPr>
          <p:spPr>
            <a:xfrm rot="5400000">
              <a:off x="6171346" y="3885349"/>
              <a:ext cx="230310" cy="1295398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096000" y="4495800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495800"/>
                  <a:ext cx="31861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914400" y="1981200"/>
            <a:ext cx="3291078" cy="2819400"/>
            <a:chOff x="1052322" y="2971800"/>
            <a:chExt cx="3291078" cy="2819400"/>
          </a:xfrm>
        </p:grpSpPr>
        <p:grpSp>
          <p:nvGrpSpPr>
            <p:cNvPr id="63" name="Group 62"/>
            <p:cNvGrpSpPr/>
            <p:nvPr/>
          </p:nvGrpSpPr>
          <p:grpSpPr>
            <a:xfrm>
              <a:off x="1052322" y="2971800"/>
              <a:ext cx="2490978" cy="2819400"/>
              <a:chOff x="1204722" y="2819400"/>
              <a:chExt cx="2490978" cy="28194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667000" y="2819400"/>
                <a:ext cx="457200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Isosceles Triangle 67"/>
              <p:cNvSpPr/>
              <p:nvPr/>
            </p:nvSpPr>
            <p:spPr>
              <a:xfrm>
                <a:off x="1204722" y="4648200"/>
                <a:ext cx="629530" cy="990600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 flipH="1">
                <a:off x="1946148" y="3124200"/>
                <a:ext cx="720852" cy="76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3124200" y="3124200"/>
                <a:ext cx="571500" cy="76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/>
            <p:cNvSpPr/>
            <p:nvPr/>
          </p:nvSpPr>
          <p:spPr>
            <a:xfrm>
              <a:off x="1600200" y="40386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1885070" y="4800600"/>
              <a:ext cx="629530" cy="9906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1371600" y="4343400"/>
              <a:ext cx="31025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endCxn id="77" idx="0"/>
            </p:cNvCxnSpPr>
            <p:nvPr/>
          </p:nvCxnSpPr>
          <p:spPr>
            <a:xfrm>
              <a:off x="2001774" y="4343400"/>
              <a:ext cx="19806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Isosceles Triangle 80"/>
            <p:cNvSpPr/>
            <p:nvPr/>
          </p:nvSpPr>
          <p:spPr>
            <a:xfrm>
              <a:off x="2895600" y="4800600"/>
              <a:ext cx="629530" cy="9906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3713870" y="4800600"/>
              <a:ext cx="629530" cy="9906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429000" y="40386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H="1">
              <a:off x="3200400" y="4343400"/>
              <a:ext cx="31025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3830574" y="4343400"/>
              <a:ext cx="19806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469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/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Implementing</a:t>
            </a:r>
            <a:r>
              <a:rPr lang="en-US" sz="3200" b="1" dirty="0" smtClean="0"/>
              <a:t> a </a:t>
            </a:r>
            <a:r>
              <a:rPr lang="en-US" sz="3200" b="1" dirty="0">
                <a:solidFill>
                  <a:srgbClr val="00B050"/>
                </a:solidFill>
              </a:rPr>
              <a:t>Binary </a:t>
            </a:r>
            <a:r>
              <a:rPr lang="en-US" sz="3200" b="1" dirty="0" smtClean="0">
                <a:solidFill>
                  <a:srgbClr val="00B050"/>
                </a:solidFill>
              </a:rPr>
              <a:t>tree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670597" y="2856145"/>
            <a:ext cx="1108823" cy="1132607"/>
            <a:chOff x="2670597" y="2856145"/>
            <a:chExt cx="1108823" cy="1132607"/>
          </a:xfrm>
        </p:grpSpPr>
        <p:sp>
          <p:nvSpPr>
            <p:cNvPr id="8" name="Rectangle 7"/>
            <p:cNvSpPr/>
            <p:nvPr/>
          </p:nvSpPr>
          <p:spPr>
            <a:xfrm>
              <a:off x="3265951" y="3362882"/>
              <a:ext cx="218599" cy="14722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484551" y="3493391"/>
              <a:ext cx="239536" cy="49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3014904" y="3505199"/>
              <a:ext cx="261699" cy="4623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555355" y="3281268"/>
              <a:ext cx="224065" cy="275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v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  <p:cxnSp>
          <p:nvCxnSpPr>
            <p:cNvPr id="12" name="Straight Arrow Connector 11"/>
            <p:cNvCxnSpPr>
              <a:endCxn id="8" idx="0"/>
            </p:cNvCxnSpPr>
            <p:nvPr/>
          </p:nvCxnSpPr>
          <p:spPr>
            <a:xfrm>
              <a:off x="2670597" y="2856145"/>
              <a:ext cx="704652" cy="5067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Striped Right Arrow 23"/>
          <p:cNvSpPr/>
          <p:nvPr/>
        </p:nvSpPr>
        <p:spPr>
          <a:xfrm>
            <a:off x="4114800" y="2881087"/>
            <a:ext cx="838200" cy="884813"/>
          </a:xfrm>
          <a:prstGeom prst="striped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4752396" y="4126468"/>
            <a:ext cx="758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ym typeface="Wingdings" pitchFamily="2" charset="2"/>
              </a:rPr>
              <a:t>left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b="1" dirty="0" smtClean="0">
                <a:solidFill>
                  <a:srgbClr val="00B0F0"/>
                </a:solidFill>
              </a:rPr>
              <a:t>v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27538" y="4038600"/>
            <a:ext cx="883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ym typeface="Wingdings" pitchFamily="2" charset="2"/>
              </a:rPr>
              <a:t>right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b="1" dirty="0" smtClean="0">
                <a:solidFill>
                  <a:srgbClr val="00B0F0"/>
                </a:solidFill>
              </a:rPr>
              <a:t>v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sz="1600" b="1" dirty="0">
              <a:solidFill>
                <a:srgbClr val="00B05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257800" y="2617462"/>
            <a:ext cx="2895600" cy="1497338"/>
            <a:chOff x="5257800" y="2617462"/>
            <a:chExt cx="2895600" cy="1497338"/>
          </a:xfrm>
        </p:grpSpPr>
        <p:grpSp>
          <p:nvGrpSpPr>
            <p:cNvPr id="28" name="Group 27"/>
            <p:cNvGrpSpPr/>
            <p:nvPr/>
          </p:nvGrpSpPr>
          <p:grpSpPr>
            <a:xfrm>
              <a:off x="5257800" y="2743200"/>
              <a:ext cx="2895600" cy="1371600"/>
              <a:chOff x="5257800" y="2743200"/>
              <a:chExt cx="2895600" cy="137160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257800" y="3124200"/>
                <a:ext cx="2895600" cy="990600"/>
                <a:chOff x="1447800" y="5257800"/>
                <a:chExt cx="2895600" cy="9906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2133600" y="5257800"/>
                  <a:ext cx="15240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3352800" y="52578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3429000" y="5562600"/>
                  <a:ext cx="914400" cy="685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 flipH="1">
                  <a:off x="1447800" y="5562600"/>
                  <a:ext cx="838200" cy="685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438400" y="52578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/>
              <p:cNvSpPr txBox="1"/>
              <p:nvPr/>
            </p:nvSpPr>
            <p:spPr>
              <a:xfrm>
                <a:off x="6633935" y="2743200"/>
                <a:ext cx="224065" cy="27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F0"/>
                    </a:solidFill>
                  </a:rPr>
                  <a:t>v</a:t>
                </a:r>
                <a:endParaRPr lang="en-US" b="1" dirty="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>
              <a:off x="5924748" y="2617462"/>
              <a:ext cx="704652" cy="5067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6213694" y="3200400"/>
            <a:ext cx="949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ym typeface="Wingdings" pitchFamily="2" charset="2"/>
              </a:rPr>
              <a:t>value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b="1" dirty="0" smtClean="0">
                <a:solidFill>
                  <a:srgbClr val="00B0F0"/>
                </a:solidFill>
              </a:rPr>
              <a:t>v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79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 animBg="1"/>
      <p:bldP spid="25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Important </a:t>
            </a:r>
            <a:r>
              <a:rPr lang="en-US" sz="3600" b="1" dirty="0" smtClean="0">
                <a:solidFill>
                  <a:srgbClr val="7030A0"/>
                </a:solidFill>
              </a:rPr>
              <a:t>Notice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There </a:t>
            </a:r>
            <a:r>
              <a:rPr lang="en-US" sz="2000" dirty="0" smtClean="0"/>
              <a:t>are basically two ways of introducing a new/innovative solution of a problem. 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One </a:t>
            </a:r>
            <a:r>
              <a:rPr lang="en-US" sz="2000" dirty="0" smtClean="0"/>
              <a:t>way is to just </a:t>
            </a:r>
            <a:r>
              <a:rPr lang="en-US" sz="2000" u="sng" dirty="0" smtClean="0"/>
              <a:t>explain</a:t>
            </a:r>
            <a:r>
              <a:rPr lang="en-US" sz="2000" dirty="0" smtClean="0"/>
              <a:t> it without giving any clue as to how the person who invented the concept came up with this solution. 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Another </a:t>
            </a:r>
            <a:r>
              <a:rPr lang="en-US" sz="2000" dirty="0" smtClean="0"/>
              <a:t>way is to start from scratch and take a journey of the route which the inventor might have followed to arrive at the solution.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dirty="0" smtClean="0"/>
              <a:t>This </a:t>
            </a:r>
            <a:r>
              <a:rPr lang="en-US" sz="2000" dirty="0" smtClean="0"/>
              <a:t>journey goes through various hurdles and questions,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dirty="0" smtClean="0"/>
              <a:t>each </a:t>
            </a:r>
            <a:r>
              <a:rPr lang="en-US" sz="2000" dirty="0" smtClean="0"/>
              <a:t>hinting towards a better insight into the problem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dirty="0" smtClean="0"/>
              <a:t>if </a:t>
            </a:r>
            <a:r>
              <a:rPr lang="en-US" sz="2000" dirty="0" smtClean="0"/>
              <a:t>we have patience and open mind.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 smtClean="0"/>
              <a:t>Which </a:t>
            </a:r>
            <a:r>
              <a:rPr lang="en-US" sz="2000" dirty="0" smtClean="0"/>
              <a:t>of these two ways is </a:t>
            </a:r>
            <a:r>
              <a:rPr lang="en-US" sz="2000" dirty="0" smtClean="0"/>
              <a:t>better 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 believe that the second way is better and more effective.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 smtClean="0"/>
              <a:t>current lecture is based on this way. The data structure we shall </a:t>
            </a:r>
            <a:r>
              <a:rPr lang="en-US" sz="2000" dirty="0" smtClean="0">
                <a:solidFill>
                  <a:srgbClr val="C00000"/>
                </a:solidFill>
              </a:rPr>
              <a:t>invent </a:t>
            </a:r>
            <a:r>
              <a:rPr lang="en-US" sz="2000" dirty="0" smtClean="0"/>
              <a:t>is called </a:t>
            </a:r>
            <a:r>
              <a:rPr lang="en-US" sz="2000" dirty="0" smtClean="0">
                <a:solidFill>
                  <a:srgbClr val="7030A0"/>
                </a:solidFill>
              </a:rPr>
              <a:t>a Binary Search Tree</a:t>
            </a:r>
            <a:r>
              <a:rPr lang="en-US" sz="2000" dirty="0" smtClean="0"/>
              <a:t>. This is the most fundamental and versatile data structure. We shall realize this fact many times during the course …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53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Binary </a:t>
            </a:r>
            <a:r>
              <a:rPr lang="en-US" sz="3600" b="1" dirty="0" smtClean="0">
                <a:solidFill>
                  <a:srgbClr val="0070C0"/>
                </a:solidFill>
              </a:rPr>
              <a:t>Search</a:t>
            </a:r>
            <a:r>
              <a:rPr lang="en-US" sz="3600" b="1" dirty="0" smtClean="0"/>
              <a:t> Tree </a:t>
            </a:r>
            <a:r>
              <a:rPr lang="en-US" sz="3600" b="1" dirty="0" smtClean="0">
                <a:solidFill>
                  <a:srgbClr val="7030A0"/>
                </a:solidFill>
              </a:rPr>
              <a:t>(BST)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Definition:</a:t>
            </a:r>
            <a:r>
              <a:rPr lang="en-US" sz="1600" dirty="0" smtClean="0"/>
              <a:t> A Binary Tree </a:t>
            </a:r>
            <a:r>
              <a:rPr lang="en-US" sz="1600" b="1" dirty="0" smtClean="0">
                <a:solidFill>
                  <a:srgbClr val="00B050"/>
                </a:solidFill>
              </a:rPr>
              <a:t>T</a:t>
            </a:r>
            <a:r>
              <a:rPr lang="en-US" sz="1600" dirty="0" smtClean="0"/>
              <a:t> storing values is said to be </a:t>
            </a:r>
            <a:r>
              <a:rPr lang="en-US" sz="1600" b="1" dirty="0" smtClean="0"/>
              <a:t>Binary Search Tree</a:t>
            </a:r>
          </a:p>
          <a:p>
            <a:pPr marL="0" indent="0">
              <a:buNone/>
            </a:pPr>
            <a:r>
              <a:rPr lang="en-US" sz="1600" b="1" dirty="0" smtClean="0"/>
              <a:t> </a:t>
            </a:r>
            <a:r>
              <a:rPr lang="en-US" sz="1600" dirty="0" smtClean="0"/>
              <a:t>if for each node </a:t>
            </a:r>
            <a:r>
              <a:rPr lang="en-US" sz="1600" b="1" dirty="0" smtClean="0">
                <a:solidFill>
                  <a:srgbClr val="0070C0"/>
                </a:solidFill>
              </a:rPr>
              <a:t>v</a:t>
            </a:r>
            <a:r>
              <a:rPr lang="en-US" sz="1600" dirty="0" smtClean="0"/>
              <a:t> in </a:t>
            </a:r>
            <a:r>
              <a:rPr lang="en-US" sz="1600" b="1" dirty="0" smtClean="0">
                <a:solidFill>
                  <a:srgbClr val="00B050"/>
                </a:solidFill>
              </a:rPr>
              <a:t>T</a:t>
            </a:r>
          </a:p>
          <a:p>
            <a:r>
              <a:rPr lang="en-US" sz="1600" dirty="0" smtClean="0"/>
              <a:t>If </a:t>
            </a:r>
            <a:r>
              <a:rPr lang="en-US" sz="1600" b="1" dirty="0" smtClean="0"/>
              <a:t>left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70C0"/>
                </a:solidFill>
              </a:rPr>
              <a:t>v</a:t>
            </a:r>
            <a:r>
              <a:rPr lang="en-US" sz="1600" dirty="0" smtClean="0"/>
              <a:t>) &lt;&gt; NULL, then    …</a:t>
            </a:r>
          </a:p>
          <a:p>
            <a:r>
              <a:rPr lang="en-US" sz="1600" dirty="0" smtClean="0"/>
              <a:t>If </a:t>
            </a:r>
            <a:r>
              <a:rPr lang="en-US" sz="1600" b="1" dirty="0" smtClean="0"/>
              <a:t>right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70C0"/>
                </a:solidFill>
              </a:rPr>
              <a:t>v</a:t>
            </a:r>
            <a:r>
              <a:rPr lang="en-US" sz="1600" dirty="0" smtClean="0"/>
              <a:t>)&lt;&gt;NULL, then  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2098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0032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8099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8100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772992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8100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0032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61294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228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2948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2092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1236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038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9524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943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30838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200400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007169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007169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3970161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007169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200400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2004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2004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396240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007169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396240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3984785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308385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143000" y="1600200"/>
            <a:ext cx="7086600" cy="3276600"/>
            <a:chOff x="1143000" y="1600200"/>
            <a:chExt cx="7086600" cy="3276600"/>
          </a:xfrm>
        </p:grpSpPr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head</a:t>
                </a:r>
                <a:endParaRPr lang="en-US" sz="1200" dirty="0"/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>
              <a:off x="1143000" y="2176790"/>
              <a:ext cx="7086600" cy="2700010"/>
              <a:chOff x="1143000" y="1567190"/>
              <a:chExt cx="7086600" cy="2700010"/>
            </a:xfrm>
          </p:grpSpPr>
          <p:sp>
            <p:nvSpPr>
              <p:cNvPr id="286" name="TextBox 285"/>
              <p:cNvSpPr txBox="1"/>
              <p:nvPr/>
            </p:nvSpPr>
            <p:spPr>
              <a:xfrm>
                <a:off x="1143000" y="40055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2819400" y="2362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28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4471664" y="15671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46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6400800" y="2362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67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79006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9</a:t>
                </a:r>
                <a:r>
                  <a:rPr lang="en-US" sz="1100" b="1" dirty="0" smtClean="0">
                    <a:solidFill>
                      <a:srgbClr val="C00000"/>
                    </a:solidFill>
                  </a:rPr>
                  <a:t>6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22098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25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1752600" y="31673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5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32766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31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41668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</a:t>
                </a:r>
                <a:r>
                  <a:rPr lang="en-US" sz="1100" b="1" dirty="0" smtClean="0">
                    <a:solidFill>
                      <a:srgbClr val="C00000"/>
                    </a:solidFill>
                  </a:rPr>
                  <a:t>1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3733800" y="31673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35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5486400" y="3124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49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59956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53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51054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4</a:t>
                </a:r>
                <a:r>
                  <a:rPr lang="en-US" sz="1100" b="1" dirty="0">
                    <a:solidFill>
                      <a:srgbClr val="C00000"/>
                    </a:solidFill>
                  </a:rPr>
                  <a:t>8</a:t>
                </a: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69342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73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7443464" y="31673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8</a:t>
                </a:r>
                <a:r>
                  <a:rPr lang="en-US" sz="1100" b="1" dirty="0" smtClean="0">
                    <a:solidFill>
                      <a:srgbClr val="C00000"/>
                    </a:solidFill>
                  </a:rPr>
                  <a:t>3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880212" y="5723692"/>
            <a:ext cx="4301370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value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&gt; </a:t>
            </a:r>
            <a:r>
              <a:rPr lang="en-US" sz="1600" b="1" dirty="0"/>
              <a:t>value </a:t>
            </a:r>
            <a:r>
              <a:rPr lang="en-US" sz="1600" dirty="0"/>
              <a:t>of every node in </a:t>
            </a:r>
            <a:r>
              <a:rPr lang="en-US" sz="1600" b="1" dirty="0" err="1"/>
              <a:t>subtree</a:t>
            </a:r>
            <a:r>
              <a:rPr lang="en-US" sz="1600" dirty="0"/>
              <a:t>(</a:t>
            </a:r>
            <a:r>
              <a:rPr lang="en-US" sz="1600" b="1" dirty="0"/>
              <a:t>left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B0F0"/>
                </a:solidFill>
              </a:rPr>
              <a:t>v</a:t>
            </a:r>
            <a:r>
              <a:rPr lang="en-US" sz="1600" dirty="0" smtClean="0"/>
              <a:t>)).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897231" y="5986046"/>
            <a:ext cx="4416337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value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&lt; </a:t>
            </a:r>
            <a:r>
              <a:rPr lang="en-US" sz="1600" b="1" dirty="0"/>
              <a:t>value </a:t>
            </a:r>
            <a:r>
              <a:rPr lang="en-US" sz="1600" dirty="0"/>
              <a:t>of every node in </a:t>
            </a:r>
            <a:r>
              <a:rPr lang="en-US" sz="1600" b="1" dirty="0" err="1"/>
              <a:t>subtree</a:t>
            </a:r>
            <a:r>
              <a:rPr lang="en-US" sz="1600" b="1" dirty="0"/>
              <a:t>(right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B0F0"/>
                </a:solidFill>
              </a:rPr>
              <a:t>v</a:t>
            </a:r>
            <a:r>
              <a:rPr lang="en-US" sz="1600" dirty="0" smtClean="0"/>
              <a:t>)).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474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Search</a:t>
            </a:r>
            <a:r>
              <a:rPr lang="en-US" sz="3200" dirty="0" smtClean="0"/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T</a:t>
            </a:r>
            <a:r>
              <a:rPr lang="en-US" sz="3200" dirty="0" err="1" smtClean="0"/>
              <a:t>,</a:t>
            </a:r>
            <a:r>
              <a:rPr lang="en-US" sz="3200" dirty="0" err="1" smtClean="0">
                <a:solidFill>
                  <a:srgbClr val="0070C0"/>
                </a:solidFill>
              </a:rPr>
              <a:t>x</a:t>
            </a:r>
            <a:r>
              <a:rPr lang="en-US" sz="3200" dirty="0" smtClean="0"/>
              <a:t>)</a:t>
            </a:r>
            <a:br>
              <a:rPr lang="en-US" sz="3200" dirty="0" smtClean="0"/>
            </a:br>
            <a:r>
              <a:rPr lang="en-US" sz="3200" dirty="0" smtClean="0"/>
              <a:t>Searching in a Binary Search Tree</a:t>
            </a:r>
            <a:endParaRPr lang="en-US" sz="3200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46" name="Group 245"/>
          <p:cNvGrpSpPr/>
          <p:nvPr/>
        </p:nvGrpSpPr>
        <p:grpSpPr>
          <a:xfrm>
            <a:off x="990601" y="1664732"/>
            <a:ext cx="7373561" cy="3897868"/>
            <a:chOff x="990601" y="1664732"/>
            <a:chExt cx="7373561" cy="3897868"/>
          </a:xfrm>
        </p:grpSpPr>
        <p:grpSp>
          <p:nvGrpSpPr>
            <p:cNvPr id="303" name="Group 302"/>
            <p:cNvGrpSpPr/>
            <p:nvPr/>
          </p:nvGrpSpPr>
          <p:grpSpPr>
            <a:xfrm>
              <a:off x="990601" y="2362200"/>
              <a:ext cx="7373561" cy="3200400"/>
              <a:chOff x="990601" y="1600200"/>
              <a:chExt cx="7373561" cy="3200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514094" y="16002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419094" y="2393631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770894" y="3200399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752094" y="3200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504694" y="3163392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485894" y="3200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19400" y="2393631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990601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5" name="Group 24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3" name="Straight Arrow Connector 22"/>
                  <p:cNvCxnSpPr>
                    <a:endCxn id="24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82" name="Rectangle 81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84" name="Straight Connector 83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81" name="Straight Arrow Connector 80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1" name="Group 120"/>
              <p:cNvGrpSpPr/>
              <p:nvPr/>
            </p:nvGrpSpPr>
            <p:grpSpPr>
              <a:xfrm>
                <a:off x="20574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23" name="Group 122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33" name="Rectangle 132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34" name="Group 133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35" name="Straight Connector 134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Straight Connector 135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32" name="Straight Arrow Connector 131"/>
                  <p:cNvCxnSpPr>
                    <a:endCxn id="133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4" name="Group 123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28" name="Group 127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29" name="Straight Connector 128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" name="Straight Connector 129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31242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49" name="Rectangle 148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50" name="Group 149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51" name="Straight Connector 150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" name="Straight Connector 151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48" name="Straight Arrow Connector 147"/>
                  <p:cNvCxnSpPr>
                    <a:endCxn id="149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0" name="Group 139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43" name="Rectangle 142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44" name="Group 143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45" name="Straight Connector 144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6" name="Straight Connector 145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42" name="Straight Arrow Connector 141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3" name="Group 152"/>
              <p:cNvGrpSpPr/>
              <p:nvPr/>
            </p:nvGrpSpPr>
            <p:grpSpPr>
              <a:xfrm>
                <a:off x="40386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55" name="Group 154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163" name="Group 162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66" name="Group 165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67" name="Straight Connector 166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64" name="Straight Arrow Connector 163"/>
                  <p:cNvCxnSpPr>
                    <a:endCxn id="165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6" name="Group 155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57" name="Group 156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59" name="Rectangle 158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60" name="Group 159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61" name="Straight Connector 160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58" name="Straight Arrow Connector 157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9" name="Group 168"/>
              <p:cNvGrpSpPr/>
              <p:nvPr/>
            </p:nvGrpSpPr>
            <p:grpSpPr>
              <a:xfrm>
                <a:off x="49530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179" name="Group 178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81" name="Rectangle 180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82" name="Group 181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83" name="Straight Connector 182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4" name="Straight Connector 183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80" name="Straight Arrow Connector 179"/>
                  <p:cNvCxnSpPr>
                    <a:endCxn id="181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2" name="Group 171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73" name="Group 172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75" name="Rectangle 174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76" name="Group 175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77" name="Straight Connector 176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8" name="Straight Connector 177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74" name="Straight Arrow Connector 173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5" name="Group 184"/>
              <p:cNvGrpSpPr/>
              <p:nvPr/>
            </p:nvGrpSpPr>
            <p:grpSpPr>
              <a:xfrm>
                <a:off x="58674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86" name="Rectangle 185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87" name="Group 186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195" name="Group 194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97" name="Rectangle 196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98" name="Group 197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99" name="Straight Connector 198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0" name="Straight Connector 199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96" name="Straight Arrow Connector 195"/>
                  <p:cNvCxnSpPr>
                    <a:endCxn id="197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8" name="Group 187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89" name="Group 188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91" name="Rectangle 190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92" name="Group 191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93" name="Straight Connector 192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4" name="Straight Connector 193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90" name="Straight Arrow Connector 189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67818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202" name="Rectangle 201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203" name="Group 202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211" name="Group 210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13" name="Rectangle 212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14" name="Group 213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15" name="Straight Connector 214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6" name="Straight Connector 215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12" name="Straight Arrow Connector 211"/>
                  <p:cNvCxnSpPr>
                    <a:endCxn id="213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4" name="Group 203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205" name="Group 204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07" name="Rectangle 206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08" name="Group 207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09" name="Straight Connector 208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0" name="Straight Connector 209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06" name="Straight Arrow Connector 205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7" name="Group 216"/>
              <p:cNvGrpSpPr/>
              <p:nvPr/>
            </p:nvGrpSpPr>
            <p:grpSpPr>
              <a:xfrm>
                <a:off x="77724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218" name="Rectangle 217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219" name="Group 218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227" name="Group 226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29" name="Rectangle 228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30" name="Group 229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31" name="Straight Connector 230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2" name="Straight Connector 231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28" name="Straight Arrow Connector 227"/>
                  <p:cNvCxnSpPr>
                    <a:endCxn id="229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0" name="Group 219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221" name="Group 220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23" name="Rectangle 222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24" name="Group 223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25" name="Straight Connector 224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6" name="Straight Connector 225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22" name="Straight Arrow Connector 221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4" name="Straight Arrow Connector 233"/>
              <p:cNvCxnSpPr>
                <a:stCxn id="5" idx="1"/>
                <a:endCxn id="13" idx="0"/>
              </p:cNvCxnSpPr>
              <p:nvPr/>
            </p:nvCxnSpPr>
            <p:spPr>
              <a:xfrm flipH="1">
                <a:off x="2962653" y="1698785"/>
                <a:ext cx="1551441" cy="69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/>
              <p:cNvCxnSpPr/>
              <p:nvPr/>
            </p:nvCxnSpPr>
            <p:spPr>
              <a:xfrm flipH="1">
                <a:off x="1877560" y="2590800"/>
                <a:ext cx="941840" cy="609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/>
              <p:cNvCxnSpPr/>
              <p:nvPr/>
            </p:nvCxnSpPr>
            <p:spPr>
              <a:xfrm flipH="1">
                <a:off x="1219200" y="3397569"/>
                <a:ext cx="551694" cy="6410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/>
              <p:cNvCxnSpPr>
                <a:endCxn id="138" idx="0"/>
              </p:cNvCxnSpPr>
              <p:nvPr/>
            </p:nvCxnSpPr>
            <p:spPr>
              <a:xfrm flipH="1">
                <a:off x="3438146" y="3397569"/>
                <a:ext cx="313948" cy="6410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>
                <a:endCxn id="170" idx="0"/>
              </p:cNvCxnSpPr>
              <p:nvPr/>
            </p:nvCxnSpPr>
            <p:spPr>
              <a:xfrm flipH="1">
                <a:off x="5266946" y="3360561"/>
                <a:ext cx="237748" cy="6780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/>
              <p:cNvCxnSpPr/>
              <p:nvPr/>
            </p:nvCxnSpPr>
            <p:spPr>
              <a:xfrm flipH="1">
                <a:off x="7153652" y="3397569"/>
                <a:ext cx="332242" cy="6332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>
                <a:endCxn id="9" idx="0"/>
              </p:cNvCxnSpPr>
              <p:nvPr/>
            </p:nvCxnSpPr>
            <p:spPr>
              <a:xfrm flipH="1">
                <a:off x="5647947" y="2590800"/>
                <a:ext cx="811215" cy="5725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/>
              <p:cNvCxnSpPr>
                <a:endCxn id="8" idx="0"/>
              </p:cNvCxnSpPr>
              <p:nvPr/>
            </p:nvCxnSpPr>
            <p:spPr>
              <a:xfrm>
                <a:off x="3105906" y="2590800"/>
                <a:ext cx="789441" cy="609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/>
              <p:cNvCxnSpPr/>
              <p:nvPr/>
            </p:nvCxnSpPr>
            <p:spPr>
              <a:xfrm>
                <a:off x="6705600" y="2590800"/>
                <a:ext cx="789441" cy="609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/>
              <p:cNvCxnSpPr>
                <a:endCxn id="122" idx="0"/>
              </p:cNvCxnSpPr>
              <p:nvPr/>
            </p:nvCxnSpPr>
            <p:spPr>
              <a:xfrm>
                <a:off x="2029959" y="3352800"/>
                <a:ext cx="341387" cy="685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/>
              <p:cNvCxnSpPr>
                <a:endCxn id="154" idx="0"/>
              </p:cNvCxnSpPr>
              <p:nvPr/>
            </p:nvCxnSpPr>
            <p:spPr>
              <a:xfrm>
                <a:off x="4038600" y="3397569"/>
                <a:ext cx="313946" cy="6410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/>
              <p:cNvCxnSpPr>
                <a:endCxn id="186" idx="0"/>
              </p:cNvCxnSpPr>
              <p:nvPr/>
            </p:nvCxnSpPr>
            <p:spPr>
              <a:xfrm>
                <a:off x="5763759" y="3352800"/>
                <a:ext cx="417587" cy="685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/>
              <p:cNvCxnSpPr>
                <a:endCxn id="218" idx="0"/>
              </p:cNvCxnSpPr>
              <p:nvPr/>
            </p:nvCxnSpPr>
            <p:spPr>
              <a:xfrm>
                <a:off x="7772400" y="3375185"/>
                <a:ext cx="313946" cy="6634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Arrow Connector 278"/>
              <p:cNvCxnSpPr>
                <a:stCxn id="5" idx="3"/>
              </p:cNvCxnSpPr>
              <p:nvPr/>
            </p:nvCxnSpPr>
            <p:spPr>
              <a:xfrm>
                <a:off x="4800600" y="1698785"/>
                <a:ext cx="1600200" cy="69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3" name="Elbow Connector 282"/>
            <p:cNvCxnSpPr/>
            <p:nvPr/>
          </p:nvCxnSpPr>
          <p:spPr>
            <a:xfrm rot="5400000">
              <a:off x="4525499" y="1814629"/>
              <a:ext cx="666035" cy="36624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Group 301"/>
          <p:cNvGrpSpPr/>
          <p:nvPr/>
        </p:nvGrpSpPr>
        <p:grpSpPr>
          <a:xfrm>
            <a:off x="1143000" y="2329190"/>
            <a:ext cx="7086600" cy="2700010"/>
            <a:chOff x="1143000" y="1567190"/>
            <a:chExt cx="7086600" cy="2700010"/>
          </a:xfrm>
        </p:grpSpPr>
        <p:sp>
          <p:nvSpPr>
            <p:cNvPr id="286" name="TextBox 285"/>
            <p:cNvSpPr txBox="1"/>
            <p:nvPr/>
          </p:nvSpPr>
          <p:spPr>
            <a:xfrm>
              <a:off x="1143000" y="40055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819400" y="2362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28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471664" y="1567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46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400800" y="2362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67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79006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9</a:t>
              </a:r>
              <a:r>
                <a:rPr lang="en-US" sz="1100" b="1" dirty="0" smtClean="0">
                  <a:solidFill>
                    <a:srgbClr val="C00000"/>
                  </a:solidFill>
                </a:rPr>
                <a:t>6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2098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752600" y="31673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2766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31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1668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</a:t>
              </a:r>
              <a:r>
                <a:rPr lang="en-US" sz="1100" b="1" dirty="0" smtClean="0">
                  <a:solidFill>
                    <a:srgbClr val="C00000"/>
                  </a:solidFill>
                </a:rPr>
                <a:t>1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733800" y="31673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35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486400" y="3124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49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9956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53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1054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</a:t>
              </a:r>
              <a:r>
                <a:rPr lang="en-US" sz="1100" b="1" dirty="0">
                  <a:solidFill>
                    <a:srgbClr val="C00000"/>
                  </a:solidFill>
                </a:rPr>
                <a:t>8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69342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73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7443464" y="31673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8</a:t>
              </a:r>
              <a:r>
                <a:rPr lang="en-US" sz="1100" b="1" dirty="0" smtClean="0">
                  <a:solidFill>
                    <a:srgbClr val="C00000"/>
                  </a:solidFill>
                </a:rPr>
                <a:t>3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884724" y="1371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</a:t>
            </a:r>
            <a:endParaRPr lang="en-US" b="1" dirty="0"/>
          </a:p>
        </p:txBody>
      </p:sp>
      <p:sp>
        <p:nvSpPr>
          <p:cNvPr id="233" name="Up Ribbon 232"/>
          <p:cNvSpPr/>
          <p:nvPr/>
        </p:nvSpPr>
        <p:spPr>
          <a:xfrm>
            <a:off x="5759752" y="1600200"/>
            <a:ext cx="2927048" cy="1045205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Search</a:t>
            </a: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rgbClr val="0070C0"/>
                </a:solidFill>
              </a:rPr>
              <a:t>T,</a:t>
            </a:r>
            <a:r>
              <a:rPr lang="en-US" sz="1400" b="1" dirty="0" smtClean="0">
                <a:solidFill>
                  <a:srgbClr val="0070C0"/>
                </a:solidFill>
              </a:rPr>
              <a:t>33</a:t>
            </a:r>
            <a:r>
              <a:rPr lang="en-US" b="1" dirty="0" smtClean="0">
                <a:solidFill>
                  <a:schemeClr val="tx1"/>
                </a:solidFill>
              </a:rPr>
              <a:t>) :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Searching for </a:t>
            </a:r>
            <a:r>
              <a:rPr lang="en-US" sz="1400" b="1" dirty="0" smtClean="0">
                <a:solidFill>
                  <a:srgbClr val="0070C0"/>
                </a:solidFill>
              </a:rPr>
              <a:t>33</a:t>
            </a:r>
            <a:r>
              <a:rPr lang="en-US" b="1" dirty="0" smtClean="0">
                <a:solidFill>
                  <a:schemeClr val="tx1"/>
                </a:solidFill>
              </a:rPr>
              <a:t> in </a:t>
            </a:r>
            <a:r>
              <a:rPr lang="en-US" b="1" dirty="0" smtClean="0">
                <a:solidFill>
                  <a:srgbClr val="0070C0"/>
                </a:solidFill>
              </a:rPr>
              <a:t>T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438146" y="2743200"/>
            <a:ext cx="1021668" cy="4460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349509" y="3352801"/>
            <a:ext cx="545838" cy="3809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flipH="1">
            <a:off x="3605536" y="4267201"/>
            <a:ext cx="192026" cy="3809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3657600" y="5027171"/>
            <a:ext cx="152400" cy="3068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75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3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3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/>
      <p:bldP spid="2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Search</a:t>
            </a:r>
            <a:r>
              <a:rPr lang="en-US" sz="3200" dirty="0"/>
              <a:t>(</a:t>
            </a:r>
            <a:r>
              <a:rPr lang="en-US" sz="3200" b="1" dirty="0" err="1">
                <a:solidFill>
                  <a:srgbClr val="00B050"/>
                </a:solidFill>
              </a:rPr>
              <a:t>T</a:t>
            </a:r>
            <a:r>
              <a:rPr lang="en-US" sz="3200" dirty="0" err="1"/>
              <a:t>,</a:t>
            </a:r>
            <a:r>
              <a:rPr lang="en-US" sz="3200" dirty="0" err="1">
                <a:solidFill>
                  <a:srgbClr val="0070C0"/>
                </a:solidFill>
              </a:rPr>
              <a:t>x</a:t>
            </a:r>
            <a:r>
              <a:rPr lang="en-US" sz="3200" dirty="0"/>
              <a:t>)</a:t>
            </a:r>
            <a:br>
              <a:rPr lang="en-US" sz="3200" dirty="0"/>
            </a:br>
            <a:r>
              <a:rPr lang="en-US" sz="3200" dirty="0"/>
              <a:t>Searching in a Binary Search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Search</a:t>
            </a:r>
            <a:r>
              <a:rPr lang="en-US" sz="2400" dirty="0" smtClean="0"/>
              <a:t>(</a:t>
            </a:r>
            <a:r>
              <a:rPr lang="en-US" sz="2400" b="1" dirty="0" err="1" smtClean="0">
                <a:solidFill>
                  <a:srgbClr val="00B050"/>
                </a:solidFill>
              </a:rPr>
              <a:t>T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0070C0"/>
                </a:solidFill>
              </a:rPr>
              <a:t>x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{       </a:t>
            </a:r>
            <a:r>
              <a:rPr lang="en-US" sz="2400" dirty="0" smtClean="0">
                <a:solidFill>
                  <a:srgbClr val="0070C0"/>
                </a:solidFill>
              </a:rPr>
              <a:t>p</a:t>
            </a:r>
            <a:r>
              <a:rPr lang="en-US" sz="2400" dirty="0" smtClean="0">
                <a:sym typeface="Wingdings" pitchFamily="2" charset="2"/>
              </a:rPr>
              <a:t> </a:t>
            </a:r>
            <a:r>
              <a:rPr lang="en-US" sz="2400" b="1" dirty="0" smtClean="0">
                <a:solidFill>
                  <a:srgbClr val="00B050"/>
                </a:solidFill>
                <a:sym typeface="Wingdings" pitchFamily="2" charset="2"/>
              </a:rPr>
              <a:t>T</a:t>
            </a:r>
            <a:r>
              <a:rPr lang="en-US" sz="24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     Found </a:t>
            </a:r>
            <a:r>
              <a:rPr lang="en-US" sz="1800" b="1" dirty="0" smtClean="0">
                <a:solidFill>
                  <a:srgbClr val="C00000"/>
                </a:solidFill>
                <a:sym typeface="Wingdings" pitchFamily="2" charset="2"/>
              </a:rPr>
              <a:t>FALSE</a:t>
            </a:r>
            <a:r>
              <a:rPr lang="en-US" sz="1800" b="1" dirty="0" smtClean="0">
                <a:sym typeface="Wingdings" pitchFamily="2" charset="2"/>
              </a:rPr>
              <a:t> 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     while(                     </a:t>
            </a:r>
            <a:r>
              <a:rPr lang="en-US" sz="2400" b="1" dirty="0" smtClean="0">
                <a:solidFill>
                  <a:srgbClr val="C00000"/>
                </a:solidFill>
                <a:sym typeface="Wingdings" pitchFamily="2" charset="2"/>
              </a:rPr>
              <a:t>??</a:t>
            </a:r>
            <a:r>
              <a:rPr lang="en-US" sz="2400" dirty="0" smtClean="0">
                <a:sym typeface="Wingdings" pitchFamily="2" charset="2"/>
              </a:rPr>
              <a:t>                  )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     {          if(</a:t>
            </a:r>
            <a:r>
              <a:rPr lang="en-US" sz="2400" b="1" dirty="0" smtClean="0">
                <a:sym typeface="Wingdings" pitchFamily="2" charset="2"/>
              </a:rPr>
              <a:t>value</a:t>
            </a:r>
            <a:r>
              <a:rPr lang="en-US" sz="2400" dirty="0" smtClean="0">
                <a:sym typeface="Wingdings" pitchFamily="2" charset="2"/>
              </a:rPr>
              <a:t>(</a:t>
            </a:r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 smtClean="0">
                <a:sym typeface="Wingdings" pitchFamily="2" charset="2"/>
              </a:rPr>
              <a:t>) = </a:t>
            </a:r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2400" dirty="0" smtClean="0">
                <a:sym typeface="Wingdings" pitchFamily="2" charset="2"/>
              </a:rPr>
              <a:t>)                </a:t>
            </a:r>
            <a:r>
              <a:rPr lang="en-US" sz="2400" b="1" dirty="0" smtClean="0">
                <a:solidFill>
                  <a:srgbClr val="C00000"/>
                </a:solidFill>
                <a:sym typeface="Wingdings" pitchFamily="2" charset="2"/>
              </a:rPr>
              <a:t>??</a:t>
            </a:r>
            <a:r>
              <a:rPr lang="en-US" sz="2400" dirty="0" smtClean="0">
                <a:sym typeface="Wingdings" pitchFamily="2" charset="2"/>
              </a:rPr>
              <a:t>              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                 else if (</a:t>
            </a:r>
            <a:r>
              <a:rPr lang="en-US" sz="2400" b="1" dirty="0" smtClean="0">
                <a:sym typeface="Wingdings" pitchFamily="2" charset="2"/>
              </a:rPr>
              <a:t>value</a:t>
            </a:r>
            <a:r>
              <a:rPr lang="en-US" sz="2400" dirty="0" smtClean="0">
                <a:sym typeface="Wingdings" pitchFamily="2" charset="2"/>
              </a:rPr>
              <a:t>(</a:t>
            </a:r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 smtClean="0">
                <a:sym typeface="Wingdings" pitchFamily="2" charset="2"/>
              </a:rPr>
              <a:t>) &lt; </a:t>
            </a:r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2400" dirty="0" smtClean="0">
                <a:sym typeface="Wingdings" pitchFamily="2" charset="2"/>
              </a:rPr>
              <a:t>)        </a:t>
            </a:r>
            <a:r>
              <a:rPr lang="en-US" sz="2400" b="1" dirty="0" smtClean="0">
                <a:solidFill>
                  <a:srgbClr val="C00000"/>
                </a:solidFill>
                <a:sym typeface="Wingdings" pitchFamily="2" charset="2"/>
              </a:rPr>
              <a:t>??</a:t>
            </a:r>
            <a:r>
              <a:rPr lang="en-US" sz="2400" dirty="0" smtClean="0">
                <a:sym typeface="Wingdings" pitchFamily="2" charset="2"/>
              </a:rPr>
              <a:t>            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                         else              </a:t>
            </a:r>
            <a:r>
              <a:rPr lang="en-US" sz="2400" b="1" dirty="0" smtClean="0">
                <a:solidFill>
                  <a:srgbClr val="C00000"/>
                </a:solidFill>
                <a:sym typeface="Wingdings" pitchFamily="2" charset="2"/>
              </a:rPr>
              <a:t>??           </a:t>
            </a:r>
            <a:r>
              <a:rPr lang="en-US" sz="24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     }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     return </a:t>
            </a:r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}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05360" y="3048000"/>
            <a:ext cx="2795239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ound=</a:t>
            </a:r>
            <a:r>
              <a:rPr lang="en-US" b="1" dirty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sym typeface="Wingdings" pitchFamily="2" charset="2"/>
              </a:rPr>
              <a:t>FALSE</a:t>
            </a:r>
            <a:r>
              <a:rPr lang="en-US" dirty="0" smtClean="0">
                <a:solidFill>
                  <a:schemeClr val="tx1"/>
                </a:solidFill>
              </a:rPr>
              <a:t> &amp; </a:t>
            </a:r>
            <a:r>
              <a:rPr lang="en-US" dirty="0" smtClean="0">
                <a:solidFill>
                  <a:srgbClr val="0070C0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&lt;&gt; </a:t>
            </a:r>
            <a:r>
              <a:rPr lang="en-US" b="1" dirty="0" smtClean="0">
                <a:solidFill>
                  <a:schemeClr val="tx1"/>
                </a:solidFill>
              </a:rPr>
              <a:t>NULL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962400" y="3429000"/>
            <a:ext cx="19812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Found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sz="1600" b="1" dirty="0" smtClean="0">
                <a:solidFill>
                  <a:srgbClr val="C00000"/>
                </a:solidFill>
                <a:sym typeface="Wingdings" pitchFamily="2" charset="2"/>
              </a:rPr>
              <a:t>TRUE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95800" y="3886200"/>
            <a:ext cx="14478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right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)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29000" y="4343400"/>
            <a:ext cx="14478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left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)</a:t>
            </a: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44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Insert</a:t>
            </a:r>
            <a:r>
              <a:rPr lang="en-US" sz="3200" dirty="0" smtClean="0"/>
              <a:t>(</a:t>
            </a:r>
            <a:r>
              <a:rPr lang="en-US" sz="3200" b="1" dirty="0" err="1" smtClean="0">
                <a:solidFill>
                  <a:srgbClr val="00B050"/>
                </a:solidFill>
              </a:rPr>
              <a:t>T</a:t>
            </a:r>
            <a:r>
              <a:rPr lang="en-US" sz="3200" dirty="0" err="1" smtClean="0"/>
              <a:t>,</a:t>
            </a:r>
            <a:r>
              <a:rPr lang="en-US" sz="3200" dirty="0" err="1" smtClean="0">
                <a:solidFill>
                  <a:srgbClr val="0070C0"/>
                </a:solidFill>
              </a:rPr>
              <a:t>x</a:t>
            </a:r>
            <a:r>
              <a:rPr lang="en-US" sz="3200" dirty="0" smtClean="0"/>
              <a:t>)</a:t>
            </a:r>
            <a:br>
              <a:rPr lang="en-US" sz="3200" dirty="0" smtClean="0"/>
            </a:br>
            <a:r>
              <a:rPr lang="en-US" sz="3200" dirty="0" smtClean="0"/>
              <a:t>Insertion in a Binary Search Tree</a:t>
            </a:r>
            <a:endParaRPr lang="en-US" sz="3200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362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9623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925392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990601" y="4800600"/>
            <a:ext cx="591762" cy="762000"/>
            <a:chOff x="990601" y="3962400"/>
            <a:chExt cx="591762" cy="762000"/>
          </a:xfrm>
        </p:grpSpPr>
        <p:sp>
          <p:nvSpPr>
            <p:cNvPr id="11" name="Rectangle 10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/>
          <p:cNvGrpSpPr/>
          <p:nvPr/>
        </p:nvGrpSpPr>
        <p:grpSpPr>
          <a:xfrm>
            <a:off x="2057400" y="4800600"/>
            <a:ext cx="591762" cy="762000"/>
            <a:chOff x="990601" y="3962400"/>
            <a:chExt cx="591762" cy="762000"/>
          </a:xfrm>
        </p:grpSpPr>
        <p:sp>
          <p:nvSpPr>
            <p:cNvPr id="122" name="Rectangle 12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/>
          <p:cNvGrpSpPr/>
          <p:nvPr/>
        </p:nvGrpSpPr>
        <p:grpSpPr>
          <a:xfrm>
            <a:off x="3124200" y="4800600"/>
            <a:ext cx="591762" cy="762000"/>
            <a:chOff x="990601" y="3962400"/>
            <a:chExt cx="591762" cy="762000"/>
          </a:xfrm>
        </p:grpSpPr>
        <p:sp>
          <p:nvSpPr>
            <p:cNvPr id="138" name="Rectangle 13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Group 152"/>
          <p:cNvGrpSpPr/>
          <p:nvPr/>
        </p:nvGrpSpPr>
        <p:grpSpPr>
          <a:xfrm>
            <a:off x="4038600" y="4800600"/>
            <a:ext cx="591762" cy="762000"/>
            <a:chOff x="990601" y="3962400"/>
            <a:chExt cx="591762" cy="762000"/>
          </a:xfrm>
        </p:grpSpPr>
        <p:sp>
          <p:nvSpPr>
            <p:cNvPr id="154" name="Rectangle 153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Group 168"/>
          <p:cNvGrpSpPr/>
          <p:nvPr/>
        </p:nvGrpSpPr>
        <p:grpSpPr>
          <a:xfrm>
            <a:off x="4953000" y="4800600"/>
            <a:ext cx="591762" cy="762000"/>
            <a:chOff x="990601" y="3962400"/>
            <a:chExt cx="591762" cy="762000"/>
          </a:xfrm>
        </p:grpSpPr>
        <p:sp>
          <p:nvSpPr>
            <p:cNvPr id="170" name="Rectangle 169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81" name="Rectangle 18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2" name="Group 18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83" name="Straight Connector 18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80" name="Straight Arrow Connector 179"/>
              <p:cNvCxnSpPr>
                <a:endCxn id="181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5" name="Rectangle 17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7" name="Straight Connector 17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74" name="Straight Arrow Connector 173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6" name="Rectangle 185"/>
          <p:cNvSpPr/>
          <p:nvPr/>
        </p:nvSpPr>
        <p:spPr>
          <a:xfrm>
            <a:off x="6038093" y="48006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5867400" y="4997769"/>
            <a:ext cx="225309" cy="564831"/>
            <a:chOff x="853448" y="1644969"/>
            <a:chExt cx="255680" cy="559397"/>
          </a:xfrm>
        </p:grpSpPr>
        <p:grpSp>
          <p:nvGrpSpPr>
            <p:cNvPr id="195" name="Group 194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8" name="Group 197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6" name="Straight Arrow Connector 195"/>
            <p:cNvCxnSpPr>
              <a:endCxn id="197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6226481" y="4997769"/>
            <a:ext cx="232681" cy="564831"/>
            <a:chOff x="780160" y="1648024"/>
            <a:chExt cx="274457" cy="556342"/>
          </a:xfrm>
        </p:grpSpPr>
        <p:grpSp>
          <p:nvGrpSpPr>
            <p:cNvPr id="189" name="Group 188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0" name="Straight Arrow Connector 189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6781800" y="4800600"/>
            <a:ext cx="591762" cy="762000"/>
            <a:chOff x="990601" y="3962400"/>
            <a:chExt cx="591762" cy="762000"/>
          </a:xfrm>
        </p:grpSpPr>
        <p:sp>
          <p:nvSpPr>
            <p:cNvPr id="202" name="Rectangle 20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4" name="Group 21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15" name="Straight Connector 21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2" name="Straight Arrow Connector 211"/>
              <p:cNvCxnSpPr>
                <a:endCxn id="21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7" name="Rectangle 20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8" name="Group 20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9" name="Straight Connector 20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6" name="Straight Arrow Connector 20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7" name="Group 216"/>
          <p:cNvGrpSpPr/>
          <p:nvPr/>
        </p:nvGrpSpPr>
        <p:grpSpPr>
          <a:xfrm>
            <a:off x="7772400" y="4800600"/>
            <a:ext cx="591762" cy="762000"/>
            <a:chOff x="990601" y="3962400"/>
            <a:chExt cx="591762" cy="762000"/>
          </a:xfrm>
        </p:grpSpPr>
        <p:sp>
          <p:nvSpPr>
            <p:cNvPr id="218" name="Rectangle 21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9" name="Rectangle 22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0" name="Group 22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31" name="Straight Connector 23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8" name="Straight Arrow Connector 227"/>
              <p:cNvCxnSpPr>
                <a:endCxn id="22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3" name="Rectangle 22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4" name="Group 22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2" name="Straight Arrow Connector 22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46078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352800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159569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159569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4122561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159569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352800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411480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159569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411480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4137185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460785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/>
          <p:cNvCxnSpPr/>
          <p:nvPr/>
        </p:nvCxnSpPr>
        <p:spPr>
          <a:xfrm rot="5400000">
            <a:off x="4525499" y="1814629"/>
            <a:ext cx="666035" cy="36624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1143000" y="4767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28194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28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4471664" y="2362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46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64008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67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79006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9</a:t>
            </a:r>
            <a:r>
              <a:rPr lang="en-US" sz="1100" b="1" dirty="0" smtClean="0">
                <a:solidFill>
                  <a:srgbClr val="C00000"/>
                </a:solidFill>
              </a:rPr>
              <a:t>6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22098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25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1752600" y="3929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5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2766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31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41668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</a:t>
            </a:r>
            <a:r>
              <a:rPr lang="en-US" sz="1100" b="1" dirty="0" smtClean="0">
                <a:solidFill>
                  <a:srgbClr val="C00000"/>
                </a:solidFill>
              </a:rPr>
              <a:t>1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733800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35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5486400" y="3886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49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59956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53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51054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4</a:t>
            </a:r>
            <a:r>
              <a:rPr lang="en-US" sz="11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69342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73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7443464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8</a:t>
            </a:r>
            <a:r>
              <a:rPr lang="en-US" sz="1100" b="1" dirty="0" smtClean="0">
                <a:solidFill>
                  <a:srgbClr val="C00000"/>
                </a:solidFill>
              </a:rPr>
              <a:t>3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84724" y="1371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</a:t>
            </a:r>
            <a:endParaRPr lang="en-US" b="1" dirty="0"/>
          </a:p>
        </p:txBody>
      </p:sp>
      <p:sp>
        <p:nvSpPr>
          <p:cNvPr id="233" name="Up Ribbon 232"/>
          <p:cNvSpPr/>
          <p:nvPr/>
        </p:nvSpPr>
        <p:spPr>
          <a:xfrm>
            <a:off x="5759752" y="1600200"/>
            <a:ext cx="2927048" cy="1045205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Insert</a:t>
            </a: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dirty="0" smtClean="0">
                <a:solidFill>
                  <a:srgbClr val="0070C0"/>
                </a:solidFill>
              </a:rPr>
              <a:t>,</a:t>
            </a:r>
            <a:r>
              <a:rPr lang="en-US" sz="1400" b="1" dirty="0" smtClean="0">
                <a:solidFill>
                  <a:srgbClr val="0070C0"/>
                </a:solidFill>
              </a:rPr>
              <a:t>50</a:t>
            </a:r>
            <a:r>
              <a:rPr lang="en-US" b="1" dirty="0" smtClean="0">
                <a:solidFill>
                  <a:schemeClr val="tx1"/>
                </a:solidFill>
              </a:rPr>
              <a:t>) :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Inserting </a:t>
            </a:r>
            <a:r>
              <a:rPr lang="en-US" sz="1400" b="1" dirty="0" smtClean="0">
                <a:solidFill>
                  <a:srgbClr val="0070C0"/>
                </a:solidFill>
              </a:rPr>
              <a:t>50</a:t>
            </a:r>
            <a:r>
              <a:rPr lang="en-US" b="1" dirty="0" smtClean="0">
                <a:solidFill>
                  <a:schemeClr val="tx1"/>
                </a:solidFill>
              </a:rPr>
              <a:t> into </a:t>
            </a:r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858516" y="2645405"/>
            <a:ext cx="1137148" cy="5438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5650868" y="4191001"/>
            <a:ext cx="368932" cy="5765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flipH="1">
            <a:off x="5650868" y="3385810"/>
            <a:ext cx="509264" cy="347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 flipH="1">
            <a:off x="5835518" y="4997769"/>
            <a:ext cx="120518" cy="2824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/>
          <p:cNvGrpSpPr/>
          <p:nvPr/>
        </p:nvGrpSpPr>
        <p:grpSpPr>
          <a:xfrm>
            <a:off x="5562600" y="5334000"/>
            <a:ext cx="762000" cy="793431"/>
            <a:chOff x="1524000" y="2819400"/>
            <a:chExt cx="762000" cy="793431"/>
          </a:xfrm>
        </p:grpSpPr>
        <p:sp>
          <p:nvSpPr>
            <p:cNvPr id="31" name="Rectangle 30"/>
            <p:cNvSpPr/>
            <p:nvPr/>
          </p:nvSpPr>
          <p:spPr>
            <a:xfrm>
              <a:off x="1764615" y="2819400"/>
              <a:ext cx="350837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</a:rPr>
                <a:t>50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263" name="Group 262"/>
            <p:cNvGrpSpPr/>
            <p:nvPr/>
          </p:nvGrpSpPr>
          <p:grpSpPr>
            <a:xfrm>
              <a:off x="1524000" y="3048000"/>
              <a:ext cx="225309" cy="564831"/>
              <a:chOff x="853448" y="1644969"/>
              <a:chExt cx="255680" cy="559397"/>
            </a:xfrm>
          </p:grpSpPr>
          <p:grpSp>
            <p:nvGrpSpPr>
              <p:cNvPr id="264" name="Group 263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69" name="Rectangle 26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0" name="Group 26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71" name="Straight Connector 27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67" name="Straight Arrow Connector 266"/>
              <p:cNvCxnSpPr>
                <a:endCxn id="26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4" name="Group 273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276" name="Group 275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78" name="Rectangle 277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0" name="Group 27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81" name="Straight Connector 28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77" name="Straight Arrow Connector 276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4351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A question 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400" dirty="0" smtClean="0"/>
              <a:t>Time </a:t>
            </a:r>
            <a:r>
              <a:rPr lang="en-US" sz="2400" dirty="0"/>
              <a:t>complexity of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Search</a:t>
            </a:r>
            <a:r>
              <a:rPr lang="en-US" sz="2400" dirty="0" smtClean="0"/>
              <a:t>(</a:t>
            </a:r>
            <a:r>
              <a:rPr lang="en-US" sz="2400" b="1" dirty="0" err="1" smtClean="0">
                <a:solidFill>
                  <a:srgbClr val="00B050"/>
                </a:solidFill>
              </a:rPr>
              <a:t>T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0070C0"/>
                </a:solidFill>
              </a:rPr>
              <a:t>x</a:t>
            </a:r>
            <a:r>
              <a:rPr lang="en-US" sz="2400" dirty="0"/>
              <a:t>)</a:t>
            </a:r>
            <a:r>
              <a:rPr lang="en-US" sz="2400" b="1" dirty="0" smtClean="0"/>
              <a:t> </a:t>
            </a:r>
            <a:r>
              <a:rPr lang="en-US" sz="2400" dirty="0"/>
              <a:t>and</a:t>
            </a:r>
            <a:r>
              <a:rPr lang="en-US" sz="2400" b="1" dirty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Insert</a:t>
            </a:r>
            <a:r>
              <a:rPr lang="en-US" sz="2400" dirty="0" smtClean="0"/>
              <a:t>(</a:t>
            </a:r>
            <a:r>
              <a:rPr lang="en-US" sz="2400" b="1" dirty="0" err="1" smtClean="0">
                <a:solidFill>
                  <a:srgbClr val="00B050"/>
                </a:solidFill>
              </a:rPr>
              <a:t>T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0070C0"/>
                </a:solidFill>
              </a:rPr>
              <a:t>x</a:t>
            </a:r>
            <a:r>
              <a:rPr lang="en-US" sz="2400" dirty="0"/>
              <a:t>) </a:t>
            </a:r>
            <a:r>
              <a:rPr lang="en-US" sz="2400" dirty="0" smtClean="0"/>
              <a:t>in</a:t>
            </a:r>
            <a:r>
              <a:rPr lang="en-US" sz="2400" b="1" dirty="0" smtClean="0"/>
              <a:t> </a:t>
            </a:r>
            <a:r>
              <a:rPr lang="en-US" sz="2400" dirty="0" smtClean="0"/>
              <a:t>a</a:t>
            </a:r>
            <a:r>
              <a:rPr lang="en-US" sz="2400" b="1" dirty="0" smtClean="0"/>
              <a:t> </a:t>
            </a:r>
            <a:r>
              <a:rPr lang="en-US" sz="2400" dirty="0" smtClean="0"/>
              <a:t>Binary </a:t>
            </a:r>
            <a:r>
              <a:rPr lang="en-US" sz="2400" dirty="0"/>
              <a:t>Search </a:t>
            </a:r>
            <a:r>
              <a:rPr lang="en-US" sz="2400" dirty="0" smtClean="0"/>
              <a:t>Tree </a:t>
            </a:r>
            <a:r>
              <a:rPr lang="en-US" sz="2400" b="1" dirty="0" smtClean="0">
                <a:solidFill>
                  <a:srgbClr val="00B050"/>
                </a:solidFill>
              </a:rPr>
              <a:t>T</a:t>
            </a:r>
            <a:r>
              <a:rPr lang="en-US" sz="2400" b="1" dirty="0" smtClean="0"/>
              <a:t> = </a:t>
            </a: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??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16444" y="3200400"/>
            <a:ext cx="1770356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O</a:t>
            </a:r>
            <a:r>
              <a:rPr lang="en-US" sz="2400" b="1" dirty="0" smtClean="0"/>
              <a:t>(Height(</a:t>
            </a:r>
            <a:r>
              <a:rPr lang="en-US" sz="2400" b="1" dirty="0" smtClean="0">
                <a:solidFill>
                  <a:srgbClr val="00B050"/>
                </a:solidFill>
              </a:rPr>
              <a:t>T</a:t>
            </a:r>
            <a:r>
              <a:rPr lang="en-US" sz="2400" b="1" dirty="0" smtClean="0"/>
              <a:t>))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4358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 smtClean="0">
                <a:solidFill>
                  <a:srgbClr val="006C31"/>
                </a:solidFill>
              </a:rPr>
              <a:t>Homeworks</a:t>
            </a:r>
            <a:endParaRPr lang="en-US" sz="4000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/>
                  <a:t>Write </a:t>
                </a:r>
                <a:r>
                  <a:rPr lang="en-US" sz="2400" dirty="0" err="1" smtClean="0"/>
                  <a:t>pseudocode</a:t>
                </a:r>
                <a:r>
                  <a:rPr lang="en-US" sz="2400" dirty="0" smtClean="0"/>
                  <a:t> for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Insert</a:t>
                </a:r>
                <a:r>
                  <a:rPr lang="en-US" sz="2400" dirty="0" smtClean="0"/>
                  <a:t>(</a:t>
                </a:r>
                <a:r>
                  <a:rPr lang="en-US" sz="2400" b="1" dirty="0" err="1" smtClean="0">
                    <a:solidFill>
                      <a:srgbClr val="00B050"/>
                    </a:solidFill>
                  </a:rPr>
                  <a:t>T</a:t>
                </a:r>
                <a:r>
                  <a:rPr lang="en-US" sz="2400" dirty="0" err="1" smtClean="0"/>
                  <a:t>,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x</a:t>
                </a:r>
                <a:r>
                  <a:rPr lang="en-US" sz="2400" dirty="0"/>
                  <a:t>) </a:t>
                </a:r>
                <a:r>
                  <a:rPr lang="en-US" sz="2400" dirty="0" smtClean="0"/>
                  <a:t>operation similar to the </a:t>
                </a:r>
                <a:r>
                  <a:rPr lang="en-US" sz="2400" dirty="0" err="1" smtClean="0"/>
                  <a:t>pseudocode</a:t>
                </a:r>
                <a:r>
                  <a:rPr lang="en-US" sz="2400" dirty="0" smtClean="0"/>
                  <a:t> we wrote for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Search</a:t>
                </a:r>
                <a:r>
                  <a:rPr lang="en-US" sz="2400" dirty="0"/>
                  <a:t>(</a:t>
                </a:r>
                <a:r>
                  <a:rPr lang="en-US" sz="2400" b="1" dirty="0" err="1">
                    <a:solidFill>
                      <a:srgbClr val="00B050"/>
                    </a:solidFill>
                  </a:rPr>
                  <a:t>T</a:t>
                </a:r>
                <a:r>
                  <a:rPr lang="en-US" sz="2400" dirty="0" err="1"/>
                  <a:t>,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x</a:t>
                </a:r>
                <a:r>
                  <a:rPr lang="en-US" sz="2400" dirty="0" smtClean="0"/>
                  <a:t>).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Design </a:t>
                </a:r>
                <a:r>
                  <a:rPr lang="en-US" sz="2400" dirty="0">
                    <a:solidFill>
                      <a:srgbClr val="002060"/>
                    </a:solidFill>
                  </a:rPr>
                  <a:t>an algorithm for the following problem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Given </a:t>
                </a:r>
                <a:r>
                  <a:rPr lang="en-US" sz="2400" dirty="0"/>
                  <a:t>a </a:t>
                </a:r>
                <a:r>
                  <a:rPr lang="en-US" sz="2400" u="sng" dirty="0"/>
                  <a:t>sorted array</a:t>
                </a:r>
                <a:r>
                  <a:rPr lang="en-US" sz="2400" dirty="0"/>
                  <a:t> </a:t>
                </a:r>
                <a:r>
                  <a:rPr lang="en-US" sz="2400" b="1" dirty="0"/>
                  <a:t>A</a:t>
                </a:r>
                <a:r>
                  <a:rPr lang="en-US" sz="2400" dirty="0"/>
                  <a:t> storing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elements,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build </a:t>
                </a:r>
                <a:r>
                  <a:rPr lang="en-US" sz="2400" dirty="0"/>
                  <a:t>a </a:t>
                </a:r>
                <a:r>
                  <a:rPr lang="en-US" sz="2400" u="sng" dirty="0"/>
                  <a:t>“perfectly balanced” </a:t>
                </a:r>
                <a:r>
                  <a:rPr lang="en-US" sz="2400" dirty="0" smtClean="0"/>
                  <a:t> BST </a:t>
                </a:r>
                <a:r>
                  <a:rPr lang="en-US" sz="2400" dirty="0"/>
                  <a:t>storing all elements of </a:t>
                </a:r>
                <a:r>
                  <a:rPr lang="en-US" sz="2400" b="1" dirty="0"/>
                  <a:t>A</a:t>
                </a:r>
                <a:r>
                  <a:rPr lang="en-US" sz="2400" dirty="0"/>
                  <a:t>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in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time.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8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6C31"/>
                </a:solidFill>
              </a:rPr>
              <a:t>Homework </a:t>
            </a:r>
            <a:r>
              <a:rPr lang="en-US" sz="4000" b="1" dirty="0" smtClean="0">
                <a:solidFill>
                  <a:srgbClr val="0070C0"/>
                </a:solidFill>
              </a:rPr>
              <a:t>3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What does the following algorithm accomplish ?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Traversal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T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{       </a:t>
            </a:r>
            <a:r>
              <a:rPr lang="en-US" sz="2400" dirty="0" smtClean="0">
                <a:solidFill>
                  <a:srgbClr val="0070C0"/>
                </a:solidFill>
              </a:rPr>
              <a:t>p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b="1" dirty="0">
                <a:solidFill>
                  <a:srgbClr val="00B050"/>
                </a:solidFill>
                <a:sym typeface="Wingdings" pitchFamily="2" charset="2"/>
              </a:rPr>
              <a:t>T</a:t>
            </a:r>
            <a:r>
              <a:rPr lang="en-US" sz="24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</a:t>
            </a:r>
            <a:r>
              <a:rPr lang="en-US" sz="2400" b="1" dirty="0" smtClean="0">
                <a:sym typeface="Wingdings" pitchFamily="2" charset="2"/>
              </a:rPr>
              <a:t>if</a:t>
            </a:r>
            <a:r>
              <a:rPr lang="en-US" sz="2400" dirty="0" smtClean="0">
                <a:sym typeface="Wingdings" pitchFamily="2" charset="2"/>
              </a:rPr>
              <a:t>(</a:t>
            </a:r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 smtClean="0">
                <a:sym typeface="Wingdings" pitchFamily="2" charset="2"/>
              </a:rPr>
              <a:t>=</a:t>
            </a:r>
            <a:r>
              <a:rPr lang="en-US" sz="2400" b="1" dirty="0" smtClean="0">
                <a:sym typeface="Wingdings" pitchFamily="2" charset="2"/>
              </a:rPr>
              <a:t>NULL</a:t>
            </a:r>
            <a:r>
              <a:rPr lang="en-US" sz="2400" dirty="0" smtClean="0">
                <a:sym typeface="Wingdings" pitchFamily="2" charset="2"/>
              </a:rPr>
              <a:t>) return;</a:t>
            </a:r>
            <a:endParaRPr lang="en-US" sz="18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</a:t>
            </a:r>
            <a:r>
              <a:rPr lang="en-US" sz="2400" b="1" dirty="0" smtClean="0">
                <a:sym typeface="Wingdings" pitchFamily="2" charset="2"/>
              </a:rPr>
              <a:t>else</a:t>
            </a:r>
            <a:r>
              <a:rPr lang="en-US" sz="2400" dirty="0" smtClean="0">
                <a:sym typeface="Wingdings" pitchFamily="2" charset="2"/>
              </a:rPr>
              <a:t>{      </a:t>
            </a:r>
            <a:r>
              <a:rPr lang="en-US" sz="2400" b="1" dirty="0" smtClean="0">
                <a:sym typeface="Wingdings" pitchFamily="2" charset="2"/>
              </a:rPr>
              <a:t>if</a:t>
            </a:r>
            <a:r>
              <a:rPr lang="en-US" sz="2400" dirty="0" smtClean="0">
                <a:sym typeface="Wingdings" pitchFamily="2" charset="2"/>
              </a:rPr>
              <a:t>(</a:t>
            </a:r>
            <a:r>
              <a:rPr lang="en-US" sz="2400" b="1" dirty="0" smtClean="0">
                <a:sym typeface="Wingdings" pitchFamily="2" charset="2"/>
              </a:rPr>
              <a:t>left</a:t>
            </a:r>
            <a:r>
              <a:rPr lang="en-US" sz="2400" dirty="0" smtClean="0">
                <a:sym typeface="Wingdings" pitchFamily="2" charset="2"/>
              </a:rPr>
              <a:t>(</a:t>
            </a:r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 smtClean="0">
                <a:sym typeface="Wingdings" pitchFamily="2" charset="2"/>
              </a:rPr>
              <a:t>) &lt;&gt; </a:t>
            </a:r>
            <a:r>
              <a:rPr lang="en-US" sz="2400" b="1" dirty="0" smtClean="0">
                <a:sym typeface="Wingdings" pitchFamily="2" charset="2"/>
              </a:rPr>
              <a:t>NULL</a:t>
            </a:r>
            <a:r>
              <a:rPr lang="en-US" sz="2400" dirty="0" smtClean="0">
                <a:sym typeface="Wingdings" pitchFamily="2" charset="2"/>
              </a:rPr>
              <a:t>)    </a:t>
            </a:r>
            <a:r>
              <a:rPr lang="en-US" sz="2400" b="1" dirty="0" smtClean="0">
                <a:solidFill>
                  <a:srgbClr val="7030A0"/>
                </a:solidFill>
                <a:sym typeface="Wingdings" pitchFamily="2" charset="2"/>
              </a:rPr>
              <a:t>Traversal</a:t>
            </a:r>
            <a:r>
              <a:rPr lang="en-US" sz="2400" dirty="0" smtClean="0">
                <a:sym typeface="Wingdings" pitchFamily="2" charset="2"/>
              </a:rPr>
              <a:t>(</a:t>
            </a:r>
            <a:r>
              <a:rPr lang="en-US" sz="2400" b="1" dirty="0" smtClean="0">
                <a:sym typeface="Wingdings" pitchFamily="2" charset="2"/>
              </a:rPr>
              <a:t>left</a:t>
            </a:r>
            <a:r>
              <a:rPr lang="en-US" sz="2400" dirty="0" smtClean="0">
                <a:sym typeface="Wingdings" pitchFamily="2" charset="2"/>
              </a:rPr>
              <a:t>(</a:t>
            </a:r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 smtClean="0">
                <a:sym typeface="Wingdings" pitchFamily="2" charset="2"/>
              </a:rPr>
              <a:t>));</a:t>
            </a:r>
            <a:endParaRPr lang="en-US" sz="2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            </a:t>
            </a:r>
            <a:r>
              <a:rPr lang="en-US" sz="2400" dirty="0" smtClean="0">
                <a:sym typeface="Wingdings" pitchFamily="2" charset="2"/>
              </a:rPr>
              <a:t>   print(</a:t>
            </a:r>
            <a:r>
              <a:rPr lang="en-US" sz="2400" b="1" dirty="0" smtClean="0">
                <a:sym typeface="Wingdings" pitchFamily="2" charset="2"/>
              </a:rPr>
              <a:t>value</a:t>
            </a:r>
            <a:r>
              <a:rPr lang="en-US" sz="2400" dirty="0" smtClean="0">
                <a:sym typeface="Wingdings" pitchFamily="2" charset="2"/>
              </a:rPr>
              <a:t>(p));</a:t>
            </a:r>
            <a:endParaRPr lang="en-US" sz="2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sym typeface="Wingdings" pitchFamily="2" charset="2"/>
              </a:rPr>
              <a:t>                        </a:t>
            </a:r>
            <a:r>
              <a:rPr lang="en-US" sz="2400" b="1" dirty="0" smtClean="0">
                <a:sym typeface="Wingdings" pitchFamily="2" charset="2"/>
              </a:rPr>
              <a:t>if</a:t>
            </a:r>
            <a:r>
              <a:rPr lang="en-US" sz="2400" dirty="0" smtClean="0">
                <a:sym typeface="Wingdings" pitchFamily="2" charset="2"/>
              </a:rPr>
              <a:t>(</a:t>
            </a:r>
            <a:r>
              <a:rPr lang="en-US" sz="2400" b="1" dirty="0" smtClean="0">
                <a:sym typeface="Wingdings" pitchFamily="2" charset="2"/>
              </a:rPr>
              <a:t>right</a:t>
            </a:r>
            <a:r>
              <a:rPr lang="en-US" sz="2400" dirty="0" smtClean="0">
                <a:sym typeface="Wingdings" pitchFamily="2" charset="2"/>
              </a:rPr>
              <a:t>(</a:t>
            </a:r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 smtClean="0">
                <a:sym typeface="Wingdings" pitchFamily="2" charset="2"/>
              </a:rPr>
              <a:t>) &lt;&gt; </a:t>
            </a:r>
            <a:r>
              <a:rPr lang="en-US" sz="2400" b="1" dirty="0">
                <a:sym typeface="Wingdings" pitchFamily="2" charset="2"/>
              </a:rPr>
              <a:t>NULL</a:t>
            </a:r>
            <a:r>
              <a:rPr lang="en-US" sz="2400" dirty="0">
                <a:sym typeface="Wingdings" pitchFamily="2" charset="2"/>
              </a:rPr>
              <a:t>)    </a:t>
            </a:r>
            <a:r>
              <a:rPr lang="en-US" sz="2400" b="1" dirty="0" smtClean="0">
                <a:solidFill>
                  <a:srgbClr val="7030A0"/>
                </a:solidFill>
                <a:sym typeface="Wingdings" pitchFamily="2" charset="2"/>
              </a:rPr>
              <a:t>Traversal</a:t>
            </a:r>
            <a:r>
              <a:rPr lang="en-US" sz="2400" dirty="0" smtClean="0">
                <a:sym typeface="Wingdings" pitchFamily="2" charset="2"/>
              </a:rPr>
              <a:t>(</a:t>
            </a:r>
            <a:r>
              <a:rPr lang="en-US" sz="2400" b="1" dirty="0" smtClean="0">
                <a:sym typeface="Wingdings" pitchFamily="2" charset="2"/>
              </a:rPr>
              <a:t>right</a:t>
            </a:r>
            <a:r>
              <a:rPr lang="en-US" sz="2400" dirty="0" smtClean="0">
                <a:sym typeface="Wingdings" pitchFamily="2" charset="2"/>
              </a:rPr>
              <a:t>(</a:t>
            </a:r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 smtClean="0">
                <a:sym typeface="Wingdings" pitchFamily="2" charset="2"/>
              </a:rPr>
              <a:t>));</a:t>
            </a:r>
            <a:endParaRPr lang="en-US" sz="2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</a:t>
            </a:r>
            <a:r>
              <a:rPr lang="en-US" sz="2400" dirty="0" smtClean="0">
                <a:sym typeface="Wingdings" pitchFamily="2" charset="2"/>
              </a:rPr>
              <a:t>        }</a:t>
            </a:r>
            <a:endParaRPr lang="en-US" sz="2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sym typeface="Wingdings" pitchFamily="2" charset="2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Up Ribbon 4"/>
          <p:cNvSpPr/>
          <p:nvPr/>
        </p:nvSpPr>
        <p:spPr>
          <a:xfrm>
            <a:off x="304800" y="5943600"/>
            <a:ext cx="8458200" cy="838200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 prints the elements of binary search tree </a:t>
            </a:r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 in increasing order of their values. What is its time complexity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95600" y="4953000"/>
            <a:ext cx="4800600" cy="838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Ponder over this algorithm  for a few minutes to know what it is doing. You might like to try it out on some example of BST.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595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400" b="1" dirty="0" smtClean="0"/>
                  <a:t>Time complexity of </a:t>
                </a:r>
                <a:r>
                  <a:rPr lang="en-US" sz="2400" b="1" u="sng" dirty="0" smtClean="0">
                    <a:solidFill>
                      <a:srgbClr val="0070C0"/>
                    </a:solidFill>
                  </a:rPr>
                  <a:t>any search</a:t>
                </a:r>
                <a:r>
                  <a:rPr lang="en-US" sz="2400" b="1" dirty="0" smtClean="0"/>
                  <a:t> and </a:t>
                </a:r>
                <a:r>
                  <a:rPr lang="en-US" sz="2400" b="1" u="sng" dirty="0" smtClean="0">
                    <a:solidFill>
                      <a:srgbClr val="006C31"/>
                    </a:solidFill>
                  </a:rPr>
                  <a:t>any single insertion </a:t>
                </a:r>
                <a:r>
                  <a:rPr lang="en-US" sz="2400" b="1" dirty="0" smtClean="0"/>
                  <a:t>in a </a:t>
                </a:r>
                <a:br>
                  <a:rPr lang="en-US" sz="2400" b="1" dirty="0" smtClean="0"/>
                </a:br>
                <a:r>
                  <a:rPr lang="en-US" sz="2400" b="1" dirty="0" smtClean="0">
                    <a:solidFill>
                      <a:srgbClr val="7030A0"/>
                    </a:solidFill>
                  </a:rPr>
                  <a:t>perfectly balanced </a:t>
                </a:r>
                <a:r>
                  <a:rPr lang="en-US" sz="2400" b="1" dirty="0" smtClean="0"/>
                  <a:t>Binary Search Tree on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b="1" dirty="0" smtClean="0"/>
                  <a:t> nodes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7" name="Title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362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9623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925392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990601" y="4800600"/>
            <a:ext cx="591762" cy="762000"/>
            <a:chOff x="990601" y="3962400"/>
            <a:chExt cx="591762" cy="762000"/>
          </a:xfrm>
        </p:grpSpPr>
        <p:sp>
          <p:nvSpPr>
            <p:cNvPr id="11" name="Rectangle 10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/>
          <p:cNvGrpSpPr/>
          <p:nvPr/>
        </p:nvGrpSpPr>
        <p:grpSpPr>
          <a:xfrm>
            <a:off x="2057400" y="4800600"/>
            <a:ext cx="591762" cy="762000"/>
            <a:chOff x="990601" y="3962400"/>
            <a:chExt cx="591762" cy="762000"/>
          </a:xfrm>
        </p:grpSpPr>
        <p:sp>
          <p:nvSpPr>
            <p:cNvPr id="122" name="Rectangle 12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/>
          <p:cNvGrpSpPr/>
          <p:nvPr/>
        </p:nvGrpSpPr>
        <p:grpSpPr>
          <a:xfrm>
            <a:off x="3124200" y="4800600"/>
            <a:ext cx="591762" cy="762000"/>
            <a:chOff x="990601" y="3962400"/>
            <a:chExt cx="591762" cy="762000"/>
          </a:xfrm>
        </p:grpSpPr>
        <p:sp>
          <p:nvSpPr>
            <p:cNvPr id="138" name="Rectangle 13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Group 152"/>
          <p:cNvGrpSpPr/>
          <p:nvPr/>
        </p:nvGrpSpPr>
        <p:grpSpPr>
          <a:xfrm>
            <a:off x="4038600" y="4800600"/>
            <a:ext cx="591762" cy="762000"/>
            <a:chOff x="990601" y="3962400"/>
            <a:chExt cx="591762" cy="762000"/>
          </a:xfrm>
        </p:grpSpPr>
        <p:sp>
          <p:nvSpPr>
            <p:cNvPr id="154" name="Rectangle 153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Group 168"/>
          <p:cNvGrpSpPr/>
          <p:nvPr/>
        </p:nvGrpSpPr>
        <p:grpSpPr>
          <a:xfrm>
            <a:off x="4953000" y="4800600"/>
            <a:ext cx="591762" cy="762000"/>
            <a:chOff x="990601" y="3962400"/>
            <a:chExt cx="591762" cy="762000"/>
          </a:xfrm>
        </p:grpSpPr>
        <p:sp>
          <p:nvSpPr>
            <p:cNvPr id="170" name="Rectangle 169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81" name="Rectangle 18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2" name="Group 18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83" name="Straight Connector 18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80" name="Straight Arrow Connector 179"/>
              <p:cNvCxnSpPr>
                <a:endCxn id="181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5" name="Rectangle 17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7" name="Straight Connector 17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74" name="Straight Arrow Connector 173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6" name="Rectangle 185"/>
          <p:cNvSpPr/>
          <p:nvPr/>
        </p:nvSpPr>
        <p:spPr>
          <a:xfrm>
            <a:off x="6038093" y="48006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5867400" y="4997769"/>
            <a:ext cx="225309" cy="564831"/>
            <a:chOff x="853448" y="1644969"/>
            <a:chExt cx="255680" cy="559397"/>
          </a:xfrm>
        </p:grpSpPr>
        <p:grpSp>
          <p:nvGrpSpPr>
            <p:cNvPr id="195" name="Group 194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8" name="Group 197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6" name="Straight Arrow Connector 195"/>
            <p:cNvCxnSpPr>
              <a:endCxn id="197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6226481" y="4997769"/>
            <a:ext cx="232681" cy="564831"/>
            <a:chOff x="780160" y="1648024"/>
            <a:chExt cx="274457" cy="556342"/>
          </a:xfrm>
        </p:grpSpPr>
        <p:grpSp>
          <p:nvGrpSpPr>
            <p:cNvPr id="189" name="Group 188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0" name="Straight Arrow Connector 189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6781800" y="4800600"/>
            <a:ext cx="591762" cy="762000"/>
            <a:chOff x="990601" y="3962400"/>
            <a:chExt cx="591762" cy="762000"/>
          </a:xfrm>
        </p:grpSpPr>
        <p:sp>
          <p:nvSpPr>
            <p:cNvPr id="202" name="Rectangle 20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4" name="Group 21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15" name="Straight Connector 21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2" name="Straight Arrow Connector 211"/>
              <p:cNvCxnSpPr>
                <a:endCxn id="21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7" name="Rectangle 20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8" name="Group 20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9" name="Straight Connector 20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6" name="Straight Arrow Connector 20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7" name="Group 216"/>
          <p:cNvGrpSpPr/>
          <p:nvPr/>
        </p:nvGrpSpPr>
        <p:grpSpPr>
          <a:xfrm>
            <a:off x="7772400" y="4800600"/>
            <a:ext cx="591762" cy="762000"/>
            <a:chOff x="990601" y="3962400"/>
            <a:chExt cx="591762" cy="762000"/>
          </a:xfrm>
        </p:grpSpPr>
        <p:sp>
          <p:nvSpPr>
            <p:cNvPr id="218" name="Rectangle 21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9" name="Rectangle 22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0" name="Group 22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31" name="Straight Connector 23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8" name="Straight Arrow Connector 227"/>
              <p:cNvCxnSpPr>
                <a:endCxn id="22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3" name="Rectangle 22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4" name="Group 22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2" name="Straight Arrow Connector 22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46078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352800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159569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159569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4122561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159569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352800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411480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159569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411480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4137185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460785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/>
          <p:cNvCxnSpPr/>
          <p:nvPr/>
        </p:nvCxnSpPr>
        <p:spPr>
          <a:xfrm rot="5400000">
            <a:off x="4525499" y="1814629"/>
            <a:ext cx="666035" cy="36624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1143000" y="4767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28194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28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4471664" y="2362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46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64008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67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79006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9</a:t>
            </a:r>
            <a:r>
              <a:rPr lang="en-US" sz="1100" b="1" dirty="0" smtClean="0">
                <a:solidFill>
                  <a:srgbClr val="C00000"/>
                </a:solidFill>
              </a:rPr>
              <a:t>6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22098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25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1752600" y="3929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5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2766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31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41668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</a:t>
            </a:r>
            <a:r>
              <a:rPr lang="en-US" sz="1100" b="1" dirty="0" smtClean="0">
                <a:solidFill>
                  <a:srgbClr val="C00000"/>
                </a:solidFill>
              </a:rPr>
              <a:t>1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733800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35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5486400" y="3886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49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59956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53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51054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4</a:t>
            </a:r>
            <a:r>
              <a:rPr lang="en-US" sz="11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69342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73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7443464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8</a:t>
            </a:r>
            <a:r>
              <a:rPr lang="en-US" sz="1100" b="1" dirty="0" smtClean="0">
                <a:solidFill>
                  <a:srgbClr val="C00000"/>
                </a:solidFill>
              </a:rPr>
              <a:t>3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84724" y="1371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Up Ribbon 232"/>
              <p:cNvSpPr/>
              <p:nvPr/>
            </p:nvSpPr>
            <p:spPr>
              <a:xfrm>
                <a:off x="5759752" y="1600200"/>
                <a:ext cx="2927048" cy="1045205"/>
              </a:xfrm>
              <a:prstGeom prst="ribbon2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 log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time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Up Ribbon 2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752" y="1600200"/>
                <a:ext cx="2927048" cy="1045205"/>
              </a:xfrm>
              <a:prstGeom prst="ribbon2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14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itle 10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400" b="1" dirty="0"/>
                  <a:t>Time complexity of </a:t>
                </a:r>
                <a:r>
                  <a:rPr lang="en-US" sz="2400" b="1" u="sng" dirty="0">
                    <a:solidFill>
                      <a:srgbClr val="0070C0"/>
                    </a:solidFill>
                  </a:rPr>
                  <a:t>any search</a:t>
                </a:r>
                <a:r>
                  <a:rPr lang="en-US" sz="2400" b="1" dirty="0"/>
                  <a:t> and </a:t>
                </a:r>
                <a:r>
                  <a:rPr lang="en-US" sz="2400" b="1" u="sng" dirty="0">
                    <a:solidFill>
                      <a:srgbClr val="006C31"/>
                    </a:solidFill>
                  </a:rPr>
                  <a:t>any single insertion </a:t>
                </a:r>
                <a:r>
                  <a:rPr lang="en-US" sz="2400" b="1" dirty="0"/>
                  <a:t>in a </a:t>
                </a:r>
                <a:br>
                  <a:rPr lang="en-US" sz="2400" b="1" dirty="0"/>
                </a:br>
                <a:r>
                  <a:rPr lang="en-US" sz="2400" b="1" dirty="0" err="1" smtClean="0">
                    <a:solidFill>
                      <a:srgbClr val="7030A0"/>
                    </a:solidFill>
                  </a:rPr>
                  <a:t>sqewed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dirty="0"/>
                  <a:t>Binary Search Tree on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b="1" dirty="0"/>
                  <a:t> nodes</a:t>
                </a:r>
              </a:p>
            </p:txBody>
          </p:sp>
        </mc:Choice>
        <mc:Fallback xmlns="">
          <p:sp>
            <p:nvSpPr>
              <p:cNvPr id="105" name="Title 10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Content Placeholder 10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812911" y="1219200"/>
            <a:ext cx="3359289" cy="4800600"/>
            <a:chOff x="3048000" y="1295400"/>
            <a:chExt cx="3359289" cy="4800600"/>
          </a:xfrm>
        </p:grpSpPr>
        <p:grpSp>
          <p:nvGrpSpPr>
            <p:cNvPr id="5" name="Group 4"/>
            <p:cNvGrpSpPr/>
            <p:nvPr/>
          </p:nvGrpSpPr>
          <p:grpSpPr>
            <a:xfrm>
              <a:off x="3543936" y="1295400"/>
              <a:ext cx="2240379" cy="4191000"/>
              <a:chOff x="5167495" y="1447800"/>
              <a:chExt cx="1895766" cy="3810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167495" y="1447800"/>
                <a:ext cx="1895766" cy="3810000"/>
                <a:chOff x="4678656" y="2819400"/>
                <a:chExt cx="2484678" cy="5102557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4678656" y="3352800"/>
                  <a:ext cx="2420107" cy="4569157"/>
                  <a:chOff x="2057400" y="3505200"/>
                  <a:chExt cx="2420107" cy="4569157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438400" y="3505200"/>
                    <a:ext cx="2039107" cy="4569157"/>
                    <a:chOff x="2438400" y="4101462"/>
                    <a:chExt cx="2039107" cy="4569157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4191001" y="4101462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3587060" y="4894728"/>
                      <a:ext cx="286506" cy="211794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575240" y="765704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2895600" y="57464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3187575" y="8473450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25" name="Straight Arrow Connector 24"/>
                    <p:cNvCxnSpPr>
                      <a:stCxn id="21" idx="1"/>
                      <a:endCxn id="23" idx="0"/>
                    </p:cNvCxnSpPr>
                    <p:nvPr/>
                  </p:nvCxnSpPr>
                  <p:spPr>
                    <a:xfrm flipH="1">
                      <a:off x="3038854" y="5000625"/>
                      <a:ext cx="548206" cy="74580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Arrow Connector 25"/>
                    <p:cNvCxnSpPr>
                      <a:stCxn id="20" idx="2"/>
                      <a:endCxn id="21" idx="0"/>
                    </p:cNvCxnSpPr>
                    <p:nvPr/>
                  </p:nvCxnSpPr>
                  <p:spPr>
                    <a:xfrm flipH="1">
                      <a:off x="3730313" y="4298631"/>
                      <a:ext cx="603941" cy="59609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>
                      <a:off x="2804030" y="7803101"/>
                      <a:ext cx="508926" cy="6634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2438400" y="63560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29" name="Straight Arrow Connector 28"/>
                    <p:cNvCxnSpPr>
                      <a:stCxn id="23" idx="1"/>
                      <a:endCxn id="28" idx="0"/>
                    </p:cNvCxnSpPr>
                    <p:nvPr/>
                  </p:nvCxnSpPr>
                  <p:spPr>
                    <a:xfrm flipH="1">
                      <a:off x="2581653" y="5845016"/>
                      <a:ext cx="313947" cy="5110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" name="Straight Arrow Connector 12"/>
                  <p:cNvCxnSpPr/>
                  <p:nvPr/>
                </p:nvCxnSpPr>
                <p:spPr>
                  <a:xfrm flipH="1">
                    <a:off x="2209800" y="5965985"/>
                    <a:ext cx="313947" cy="5110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Rectangle 13"/>
                  <p:cNvSpPr/>
                  <p:nvPr/>
                </p:nvSpPr>
                <p:spPr>
                  <a:xfrm>
                    <a:off x="2057400" y="6477000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818537" y="5105596"/>
                    <a:ext cx="379027" cy="3372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rgbClr val="FF0000"/>
                        </a:solidFill>
                      </a:rPr>
                      <a:t>23</a:t>
                    </a:r>
                    <a:endParaRPr lang="en-US" sz="120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9" name="TextBox 8"/>
                <p:cNvSpPr txBox="1"/>
                <p:nvPr/>
              </p:nvSpPr>
              <p:spPr>
                <a:xfrm>
                  <a:off x="6694564" y="2819400"/>
                  <a:ext cx="468770" cy="5620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00B050"/>
                      </a:solidFill>
                    </a:rPr>
                    <a:t>T’</a:t>
                  </a:r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7" name="Straight Arrow Connector 6"/>
              <p:cNvCxnSpPr>
                <a:endCxn id="22" idx="0"/>
              </p:cNvCxnSpPr>
              <p:nvPr/>
            </p:nvCxnSpPr>
            <p:spPr>
              <a:xfrm>
                <a:off x="5403543" y="4212300"/>
                <a:ext cx="268357" cy="2886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5715000" y="1905000"/>
              <a:ext cx="692289" cy="559838"/>
              <a:chOff x="7765911" y="1644528"/>
              <a:chExt cx="692289" cy="559838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35" name="Straight Connector 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9" name="Group 38"/>
            <p:cNvGrpSpPr/>
            <p:nvPr/>
          </p:nvGrpSpPr>
          <p:grpSpPr>
            <a:xfrm>
              <a:off x="5181600" y="2564362"/>
              <a:ext cx="692289" cy="559838"/>
              <a:chOff x="7765911" y="1644528"/>
              <a:chExt cx="692289" cy="559838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44" name="Straight Connector 4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6" name="Group 45"/>
            <p:cNvGrpSpPr/>
            <p:nvPr/>
          </p:nvGrpSpPr>
          <p:grpSpPr>
            <a:xfrm>
              <a:off x="4572000" y="3200400"/>
              <a:ext cx="692289" cy="559838"/>
              <a:chOff x="7765911" y="1644528"/>
              <a:chExt cx="692289" cy="559838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3" name="Group 52"/>
            <p:cNvGrpSpPr/>
            <p:nvPr/>
          </p:nvGrpSpPr>
          <p:grpSpPr>
            <a:xfrm>
              <a:off x="4114800" y="3733800"/>
              <a:ext cx="692289" cy="559838"/>
              <a:chOff x="7765911" y="1644528"/>
              <a:chExt cx="692289" cy="559838"/>
            </a:xfrm>
          </p:grpSpPr>
          <p:cxnSp>
            <p:nvCxnSpPr>
              <p:cNvPr id="54" name="Straight Arrow Connector 53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7" name="Group 5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58" name="Straight Connector 5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0" name="Group 59"/>
            <p:cNvGrpSpPr/>
            <p:nvPr/>
          </p:nvGrpSpPr>
          <p:grpSpPr>
            <a:xfrm>
              <a:off x="3048000" y="4343400"/>
              <a:ext cx="499480" cy="588189"/>
              <a:chOff x="8257031" y="1616177"/>
              <a:chExt cx="499480" cy="588189"/>
            </a:xfrm>
          </p:grpSpPr>
          <p:cxnSp>
            <p:nvCxnSpPr>
              <p:cNvPr id="61" name="Straight Arrow Connector 60"/>
              <p:cNvCxnSpPr/>
              <p:nvPr/>
            </p:nvCxnSpPr>
            <p:spPr>
              <a:xfrm flipH="1">
                <a:off x="8409431" y="1616177"/>
                <a:ext cx="347080" cy="404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" name="Group 6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8" name="Group 67"/>
            <p:cNvGrpSpPr/>
            <p:nvPr/>
          </p:nvGrpSpPr>
          <p:grpSpPr>
            <a:xfrm>
              <a:off x="3539120" y="4822011"/>
              <a:ext cx="499480" cy="588189"/>
              <a:chOff x="8257031" y="1616177"/>
              <a:chExt cx="499480" cy="588189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 flipH="1">
                <a:off x="8409431" y="1616177"/>
                <a:ext cx="347080" cy="404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oup 69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5" name="Group 74"/>
            <p:cNvGrpSpPr/>
            <p:nvPr/>
          </p:nvGrpSpPr>
          <p:grpSpPr>
            <a:xfrm>
              <a:off x="4072520" y="5486400"/>
              <a:ext cx="499480" cy="588189"/>
              <a:chOff x="8257031" y="1616177"/>
              <a:chExt cx="499480" cy="588189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H="1">
                <a:off x="8409431" y="1616177"/>
                <a:ext cx="347080" cy="404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Group 76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0" name="Straight Connector 79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9" name="Group 88"/>
            <p:cNvGrpSpPr/>
            <p:nvPr/>
          </p:nvGrpSpPr>
          <p:grpSpPr>
            <a:xfrm>
              <a:off x="4800600" y="5486400"/>
              <a:ext cx="563199" cy="609600"/>
              <a:chOff x="7895001" y="1594766"/>
              <a:chExt cx="563199" cy="609600"/>
            </a:xfrm>
          </p:grpSpPr>
          <p:cxnSp>
            <p:nvCxnSpPr>
              <p:cNvPr id="90" name="Straight Arrow Connector 89"/>
              <p:cNvCxnSpPr/>
              <p:nvPr/>
            </p:nvCxnSpPr>
            <p:spPr>
              <a:xfrm>
                <a:off x="7895001" y="1594766"/>
                <a:ext cx="362030" cy="4261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 90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3" name="Group 9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94" name="Straight Connector 9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7" name="TextBox 96"/>
            <p:cNvSpPr txBox="1"/>
            <p:nvPr/>
          </p:nvSpPr>
          <p:spPr>
            <a:xfrm>
              <a:off x="4876800" y="2313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39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410200" y="1676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48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49240" y="3533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1</a:t>
              </a:r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505200" y="41148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11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925440" y="4599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14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535040" y="52578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18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Up Ribbon 106"/>
              <p:cNvSpPr/>
              <p:nvPr/>
            </p:nvSpPr>
            <p:spPr>
              <a:xfrm>
                <a:off x="5715000" y="3907795"/>
                <a:ext cx="2927048" cy="1045205"/>
              </a:xfrm>
              <a:prstGeom prst="ribbon2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time !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Up Ribbon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907795"/>
                <a:ext cx="2927048" cy="1045205"/>
              </a:xfrm>
              <a:prstGeom prst="ribbon2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78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Our Original </a:t>
            </a:r>
            <a:r>
              <a:rPr lang="en-US" sz="3600" b="1" dirty="0" smtClean="0">
                <a:solidFill>
                  <a:srgbClr val="C00000"/>
                </a:solidFill>
              </a:rPr>
              <a:t>Problem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Maintain a telephone directory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Operations:</a:t>
            </a:r>
          </a:p>
          <a:p>
            <a:r>
              <a:rPr lang="en-US" sz="2000" dirty="0" smtClean="0"/>
              <a:t>Search the phone # of a person with  name </a:t>
            </a:r>
            <a:r>
              <a:rPr lang="en-US" sz="2000" b="1" dirty="0" smtClean="0">
                <a:solidFill>
                  <a:srgbClr val="0070C0"/>
                </a:solidFill>
              </a:rPr>
              <a:t>x</a:t>
            </a:r>
          </a:p>
          <a:p>
            <a:endParaRPr lang="en-US" sz="2000" dirty="0" smtClean="0"/>
          </a:p>
          <a:p>
            <a:r>
              <a:rPr lang="en-US" sz="2000" dirty="0" smtClean="0"/>
              <a:t>Insert a new record (</a:t>
            </a:r>
            <a:r>
              <a:rPr lang="en-US" sz="2000" b="1" dirty="0">
                <a:solidFill>
                  <a:srgbClr val="006C31"/>
                </a:solidFill>
              </a:rPr>
              <a:t>ID </a:t>
            </a:r>
            <a:r>
              <a:rPr lang="en-US" sz="2000" dirty="0"/>
              <a:t>no</a:t>
            </a:r>
            <a:r>
              <a:rPr lang="en-US" sz="2000" dirty="0" smtClean="0"/>
              <a:t>., phone #,…)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800" b="1" dirty="0">
                <a:solidFill>
                  <a:srgbClr val="006C31"/>
                </a:solidFill>
              </a:rPr>
              <a:t>Solution </a:t>
            </a:r>
            <a:r>
              <a:rPr lang="en-US" sz="1800" dirty="0"/>
              <a:t>: We may keep </a:t>
            </a:r>
            <a:r>
              <a:rPr lang="en-US" sz="1800" b="1" dirty="0">
                <a:solidFill>
                  <a:srgbClr val="0070C0"/>
                </a:solidFill>
              </a:rPr>
              <a:t>perfectly balanced </a:t>
            </a:r>
            <a:r>
              <a:rPr lang="en-US" sz="1800" dirty="0"/>
              <a:t>BST.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Hurdle</a:t>
            </a:r>
            <a:r>
              <a:rPr lang="en-US" sz="1800" dirty="0"/>
              <a:t>: What if we insert records in increasing order of </a:t>
            </a:r>
            <a:r>
              <a:rPr lang="en-US" sz="1800" b="1" dirty="0">
                <a:solidFill>
                  <a:srgbClr val="006C31"/>
                </a:solidFill>
              </a:rPr>
              <a:t>ID</a:t>
            </a:r>
            <a:r>
              <a:rPr lang="en-US" sz="1800" dirty="0"/>
              <a:t> ?</a:t>
            </a:r>
          </a:p>
          <a:p>
            <a:pPr>
              <a:buFont typeface="Wingdings"/>
              <a:buChar char="è"/>
            </a:pPr>
            <a:r>
              <a:rPr lang="en-US" sz="1800" dirty="0">
                <a:sym typeface="Wingdings" pitchFamily="2" charset="2"/>
              </a:rPr>
              <a:t>BST will be skewed 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       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Though I gave a sketch of the solution for this problem in the last 5 minutes of the class,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                       let us discuss it from scratch in the next class .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6303271"/>
                  </p:ext>
                </p:extLst>
              </p:nvPr>
            </p:nvGraphicFramePr>
            <p:xfrm>
              <a:off x="5334000" y="1874520"/>
              <a:ext cx="3733800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6900"/>
                    <a:gridCol w="1866900"/>
                  </a:tblGrid>
                  <a:tr h="45719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Array based solution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Linked list based solution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 smtClean="0"/>
                            <a:t>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 smtClean="0"/>
                            <a:t>)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 smtClean="0"/>
                            <a:t>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/>
                            <a:t>(1)</a:t>
                          </a:r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6303271"/>
                  </p:ext>
                </p:extLst>
              </p:nvPr>
            </p:nvGraphicFramePr>
            <p:xfrm>
              <a:off x="5334000" y="1874520"/>
              <a:ext cx="3733800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6900"/>
                    <a:gridCol w="1866900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Array based solution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Linked list based solution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10000" r="-9967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327" t="-110000" b="-100000"/>
                          </a:stretch>
                        </a:blipFill>
                      </a:tcPr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10000" r="-99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/>
                            <a:t>(1)</a:t>
                          </a:r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5334000" y="2590800"/>
                <a:ext cx="9144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Log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590800"/>
                <a:ext cx="9144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320167" y="2457402"/>
            <a:ext cx="74571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ID </a:t>
            </a:r>
            <a:r>
              <a:rPr lang="en-US" dirty="0" smtClean="0"/>
              <a:t>no.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7315200" y="3200400"/>
                <a:ext cx="9144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Log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200400"/>
                <a:ext cx="9144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30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Doubly Linked List </a:t>
            </a:r>
            <a:r>
              <a:rPr lang="en-US" sz="2800" b="1" dirty="0" smtClean="0"/>
              <a:t>based implementation versus </a:t>
            </a:r>
            <a:r>
              <a:rPr lang="en-US" sz="2800" b="1" dirty="0" smtClean="0">
                <a:solidFill>
                  <a:srgbClr val="7030A0"/>
                </a:solidFill>
              </a:rPr>
              <a:t>array</a:t>
            </a:r>
            <a:r>
              <a:rPr lang="en-US" sz="2800" b="1" dirty="0" smtClean="0"/>
              <a:t> based implementation of “List”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7311760"/>
                  </p:ext>
                </p:extLst>
              </p:nvPr>
            </p:nvGraphicFramePr>
            <p:xfrm>
              <a:off x="761999" y="1447801"/>
              <a:ext cx="7772401" cy="40792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58334"/>
                    <a:gridCol w="2642733"/>
                    <a:gridCol w="2871334"/>
                  </a:tblGrid>
                  <a:tr h="94209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 Complexity per</a:t>
                          </a:r>
                          <a:r>
                            <a:rPr lang="en-US" baseline="0" dirty="0" smtClean="0"/>
                            <a:t> operation for </a:t>
                          </a:r>
                          <a:r>
                            <a:rPr lang="en-US" baseline="0" dirty="0" smtClean="0">
                              <a:solidFill>
                                <a:srgbClr val="FFC000"/>
                              </a:solidFill>
                            </a:rPr>
                            <a:t>array</a:t>
                          </a:r>
                          <a:r>
                            <a:rPr lang="en-US" baseline="0" dirty="0" smtClean="0"/>
                            <a:t> based implementation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Time Complexity per</a:t>
                          </a:r>
                          <a:r>
                            <a:rPr lang="en-US" baseline="0" dirty="0" smtClean="0"/>
                            <a:t> operation for </a:t>
                          </a:r>
                          <a:r>
                            <a:rPr lang="en-US" baseline="0" dirty="0" smtClean="0">
                              <a:solidFill>
                                <a:srgbClr val="FFC000"/>
                              </a:solidFill>
                            </a:rPr>
                            <a:t>doubly linked list</a:t>
                          </a:r>
                          <a:r>
                            <a:rPr lang="en-US" baseline="0" dirty="0" smtClean="0"/>
                            <a:t> based implementation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53308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7030A0"/>
                              </a:solidFill>
                            </a:rPr>
                            <a:t>IsEmpty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01261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Search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x,L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8986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Successor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p,L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Predecessor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p,L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C00000"/>
                              </a:solidFill>
                            </a:rPr>
                            <a:t>CreateEmptyList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0126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Insert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x,p,L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0126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Delete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p,L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16678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C00000"/>
                              </a:solidFill>
                            </a:rPr>
                            <a:t>MakeListEmpty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7311760"/>
                  </p:ext>
                </p:extLst>
              </p:nvPr>
            </p:nvGraphicFramePr>
            <p:xfrm>
              <a:off x="761999" y="1447801"/>
              <a:ext cx="7772401" cy="40792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58334"/>
                    <a:gridCol w="2642733"/>
                    <a:gridCol w="2871334"/>
                  </a:tblGrid>
                  <a:tr h="94209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 Complexity per</a:t>
                          </a:r>
                          <a:r>
                            <a:rPr lang="en-US" baseline="0" dirty="0" smtClean="0"/>
                            <a:t> operation for </a:t>
                          </a:r>
                          <a:r>
                            <a:rPr lang="en-US" baseline="0" dirty="0" smtClean="0">
                              <a:solidFill>
                                <a:srgbClr val="FFC000"/>
                              </a:solidFill>
                            </a:rPr>
                            <a:t>array</a:t>
                          </a:r>
                          <a:r>
                            <a:rPr lang="en-US" baseline="0" dirty="0" smtClean="0"/>
                            <a:t> based implementation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Time Complexity per</a:t>
                          </a:r>
                          <a:r>
                            <a:rPr lang="en-US" baseline="0" dirty="0" smtClean="0"/>
                            <a:t> operation for </a:t>
                          </a:r>
                          <a:r>
                            <a:rPr lang="en-US" baseline="0" dirty="0" smtClean="0">
                              <a:solidFill>
                                <a:srgbClr val="FFC000"/>
                              </a:solidFill>
                            </a:rPr>
                            <a:t>doubly linked list</a:t>
                          </a:r>
                          <a:r>
                            <a:rPr lang="en-US" baseline="0" dirty="0" smtClean="0"/>
                            <a:t> based implementation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7030A0"/>
                              </a:solidFill>
                            </a:rPr>
                            <a:t>IsEmpty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01261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Search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x,L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5253" t="-331818" r="-108525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0701" t="-331818" b="-600000"/>
                          </a:stretch>
                        </a:blipFill>
                      </a:tcPr>
                    </a:tc>
                  </a:tr>
                  <a:tr h="388986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Successor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p,L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Predecessor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p,L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C00000"/>
                              </a:solidFill>
                            </a:rPr>
                            <a:t>CreateEmptyList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0126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Insert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x,p,L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5253" t="-718182" r="-108525" b="-2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0126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Delete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p,L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5253" t="-818182" r="-108525" b="-1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16678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C00000"/>
                              </a:solidFill>
                            </a:rPr>
                            <a:t>MakeListEmpty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5867400"/>
            <a:ext cx="1641155" cy="838200"/>
            <a:chOff x="18585" y="3279577"/>
            <a:chExt cx="1641155" cy="838200"/>
          </a:xfrm>
        </p:grpSpPr>
        <p:sp>
          <p:nvSpPr>
            <p:cNvPr id="7" name="Smiley Face 6"/>
            <p:cNvSpPr/>
            <p:nvPr/>
          </p:nvSpPr>
          <p:spPr>
            <a:xfrm>
              <a:off x="533400" y="3279577"/>
              <a:ext cx="551985" cy="500686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585" y="3810000"/>
              <a:ext cx="1641155" cy="30777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Arrays are very </a:t>
              </a:r>
              <a:r>
                <a:rPr lang="en-US" sz="1400" b="1" dirty="0" smtClean="0">
                  <a:solidFill>
                    <a:srgbClr val="C00000"/>
                  </a:solidFill>
                </a:rPr>
                <a:t>rigid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3048000" y="4267200"/>
            <a:ext cx="5486400" cy="838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83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Problem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Maintain a telephone directory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Operations:</a:t>
            </a:r>
          </a:p>
          <a:p>
            <a:r>
              <a:rPr lang="en-US" sz="2000" dirty="0" smtClean="0"/>
              <a:t>Search the phone # of a person with  name </a:t>
            </a:r>
            <a:r>
              <a:rPr lang="en-US" sz="2000" b="1" dirty="0" smtClean="0">
                <a:solidFill>
                  <a:srgbClr val="0070C0"/>
                </a:solidFill>
              </a:rPr>
              <a:t>x</a:t>
            </a:r>
          </a:p>
          <a:p>
            <a:endParaRPr lang="en-US" sz="2000" dirty="0" smtClean="0"/>
          </a:p>
          <a:p>
            <a:r>
              <a:rPr lang="en-US" sz="2000" dirty="0" smtClean="0"/>
              <a:t>Insert a new record (</a:t>
            </a:r>
            <a:r>
              <a:rPr lang="en-US" sz="2000" b="1" dirty="0">
                <a:solidFill>
                  <a:srgbClr val="006C31"/>
                </a:solidFill>
              </a:rPr>
              <a:t>ID </a:t>
            </a:r>
            <a:r>
              <a:rPr lang="en-US" sz="2000" dirty="0"/>
              <a:t>no</a:t>
            </a:r>
            <a:r>
              <a:rPr lang="en-US" sz="2000" dirty="0" smtClean="0"/>
              <a:t>., phone #,…)</a:t>
            </a:r>
          </a:p>
          <a:p>
            <a:endParaRPr lang="en-US" sz="16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5756966"/>
                  </p:ext>
                </p:extLst>
              </p:nvPr>
            </p:nvGraphicFramePr>
            <p:xfrm>
              <a:off x="5334000" y="1874520"/>
              <a:ext cx="3733800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6900"/>
                    <a:gridCol w="1866900"/>
                  </a:tblGrid>
                  <a:tr h="45719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Array based solution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Linked list based solution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 smtClean="0"/>
                            <a:t>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 smtClean="0"/>
                            <a:t>)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 smtClean="0"/>
                            <a:t>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/>
                            <a:t>(1)</a:t>
                          </a:r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5756966"/>
                  </p:ext>
                </p:extLst>
              </p:nvPr>
            </p:nvGraphicFramePr>
            <p:xfrm>
              <a:off x="5334000" y="1874520"/>
              <a:ext cx="3733800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6900"/>
                    <a:gridCol w="1866900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Array based solution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Linked list based solution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10000" r="-9967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327" t="-110000" b="-100000"/>
                          </a:stretch>
                        </a:blipFill>
                      </a:tcPr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10000" r="-99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/>
                            <a:t>(1)</a:t>
                          </a:r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Cloud Callout 5"/>
          <p:cNvSpPr/>
          <p:nvPr/>
        </p:nvSpPr>
        <p:spPr>
          <a:xfrm>
            <a:off x="2057400" y="4800600"/>
            <a:ext cx="5334000" cy="13716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we achieve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the best of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the two data structure simultaneously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5334000" y="2590800"/>
                <a:ext cx="9144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Log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590800"/>
                <a:ext cx="9144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74377" y="6107668"/>
            <a:ext cx="574465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We shall together invent such </a:t>
            </a:r>
            <a:r>
              <a:rPr lang="en-US" b="1" dirty="0" smtClean="0"/>
              <a:t>a novel data structure </a:t>
            </a:r>
            <a:r>
              <a:rPr lang="en-US" dirty="0" smtClean="0"/>
              <a:t>today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320167" y="2457402"/>
            <a:ext cx="74571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ID </a:t>
            </a:r>
            <a:r>
              <a:rPr lang="en-US" dirty="0" smtClean="0"/>
              <a:t>no.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7315200" y="3200400"/>
                <a:ext cx="9144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Log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200400"/>
                <a:ext cx="9144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6172200" y="2826734"/>
            <a:ext cx="1219200" cy="373666"/>
          </a:xfrm>
          <a:prstGeom prst="straightConnector1">
            <a:avLst/>
          </a:prstGeom>
          <a:ln w="38100">
            <a:solidFill>
              <a:srgbClr val="006C3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0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  <p:bldP spid="12" grpId="0" animBg="1"/>
      <p:bldP spid="8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Inventing a new data structure</a:t>
            </a:r>
            <a:endParaRPr lang="en-IN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5867400" y="5532981"/>
            <a:ext cx="2984965" cy="779952"/>
            <a:chOff x="2149033" y="4114800"/>
            <a:chExt cx="4876800" cy="1275946"/>
          </a:xfrm>
        </p:grpSpPr>
        <p:grpSp>
          <p:nvGrpSpPr>
            <p:cNvPr id="60" name="Group 59"/>
            <p:cNvGrpSpPr/>
            <p:nvPr/>
          </p:nvGrpSpPr>
          <p:grpSpPr>
            <a:xfrm>
              <a:off x="2149033" y="4114800"/>
              <a:ext cx="4876800" cy="381000"/>
              <a:chOff x="2667000" y="3886200"/>
              <a:chExt cx="4876800" cy="3810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>
              <a:off x="4027409" y="4786545"/>
              <a:ext cx="1145642" cy="604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Array</a:t>
              </a:r>
              <a:endParaRPr lang="en-US" b="1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33400" y="5105400"/>
            <a:ext cx="4495800" cy="1219200"/>
            <a:chOff x="533400" y="5105400"/>
            <a:chExt cx="4495800" cy="1219200"/>
          </a:xfrm>
        </p:grpSpPr>
        <p:grpSp>
          <p:nvGrpSpPr>
            <p:cNvPr id="56" name="Group 55"/>
            <p:cNvGrpSpPr/>
            <p:nvPr/>
          </p:nvGrpSpPr>
          <p:grpSpPr>
            <a:xfrm>
              <a:off x="533400" y="5105400"/>
              <a:ext cx="4495800" cy="826531"/>
              <a:chOff x="118938" y="1916670"/>
              <a:chExt cx="8110662" cy="151233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18938" y="1916670"/>
                <a:ext cx="1938462" cy="1131330"/>
                <a:chOff x="118938" y="1916670"/>
                <a:chExt cx="1938462" cy="1131330"/>
              </a:xfrm>
            </p:grpSpPr>
            <p:cxnSp>
              <p:nvCxnSpPr>
                <p:cNvPr id="6" name="Elbow Connector 5"/>
                <p:cNvCxnSpPr/>
                <p:nvPr/>
              </p:nvCxnSpPr>
              <p:spPr>
                <a:xfrm>
                  <a:off x="1143000" y="2133600"/>
                  <a:ext cx="914400" cy="914400"/>
                </a:xfrm>
                <a:prstGeom prst="bentConnector3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/>
                <p:cNvSpPr txBox="1"/>
                <p:nvPr/>
              </p:nvSpPr>
              <p:spPr>
                <a:xfrm>
                  <a:off x="118938" y="1916670"/>
                  <a:ext cx="1099751" cy="506834"/>
                </a:xfrm>
                <a:prstGeom prst="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Head</a:t>
                  </a:r>
                  <a:endParaRPr lang="en-US" sz="1200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962400" y="2895600"/>
                <a:ext cx="1905000" cy="457200"/>
                <a:chOff x="3962400" y="2895600"/>
                <a:chExt cx="1905000" cy="45720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3962400" y="2895600"/>
                  <a:ext cx="914400" cy="457200"/>
                  <a:chOff x="2362200" y="2895600"/>
                  <a:chExt cx="914400" cy="457200"/>
                </a:xfrm>
              </p:grpSpPr>
              <p:sp>
                <p:nvSpPr>
                  <p:cNvPr id="17" name="Rectangle 16"/>
                  <p:cNvSpPr/>
                  <p:nvPr/>
                </p:nvSpPr>
                <p:spPr>
                  <a:xfrm>
                    <a:off x="2362200" y="2895600"/>
                    <a:ext cx="914400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3048000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4689299" y="2971800"/>
                  <a:ext cx="1178101" cy="114300"/>
                  <a:chOff x="4689299" y="2971800"/>
                  <a:chExt cx="1178101" cy="114300"/>
                </a:xfrm>
              </p:grpSpPr>
              <p:cxnSp>
                <p:nvCxnSpPr>
                  <p:cNvPr id="15" name="Straight Arrow Connector 14"/>
                  <p:cNvCxnSpPr/>
                  <p:nvPr/>
                </p:nvCxnSpPr>
                <p:spPr>
                  <a:xfrm>
                    <a:off x="4800600" y="3048000"/>
                    <a:ext cx="1066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Oval 15"/>
                  <p:cNvSpPr/>
                  <p:nvPr/>
                </p:nvSpPr>
                <p:spPr>
                  <a:xfrm flipH="1">
                    <a:off x="4689299" y="2971800"/>
                    <a:ext cx="152400" cy="114300"/>
                  </a:xfrm>
                  <a:prstGeom prst="ellips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19" name="Group 18"/>
              <p:cNvGrpSpPr/>
              <p:nvPr/>
            </p:nvGrpSpPr>
            <p:grpSpPr>
              <a:xfrm>
                <a:off x="2057400" y="2895600"/>
                <a:ext cx="6172200" cy="457200"/>
                <a:chOff x="2057400" y="2895600"/>
                <a:chExt cx="6172200" cy="457200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057400" y="2895600"/>
                  <a:ext cx="914400" cy="457200"/>
                  <a:chOff x="2362200" y="2895600"/>
                  <a:chExt cx="914400" cy="457200"/>
                </a:xfrm>
              </p:grpSpPr>
              <p:sp>
                <p:nvSpPr>
                  <p:cNvPr id="34" name="Rectangle 33"/>
                  <p:cNvSpPr/>
                  <p:nvPr/>
                </p:nvSpPr>
                <p:spPr>
                  <a:xfrm>
                    <a:off x="2362200" y="2895600"/>
                    <a:ext cx="914400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3048000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5867400" y="2895600"/>
                  <a:ext cx="914400" cy="457200"/>
                  <a:chOff x="2362200" y="2895600"/>
                  <a:chExt cx="914400" cy="457200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2362200" y="2895600"/>
                    <a:ext cx="914400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048000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7772400" y="2895600"/>
                  <a:ext cx="457200" cy="457200"/>
                  <a:chOff x="7772400" y="2895600"/>
                  <a:chExt cx="457200" cy="457200"/>
                </a:xfrm>
              </p:grpSpPr>
              <p:sp>
                <p:nvSpPr>
                  <p:cNvPr id="29" name="Rectangle 28"/>
                  <p:cNvSpPr/>
                  <p:nvPr/>
                </p:nvSpPr>
                <p:spPr>
                  <a:xfrm>
                    <a:off x="7772400" y="2895600"/>
                    <a:ext cx="457200" cy="4572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7772400" y="2895600"/>
                    <a:ext cx="457200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 flipH="1">
                    <a:off x="7772400" y="2895600"/>
                    <a:ext cx="457200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2819400" y="2971800"/>
                  <a:ext cx="1143000" cy="114300"/>
                  <a:chOff x="2819400" y="2971800"/>
                  <a:chExt cx="1143000" cy="114300"/>
                </a:xfrm>
              </p:grpSpPr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2819400" y="3048000"/>
                    <a:ext cx="11430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Oval 27"/>
                  <p:cNvSpPr/>
                  <p:nvPr/>
                </p:nvSpPr>
                <p:spPr>
                  <a:xfrm flipH="1">
                    <a:off x="2819400" y="2971800"/>
                    <a:ext cx="152400" cy="114300"/>
                  </a:xfrm>
                  <a:prstGeom prst="ellips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6610055" y="2990850"/>
                  <a:ext cx="1162345" cy="114300"/>
                  <a:chOff x="6610055" y="2990850"/>
                  <a:chExt cx="1162345" cy="114300"/>
                </a:xfrm>
              </p:grpSpPr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629400" y="3048000"/>
                    <a:ext cx="11430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Oval 25"/>
                  <p:cNvSpPr/>
                  <p:nvPr/>
                </p:nvSpPr>
                <p:spPr>
                  <a:xfrm flipH="1">
                    <a:off x="6610055" y="2990850"/>
                    <a:ext cx="152400" cy="114300"/>
                  </a:xfrm>
                  <a:prstGeom prst="ellips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36" name="Group 35"/>
              <p:cNvGrpSpPr/>
              <p:nvPr/>
            </p:nvGrpSpPr>
            <p:grpSpPr>
              <a:xfrm>
                <a:off x="457200" y="2895600"/>
                <a:ext cx="5638800" cy="533400"/>
                <a:chOff x="457200" y="2895600"/>
                <a:chExt cx="5638800" cy="533400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457200" y="2895600"/>
                  <a:ext cx="5638800" cy="533400"/>
                  <a:chOff x="457200" y="2895600"/>
                  <a:chExt cx="5638800" cy="53340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457200" y="2895600"/>
                    <a:ext cx="5638800" cy="533400"/>
                    <a:chOff x="457200" y="2895600"/>
                    <a:chExt cx="5638800" cy="533400"/>
                  </a:xfrm>
                </p:grpSpPr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457200" y="2971800"/>
                      <a:ext cx="457200" cy="457200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43" name="Group 42"/>
                    <p:cNvGrpSpPr/>
                    <p:nvPr/>
                  </p:nvGrpSpPr>
                  <p:grpSpPr>
                    <a:xfrm>
                      <a:off x="2971800" y="2895600"/>
                      <a:ext cx="1219200" cy="457200"/>
                      <a:chOff x="2971800" y="2895600"/>
                      <a:chExt cx="1219200" cy="457200"/>
                    </a:xfrm>
                  </p:grpSpPr>
                  <p:cxnSp>
                    <p:nvCxnSpPr>
                      <p:cNvPr id="52" name="Straight Connector 51"/>
                      <p:cNvCxnSpPr/>
                      <p:nvPr/>
                    </p:nvCxnSpPr>
                    <p:spPr>
                      <a:xfrm>
                        <a:off x="4191000" y="2895600"/>
                        <a:ext cx="0" cy="45720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3" name="Group 52"/>
                      <p:cNvGrpSpPr/>
                      <p:nvPr/>
                    </p:nvGrpSpPr>
                    <p:grpSpPr>
                      <a:xfrm>
                        <a:off x="2971800" y="3147896"/>
                        <a:ext cx="1143000" cy="114300"/>
                        <a:chOff x="2971800" y="3147896"/>
                        <a:chExt cx="1143000" cy="114300"/>
                      </a:xfrm>
                    </p:grpSpPr>
                    <p:cxnSp>
                      <p:nvCxnSpPr>
                        <p:cNvPr id="54" name="Straight Arrow Connector 53"/>
                        <p:cNvCxnSpPr/>
                        <p:nvPr/>
                      </p:nvCxnSpPr>
                      <p:spPr>
                        <a:xfrm flipH="1">
                          <a:off x="2971800" y="3200400"/>
                          <a:ext cx="1048561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5" name="Oval 54"/>
                        <p:cNvSpPr/>
                        <p:nvPr/>
                      </p:nvSpPr>
                      <p:spPr>
                        <a:xfrm flipH="1">
                          <a:off x="3962400" y="3147896"/>
                          <a:ext cx="152400" cy="114300"/>
                        </a:xfrm>
                        <a:prstGeom prst="ellipse">
                          <a:avLst/>
                        </a:prstGeom>
                        <a:ln w="19050">
                          <a:solidFill>
                            <a:srgbClr val="00206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44" name="Group 43"/>
                    <p:cNvGrpSpPr/>
                    <p:nvPr/>
                  </p:nvGrpSpPr>
                  <p:grpSpPr>
                    <a:xfrm>
                      <a:off x="914400" y="3147896"/>
                      <a:ext cx="1295400" cy="114300"/>
                      <a:chOff x="2819400" y="3147896"/>
                      <a:chExt cx="1295400" cy="114300"/>
                    </a:xfrm>
                  </p:grpSpPr>
                  <p:cxnSp>
                    <p:nvCxnSpPr>
                      <p:cNvPr id="50" name="Straight Arrow Connector 49"/>
                      <p:cNvCxnSpPr/>
                      <p:nvPr/>
                    </p:nvCxnSpPr>
                    <p:spPr>
                      <a:xfrm flipH="1">
                        <a:off x="2819400" y="3200400"/>
                        <a:ext cx="1200962" cy="4646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1" name="Oval 50"/>
                      <p:cNvSpPr/>
                      <p:nvPr/>
                    </p:nvSpPr>
                    <p:spPr>
                      <a:xfrm flipH="1">
                        <a:off x="3962400" y="3147896"/>
                        <a:ext cx="152400" cy="114300"/>
                      </a:xfrm>
                      <a:prstGeom prst="ellipse">
                        <a:avLst/>
                      </a:prstGeom>
                      <a:ln w="19050">
                        <a:solidFill>
                          <a:srgbClr val="00206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4876800" y="2895600"/>
                      <a:ext cx="1219200" cy="457200"/>
                      <a:chOff x="2971800" y="2895600"/>
                      <a:chExt cx="1219200" cy="457200"/>
                    </a:xfrm>
                  </p:grpSpPr>
                  <p:cxnSp>
                    <p:nvCxnSpPr>
                      <p:cNvPr id="46" name="Straight Connector 45"/>
                      <p:cNvCxnSpPr/>
                      <p:nvPr/>
                    </p:nvCxnSpPr>
                    <p:spPr>
                      <a:xfrm>
                        <a:off x="4191000" y="2895600"/>
                        <a:ext cx="0" cy="45720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2971800" y="3147896"/>
                        <a:ext cx="1143000" cy="114300"/>
                        <a:chOff x="2971800" y="3147896"/>
                        <a:chExt cx="1143000" cy="114300"/>
                      </a:xfrm>
                    </p:grpSpPr>
                    <p:cxnSp>
                      <p:nvCxnSpPr>
                        <p:cNvPr id="48" name="Straight Arrow Connector 47"/>
                        <p:cNvCxnSpPr/>
                        <p:nvPr/>
                      </p:nvCxnSpPr>
                      <p:spPr>
                        <a:xfrm flipH="1">
                          <a:off x="2971800" y="3200400"/>
                          <a:ext cx="1048561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9" name="Oval 48"/>
                        <p:cNvSpPr/>
                        <p:nvPr/>
                      </p:nvSpPr>
                      <p:spPr>
                        <a:xfrm flipH="1">
                          <a:off x="3962400" y="3147896"/>
                          <a:ext cx="152400" cy="114300"/>
                        </a:xfrm>
                        <a:prstGeom prst="ellipse">
                          <a:avLst/>
                        </a:prstGeom>
                        <a:ln w="19050">
                          <a:solidFill>
                            <a:srgbClr val="00206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457200" y="2971800"/>
                    <a:ext cx="457200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457200" y="2971800"/>
                    <a:ext cx="457200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286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9" name="TextBox 78"/>
            <p:cNvSpPr txBox="1"/>
            <p:nvPr/>
          </p:nvSpPr>
          <p:spPr>
            <a:xfrm>
              <a:off x="2601518" y="5955268"/>
              <a:ext cx="598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Lists</a:t>
              </a:r>
              <a:endParaRPr lang="en-US" b="1" dirty="0"/>
            </a:p>
          </p:txBody>
        </p:sp>
      </p:grpSp>
      <p:sp>
        <p:nvSpPr>
          <p:cNvPr id="81" name="Striped Right Arrow 80"/>
          <p:cNvSpPr/>
          <p:nvPr/>
        </p:nvSpPr>
        <p:spPr>
          <a:xfrm rot="16200000">
            <a:off x="6664260" y="3768660"/>
            <a:ext cx="1447800" cy="1073279"/>
          </a:xfrm>
          <a:prstGeom prst="striped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12-Point Star 81"/>
          <p:cNvSpPr/>
          <p:nvPr/>
        </p:nvSpPr>
        <p:spPr>
          <a:xfrm>
            <a:off x="2072524" y="1676400"/>
            <a:ext cx="5660479" cy="1371600"/>
          </a:xfrm>
          <a:prstGeom prst="star12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Data structure</a:t>
            </a:r>
            <a:endParaRPr lang="en-IN" dirty="0"/>
          </a:p>
        </p:txBody>
      </p:sp>
      <p:sp>
        <p:nvSpPr>
          <p:cNvPr id="83" name="Striped Right Arrow 82"/>
          <p:cNvSpPr/>
          <p:nvPr/>
        </p:nvSpPr>
        <p:spPr>
          <a:xfrm rot="16200000">
            <a:off x="2022540" y="3768661"/>
            <a:ext cx="1447800" cy="1073279"/>
          </a:xfrm>
          <a:prstGeom prst="striped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&quot;No&quot; Symbol 83"/>
          <p:cNvSpPr/>
          <p:nvPr/>
        </p:nvSpPr>
        <p:spPr>
          <a:xfrm>
            <a:off x="6960480" y="4076701"/>
            <a:ext cx="811920" cy="647699"/>
          </a:xfrm>
          <a:prstGeom prst="noSmoking">
            <a:avLst>
              <a:gd name="adj" fmla="val 1126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00800" y="5040868"/>
            <a:ext cx="21616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Too Rigid for updates</a:t>
            </a:r>
            <a:endParaRPr lang="en-IN" dirty="0"/>
          </a:p>
        </p:txBody>
      </p:sp>
      <p:sp>
        <p:nvSpPr>
          <p:cNvPr id="86" name="Cloud Callout 85"/>
          <p:cNvSpPr/>
          <p:nvPr/>
        </p:nvSpPr>
        <p:spPr>
          <a:xfrm>
            <a:off x="990600" y="3505200"/>
            <a:ext cx="5127218" cy="1144578"/>
          </a:xfrm>
          <a:prstGeom prst="cloudCallout">
            <a:avLst>
              <a:gd name="adj1" fmla="val 58271"/>
              <a:gd name="adj2" fmla="val 11997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Lists are flexible, so let us try modifying the linked list structure to achieve fast </a:t>
            </a:r>
            <a:r>
              <a:rPr lang="en-US" b="1" dirty="0" smtClean="0">
                <a:solidFill>
                  <a:schemeClr val="tx1"/>
                </a:solidFill>
              </a:rPr>
              <a:t>search</a:t>
            </a:r>
            <a:r>
              <a:rPr lang="en-US" dirty="0" smtClean="0">
                <a:solidFill>
                  <a:schemeClr val="tx1"/>
                </a:solidFill>
              </a:rPr>
              <a:t> time.</a:t>
            </a:r>
          </a:p>
        </p:txBody>
      </p:sp>
    </p:spTree>
    <p:extLst>
      <p:ext uri="{BB962C8B-B14F-4D97-AF65-F5344CB8AC3E}">
        <p14:creationId xmlns:p14="http://schemas.microsoft.com/office/powerpoint/2010/main" val="4190584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Restructuring </a:t>
            </a:r>
            <a:r>
              <a:rPr lang="en-US" sz="3200" b="1" dirty="0"/>
              <a:t>d</a:t>
            </a:r>
            <a:r>
              <a:rPr lang="en-US" sz="3200" b="1" dirty="0" smtClean="0"/>
              <a:t>oubly linked list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533400" y="1219200"/>
            <a:ext cx="902217" cy="609600"/>
            <a:chOff x="1173476" y="3733800"/>
            <a:chExt cx="902217" cy="609600"/>
          </a:xfrm>
        </p:grpSpPr>
        <p:cxnSp>
          <p:nvCxnSpPr>
            <p:cNvPr id="20" name="Elbow Connector 19"/>
            <p:cNvCxnSpPr/>
            <p:nvPr/>
          </p:nvCxnSpPr>
          <p:spPr>
            <a:xfrm>
              <a:off x="1673354" y="3917632"/>
              <a:ext cx="402339" cy="425768"/>
            </a:xfrm>
            <a:prstGeom prst="bentConnector3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73476" y="3733800"/>
              <a:ext cx="502924" cy="27699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head</a:t>
              </a:r>
              <a:endParaRPr lang="en-US" sz="1200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853448" y="1828800"/>
            <a:ext cx="662539" cy="223166"/>
            <a:chOff x="853448" y="1981200"/>
            <a:chExt cx="662539" cy="223166"/>
          </a:xfrm>
        </p:grpSpPr>
        <p:grpSp>
          <p:nvGrpSpPr>
            <p:cNvPr id="50" name="Group 49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8" name="Straight Arrow Connector 87"/>
            <p:cNvCxnSpPr/>
            <p:nvPr/>
          </p:nvCxnSpPr>
          <p:spPr>
            <a:xfrm flipH="1">
              <a:off x="1054617" y="2133600"/>
              <a:ext cx="4613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7620000" y="1828800"/>
            <a:ext cx="533400" cy="223166"/>
            <a:chOff x="7924800" y="1981200"/>
            <a:chExt cx="533400" cy="223166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7924800" y="2057400"/>
              <a:ext cx="338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/>
            <p:cNvGrpSpPr/>
            <p:nvPr/>
          </p:nvGrpSpPr>
          <p:grpSpPr>
            <a:xfrm>
              <a:off x="8257031" y="1981200"/>
              <a:ext cx="201169" cy="223166"/>
              <a:chOff x="2447520" y="2514600"/>
              <a:chExt cx="201169" cy="223166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08" name="Straight Connector 107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0" name="Group 139"/>
          <p:cNvGrpSpPr/>
          <p:nvPr/>
        </p:nvGrpSpPr>
        <p:grpSpPr>
          <a:xfrm>
            <a:off x="1435618" y="1844514"/>
            <a:ext cx="6214187" cy="212885"/>
            <a:chOff x="1435618" y="1981199"/>
            <a:chExt cx="6214187" cy="212885"/>
          </a:xfrm>
        </p:grpSpPr>
        <p:grpSp>
          <p:nvGrpSpPr>
            <p:cNvPr id="52" name="Group 51"/>
            <p:cNvGrpSpPr/>
            <p:nvPr/>
          </p:nvGrpSpPr>
          <p:grpSpPr>
            <a:xfrm>
              <a:off x="6800094" y="1981200"/>
              <a:ext cx="591306" cy="212884"/>
              <a:chOff x="5051664" y="2971800"/>
              <a:chExt cx="591306" cy="212884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5381809" y="3048000"/>
                <a:ext cx="26116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5355504" y="3122000"/>
                <a:ext cx="28746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5051664" y="2971800"/>
                <a:ext cx="286506" cy="21288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1435618" y="1981199"/>
              <a:ext cx="621782" cy="212885"/>
              <a:chOff x="4800601" y="2971799"/>
              <a:chExt cx="621782" cy="212885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>
                <a:off x="5041383" y="3048001"/>
                <a:ext cx="37490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H="1">
                <a:off x="5105400" y="3124200"/>
                <a:ext cx="3169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 76"/>
              <p:cNvSpPr/>
              <p:nvPr/>
            </p:nvSpPr>
            <p:spPr>
              <a:xfrm>
                <a:off x="4800601" y="2971799"/>
                <a:ext cx="286506" cy="2128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2057401" y="1981199"/>
              <a:ext cx="609599" cy="212885"/>
              <a:chOff x="4584184" y="2971799"/>
              <a:chExt cx="609599" cy="212885"/>
            </a:xfrm>
          </p:grpSpPr>
          <p:cxnSp>
            <p:nvCxnSpPr>
              <p:cNvPr id="90" name="Straight Arrow Connector 89"/>
              <p:cNvCxnSpPr/>
              <p:nvPr/>
            </p:nvCxnSpPr>
            <p:spPr>
              <a:xfrm>
                <a:off x="4858507" y="3048000"/>
                <a:ext cx="335276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>
                <a:off x="4858507" y="3124200"/>
                <a:ext cx="33527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ectangle 94"/>
              <p:cNvSpPr/>
              <p:nvPr/>
            </p:nvSpPr>
            <p:spPr>
              <a:xfrm>
                <a:off x="4584184" y="2971799"/>
                <a:ext cx="276598" cy="2128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03" name="Rectangle 102"/>
            <p:cNvSpPr/>
            <p:nvPr/>
          </p:nvSpPr>
          <p:spPr>
            <a:xfrm>
              <a:off x="7387231" y="1981200"/>
              <a:ext cx="262574" cy="2128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4029480" y="1981200"/>
              <a:ext cx="951911" cy="197169"/>
              <a:chOff x="4288556" y="1981200"/>
              <a:chExt cx="951911" cy="197169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4644031" y="1981200"/>
                <a:ext cx="596436" cy="197169"/>
                <a:chOff x="4800601" y="2971800"/>
                <a:chExt cx="596436" cy="197169"/>
              </a:xfrm>
            </p:grpSpPr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5082398" y="3032285"/>
                  <a:ext cx="314639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/>
                <p:nvPr/>
              </p:nvCxnSpPr>
              <p:spPr>
                <a:xfrm flipH="1">
                  <a:off x="5073465" y="3122000"/>
                  <a:ext cx="32357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Rectangle 116"/>
                <p:cNvSpPr/>
                <p:nvPr/>
              </p:nvSpPr>
              <p:spPr>
                <a:xfrm>
                  <a:off x="4800601" y="29718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19" name="Straight Arrow Connector 118"/>
              <p:cNvCxnSpPr/>
              <p:nvPr/>
            </p:nvCxnSpPr>
            <p:spPr>
              <a:xfrm flipH="1">
                <a:off x="4288556" y="2133600"/>
                <a:ext cx="35964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V="1">
                <a:off x="4288556" y="2057400"/>
                <a:ext cx="359644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Arrow Connector 121"/>
            <p:cNvCxnSpPr/>
            <p:nvPr/>
          </p:nvCxnSpPr>
          <p:spPr>
            <a:xfrm>
              <a:off x="6553200" y="2057401"/>
              <a:ext cx="2667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H="1">
              <a:off x="6515090" y="2133600"/>
              <a:ext cx="2667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3276600" y="2087642"/>
              <a:ext cx="471270" cy="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396130" y="2103500"/>
              <a:ext cx="471270" cy="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1482654" y="1970854"/>
            <a:ext cx="6154006" cy="294620"/>
            <a:chOff x="1495798" y="2329190"/>
            <a:chExt cx="6154006" cy="294620"/>
          </a:xfrm>
        </p:grpSpPr>
        <p:sp>
          <p:nvSpPr>
            <p:cNvPr id="128" name="TextBox 127"/>
            <p:cNvSpPr txBox="1"/>
            <p:nvPr/>
          </p:nvSpPr>
          <p:spPr>
            <a:xfrm>
              <a:off x="1495798" y="2362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</a:t>
              </a:r>
              <a:endParaRPr lang="en-US" sz="11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57400" y="2362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en-US" sz="11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343400" y="2362200"/>
              <a:ext cx="385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n/2</a:t>
              </a:r>
              <a:endParaRPr lang="en-US" sz="11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788980" y="2329190"/>
              <a:ext cx="373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n-1</a:t>
              </a:r>
              <a:endParaRPr lang="en-US" sz="11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391400" y="232919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</a:t>
              </a:r>
              <a:endParaRPr lang="en-US" sz="11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1482654" y="1828800"/>
            <a:ext cx="6248400" cy="261610"/>
            <a:chOff x="1447800" y="1752600"/>
            <a:chExt cx="6248400" cy="261610"/>
          </a:xfrm>
        </p:grpSpPr>
        <p:sp>
          <p:nvSpPr>
            <p:cNvPr id="134" name="TextBox 133"/>
            <p:cNvSpPr txBox="1"/>
            <p:nvPr/>
          </p:nvSpPr>
          <p:spPr>
            <a:xfrm>
              <a:off x="1447800" y="17526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057400" y="17526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343400" y="17526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46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757664" y="17526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83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367264" y="17526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9</a:t>
              </a:r>
              <a:r>
                <a:rPr lang="en-US" sz="1100" b="1" dirty="0" smtClean="0">
                  <a:solidFill>
                    <a:srgbClr val="C00000"/>
                  </a:solidFill>
                </a:rPr>
                <a:t>6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297676" y="1247001"/>
            <a:ext cx="502924" cy="578167"/>
            <a:chOff x="1203952" y="3914001"/>
            <a:chExt cx="502924" cy="578167"/>
          </a:xfrm>
        </p:grpSpPr>
        <p:cxnSp>
          <p:nvCxnSpPr>
            <p:cNvPr id="144" name="Elbow Connector 143"/>
            <p:cNvCxnSpPr/>
            <p:nvPr/>
          </p:nvCxnSpPr>
          <p:spPr>
            <a:xfrm rot="16200000" flipH="1">
              <a:off x="1306996" y="4339420"/>
              <a:ext cx="301167" cy="43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1203952" y="3914001"/>
              <a:ext cx="502924" cy="27699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head</a:t>
              </a:r>
              <a:endParaRPr lang="en-US" sz="1200" dirty="0"/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954032" y="2362200"/>
            <a:ext cx="7266964" cy="381000"/>
            <a:chOff x="954032" y="2438400"/>
            <a:chExt cx="7266964" cy="381000"/>
          </a:xfrm>
        </p:grpSpPr>
        <p:sp>
          <p:nvSpPr>
            <p:cNvPr id="150" name="Down Arrow 149"/>
            <p:cNvSpPr/>
            <p:nvPr/>
          </p:nvSpPr>
          <p:spPr>
            <a:xfrm>
              <a:off x="5486400" y="2438400"/>
              <a:ext cx="286328" cy="381000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Down Arrow 326"/>
            <p:cNvSpPr/>
            <p:nvPr/>
          </p:nvSpPr>
          <p:spPr>
            <a:xfrm>
              <a:off x="2971800" y="2438400"/>
              <a:ext cx="286328" cy="381000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6" name="Straight Connector 335"/>
            <p:cNvCxnSpPr/>
            <p:nvPr/>
          </p:nvCxnSpPr>
          <p:spPr>
            <a:xfrm flipV="1">
              <a:off x="954032" y="2438400"/>
              <a:ext cx="7266964" cy="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Group 339"/>
          <p:cNvGrpSpPr/>
          <p:nvPr/>
        </p:nvGrpSpPr>
        <p:grpSpPr>
          <a:xfrm>
            <a:off x="990600" y="3810000"/>
            <a:ext cx="7266964" cy="381000"/>
            <a:chOff x="954032" y="2438400"/>
            <a:chExt cx="7266964" cy="381000"/>
          </a:xfrm>
        </p:grpSpPr>
        <p:sp>
          <p:nvSpPr>
            <p:cNvPr id="341" name="Down Arrow 340"/>
            <p:cNvSpPr/>
            <p:nvPr/>
          </p:nvSpPr>
          <p:spPr>
            <a:xfrm>
              <a:off x="5486400" y="2438400"/>
              <a:ext cx="286328" cy="381000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Down Arrow 341"/>
            <p:cNvSpPr/>
            <p:nvPr/>
          </p:nvSpPr>
          <p:spPr>
            <a:xfrm>
              <a:off x="2971800" y="2438400"/>
              <a:ext cx="286328" cy="381000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3" name="Straight Connector 342"/>
            <p:cNvCxnSpPr/>
            <p:nvPr/>
          </p:nvCxnSpPr>
          <p:spPr>
            <a:xfrm flipV="1">
              <a:off x="954032" y="2438400"/>
              <a:ext cx="7266964" cy="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0" name="Group 519"/>
          <p:cNvGrpSpPr/>
          <p:nvPr/>
        </p:nvGrpSpPr>
        <p:grpSpPr>
          <a:xfrm>
            <a:off x="853448" y="2469833"/>
            <a:ext cx="7299952" cy="1340167"/>
            <a:chOff x="853448" y="2469833"/>
            <a:chExt cx="7299952" cy="1340167"/>
          </a:xfrm>
        </p:grpSpPr>
        <p:grpSp>
          <p:nvGrpSpPr>
            <p:cNvPr id="501" name="Group 500"/>
            <p:cNvGrpSpPr/>
            <p:nvPr/>
          </p:nvGrpSpPr>
          <p:grpSpPr>
            <a:xfrm>
              <a:off x="3657600" y="2469833"/>
              <a:ext cx="1702769" cy="1340167"/>
              <a:chOff x="3657600" y="2469833"/>
              <a:chExt cx="1702769" cy="1340167"/>
            </a:xfrm>
          </p:grpSpPr>
          <p:grpSp>
            <p:nvGrpSpPr>
              <p:cNvPr id="278" name="Group 277"/>
              <p:cNvGrpSpPr/>
              <p:nvPr/>
            </p:nvGrpSpPr>
            <p:grpSpPr>
              <a:xfrm>
                <a:off x="3934946" y="3048000"/>
                <a:ext cx="1170913" cy="411243"/>
                <a:chOff x="4194022" y="1660685"/>
                <a:chExt cx="1170913" cy="411243"/>
              </a:xfrm>
            </p:grpSpPr>
            <p:grpSp>
              <p:nvGrpSpPr>
                <p:cNvPr id="283" name="Group 282"/>
                <p:cNvGrpSpPr/>
                <p:nvPr/>
              </p:nvGrpSpPr>
              <p:grpSpPr>
                <a:xfrm>
                  <a:off x="4644031" y="1660685"/>
                  <a:ext cx="720904" cy="411243"/>
                  <a:chOff x="4800601" y="2651285"/>
                  <a:chExt cx="720904" cy="411243"/>
                </a:xfrm>
              </p:grpSpPr>
              <p:cxnSp>
                <p:nvCxnSpPr>
                  <p:cNvPr id="286" name="Straight Arrow Connector 285"/>
                  <p:cNvCxnSpPr/>
                  <p:nvPr/>
                </p:nvCxnSpPr>
                <p:spPr>
                  <a:xfrm>
                    <a:off x="5073465" y="2740345"/>
                    <a:ext cx="448040" cy="206215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Arrow Connector 286"/>
                  <p:cNvCxnSpPr>
                    <a:stCxn id="306" idx="1"/>
                  </p:cNvCxnSpPr>
                  <p:nvPr/>
                </p:nvCxnSpPr>
                <p:spPr>
                  <a:xfrm flipH="1" flipV="1">
                    <a:off x="5073466" y="2860836"/>
                    <a:ext cx="323382" cy="20169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8" name="Rectangle 287"/>
                  <p:cNvSpPr/>
                  <p:nvPr/>
                </p:nvSpPr>
                <p:spPr>
                  <a:xfrm>
                    <a:off x="4800601" y="2651285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b="1" dirty="0">
                      <a:solidFill>
                        <a:srgbClr val="C00000"/>
                      </a:solidFill>
                    </a:endParaRPr>
                  </a:p>
                </p:txBody>
              </p:sp>
            </p:grpSp>
            <p:cxnSp>
              <p:nvCxnSpPr>
                <p:cNvPr id="284" name="Straight Arrow Connector 283"/>
                <p:cNvCxnSpPr>
                  <a:stCxn id="288" idx="1"/>
                </p:cNvCxnSpPr>
                <p:nvPr/>
              </p:nvCxnSpPr>
              <p:spPr>
                <a:xfrm flipH="1">
                  <a:off x="4194022" y="1759270"/>
                  <a:ext cx="450009" cy="199545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Arrow Connector 284"/>
                <p:cNvCxnSpPr/>
                <p:nvPr/>
              </p:nvCxnSpPr>
              <p:spPr>
                <a:xfrm flipV="1">
                  <a:off x="4288556" y="1870235"/>
                  <a:ext cx="371880" cy="17145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0" name="Group 499"/>
              <p:cNvGrpSpPr/>
              <p:nvPr/>
            </p:nvGrpSpPr>
            <p:grpSpPr>
              <a:xfrm>
                <a:off x="3657600" y="2469833"/>
                <a:ext cx="1702769" cy="1340167"/>
                <a:chOff x="3657600" y="2469833"/>
                <a:chExt cx="1702769" cy="1340167"/>
              </a:xfrm>
            </p:grpSpPr>
            <p:sp>
              <p:nvSpPr>
                <p:cNvPr id="301" name="TextBox 300"/>
                <p:cNvSpPr txBox="1"/>
                <p:nvPr/>
              </p:nvSpPr>
              <p:spPr>
                <a:xfrm>
                  <a:off x="4343400" y="3014990"/>
                  <a:ext cx="3289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solidFill>
                        <a:srgbClr val="C00000"/>
                      </a:solidFill>
                    </a:rPr>
                    <a:t>46</a:t>
                  </a:r>
                  <a:endParaRPr lang="en-US" sz="1100" b="1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498" name="Group 497"/>
                <p:cNvGrpSpPr/>
                <p:nvPr/>
              </p:nvGrpSpPr>
              <p:grpSpPr>
                <a:xfrm>
                  <a:off x="3657600" y="2469833"/>
                  <a:ext cx="1702769" cy="1340167"/>
                  <a:chOff x="3657600" y="2469833"/>
                  <a:chExt cx="1702769" cy="1340167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3762002" y="3368515"/>
                    <a:ext cx="276598" cy="212885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4981202" y="3352800"/>
                    <a:ext cx="276598" cy="212885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grpSp>
                <p:nvGrpSpPr>
                  <p:cNvPr id="328" name="Group 327"/>
                  <p:cNvGrpSpPr/>
                  <p:nvPr/>
                </p:nvGrpSpPr>
                <p:grpSpPr>
                  <a:xfrm>
                    <a:off x="4267200" y="2469833"/>
                    <a:ext cx="502924" cy="578167"/>
                    <a:chOff x="1203952" y="3914001"/>
                    <a:chExt cx="502924" cy="578167"/>
                  </a:xfrm>
                </p:grpSpPr>
                <p:cxnSp>
                  <p:nvCxnSpPr>
                    <p:cNvPr id="329" name="Elbow Connector 328"/>
                    <p:cNvCxnSpPr/>
                    <p:nvPr/>
                  </p:nvCxnSpPr>
                  <p:spPr>
                    <a:xfrm rot="16200000" flipH="1">
                      <a:off x="1306996" y="4339420"/>
                      <a:ext cx="301167" cy="4330"/>
                    </a:xfrm>
                    <a:prstGeom prst="bentConnector3">
                      <a:avLst>
                        <a:gd name="adj1" fmla="val 50000"/>
                      </a:avLst>
                    </a:prstGeom>
                    <a:ln w="28575">
                      <a:solidFill>
                        <a:srgbClr val="00B05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0" name="TextBox 329"/>
                    <p:cNvSpPr txBox="1"/>
                    <p:nvPr/>
                  </p:nvSpPr>
                  <p:spPr>
                    <a:xfrm>
                      <a:off x="1203952" y="3914001"/>
                      <a:ext cx="502924" cy="276999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002060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dirty="0" smtClean="0"/>
                        <a:t>head</a:t>
                      </a:r>
                      <a:endParaRPr lang="en-US" sz="1200" dirty="0"/>
                    </a:p>
                  </p:txBody>
                </p:sp>
              </p:grpSp>
              <p:sp>
                <p:nvSpPr>
                  <p:cNvPr id="331" name="TextBox 330"/>
                  <p:cNvSpPr txBox="1"/>
                  <p:nvPr/>
                </p:nvSpPr>
                <p:spPr>
                  <a:xfrm>
                    <a:off x="4339358" y="3200400"/>
                    <a:ext cx="3850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/>
                      <a:t>n/2</a:t>
                    </a:r>
                    <a:endParaRPr lang="en-US" sz="1100" dirty="0"/>
                  </a:p>
                </p:txBody>
              </p:sp>
              <p:sp>
                <p:nvSpPr>
                  <p:cNvPr id="332" name="TextBox 331"/>
                  <p:cNvSpPr txBox="1"/>
                  <p:nvPr/>
                </p:nvSpPr>
                <p:spPr>
                  <a:xfrm>
                    <a:off x="3657600" y="3548390"/>
                    <a:ext cx="53251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/>
                      <a:t>n/2 -1</a:t>
                    </a:r>
                    <a:endParaRPr lang="en-US" sz="1100" dirty="0"/>
                  </a:p>
                </p:txBody>
              </p:sp>
              <p:sp>
                <p:nvSpPr>
                  <p:cNvPr id="333" name="TextBox 332"/>
                  <p:cNvSpPr txBox="1"/>
                  <p:nvPr/>
                </p:nvSpPr>
                <p:spPr>
                  <a:xfrm>
                    <a:off x="4800600" y="3548390"/>
                    <a:ext cx="559769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/>
                      <a:t>n/2 +1</a:t>
                    </a:r>
                    <a:endParaRPr lang="en-US" sz="1100" dirty="0"/>
                  </a:p>
                </p:txBody>
              </p:sp>
              <p:sp>
                <p:nvSpPr>
                  <p:cNvPr id="348" name="TextBox 347"/>
                  <p:cNvSpPr txBox="1"/>
                  <p:nvPr/>
                </p:nvSpPr>
                <p:spPr>
                  <a:xfrm>
                    <a:off x="3733800" y="3319790"/>
                    <a:ext cx="32893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srgbClr val="C00000"/>
                        </a:solidFill>
                      </a:rPr>
                      <a:t>41</a:t>
                    </a:r>
                    <a:endParaRPr lang="en-US" sz="1100" b="1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349" name="TextBox 348"/>
                  <p:cNvSpPr txBox="1"/>
                  <p:nvPr/>
                </p:nvSpPr>
                <p:spPr>
                  <a:xfrm>
                    <a:off x="4953000" y="3319790"/>
                    <a:ext cx="32893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srgbClr val="C00000"/>
                        </a:solidFill>
                      </a:rPr>
                      <a:t>53</a:t>
                    </a:r>
                    <a:endParaRPr lang="en-US" sz="1100" b="1" dirty="0">
                      <a:solidFill>
                        <a:srgbClr val="C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54" name="Group 453"/>
            <p:cNvGrpSpPr/>
            <p:nvPr/>
          </p:nvGrpSpPr>
          <p:grpSpPr>
            <a:xfrm>
              <a:off x="1465994" y="3515380"/>
              <a:ext cx="6154006" cy="294620"/>
              <a:chOff x="1495798" y="2329190"/>
              <a:chExt cx="6154006" cy="294620"/>
            </a:xfrm>
          </p:grpSpPr>
          <p:sp>
            <p:nvSpPr>
              <p:cNvPr id="455" name="TextBox 454"/>
              <p:cNvSpPr txBox="1"/>
              <p:nvPr/>
            </p:nvSpPr>
            <p:spPr>
              <a:xfrm>
                <a:off x="1495798" y="236220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1</a:t>
                </a:r>
                <a:endParaRPr lang="en-US" sz="1100" dirty="0"/>
              </a:p>
            </p:txBody>
          </p:sp>
          <p:sp>
            <p:nvSpPr>
              <p:cNvPr id="456" name="TextBox 455"/>
              <p:cNvSpPr txBox="1"/>
              <p:nvPr/>
            </p:nvSpPr>
            <p:spPr>
              <a:xfrm>
                <a:off x="2057400" y="236220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2</a:t>
                </a:r>
                <a:endParaRPr lang="en-US" sz="1100" dirty="0"/>
              </a:p>
            </p:txBody>
          </p:sp>
          <p:sp>
            <p:nvSpPr>
              <p:cNvPr id="458" name="TextBox 457"/>
              <p:cNvSpPr txBox="1"/>
              <p:nvPr/>
            </p:nvSpPr>
            <p:spPr>
              <a:xfrm>
                <a:off x="6788980" y="2329190"/>
                <a:ext cx="3738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n-1</a:t>
                </a:r>
                <a:endParaRPr lang="en-US" sz="1100" dirty="0"/>
              </a:p>
            </p:txBody>
          </p:sp>
          <p:sp>
            <p:nvSpPr>
              <p:cNvPr id="459" name="TextBox 458"/>
              <p:cNvSpPr txBox="1"/>
              <p:nvPr/>
            </p:nvSpPr>
            <p:spPr>
              <a:xfrm>
                <a:off x="7391400" y="2329190"/>
                <a:ext cx="258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n</a:t>
                </a:r>
                <a:endParaRPr lang="en-US" sz="1100" dirty="0"/>
              </a:p>
            </p:txBody>
          </p:sp>
        </p:grpSp>
        <p:grpSp>
          <p:nvGrpSpPr>
            <p:cNvPr id="502" name="Group 501"/>
            <p:cNvGrpSpPr/>
            <p:nvPr/>
          </p:nvGrpSpPr>
          <p:grpSpPr>
            <a:xfrm>
              <a:off x="853448" y="3319790"/>
              <a:ext cx="2910828" cy="261610"/>
              <a:chOff x="853448" y="3319790"/>
              <a:chExt cx="2910828" cy="261610"/>
            </a:xfrm>
          </p:grpSpPr>
          <p:grpSp>
            <p:nvGrpSpPr>
              <p:cNvPr id="275" name="Group 274"/>
              <p:cNvGrpSpPr/>
              <p:nvPr/>
            </p:nvGrpSpPr>
            <p:grpSpPr>
              <a:xfrm>
                <a:off x="1435618" y="3368514"/>
                <a:ext cx="621782" cy="212885"/>
                <a:chOff x="4800601" y="2971799"/>
                <a:chExt cx="621782" cy="212885"/>
              </a:xfrm>
            </p:grpSpPr>
            <p:cxnSp>
              <p:nvCxnSpPr>
                <p:cNvPr id="292" name="Straight Arrow Connector 291"/>
                <p:cNvCxnSpPr/>
                <p:nvPr/>
              </p:nvCxnSpPr>
              <p:spPr>
                <a:xfrm>
                  <a:off x="5041383" y="3048001"/>
                  <a:ext cx="374909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Arrow Connector 292"/>
                <p:cNvCxnSpPr/>
                <p:nvPr/>
              </p:nvCxnSpPr>
              <p:spPr>
                <a:xfrm flipH="1">
                  <a:off x="5105400" y="3124200"/>
                  <a:ext cx="31698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4" name="Rectangle 293"/>
                <p:cNvSpPr/>
                <p:nvPr/>
              </p:nvSpPr>
              <p:spPr>
                <a:xfrm>
                  <a:off x="4800601" y="2971799"/>
                  <a:ext cx="286506" cy="21288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276" name="Group 275"/>
              <p:cNvGrpSpPr/>
              <p:nvPr/>
            </p:nvGrpSpPr>
            <p:grpSpPr>
              <a:xfrm>
                <a:off x="2057401" y="3368514"/>
                <a:ext cx="609599" cy="212885"/>
                <a:chOff x="4584184" y="2971799"/>
                <a:chExt cx="609599" cy="212885"/>
              </a:xfrm>
            </p:grpSpPr>
            <p:cxnSp>
              <p:nvCxnSpPr>
                <p:cNvPr id="289" name="Straight Arrow Connector 288"/>
                <p:cNvCxnSpPr/>
                <p:nvPr/>
              </p:nvCxnSpPr>
              <p:spPr>
                <a:xfrm>
                  <a:off x="4858507" y="3048000"/>
                  <a:ext cx="335276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 flipH="1">
                  <a:off x="4858507" y="3124200"/>
                  <a:ext cx="33527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Rectangle 290"/>
                <p:cNvSpPr/>
                <p:nvPr/>
              </p:nvSpPr>
              <p:spPr>
                <a:xfrm>
                  <a:off x="4584184" y="2971799"/>
                  <a:ext cx="276598" cy="21288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281" name="Straight Connector 280"/>
              <p:cNvCxnSpPr/>
              <p:nvPr/>
            </p:nvCxnSpPr>
            <p:spPr>
              <a:xfrm>
                <a:off x="2819400" y="3474957"/>
                <a:ext cx="471270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TextBox 298"/>
              <p:cNvSpPr txBox="1"/>
              <p:nvPr/>
            </p:nvSpPr>
            <p:spPr>
              <a:xfrm>
                <a:off x="1447800" y="33197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2057400" y="33197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5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499" name="Group 498"/>
              <p:cNvGrpSpPr/>
              <p:nvPr/>
            </p:nvGrpSpPr>
            <p:grpSpPr>
              <a:xfrm>
                <a:off x="853448" y="3352800"/>
                <a:ext cx="2910828" cy="223166"/>
                <a:chOff x="853448" y="3352800"/>
                <a:chExt cx="2910828" cy="223166"/>
              </a:xfrm>
            </p:grpSpPr>
            <p:grpSp>
              <p:nvGrpSpPr>
                <p:cNvPr id="259" name="Group 258"/>
                <p:cNvGrpSpPr/>
                <p:nvPr/>
              </p:nvGrpSpPr>
              <p:grpSpPr>
                <a:xfrm>
                  <a:off x="853448" y="3352800"/>
                  <a:ext cx="662539" cy="223166"/>
                  <a:chOff x="853448" y="1981200"/>
                  <a:chExt cx="662539" cy="223166"/>
                </a:xfrm>
              </p:grpSpPr>
              <p:grpSp>
                <p:nvGrpSpPr>
                  <p:cNvPr id="260" name="Group 259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62" name="Rectangle 261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63" name="Group 262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64" name="Straight Connector 263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5" name="Straight Connector 264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61" name="Straight Arrow Connector 260"/>
                  <p:cNvCxnSpPr/>
                  <p:nvPr/>
                </p:nvCxnSpPr>
                <p:spPr>
                  <a:xfrm flipH="1">
                    <a:off x="1054617" y="2133600"/>
                    <a:ext cx="46137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4" name="Straight Arrow Connector 493"/>
                <p:cNvCxnSpPr/>
                <p:nvPr/>
              </p:nvCxnSpPr>
              <p:spPr>
                <a:xfrm>
                  <a:off x="3429000" y="3429000"/>
                  <a:ext cx="335276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Arrow Connector 494"/>
                <p:cNvCxnSpPr/>
                <p:nvPr/>
              </p:nvCxnSpPr>
              <p:spPr>
                <a:xfrm flipH="1">
                  <a:off x="3426726" y="3524632"/>
                  <a:ext cx="33527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3" name="Group 502"/>
            <p:cNvGrpSpPr/>
            <p:nvPr/>
          </p:nvGrpSpPr>
          <p:grpSpPr>
            <a:xfrm>
              <a:off x="5241443" y="3319790"/>
              <a:ext cx="2911957" cy="261610"/>
              <a:chOff x="5241443" y="3319790"/>
              <a:chExt cx="2911957" cy="261610"/>
            </a:xfrm>
          </p:grpSpPr>
          <p:grpSp>
            <p:nvGrpSpPr>
              <p:cNvPr id="266" name="Group 265"/>
              <p:cNvGrpSpPr/>
              <p:nvPr/>
            </p:nvGrpSpPr>
            <p:grpSpPr>
              <a:xfrm>
                <a:off x="7620000" y="3352800"/>
                <a:ext cx="533400" cy="223166"/>
                <a:chOff x="7924800" y="1981200"/>
                <a:chExt cx="533400" cy="223166"/>
              </a:xfrm>
            </p:grpSpPr>
            <p:cxnSp>
              <p:nvCxnSpPr>
                <p:cNvPr id="267" name="Straight Arrow Connector 266"/>
                <p:cNvCxnSpPr/>
                <p:nvPr/>
              </p:nvCxnSpPr>
              <p:spPr>
                <a:xfrm>
                  <a:off x="7924800" y="2057400"/>
                  <a:ext cx="33872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8" name="Group 267"/>
                <p:cNvGrpSpPr/>
                <p:nvPr/>
              </p:nvGrpSpPr>
              <p:grpSpPr>
                <a:xfrm>
                  <a:off x="8257031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69" name="Rectangle 26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0" name="Group 26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71" name="Straight Connector 27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2" name="Straight Connector 27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274" name="Group 273"/>
              <p:cNvGrpSpPr/>
              <p:nvPr/>
            </p:nvGrpSpPr>
            <p:grpSpPr>
              <a:xfrm>
                <a:off x="6800094" y="3368515"/>
                <a:ext cx="591306" cy="212884"/>
                <a:chOff x="5051664" y="2971800"/>
                <a:chExt cx="591306" cy="212884"/>
              </a:xfrm>
            </p:grpSpPr>
            <p:cxnSp>
              <p:nvCxnSpPr>
                <p:cNvPr id="295" name="Straight Arrow Connector 294"/>
                <p:cNvCxnSpPr/>
                <p:nvPr/>
              </p:nvCxnSpPr>
              <p:spPr>
                <a:xfrm>
                  <a:off x="5381809" y="3048000"/>
                  <a:ext cx="261161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Arrow Connector 295"/>
                <p:cNvCxnSpPr/>
                <p:nvPr/>
              </p:nvCxnSpPr>
              <p:spPr>
                <a:xfrm flipH="1">
                  <a:off x="5355504" y="3122000"/>
                  <a:ext cx="28746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7" name="Rectangle 296"/>
                <p:cNvSpPr/>
                <p:nvPr/>
              </p:nvSpPr>
              <p:spPr>
                <a:xfrm>
                  <a:off x="5051664" y="2971800"/>
                  <a:ext cx="286506" cy="21288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277" name="Rectangle 276"/>
              <p:cNvSpPr/>
              <p:nvPr/>
            </p:nvSpPr>
            <p:spPr>
              <a:xfrm>
                <a:off x="7387231" y="3368515"/>
                <a:ext cx="262574" cy="21288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79" name="Straight Arrow Connector 278"/>
              <p:cNvCxnSpPr/>
              <p:nvPr/>
            </p:nvCxnSpPr>
            <p:spPr>
              <a:xfrm>
                <a:off x="6553200" y="3444716"/>
                <a:ext cx="26671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Arrow Connector 279"/>
              <p:cNvCxnSpPr/>
              <p:nvPr/>
            </p:nvCxnSpPr>
            <p:spPr>
              <a:xfrm flipH="1">
                <a:off x="6515090" y="3520915"/>
                <a:ext cx="26671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5700930" y="3490815"/>
                <a:ext cx="471270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TextBox 301"/>
              <p:cNvSpPr txBox="1"/>
              <p:nvPr/>
            </p:nvSpPr>
            <p:spPr>
              <a:xfrm>
                <a:off x="6757664" y="33197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83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03" name="TextBox 302"/>
              <p:cNvSpPr txBox="1"/>
              <p:nvPr/>
            </p:nvSpPr>
            <p:spPr>
              <a:xfrm>
                <a:off x="7367264" y="33197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9</a:t>
                </a:r>
                <a:r>
                  <a:rPr lang="en-US" sz="1100" b="1" dirty="0" smtClean="0">
                    <a:solidFill>
                      <a:srgbClr val="C00000"/>
                    </a:solidFill>
                  </a:rPr>
                  <a:t>6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496" name="Straight Arrow Connector 495"/>
              <p:cNvCxnSpPr/>
              <p:nvPr/>
            </p:nvCxnSpPr>
            <p:spPr>
              <a:xfrm>
                <a:off x="5257800" y="3429000"/>
                <a:ext cx="335276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Arrow Connector 496"/>
              <p:cNvCxnSpPr/>
              <p:nvPr/>
            </p:nvCxnSpPr>
            <p:spPr>
              <a:xfrm flipH="1">
                <a:off x="5241443" y="3530248"/>
                <a:ext cx="33527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6" name="Group 515"/>
          <p:cNvGrpSpPr/>
          <p:nvPr/>
        </p:nvGrpSpPr>
        <p:grpSpPr>
          <a:xfrm>
            <a:off x="914400" y="5364243"/>
            <a:ext cx="1676400" cy="960357"/>
            <a:chOff x="914400" y="5364243"/>
            <a:chExt cx="1676400" cy="960357"/>
          </a:xfrm>
        </p:grpSpPr>
        <p:cxnSp>
          <p:nvCxnSpPr>
            <p:cNvPr id="413" name="Straight Arrow Connector 412"/>
            <p:cNvCxnSpPr>
              <a:stCxn id="403" idx="1"/>
            </p:cNvCxnSpPr>
            <p:nvPr/>
          </p:nvCxnSpPr>
          <p:spPr>
            <a:xfrm flipH="1">
              <a:off x="2216992" y="5364243"/>
              <a:ext cx="373808" cy="42695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3" name="Group 512"/>
            <p:cNvGrpSpPr/>
            <p:nvPr/>
          </p:nvGrpSpPr>
          <p:grpSpPr>
            <a:xfrm>
              <a:off x="914400" y="5470685"/>
              <a:ext cx="1676400" cy="853915"/>
              <a:chOff x="914400" y="5470685"/>
              <a:chExt cx="1676400" cy="853915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914400" y="5796634"/>
                <a:ext cx="662539" cy="223166"/>
                <a:chOff x="853448" y="1981200"/>
                <a:chExt cx="662539" cy="223166"/>
              </a:xfrm>
            </p:grpSpPr>
            <p:grpSp>
              <p:nvGrpSpPr>
                <p:cNvPr id="351" name="Group 35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353" name="Rectangle 35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54" name="Group 35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355" name="Straight Connector 35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6" name="Straight Connector 35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352" name="Straight Arrow Connector 351"/>
                <p:cNvCxnSpPr/>
                <p:nvPr/>
              </p:nvCxnSpPr>
              <p:spPr>
                <a:xfrm flipH="1">
                  <a:off x="1054617" y="2095420"/>
                  <a:ext cx="46137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5" name="Rectangle 384"/>
              <p:cNvSpPr/>
              <p:nvPr/>
            </p:nvSpPr>
            <p:spPr>
              <a:xfrm>
                <a:off x="1442044" y="5806914"/>
                <a:ext cx="286506" cy="2128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2133600" y="5806914"/>
                <a:ext cx="276598" cy="2128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90" name="TextBox 389"/>
              <p:cNvSpPr txBox="1"/>
              <p:nvPr/>
            </p:nvSpPr>
            <p:spPr>
              <a:xfrm>
                <a:off x="1508752" y="57581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cxnSp>
            <p:nvCxnSpPr>
              <p:cNvPr id="404" name="Straight Connector 403"/>
              <p:cNvCxnSpPr/>
              <p:nvPr/>
            </p:nvCxnSpPr>
            <p:spPr>
              <a:xfrm>
                <a:off x="1784255" y="5900410"/>
                <a:ext cx="273146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1" name="TextBox 460"/>
              <p:cNvSpPr txBox="1"/>
              <p:nvPr/>
            </p:nvSpPr>
            <p:spPr>
              <a:xfrm>
                <a:off x="1465994" y="60629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1</a:t>
                </a:r>
                <a:endParaRPr lang="en-US" sz="1100" dirty="0"/>
              </a:p>
            </p:txBody>
          </p:sp>
          <p:sp>
            <p:nvSpPr>
              <p:cNvPr id="462" name="TextBox 461"/>
              <p:cNvSpPr txBox="1"/>
              <p:nvPr/>
            </p:nvSpPr>
            <p:spPr>
              <a:xfrm>
                <a:off x="1981200" y="6062990"/>
                <a:ext cx="5004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n/4-1</a:t>
                </a:r>
                <a:endParaRPr lang="en-US" sz="1100" dirty="0"/>
              </a:p>
            </p:txBody>
          </p:sp>
          <p:sp>
            <p:nvSpPr>
              <p:cNvPr id="506" name="TextBox 505"/>
              <p:cNvSpPr txBox="1"/>
              <p:nvPr/>
            </p:nvSpPr>
            <p:spPr>
              <a:xfrm>
                <a:off x="2109464" y="57581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25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415" name="Straight Arrow Connector 414"/>
              <p:cNvCxnSpPr/>
              <p:nvPr/>
            </p:nvCxnSpPr>
            <p:spPr>
              <a:xfrm flipV="1">
                <a:off x="2362200" y="5470685"/>
                <a:ext cx="228600" cy="32051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1" name="Group 520"/>
          <p:cNvGrpSpPr/>
          <p:nvPr/>
        </p:nvGrpSpPr>
        <p:grpSpPr>
          <a:xfrm>
            <a:off x="2852342" y="5364243"/>
            <a:ext cx="1539827" cy="960357"/>
            <a:chOff x="2852342" y="5364243"/>
            <a:chExt cx="1539827" cy="960357"/>
          </a:xfrm>
        </p:grpSpPr>
        <p:grpSp>
          <p:nvGrpSpPr>
            <p:cNvPr id="515" name="Group 514"/>
            <p:cNvGrpSpPr/>
            <p:nvPr/>
          </p:nvGrpSpPr>
          <p:grpSpPr>
            <a:xfrm>
              <a:off x="3934198" y="5791200"/>
              <a:ext cx="457971" cy="223166"/>
              <a:chOff x="3934198" y="5791200"/>
              <a:chExt cx="457971" cy="223166"/>
            </a:xfrm>
          </p:grpSpPr>
          <p:cxnSp>
            <p:nvCxnSpPr>
              <p:cNvPr id="376" name="Straight Arrow Connector 375"/>
              <p:cNvCxnSpPr>
                <a:stCxn id="395" idx="3"/>
              </p:cNvCxnSpPr>
              <p:nvPr/>
            </p:nvCxnSpPr>
            <p:spPr>
              <a:xfrm flipV="1">
                <a:off x="3934198" y="5913356"/>
                <a:ext cx="275104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" name="Group 472"/>
              <p:cNvGrpSpPr/>
              <p:nvPr/>
            </p:nvGrpSpPr>
            <p:grpSpPr>
              <a:xfrm>
                <a:off x="4191000" y="579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474" name="Rectangle 47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5" name="Group 47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476" name="Straight Connector 47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17" name="Group 516"/>
            <p:cNvGrpSpPr/>
            <p:nvPr/>
          </p:nvGrpSpPr>
          <p:grpSpPr>
            <a:xfrm>
              <a:off x="2852342" y="5364243"/>
              <a:ext cx="1262458" cy="960357"/>
              <a:chOff x="2852342" y="5364243"/>
              <a:chExt cx="1262458" cy="960357"/>
            </a:xfrm>
          </p:grpSpPr>
          <p:cxnSp>
            <p:nvCxnSpPr>
              <p:cNvPr id="417" name="Straight Arrow Connector 416"/>
              <p:cNvCxnSpPr>
                <a:stCxn id="403" idx="3"/>
                <a:endCxn id="405" idx="0"/>
              </p:cNvCxnSpPr>
              <p:nvPr/>
            </p:nvCxnSpPr>
            <p:spPr>
              <a:xfrm>
                <a:off x="2867398" y="5364243"/>
                <a:ext cx="242701" cy="44267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4" name="Group 513"/>
              <p:cNvGrpSpPr/>
              <p:nvPr/>
            </p:nvGrpSpPr>
            <p:grpSpPr>
              <a:xfrm>
                <a:off x="2852342" y="5470685"/>
                <a:ext cx="1262458" cy="853915"/>
                <a:chOff x="2852342" y="5470685"/>
                <a:chExt cx="1262458" cy="853915"/>
              </a:xfrm>
            </p:grpSpPr>
            <p:sp>
              <p:nvSpPr>
                <p:cNvPr id="395" name="Rectangle 394"/>
                <p:cNvSpPr/>
                <p:nvPr/>
              </p:nvSpPr>
              <p:spPr>
                <a:xfrm>
                  <a:off x="3657600" y="5806915"/>
                  <a:ext cx="276598" cy="21288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01" name="TextBox 400"/>
                <p:cNvSpPr txBox="1"/>
                <p:nvPr/>
              </p:nvSpPr>
              <p:spPr>
                <a:xfrm>
                  <a:off x="3633464" y="5758190"/>
                  <a:ext cx="3289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solidFill>
                        <a:srgbClr val="C00000"/>
                      </a:solidFill>
                    </a:rPr>
                    <a:t>41</a:t>
                  </a:r>
                  <a:endParaRPr lang="en-US" sz="1100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05" name="Rectangle 404"/>
                <p:cNvSpPr/>
                <p:nvPr/>
              </p:nvSpPr>
              <p:spPr>
                <a:xfrm>
                  <a:off x="2971800" y="5806915"/>
                  <a:ext cx="276598" cy="21288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443" name="Straight Connector 442"/>
                <p:cNvCxnSpPr/>
                <p:nvPr/>
              </p:nvCxnSpPr>
              <p:spPr>
                <a:xfrm>
                  <a:off x="3308254" y="5897642"/>
                  <a:ext cx="273146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5" name="TextBox 464"/>
                <p:cNvSpPr txBox="1"/>
                <p:nvPr/>
              </p:nvSpPr>
              <p:spPr>
                <a:xfrm>
                  <a:off x="2852342" y="6062990"/>
                  <a:ext cx="52770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/>
                    <a:t>n/4+1</a:t>
                  </a:r>
                  <a:endParaRPr lang="en-US" sz="1100" dirty="0"/>
                </a:p>
              </p:txBody>
            </p:sp>
            <p:sp>
              <p:nvSpPr>
                <p:cNvPr id="466" name="TextBox 465"/>
                <p:cNvSpPr txBox="1"/>
                <p:nvPr/>
              </p:nvSpPr>
              <p:spPr>
                <a:xfrm>
                  <a:off x="3582282" y="6062990"/>
                  <a:ext cx="53251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/>
                    <a:t>n/2 -1</a:t>
                  </a:r>
                  <a:endParaRPr lang="en-US" sz="1100" dirty="0"/>
                </a:p>
              </p:txBody>
            </p:sp>
            <p:sp>
              <p:nvSpPr>
                <p:cNvPr id="505" name="TextBox 504"/>
                <p:cNvSpPr txBox="1"/>
                <p:nvPr/>
              </p:nvSpPr>
              <p:spPr>
                <a:xfrm>
                  <a:off x="2947664" y="5758190"/>
                  <a:ext cx="3289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solidFill>
                        <a:srgbClr val="C00000"/>
                      </a:solidFill>
                    </a:rPr>
                    <a:t>31</a:t>
                  </a:r>
                  <a:endParaRPr lang="en-US" sz="1100" b="1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420" name="Straight Arrow Connector 419"/>
                <p:cNvCxnSpPr/>
                <p:nvPr/>
              </p:nvCxnSpPr>
              <p:spPr>
                <a:xfrm flipH="1" flipV="1">
                  <a:off x="2867398" y="5470685"/>
                  <a:ext cx="104402" cy="32051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12" name="Group 511"/>
          <p:cNvGrpSpPr/>
          <p:nvPr/>
        </p:nvGrpSpPr>
        <p:grpSpPr>
          <a:xfrm>
            <a:off x="2514600" y="4191000"/>
            <a:ext cx="4207807" cy="1554726"/>
            <a:chOff x="2514600" y="4191000"/>
            <a:chExt cx="4207807" cy="1554726"/>
          </a:xfrm>
        </p:grpSpPr>
        <p:sp>
          <p:nvSpPr>
            <p:cNvPr id="379" name="Rectangle 378"/>
            <p:cNvSpPr/>
            <p:nvPr/>
          </p:nvSpPr>
          <p:spPr>
            <a:xfrm>
              <a:off x="4391381" y="47558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solidFill>
                  <a:srgbClr val="C00000"/>
                </a:solidFill>
              </a:endParaRPr>
            </a:p>
          </p:txBody>
        </p:sp>
        <p:cxnSp>
          <p:nvCxnSpPr>
            <p:cNvPr id="375" name="Straight Arrow Connector 374"/>
            <p:cNvCxnSpPr>
              <a:stCxn id="379" idx="1"/>
            </p:cNvCxnSpPr>
            <p:nvPr/>
          </p:nvCxnSpPr>
          <p:spPr>
            <a:xfrm flipH="1">
              <a:off x="2867398" y="4854416"/>
              <a:ext cx="1523983" cy="40338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TextBox 391"/>
            <p:cNvSpPr txBox="1"/>
            <p:nvPr/>
          </p:nvSpPr>
          <p:spPr>
            <a:xfrm>
              <a:off x="4404352" y="47244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46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97" name="Group 396"/>
            <p:cNvGrpSpPr/>
            <p:nvPr/>
          </p:nvGrpSpPr>
          <p:grpSpPr>
            <a:xfrm>
              <a:off x="4328152" y="4191000"/>
              <a:ext cx="502924" cy="578167"/>
              <a:chOff x="1203952" y="3914001"/>
              <a:chExt cx="502924" cy="578167"/>
            </a:xfrm>
          </p:grpSpPr>
          <p:cxnSp>
            <p:nvCxnSpPr>
              <p:cNvPr id="398" name="Elbow Connector 397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9" name="TextBox 398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head</a:t>
                </a:r>
                <a:endParaRPr lang="en-US" sz="1200" dirty="0"/>
              </a:p>
            </p:txBody>
          </p:sp>
        </p:grpSp>
        <p:sp>
          <p:nvSpPr>
            <p:cNvPr id="400" name="TextBox 399"/>
            <p:cNvSpPr txBox="1"/>
            <p:nvPr/>
          </p:nvSpPr>
          <p:spPr>
            <a:xfrm>
              <a:off x="4400310" y="4919990"/>
              <a:ext cx="385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n/2</a:t>
              </a:r>
              <a:endParaRPr lang="en-US" sz="1100" dirty="0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2590800" y="5257800"/>
              <a:ext cx="276598" cy="212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6393608" y="5257800"/>
              <a:ext cx="276598" cy="212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447" name="Straight Arrow Connector 446"/>
            <p:cNvCxnSpPr>
              <a:stCxn id="392" idx="3"/>
            </p:cNvCxnSpPr>
            <p:nvPr/>
          </p:nvCxnSpPr>
          <p:spPr>
            <a:xfrm>
              <a:off x="4733288" y="4855205"/>
              <a:ext cx="1660320" cy="40259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9" name="TextBox 468"/>
            <p:cNvSpPr txBox="1"/>
            <p:nvPr/>
          </p:nvSpPr>
          <p:spPr>
            <a:xfrm>
              <a:off x="2514600" y="5453390"/>
              <a:ext cx="385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n/4</a:t>
              </a:r>
              <a:endParaRPr lang="en-US" sz="1100" dirty="0"/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6265231" y="5484116"/>
              <a:ext cx="457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3n/4</a:t>
              </a:r>
              <a:endParaRPr lang="en-US" sz="1100" dirty="0"/>
            </a:p>
          </p:txBody>
        </p:sp>
        <p:sp>
          <p:nvSpPr>
            <p:cNvPr id="504" name="TextBox 503"/>
            <p:cNvSpPr txBox="1"/>
            <p:nvPr/>
          </p:nvSpPr>
          <p:spPr>
            <a:xfrm>
              <a:off x="2566664" y="52247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28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507" name="TextBox 506"/>
            <p:cNvSpPr txBox="1"/>
            <p:nvPr/>
          </p:nvSpPr>
          <p:spPr>
            <a:xfrm>
              <a:off x="6376664" y="52247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67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18" name="Group 517"/>
          <p:cNvGrpSpPr/>
          <p:nvPr/>
        </p:nvGrpSpPr>
        <p:grpSpPr>
          <a:xfrm>
            <a:off x="4675631" y="5364243"/>
            <a:ext cx="1725169" cy="917167"/>
            <a:chOff x="4675631" y="5364243"/>
            <a:chExt cx="1725169" cy="917167"/>
          </a:xfrm>
        </p:grpSpPr>
        <p:sp>
          <p:nvSpPr>
            <p:cNvPr id="396" name="Rectangle 395"/>
            <p:cNvSpPr/>
            <p:nvPr/>
          </p:nvSpPr>
          <p:spPr>
            <a:xfrm>
              <a:off x="5181600" y="5791200"/>
              <a:ext cx="276598" cy="212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5157464" y="5791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53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5943600" y="5791200"/>
              <a:ext cx="276598" cy="212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444" name="Straight Connector 443"/>
            <p:cNvCxnSpPr/>
            <p:nvPr/>
          </p:nvCxnSpPr>
          <p:spPr>
            <a:xfrm>
              <a:off x="5562113" y="5869259"/>
              <a:ext cx="273146" cy="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/>
            <p:cNvSpPr txBox="1"/>
            <p:nvPr/>
          </p:nvSpPr>
          <p:spPr>
            <a:xfrm>
              <a:off x="5079031" y="6019800"/>
              <a:ext cx="5597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n/2 +1</a:t>
              </a:r>
              <a:endParaRPr lang="en-US" sz="1100" dirty="0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5828207" y="6019800"/>
              <a:ext cx="5725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3n/4-1</a:t>
              </a:r>
              <a:endParaRPr lang="en-US" sz="1100" dirty="0"/>
            </a:p>
          </p:txBody>
        </p:sp>
        <p:grpSp>
          <p:nvGrpSpPr>
            <p:cNvPr id="478" name="Group 477"/>
            <p:cNvGrpSpPr/>
            <p:nvPr/>
          </p:nvGrpSpPr>
          <p:grpSpPr>
            <a:xfrm>
              <a:off x="4675631" y="5791200"/>
              <a:ext cx="201169" cy="223166"/>
              <a:chOff x="2447520" y="2514600"/>
              <a:chExt cx="201169" cy="223166"/>
            </a:xfrm>
          </p:grpSpPr>
          <p:sp>
            <p:nvSpPr>
              <p:cNvPr id="479" name="Rectangle 47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0" name="Group 47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481" name="Straight Connector 48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Connector 48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3" name="Straight Arrow Connector 482"/>
            <p:cNvCxnSpPr/>
            <p:nvPr/>
          </p:nvCxnSpPr>
          <p:spPr>
            <a:xfrm flipH="1">
              <a:off x="4881839" y="5880410"/>
              <a:ext cx="28483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Arrow Connector 437"/>
            <p:cNvCxnSpPr>
              <a:stCxn id="436" idx="1"/>
            </p:cNvCxnSpPr>
            <p:nvPr/>
          </p:nvCxnSpPr>
          <p:spPr>
            <a:xfrm flipH="1">
              <a:off x="6019800" y="5364243"/>
              <a:ext cx="373808" cy="42695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Arrow Connector 438"/>
            <p:cNvCxnSpPr/>
            <p:nvPr/>
          </p:nvCxnSpPr>
          <p:spPr>
            <a:xfrm flipV="1">
              <a:off x="6165008" y="5470685"/>
              <a:ext cx="228600" cy="320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8" name="TextBox 507"/>
            <p:cNvSpPr txBox="1"/>
            <p:nvPr/>
          </p:nvSpPr>
          <p:spPr>
            <a:xfrm>
              <a:off x="5919464" y="5758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65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19" name="Group 518"/>
          <p:cNvGrpSpPr/>
          <p:nvPr/>
        </p:nvGrpSpPr>
        <p:grpSpPr>
          <a:xfrm>
            <a:off x="6639156" y="5364243"/>
            <a:ext cx="1514244" cy="927347"/>
            <a:chOff x="6639156" y="5364243"/>
            <a:chExt cx="1514244" cy="927347"/>
          </a:xfrm>
        </p:grpSpPr>
        <p:grpSp>
          <p:nvGrpSpPr>
            <p:cNvPr id="357" name="Group 356"/>
            <p:cNvGrpSpPr/>
            <p:nvPr/>
          </p:nvGrpSpPr>
          <p:grpSpPr>
            <a:xfrm>
              <a:off x="7653143" y="5791200"/>
              <a:ext cx="500257" cy="223166"/>
              <a:chOff x="7957943" y="1981200"/>
              <a:chExt cx="500257" cy="223166"/>
            </a:xfrm>
          </p:grpSpPr>
          <p:cxnSp>
            <p:nvCxnSpPr>
              <p:cNvPr id="358" name="Straight Arrow Connector 357"/>
              <p:cNvCxnSpPr/>
              <p:nvPr/>
            </p:nvCxnSpPr>
            <p:spPr>
              <a:xfrm>
                <a:off x="7957943" y="2078995"/>
                <a:ext cx="3387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9" name="Group 358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360" name="Rectangle 359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61" name="Group 360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362" name="Straight Connector 361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Straight Connector 36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68" name="Rectangle 367"/>
            <p:cNvSpPr/>
            <p:nvPr/>
          </p:nvSpPr>
          <p:spPr>
            <a:xfrm>
              <a:off x="7393657" y="5806915"/>
              <a:ext cx="262574" cy="2128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7391400" y="5758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9</a:t>
              </a:r>
              <a:r>
                <a:rPr lang="en-US" sz="1100" b="1" dirty="0" smtClean="0">
                  <a:solidFill>
                    <a:srgbClr val="C00000"/>
                  </a:solidFill>
                </a:rPr>
                <a:t>6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6774608" y="5806915"/>
              <a:ext cx="276598" cy="212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440" name="Straight Arrow Connector 439"/>
            <p:cNvCxnSpPr>
              <a:stCxn id="436" idx="3"/>
              <a:endCxn id="437" idx="0"/>
            </p:cNvCxnSpPr>
            <p:nvPr/>
          </p:nvCxnSpPr>
          <p:spPr>
            <a:xfrm>
              <a:off x="6670206" y="5364243"/>
              <a:ext cx="242701" cy="44267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>
              <a:off x="7094118" y="5888613"/>
              <a:ext cx="273146" cy="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3" name="TextBox 462"/>
            <p:cNvSpPr txBox="1"/>
            <p:nvPr/>
          </p:nvSpPr>
          <p:spPr>
            <a:xfrm>
              <a:off x="6639156" y="6029980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3n/4+1</a:t>
              </a:r>
              <a:endParaRPr lang="en-US" sz="1100" dirty="0"/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7361596" y="602998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</a:t>
              </a:r>
              <a:endParaRPr lang="en-US" sz="1100" dirty="0"/>
            </a:p>
          </p:txBody>
        </p:sp>
        <p:cxnSp>
          <p:nvCxnSpPr>
            <p:cNvPr id="441" name="Straight Arrow Connector 440"/>
            <p:cNvCxnSpPr/>
            <p:nvPr/>
          </p:nvCxnSpPr>
          <p:spPr>
            <a:xfrm flipH="1" flipV="1">
              <a:off x="6670206" y="5470685"/>
              <a:ext cx="104402" cy="320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9" name="TextBox 508"/>
            <p:cNvSpPr txBox="1"/>
            <p:nvPr/>
          </p:nvSpPr>
          <p:spPr>
            <a:xfrm>
              <a:off x="6757664" y="5791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73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26" name="Cloud Callout 225"/>
          <p:cNvSpPr/>
          <p:nvPr/>
        </p:nvSpPr>
        <p:spPr>
          <a:xfrm>
            <a:off x="1752600" y="2874005"/>
            <a:ext cx="6400800" cy="1926595"/>
          </a:xfrm>
          <a:prstGeom prst="cloudCallout">
            <a:avLst>
              <a:gd name="adj1" fmla="val -66569"/>
              <a:gd name="adj2" fmla="val 5469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Since it is sorted arrangement that facilitates efficient searching in an array, so let us keep the elements of the list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also sorted according to </a:t>
            </a:r>
            <a:r>
              <a:rPr lang="en-US" b="1" dirty="0" smtClean="0">
                <a:solidFill>
                  <a:schemeClr val="tx1"/>
                </a:solidFill>
              </a:rPr>
              <a:t>unique ID </a:t>
            </a:r>
            <a:r>
              <a:rPr lang="en-US" dirty="0" smtClean="0">
                <a:solidFill>
                  <a:schemeClr val="tx1"/>
                </a:solidFill>
              </a:rPr>
              <a:t>numbers of persons. </a:t>
            </a:r>
          </a:p>
        </p:txBody>
      </p:sp>
      <p:sp>
        <p:nvSpPr>
          <p:cNvPr id="5" name="Down Ribbon 4"/>
          <p:cNvSpPr/>
          <p:nvPr/>
        </p:nvSpPr>
        <p:spPr>
          <a:xfrm>
            <a:off x="1524000" y="3000972"/>
            <a:ext cx="6413944" cy="111382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Observation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Smaller </a:t>
            </a:r>
            <a:r>
              <a:rPr lang="en-US" b="1" dirty="0" smtClean="0">
                <a:solidFill>
                  <a:schemeClr val="tx1"/>
                </a:solidFill>
              </a:rPr>
              <a:t>ID</a:t>
            </a:r>
            <a:r>
              <a:rPr lang="en-US" dirty="0" smtClean="0">
                <a:solidFill>
                  <a:schemeClr val="tx1"/>
                </a:solidFill>
              </a:rPr>
              <a:t>s can now be searched quickly, but for larger </a:t>
            </a:r>
            <a:r>
              <a:rPr lang="en-US" b="1" dirty="0" smtClean="0">
                <a:solidFill>
                  <a:schemeClr val="tx1"/>
                </a:solidFill>
              </a:rPr>
              <a:t>ID</a:t>
            </a:r>
            <a:r>
              <a:rPr lang="en-US" dirty="0" smtClean="0">
                <a:solidFill>
                  <a:schemeClr val="tx1"/>
                </a:solidFill>
              </a:rPr>
              <a:t>s, we may have to traverse whole </a:t>
            </a:r>
            <a:r>
              <a:rPr lang="en-US" b="1" dirty="0" smtClean="0">
                <a:solidFill>
                  <a:schemeClr val="tx1"/>
                </a:solidFill>
              </a:rPr>
              <a:t>list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Cloud Callout 226"/>
              <p:cNvSpPr/>
              <p:nvPr/>
            </p:nvSpPr>
            <p:spPr>
              <a:xfrm>
                <a:off x="1752600" y="2895600"/>
                <a:ext cx="6172200" cy="1705555"/>
              </a:xfrm>
              <a:prstGeom prst="cloudCallout">
                <a:avLst>
                  <a:gd name="adj1" fmla="val -66569"/>
                  <a:gd name="adj2" fmla="val 5469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Can we modify the list so that we need to traverse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nodes of the list in the worst case for any search operation ?</a:t>
                </a:r>
              </a:p>
            </p:txBody>
          </p:sp>
        </mc:Choice>
        <mc:Fallback xmlns="">
          <p:sp>
            <p:nvSpPr>
              <p:cNvPr id="227" name="Cloud Callout 2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895600"/>
                <a:ext cx="6172200" cy="1705555"/>
              </a:xfrm>
              <a:prstGeom prst="cloudCallout">
                <a:avLst>
                  <a:gd name="adj1" fmla="val -66569"/>
                  <a:gd name="adj2" fmla="val 54696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Cloud Callout 227"/>
              <p:cNvSpPr/>
              <p:nvPr/>
            </p:nvSpPr>
            <p:spPr>
              <a:xfrm>
                <a:off x="1905000" y="4314245"/>
                <a:ext cx="6172200" cy="1705555"/>
              </a:xfrm>
              <a:prstGeom prst="cloudCallout">
                <a:avLst>
                  <a:gd name="adj1" fmla="val -66569"/>
                  <a:gd name="adj2" fmla="val 5469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Good. Now can we modify the list so that we need to traverse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nodes of the list in the worst case for any search operation ?</a:t>
                </a:r>
              </a:p>
            </p:txBody>
          </p:sp>
        </mc:Choice>
        <mc:Fallback xmlns="">
          <p:sp>
            <p:nvSpPr>
              <p:cNvPr id="228" name="Cloud Callout 2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314245"/>
                <a:ext cx="6172200" cy="1705555"/>
              </a:xfrm>
              <a:prstGeom prst="cloudCallout">
                <a:avLst>
                  <a:gd name="adj1" fmla="val -66569"/>
                  <a:gd name="adj2" fmla="val 54696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204297" y="3646185"/>
            <a:ext cx="656810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What structure emerges if you extend this idea further ? Imagine 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026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animBg="1"/>
      <p:bldP spid="226" grpId="1" animBg="1"/>
      <p:bldP spid="5" grpId="0" animBg="1"/>
      <p:bldP spid="5" grpId="1" animBg="1"/>
      <p:bldP spid="227" grpId="0" animBg="1"/>
      <p:bldP spid="227" grpId="1" animBg="1"/>
      <p:bldP spid="228" grpId="0" animBg="1"/>
      <p:bldP spid="228" grpId="1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</a:t>
            </a:r>
            <a:r>
              <a:rPr lang="en-US" sz="3600" b="1" dirty="0" smtClean="0">
                <a:solidFill>
                  <a:srgbClr val="7030A0"/>
                </a:solidFill>
              </a:rPr>
              <a:t> new </a:t>
            </a:r>
            <a:r>
              <a:rPr lang="en-US" sz="3600" b="1" dirty="0" smtClean="0"/>
              <a:t>data structure emerges</a:t>
            </a:r>
            <a:r>
              <a:rPr lang="en-US" sz="3600" b="1" dirty="0" smtClean="0">
                <a:solidFill>
                  <a:srgbClr val="7030A0"/>
                </a:solidFill>
              </a:rPr>
              <a:t/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303" name="Group 302"/>
          <p:cNvGrpSpPr/>
          <p:nvPr/>
        </p:nvGrpSpPr>
        <p:grpSpPr>
          <a:xfrm>
            <a:off x="990601" y="2209800"/>
            <a:ext cx="7373561" cy="3200400"/>
            <a:chOff x="990601" y="1600200"/>
            <a:chExt cx="7373561" cy="3200400"/>
          </a:xfrm>
        </p:grpSpPr>
        <p:sp>
          <p:nvSpPr>
            <p:cNvPr id="5" name="Rectangle 4"/>
            <p:cNvSpPr/>
            <p:nvPr/>
          </p:nvSpPr>
          <p:spPr>
            <a:xfrm>
              <a:off x="4514094" y="16002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419094" y="23936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70894" y="3200399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52094" y="3200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04694" y="3163392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85894" y="3200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19400" y="23936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990601" y="4038600"/>
              <a:ext cx="591762" cy="762000"/>
              <a:chOff x="990601" y="3962400"/>
              <a:chExt cx="591762" cy="762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3" name="Straight Arrow Connector 22"/>
                <p:cNvCxnSpPr>
                  <a:endCxn id="24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82" name="Rectangle 8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1" name="Straight Arrow Connector 8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1" name="Group 120"/>
            <p:cNvGrpSpPr/>
            <p:nvPr/>
          </p:nvGrpSpPr>
          <p:grpSpPr>
            <a:xfrm>
              <a:off x="2057400" y="4038600"/>
              <a:ext cx="591762" cy="762000"/>
              <a:chOff x="990601" y="3962400"/>
              <a:chExt cx="591762" cy="762000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23" name="Group 122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31" name="Group 13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33" name="Rectangle 13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32" name="Straight Arrow Connector 131"/>
                <p:cNvCxnSpPr>
                  <a:endCxn id="133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Connector 12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7" name="Group 136"/>
            <p:cNvGrpSpPr/>
            <p:nvPr/>
          </p:nvGrpSpPr>
          <p:grpSpPr>
            <a:xfrm>
              <a:off x="3124200" y="4038600"/>
              <a:ext cx="591762" cy="762000"/>
              <a:chOff x="990601" y="3962400"/>
              <a:chExt cx="591762" cy="762000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47" name="Group 146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9" name="Rectangle 14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0" name="Group 14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51" name="Straight Connector 15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Straight Connector 15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8" name="Straight Arrow Connector 147"/>
                <p:cNvCxnSpPr>
                  <a:endCxn id="149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3" name="Rectangle 14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4" name="Group 14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2" name="Straight Arrow Connector 141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3" name="Group 152"/>
            <p:cNvGrpSpPr/>
            <p:nvPr/>
          </p:nvGrpSpPr>
          <p:grpSpPr>
            <a:xfrm>
              <a:off x="4038600" y="4038600"/>
              <a:ext cx="591762" cy="762000"/>
              <a:chOff x="990601" y="3962400"/>
              <a:chExt cx="591762" cy="76200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55" name="Group 154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65" name="Rectangle 16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6" name="Group 16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67" name="Straight Connector 16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4" name="Straight Arrow Connector 163"/>
                <p:cNvCxnSpPr>
                  <a:endCxn id="165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5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59" name="Rectangle 15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61" name="Straight Connector 16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Connector 16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58" name="Straight Arrow Connector 157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9" name="Group 168"/>
            <p:cNvGrpSpPr/>
            <p:nvPr/>
          </p:nvGrpSpPr>
          <p:grpSpPr>
            <a:xfrm>
              <a:off x="4953000" y="4038600"/>
              <a:ext cx="591762" cy="762000"/>
              <a:chOff x="990601" y="3962400"/>
              <a:chExt cx="591762" cy="762000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71" name="Group 17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79" name="Group 17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81" name="Rectangle 18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2" name="Group 18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83" name="Straight Connector 18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" name="Straight Connector 18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80" name="Straight Arrow Connector 179"/>
                <p:cNvCxnSpPr>
                  <a:endCxn id="18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73" name="Group 17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5" name="Rectangle 17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6" name="Group 17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7" name="Straight Connector 17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8" name="Straight Connector 17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74" name="Straight Arrow Connector 17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5867400" y="4038600"/>
              <a:ext cx="591762" cy="762000"/>
              <a:chOff x="990601" y="3962400"/>
              <a:chExt cx="591762" cy="762000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87" name="Group 186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>
                  <a:endCxn id="197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187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89" name="Group 18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1" name="Rectangle 19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2" name="Group 19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3" name="Straight Connector 19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Straight Connector 19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0" name="Straight Arrow Connector 189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1" name="Group 200"/>
            <p:cNvGrpSpPr/>
            <p:nvPr/>
          </p:nvGrpSpPr>
          <p:grpSpPr>
            <a:xfrm>
              <a:off x="6781800" y="4038600"/>
              <a:ext cx="591762" cy="762000"/>
              <a:chOff x="990601" y="3962400"/>
              <a:chExt cx="591762" cy="762000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203" name="Group 202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211" name="Group 21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13" name="Rectangle 21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4" name="Group 21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15" name="Straight Connector 21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6" name="Straight Connector 21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12" name="Straight Arrow Connector 211"/>
                <p:cNvCxnSpPr>
                  <a:endCxn id="213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205" name="Group 20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7" name="Rectangle 20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8" name="Group 20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9" name="Straight Connector 20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Straight Connector 20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6" name="Straight Arrow Connector 20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7" name="Group 216"/>
            <p:cNvGrpSpPr/>
            <p:nvPr/>
          </p:nvGrpSpPr>
          <p:grpSpPr>
            <a:xfrm>
              <a:off x="7772400" y="4038600"/>
              <a:ext cx="591762" cy="762000"/>
              <a:chOff x="990601" y="3962400"/>
              <a:chExt cx="591762" cy="762000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219" name="Group 218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227" name="Group 226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29" name="Rectangle 22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0" name="Group 22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31" name="Straight Connector 23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2" name="Straight Connector 23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8" name="Straight Arrow Connector 227"/>
                <p:cNvCxnSpPr>
                  <a:endCxn id="229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221" name="Group 22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23" name="Rectangle 22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4" name="Group 22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25" name="Straight Connector 22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6" name="Straight Connector 22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2" name="Straight Arrow Connector 221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4" name="Straight Arrow Connector 233"/>
            <p:cNvCxnSpPr>
              <a:stCxn id="5" idx="1"/>
              <a:endCxn id="13" idx="0"/>
            </p:cNvCxnSpPr>
            <p:nvPr/>
          </p:nvCxnSpPr>
          <p:spPr>
            <a:xfrm flipH="1">
              <a:off x="2962653" y="16987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1877560" y="2590800"/>
              <a:ext cx="941840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H="1">
              <a:off x="1219200" y="3397569"/>
              <a:ext cx="551694" cy="641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endCxn id="138" idx="0"/>
            </p:cNvCxnSpPr>
            <p:nvPr/>
          </p:nvCxnSpPr>
          <p:spPr>
            <a:xfrm flipH="1">
              <a:off x="3438146" y="3397569"/>
              <a:ext cx="313948" cy="641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endCxn id="170" idx="0"/>
            </p:cNvCxnSpPr>
            <p:nvPr/>
          </p:nvCxnSpPr>
          <p:spPr>
            <a:xfrm flipH="1">
              <a:off x="5266946" y="3360561"/>
              <a:ext cx="237748" cy="6780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H="1">
              <a:off x="7153652" y="3397569"/>
              <a:ext cx="332242" cy="6332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endCxn id="9" idx="0"/>
            </p:cNvCxnSpPr>
            <p:nvPr/>
          </p:nvCxnSpPr>
          <p:spPr>
            <a:xfrm flipH="1">
              <a:off x="5647947" y="2590800"/>
              <a:ext cx="811215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endCxn id="8" idx="0"/>
            </p:cNvCxnSpPr>
            <p:nvPr/>
          </p:nvCxnSpPr>
          <p:spPr>
            <a:xfrm>
              <a:off x="3105906" y="2590800"/>
              <a:ext cx="789441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>
              <a:off x="6705600" y="2590800"/>
              <a:ext cx="789441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endCxn id="122" idx="0"/>
            </p:cNvCxnSpPr>
            <p:nvPr/>
          </p:nvCxnSpPr>
          <p:spPr>
            <a:xfrm>
              <a:off x="2029959" y="33528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endCxn id="154" idx="0"/>
            </p:cNvCxnSpPr>
            <p:nvPr/>
          </p:nvCxnSpPr>
          <p:spPr>
            <a:xfrm>
              <a:off x="4038600" y="3397569"/>
              <a:ext cx="313946" cy="641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endCxn id="186" idx="0"/>
            </p:cNvCxnSpPr>
            <p:nvPr/>
          </p:nvCxnSpPr>
          <p:spPr>
            <a:xfrm>
              <a:off x="5763759" y="33528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endCxn id="218" idx="0"/>
            </p:cNvCxnSpPr>
            <p:nvPr/>
          </p:nvCxnSpPr>
          <p:spPr>
            <a:xfrm>
              <a:off x="7772400" y="3375185"/>
              <a:ext cx="313946" cy="6634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>
              <a:stCxn id="5" idx="3"/>
            </p:cNvCxnSpPr>
            <p:nvPr/>
          </p:nvCxnSpPr>
          <p:spPr>
            <a:xfrm>
              <a:off x="4800600" y="1698785"/>
              <a:ext cx="1600200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4419600" y="1600200"/>
            <a:ext cx="502924" cy="578167"/>
            <a:chOff x="1203952" y="3914001"/>
            <a:chExt cx="502924" cy="578167"/>
          </a:xfrm>
        </p:grpSpPr>
        <p:cxnSp>
          <p:nvCxnSpPr>
            <p:cNvPr id="283" name="Elbow Connector 282"/>
            <p:cNvCxnSpPr/>
            <p:nvPr/>
          </p:nvCxnSpPr>
          <p:spPr>
            <a:xfrm rot="16200000" flipH="1">
              <a:off x="1306996" y="4339420"/>
              <a:ext cx="301167" cy="43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203952" y="3914001"/>
              <a:ext cx="502924" cy="27699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head</a:t>
              </a:r>
              <a:endParaRPr lang="en-US" sz="1200" dirty="0"/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1143000" y="2176790"/>
            <a:ext cx="7086600" cy="2700010"/>
            <a:chOff x="1143000" y="1567190"/>
            <a:chExt cx="7086600" cy="2700010"/>
          </a:xfrm>
        </p:grpSpPr>
        <p:sp>
          <p:nvSpPr>
            <p:cNvPr id="286" name="TextBox 285"/>
            <p:cNvSpPr txBox="1"/>
            <p:nvPr/>
          </p:nvSpPr>
          <p:spPr>
            <a:xfrm>
              <a:off x="1143000" y="40055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819400" y="2362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28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471664" y="1567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46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400800" y="2362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67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79006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9</a:t>
              </a:r>
              <a:r>
                <a:rPr lang="en-US" sz="1100" b="1" dirty="0" smtClean="0">
                  <a:solidFill>
                    <a:srgbClr val="C00000"/>
                  </a:solidFill>
                </a:rPr>
                <a:t>6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2098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752600" y="31673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2766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31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1668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</a:t>
              </a:r>
              <a:r>
                <a:rPr lang="en-US" sz="1100" b="1" dirty="0" smtClean="0">
                  <a:solidFill>
                    <a:srgbClr val="C00000"/>
                  </a:solidFill>
                </a:rPr>
                <a:t>1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733800" y="31673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35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486400" y="3124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49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9956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53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1054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</a:t>
              </a:r>
              <a:r>
                <a:rPr lang="en-US" sz="1100" b="1" dirty="0">
                  <a:solidFill>
                    <a:srgbClr val="C00000"/>
                  </a:solidFill>
                </a:rPr>
                <a:t>8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69342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73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7443464" y="31673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8</a:t>
              </a:r>
              <a:r>
                <a:rPr lang="en-US" sz="1100" b="1" dirty="0" smtClean="0">
                  <a:solidFill>
                    <a:srgbClr val="C00000"/>
                  </a:solidFill>
                </a:rPr>
                <a:t>3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2" name="Cloud Callout 11"/>
          <p:cNvSpPr/>
          <p:nvPr/>
        </p:nvSpPr>
        <p:spPr>
          <a:xfrm>
            <a:off x="5628566" y="1188156"/>
            <a:ext cx="3515434" cy="1499247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 analyze it mathematically, </a:t>
            </a:r>
            <a:r>
              <a:rPr lang="en-US" dirty="0" smtClean="0">
                <a:solidFill>
                  <a:schemeClr val="tx1"/>
                </a:solidFill>
              </a:rPr>
              <a:t>let us remove </a:t>
            </a:r>
            <a:r>
              <a:rPr lang="en-US" dirty="0">
                <a:solidFill>
                  <a:schemeClr val="tx1"/>
                </a:solidFill>
              </a:rPr>
              <a:t>irrelevant </a:t>
            </a:r>
            <a:r>
              <a:rPr lang="en-US" dirty="0" smtClean="0">
                <a:solidFill>
                  <a:schemeClr val="tx1"/>
                </a:solidFill>
              </a:rPr>
              <a:t>details for some time.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7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</a:t>
            </a:r>
            <a:r>
              <a:rPr lang="en-US" sz="3600" b="1" dirty="0" smtClean="0">
                <a:solidFill>
                  <a:srgbClr val="7030A0"/>
                </a:solidFill>
              </a:rPr>
              <a:t> new </a:t>
            </a:r>
            <a:r>
              <a:rPr lang="en-US" sz="3600" b="1" dirty="0" smtClean="0"/>
              <a:t>data structure emerges</a:t>
            </a:r>
            <a:r>
              <a:rPr lang="en-US" sz="3600" b="1" dirty="0" smtClean="0">
                <a:solidFill>
                  <a:srgbClr val="7030A0"/>
                </a:solidFill>
              </a:rPr>
              <a:t/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2400" b="1" dirty="0" smtClean="0">
                <a:solidFill>
                  <a:schemeClr val="bg2"/>
                </a:solidFill>
              </a:rPr>
              <a:t>To analyze it mathematically, remove </a:t>
            </a:r>
            <a:r>
              <a:rPr lang="en-US" sz="2400" b="1" dirty="0" err="1" smtClean="0">
                <a:solidFill>
                  <a:schemeClr val="bg2"/>
                </a:solidFill>
              </a:rPr>
              <a:t>irrlevant</a:t>
            </a:r>
            <a:r>
              <a:rPr lang="en-US" sz="2400" b="1" dirty="0" smtClean="0">
                <a:solidFill>
                  <a:schemeClr val="bg2"/>
                </a:solidFill>
              </a:rPr>
              <a:t> details</a:t>
            </a: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/>
              <a:t>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2098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0032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8099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8100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772992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8100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0032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61294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228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2948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2092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1236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038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9524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943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30838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200400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007169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007169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3970161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007169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200400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2004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2004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396240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007169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396240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3984785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308385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143000" y="1600200"/>
            <a:ext cx="7086600" cy="3276600"/>
            <a:chOff x="1143000" y="1600200"/>
            <a:chExt cx="7086600" cy="3276600"/>
          </a:xfrm>
        </p:grpSpPr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head</a:t>
                </a:r>
                <a:endParaRPr lang="en-US" sz="1200" dirty="0"/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>
              <a:off x="1143000" y="2176790"/>
              <a:ext cx="7086600" cy="2700010"/>
              <a:chOff x="1143000" y="1567190"/>
              <a:chExt cx="7086600" cy="2700010"/>
            </a:xfrm>
          </p:grpSpPr>
          <p:sp>
            <p:nvSpPr>
              <p:cNvPr id="286" name="TextBox 285"/>
              <p:cNvSpPr txBox="1"/>
              <p:nvPr/>
            </p:nvSpPr>
            <p:spPr>
              <a:xfrm>
                <a:off x="1143000" y="40055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2819400" y="2362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28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4471664" y="15671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46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6400800" y="2362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67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79006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9</a:t>
                </a:r>
                <a:r>
                  <a:rPr lang="en-US" sz="1100" b="1" dirty="0" smtClean="0">
                    <a:solidFill>
                      <a:srgbClr val="C00000"/>
                    </a:solidFill>
                  </a:rPr>
                  <a:t>6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22098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25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1752600" y="31673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5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32766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31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41668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</a:t>
                </a:r>
                <a:r>
                  <a:rPr lang="en-US" sz="1100" b="1" dirty="0" smtClean="0">
                    <a:solidFill>
                      <a:srgbClr val="C00000"/>
                    </a:solidFill>
                  </a:rPr>
                  <a:t>1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3733800" y="31673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35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5486400" y="3124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49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59956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53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51054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4</a:t>
                </a:r>
                <a:r>
                  <a:rPr lang="en-US" sz="1100" b="1" dirty="0">
                    <a:solidFill>
                      <a:srgbClr val="C00000"/>
                    </a:solidFill>
                  </a:rPr>
                  <a:t>8</a:t>
                </a: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69342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73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7443464" y="31673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8</a:t>
                </a:r>
                <a:r>
                  <a:rPr lang="en-US" sz="1100" b="1" dirty="0" smtClean="0">
                    <a:solidFill>
                      <a:srgbClr val="C00000"/>
                    </a:solidFill>
                  </a:rPr>
                  <a:t>3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54" name="Cloud Callout 53"/>
          <p:cNvSpPr/>
          <p:nvPr/>
        </p:nvSpPr>
        <p:spPr>
          <a:xfrm>
            <a:off x="5628566" y="1188156"/>
            <a:ext cx="3515434" cy="1499247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we relate it to something we might have seen in the real world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35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new data structure emerges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/>
              <a:t>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2098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0032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8099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8100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772992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8100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0032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61294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228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2948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2092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1236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038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9524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943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30838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200400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007169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007169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3970161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007169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200400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2004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2004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396240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007169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396240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3984785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308385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143000" y="1600200"/>
            <a:ext cx="7086600" cy="3276600"/>
            <a:chOff x="1143000" y="1600200"/>
            <a:chExt cx="7086600" cy="3276600"/>
          </a:xfrm>
        </p:grpSpPr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head</a:t>
                </a:r>
                <a:endParaRPr lang="en-US" sz="1200" dirty="0"/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>
              <a:off x="1143000" y="2176790"/>
              <a:ext cx="7086600" cy="2700010"/>
              <a:chOff x="1143000" y="1567190"/>
              <a:chExt cx="7086600" cy="2700010"/>
            </a:xfrm>
          </p:grpSpPr>
          <p:sp>
            <p:nvSpPr>
              <p:cNvPr id="286" name="TextBox 285"/>
              <p:cNvSpPr txBox="1"/>
              <p:nvPr/>
            </p:nvSpPr>
            <p:spPr>
              <a:xfrm>
                <a:off x="1143000" y="40055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2819400" y="2362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28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4471664" y="15671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46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6400800" y="2362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67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79006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9</a:t>
                </a:r>
                <a:r>
                  <a:rPr lang="en-US" sz="1100" b="1" dirty="0" smtClean="0">
                    <a:solidFill>
                      <a:srgbClr val="C00000"/>
                    </a:solidFill>
                  </a:rPr>
                  <a:t>6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22098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25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1752600" y="31673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5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32766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31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41668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</a:t>
                </a:r>
                <a:r>
                  <a:rPr lang="en-US" sz="1100" b="1" dirty="0" smtClean="0">
                    <a:solidFill>
                      <a:srgbClr val="C00000"/>
                    </a:solidFill>
                  </a:rPr>
                  <a:t>1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3733800" y="31673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35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5486400" y="3124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49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59956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53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51054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4</a:t>
                </a:r>
                <a:r>
                  <a:rPr lang="en-US" sz="1100" b="1" dirty="0">
                    <a:solidFill>
                      <a:srgbClr val="C00000"/>
                    </a:solidFill>
                  </a:rPr>
                  <a:t>8</a:t>
                </a: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69342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73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7443464" y="31673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8</a:t>
                </a:r>
                <a:r>
                  <a:rPr lang="en-US" sz="1100" b="1" dirty="0" smtClean="0">
                    <a:solidFill>
                      <a:srgbClr val="C00000"/>
                    </a:solidFill>
                  </a:rPr>
                  <a:t>3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192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5365</TotalTime>
  <Words>1698</Words>
  <Application>Microsoft Office PowerPoint</Application>
  <PresentationFormat>On-screen Show (4:3)</PresentationFormat>
  <Paragraphs>501</Paragraphs>
  <Slides>29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Data Structures and Algorithms (CS210A) </vt:lpstr>
      <vt:lpstr>Important Notice </vt:lpstr>
      <vt:lpstr>Doubly Linked List based implementation versus array based implementation of “List”</vt:lpstr>
      <vt:lpstr>Problem</vt:lpstr>
      <vt:lpstr>Inventing a new data structure</vt:lpstr>
      <vt:lpstr>Restructuring doubly linked list </vt:lpstr>
      <vt:lpstr>A new data structure emerges </vt:lpstr>
      <vt:lpstr>A new data structure emerges To analyze it mathematically, remove irrlevant details</vt:lpstr>
      <vt:lpstr>A new data structure emerges </vt:lpstr>
      <vt:lpstr>Nature : a great source of inspiration</vt:lpstr>
      <vt:lpstr>Nature : a great source of inspiration</vt:lpstr>
      <vt:lpstr>Nature : a great source of inspiration</vt:lpstr>
      <vt:lpstr>Nature : a great source of inspiration</vt:lpstr>
      <vt:lpstr>Binary Tree: A mathematical model</vt:lpstr>
      <vt:lpstr>Binary Tree: some terminologies</vt:lpstr>
      <vt:lpstr>Varieties of Binary trees</vt:lpstr>
      <vt:lpstr>Height of a perfectly balanced Binary tree</vt:lpstr>
      <vt:lpstr>Height of a perfectly balanced Binary tree</vt:lpstr>
      <vt:lpstr>Implementing a Binary tree</vt:lpstr>
      <vt:lpstr>Binary Search Tree (BST)</vt:lpstr>
      <vt:lpstr>Search(T,x) Searching in a Binary Search Tree</vt:lpstr>
      <vt:lpstr>Search(T,x) Searching in a Binary Search Tree</vt:lpstr>
      <vt:lpstr>Insert(T,x) Insertion in a Binary Search Tree</vt:lpstr>
      <vt:lpstr>A question </vt:lpstr>
      <vt:lpstr>Homeworks</vt:lpstr>
      <vt:lpstr>Homework 3</vt:lpstr>
      <vt:lpstr>Time complexity of any search and any single insertion in a  perfectly balanced Binary Search Tree on n nodes</vt:lpstr>
      <vt:lpstr>Time complexity of any search and any single insertion in a  sqewed Binary Search Tree on n nodes</vt:lpstr>
      <vt:lpstr>Our Original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724</cp:revision>
  <dcterms:created xsi:type="dcterms:W3CDTF">2011-12-03T04:13:03Z</dcterms:created>
  <dcterms:modified xsi:type="dcterms:W3CDTF">2016-01-15T06:26:32Z</dcterms:modified>
</cp:coreProperties>
</file>