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74" r:id="rId2"/>
    <p:sldId id="408" r:id="rId3"/>
    <p:sldId id="411" r:id="rId4"/>
    <p:sldId id="392" r:id="rId5"/>
    <p:sldId id="410" r:id="rId6"/>
    <p:sldId id="376" r:id="rId7"/>
    <p:sldId id="394" r:id="rId8"/>
    <p:sldId id="319" r:id="rId9"/>
    <p:sldId id="382" r:id="rId10"/>
    <p:sldId id="393" r:id="rId11"/>
    <p:sldId id="406" r:id="rId12"/>
    <p:sldId id="384" r:id="rId13"/>
    <p:sldId id="403" r:id="rId14"/>
    <p:sldId id="404" r:id="rId15"/>
    <p:sldId id="405" r:id="rId16"/>
    <p:sldId id="407" r:id="rId17"/>
    <p:sldId id="386" r:id="rId18"/>
    <p:sldId id="390" r:id="rId19"/>
    <p:sldId id="396" r:id="rId20"/>
    <p:sldId id="391" r:id="rId21"/>
    <p:sldId id="381" r:id="rId22"/>
    <p:sldId id="389" r:id="rId23"/>
    <p:sldId id="387" r:id="rId24"/>
    <p:sldId id="397" r:id="rId25"/>
    <p:sldId id="398" r:id="rId26"/>
    <p:sldId id="399" r:id="rId27"/>
    <p:sldId id="400" r:id="rId28"/>
    <p:sldId id="401" r:id="rId29"/>
    <p:sldId id="380" r:id="rId30"/>
    <p:sldId id="412" r:id="rId31"/>
    <p:sldId id="375" r:id="rId32"/>
    <p:sldId id="41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CS210/CS210A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An </a:t>
            </a:r>
            <a:r>
              <a:rPr lang="en-US" sz="2400" b="1" dirty="0" smtClean="0">
                <a:solidFill>
                  <a:srgbClr val="002060"/>
                </a:solidFill>
              </a:rPr>
              <a:t>overview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motivation</a:t>
            </a:r>
            <a:r>
              <a:rPr lang="en-US" sz="2400" dirty="0" smtClean="0">
                <a:solidFill>
                  <a:srgbClr val="002060"/>
                </a:solidFill>
              </a:rPr>
              <a:t> for the course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some </a:t>
            </a:r>
            <a:r>
              <a:rPr lang="en-US" sz="2400" b="1" dirty="0" smtClean="0">
                <a:solidFill>
                  <a:srgbClr val="002060"/>
                </a:solidFill>
              </a:rPr>
              <a:t>concrete</a:t>
            </a:r>
            <a:r>
              <a:rPr lang="en-US" sz="2400" dirty="0" smtClean="0">
                <a:solidFill>
                  <a:srgbClr val="002060"/>
                </a:solidFill>
              </a:rPr>
              <a:t> examples.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543800" cy="1752600"/>
          </a:xfrm>
        </p:spPr>
        <p:txBody>
          <a:bodyPr/>
          <a:lstStyle/>
          <a:p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we 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have Processors running at </a:t>
            </a:r>
            <a:r>
              <a:rPr lang="en-US" sz="28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gigahertz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838200" y="1143000"/>
            <a:ext cx="7620000" cy="2133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Why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should we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care for </a:t>
            </a:r>
            <a:r>
              <a:rPr lang="en-US" sz="24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Efficient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Algorithms  </a:t>
            </a:r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3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Revisiting problems from ESC101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1: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Bit-sum-prime numbers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A positive integer is said to be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bit-sum-prime</a:t>
                </a:r>
                <a:r>
                  <a:rPr lang="en-US" sz="2000" dirty="0" smtClean="0"/>
                  <a:t> if the sum of its bits is a prime number.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Examples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6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(110)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7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(111)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          29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(11101) 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Input: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positive integer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        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the count of all bit-sum-prime numbers less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b="1" u="sng" dirty="0" smtClean="0">
                    <a:solidFill>
                      <a:srgbClr val="FF0000"/>
                    </a:solidFill>
                  </a:rPr>
                  <a:t>Homework 1: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Write a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 program for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bit-sum prime </a:t>
                </a:r>
                <a:r>
                  <a:rPr lang="en-US" sz="2000" dirty="0" smtClean="0"/>
                  <a:t>problem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as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(64 bit integer), and execute it for some </a:t>
                </a:r>
                <a:r>
                  <a:rPr lang="en-US" sz="2000" u="sng" dirty="0" smtClean="0"/>
                  <a:t>large value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example, execute the program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=123456789123456789.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9811" y="2297668"/>
            <a:ext cx="18517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bit-sum </a:t>
            </a:r>
            <a:r>
              <a:rPr lang="en-US" b="1" dirty="0" smtClean="0">
                <a:solidFill>
                  <a:srgbClr val="7030A0"/>
                </a:solidFill>
              </a:rPr>
              <a:t>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9811" y="2743200"/>
            <a:ext cx="18517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bit-sum </a:t>
            </a:r>
            <a:r>
              <a:rPr lang="en-US" b="1" dirty="0" smtClean="0">
                <a:solidFill>
                  <a:srgbClr val="7030A0"/>
                </a:solidFill>
              </a:rPr>
              <a:t>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4105" y="3200400"/>
            <a:ext cx="2228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bit-sum 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1: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Fibonacci </a:t>
            </a:r>
            <a:r>
              <a:rPr lang="en-US" sz="2800" b="1" dirty="0">
                <a:solidFill>
                  <a:srgbClr val="7030A0"/>
                </a:solidFill>
              </a:rPr>
              <a:t>n</a:t>
            </a:r>
            <a:r>
              <a:rPr lang="en-US" sz="2800" b="1" dirty="0" smtClean="0">
                <a:solidFill>
                  <a:srgbClr val="7030A0"/>
                </a:solidFill>
              </a:rPr>
              <a:t>umbers 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 +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  </m:t>
                    </m:r>
                  </m:oMath>
                </a14:m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≈</m:t>
                    </m:r>
                    <m:r>
                      <a:rPr lang="en-US" sz="2000" b="0" i="1" dirty="0" smtClean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An easy exercise : </a:t>
                </a:r>
                <a:r>
                  <a:rPr lang="en-US" sz="2000" dirty="0" smtClean="0"/>
                  <a:t>Using induction or otherwise, show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Algorithms you must have implemented </a:t>
                </a:r>
                <a:r>
                  <a:rPr lang="en-US" sz="2000" dirty="0" smtClean="0"/>
                  <a:t>for computing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: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022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Iterative Algorithm for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{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{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return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Recursive algorithm for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Homework </a:t>
            </a:r>
            <a:r>
              <a:rPr lang="en-US" sz="3200" b="1" dirty="0" smtClean="0">
                <a:solidFill>
                  <a:srgbClr val="C00000"/>
                </a:solidFill>
              </a:rPr>
              <a:t>1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000" b="1" dirty="0" smtClean="0"/>
              <a:t>(compulsory)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u="sng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Write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</a:t>
                </a:r>
                <a:r>
                  <a:rPr lang="en-US" sz="2000" dirty="0" smtClean="0"/>
                  <a:t> program for the following problem: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   a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: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(64 bit integer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mod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𝟐𝟎𝟏𝟒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4808" r="-99701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4808" b="-176923"/>
                          </a:stretch>
                        </a:blipFill>
                      </a:tcPr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815868" y="47244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minute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5868" y="5029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5868" y="5410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60</a:t>
            </a:r>
            <a:r>
              <a:rPr lang="en-US" dirty="0" smtClean="0"/>
              <a:t>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</a:t>
            </a:r>
            <a:r>
              <a:rPr lang="en-US" sz="2800" b="1" dirty="0" smtClean="0"/>
              <a:t>2: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Subset-sum problem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Input: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An array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numbers, and a number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Output: </a:t>
                </a:r>
                <a:r>
                  <a:rPr lang="en-US" sz="2000" dirty="0" smtClean="0"/>
                  <a:t>Determine if there is a subset of numbers from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whose sum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The fastest existing algorithm till date : </a:t>
                </a:r>
              </a:p>
              <a:p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Time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Time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𝟏𝟐𝟎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</a:t>
                </a:r>
                <a:r>
                  <a:rPr lang="en-US" sz="2000" dirty="0" smtClean="0"/>
                  <a:t>on </a:t>
                </a:r>
                <a:r>
                  <a:rPr lang="en-US" sz="2000" dirty="0"/>
                  <a:t>the </a:t>
                </a:r>
                <a:r>
                  <a:rPr lang="en-US" sz="2000" u="sng" dirty="0"/>
                  <a:t>fastest existing </a:t>
                </a:r>
                <a:r>
                  <a:rPr lang="en-US" sz="2000" dirty="0" smtClean="0"/>
                  <a:t>computer.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647665"/>
                  </p:ext>
                </p:extLst>
              </p:nvPr>
            </p:nvGraphicFramePr>
            <p:xfrm>
              <a:off x="1219200" y="2362200"/>
              <a:ext cx="6096000" cy="38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208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21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9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647665"/>
                  </p:ext>
                </p:extLst>
              </p:nvPr>
            </p:nvGraphicFramePr>
            <p:xfrm>
              <a:off x="1219200" y="2362200"/>
              <a:ext cx="6096000" cy="38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9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065" r="-8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065" r="-7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065" r="-6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065" r="-5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000" t="-8065" r="-4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0000"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85800" y="2286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2400" y="2373868"/>
                <a:ext cx="62228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123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373868"/>
                <a:ext cx="622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153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05200" y="4888468"/>
            <a:ext cx="16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b="1" dirty="0">
                <a:solidFill>
                  <a:srgbClr val="C00000"/>
                </a:solidFill>
              </a:rPr>
              <a:t>an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4937" y="5263376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b="1" dirty="0">
                <a:solidFill>
                  <a:srgbClr val="C00000"/>
                </a:solidFill>
              </a:rPr>
              <a:t>1000 years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40805" y="2373868"/>
                <a:ext cx="62228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805" y="2373868"/>
                <a:ext cx="622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153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29019" y="4038600"/>
                <a:ext cx="1780231" cy="3796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instructions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19" y="4038600"/>
                <a:ext cx="1780231" cy="379656"/>
              </a:xfrm>
              <a:prstGeom prst="rect">
                <a:avLst/>
              </a:prstGeom>
              <a:blipFill rotWithShape="1">
                <a:blip r:embed="rId6"/>
                <a:stretch>
                  <a:fillRect t="-3125" r="-612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 animBg="1"/>
      <p:bldP spid="7" grpId="1" animBg="1"/>
      <p:bldP spid="8" grpId="0"/>
      <p:bldP spid="9" grpId="0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3: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Sorting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Input:</a:t>
            </a:r>
            <a:r>
              <a:rPr lang="en-US" sz="2400" dirty="0" smtClean="0"/>
              <a:t> </a:t>
            </a:r>
            <a:r>
              <a:rPr lang="en-US" sz="2000" dirty="0" smtClean="0"/>
              <a:t>An array </a:t>
            </a:r>
            <a:r>
              <a:rPr lang="en-US" sz="2400" b="1" dirty="0" smtClean="0"/>
              <a:t>A</a:t>
            </a:r>
            <a:r>
              <a:rPr lang="en-US" sz="2000" dirty="0" smtClean="0"/>
              <a:t> storing 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numbers.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Output:</a:t>
            </a:r>
            <a:r>
              <a:rPr lang="en-US" sz="2400" dirty="0" smtClean="0"/>
              <a:t> </a:t>
            </a:r>
            <a:r>
              <a:rPr lang="en-US" sz="2000" dirty="0" smtClean="0"/>
              <a:t>Sorted </a:t>
            </a:r>
            <a:r>
              <a:rPr lang="en-US" sz="2400" b="1" dirty="0" smtClean="0"/>
              <a:t>A</a:t>
            </a:r>
            <a:endParaRPr lang="en-US" sz="20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 fact: 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u="sng" dirty="0" smtClean="0"/>
              <a:t>significant fraction</a:t>
            </a:r>
            <a:r>
              <a:rPr lang="en-US" sz="1800" dirty="0" smtClean="0"/>
              <a:t> of the code of all the software is for </a:t>
            </a:r>
            <a:r>
              <a:rPr lang="en-US" sz="1800" u="sng" dirty="0" smtClean="0"/>
              <a:t>sorting or searching only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To sort </a:t>
            </a:r>
            <a:r>
              <a:rPr lang="en-US" sz="2000" b="1" dirty="0" smtClean="0">
                <a:solidFill>
                  <a:srgbClr val="0070C0"/>
                </a:solidFill>
              </a:rPr>
              <a:t>10 million </a:t>
            </a:r>
            <a:r>
              <a:rPr lang="en-US" sz="2000" dirty="0" smtClean="0"/>
              <a:t>numbers on the present day computers</a:t>
            </a:r>
            <a:endParaRPr lang="en-US" sz="2000" dirty="0"/>
          </a:p>
          <a:p>
            <a:r>
              <a:rPr lang="en-US" sz="2000" b="1" dirty="0" smtClean="0">
                <a:solidFill>
                  <a:srgbClr val="7030A0"/>
                </a:solidFill>
              </a:rPr>
              <a:t>Selection sort </a:t>
            </a:r>
            <a:r>
              <a:rPr lang="en-US" sz="2000" dirty="0" smtClean="0"/>
              <a:t>will take at least </a:t>
            </a:r>
            <a:r>
              <a:rPr lang="en-US" sz="2000" u="sng" dirty="0" smtClean="0"/>
              <a:t>a few hours.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Merge sort </a:t>
            </a:r>
            <a:r>
              <a:rPr lang="en-US" sz="2000" dirty="0" smtClean="0"/>
              <a:t>will take only </a:t>
            </a:r>
            <a:r>
              <a:rPr lang="en-US" sz="2000" u="sng" dirty="0" smtClean="0"/>
              <a:t>a few seconds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Quick </a:t>
            </a:r>
            <a:r>
              <a:rPr lang="en-US" sz="2000" b="1" dirty="0">
                <a:solidFill>
                  <a:srgbClr val="7030A0"/>
                </a:solidFill>
              </a:rPr>
              <a:t>sort </a:t>
            </a:r>
            <a:r>
              <a:rPr lang="en-US" sz="2000" dirty="0"/>
              <a:t>will </a:t>
            </a:r>
            <a:r>
              <a:rPr lang="en-US" sz="2000" dirty="0" smtClean="0"/>
              <a:t>take  ???   .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How to design efficient algorithm for a problem ?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Design of </a:t>
            </a:r>
            <a:r>
              <a:rPr lang="en-US" sz="2400" b="1" dirty="0" smtClean="0">
                <a:solidFill>
                  <a:srgbClr val="7030A0"/>
                </a:solidFill>
                <a:latin typeface="Century Gothic" pitchFamily="34" charset="0"/>
              </a:rPr>
              <a:t>algorithms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data structures </a:t>
            </a:r>
            <a:r>
              <a:rPr lang="en-US" sz="2400" b="1" dirty="0" smtClean="0"/>
              <a:t>is also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an Art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Requires: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Creativity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Hard work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Practice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Perseverance  </a:t>
            </a:r>
            <a:r>
              <a:rPr lang="en-US" sz="2200" dirty="0" smtClean="0"/>
              <a:t>(most important)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88" y="1676400"/>
            <a:ext cx="356347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website of the course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moodle.cse.iitk.ac.in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CSE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CS210: Data Structures and Algorithms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sz="2800" dirty="0" smtClean="0">
                <a:sym typeface="Wingdings" pitchFamily="2" charset="2"/>
              </a:rPr>
              <a:t>(guest login allowed)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76200" y="2438400"/>
            <a:ext cx="4572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50292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course will be taught </a:t>
            </a:r>
            <a:r>
              <a:rPr lang="en-US" b="1" u="sng" dirty="0" smtClean="0">
                <a:solidFill>
                  <a:schemeClr val="tx1"/>
                </a:solidFill>
              </a:rPr>
              <a:t>differently.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Algorithms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many practically relevant problems for which there does not exist any efficient algorithm till </a:t>
            </a:r>
            <a:r>
              <a:rPr lang="en-US" sz="2000" dirty="0" smtClean="0"/>
              <a:t>date </a:t>
            </a:r>
            <a:r>
              <a:rPr lang="en-US" sz="2000" dirty="0" smtClean="0">
                <a:sym typeface="Wingdings" pitchFamily="2" charset="2"/>
              </a:rPr>
              <a:t></a:t>
            </a:r>
            <a:r>
              <a:rPr lang="en-US" sz="2000" dirty="0" smtClean="0"/>
              <a:t>. (How to deal with them ?)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Efficient algorithms are </a:t>
            </a:r>
            <a:r>
              <a:rPr lang="en-US" sz="2000" u="sng" dirty="0" smtClean="0"/>
              <a:t>important for theoretical as well as practical </a:t>
            </a:r>
            <a:r>
              <a:rPr lang="en-US" sz="2000" dirty="0" smtClean="0"/>
              <a:t>purposes.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Algorithm design is an art </a:t>
            </a:r>
            <a:r>
              <a:rPr lang="en-US" sz="2000" dirty="0" smtClean="0"/>
              <a:t>which demands a lot of creativity, intuition, and perseverance.</a:t>
            </a:r>
          </a:p>
          <a:p>
            <a:endParaRPr lang="en-US" sz="2000" dirty="0" smtClean="0"/>
          </a:p>
          <a:p>
            <a:r>
              <a:rPr lang="en-US" sz="2000" dirty="0" smtClean="0"/>
              <a:t> More and more applications in real life require efficient algorithms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Search engines like </a:t>
            </a:r>
            <a:r>
              <a:rPr lang="en-US" sz="2000" b="1" dirty="0" smtClean="0">
                <a:solidFill>
                  <a:srgbClr val="7030A0"/>
                </a:solidFill>
              </a:rPr>
              <a:t>Google </a:t>
            </a:r>
            <a:r>
              <a:rPr lang="en-US" sz="2000" dirty="0" smtClean="0">
                <a:solidFill>
                  <a:srgbClr val="002060"/>
                </a:solidFill>
              </a:rPr>
              <a:t>exploits many clever algorithms.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 Example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Given</a:t>
            </a:r>
            <a:r>
              <a:rPr lang="en-US" sz="2000" dirty="0" smtClean="0"/>
              <a:t>: a </a:t>
            </a:r>
            <a:r>
              <a:rPr lang="en-US" sz="2000" dirty="0"/>
              <a:t>t</a:t>
            </a:r>
            <a:r>
              <a:rPr lang="en-US" sz="2000" dirty="0" smtClean="0"/>
              <a:t>elephone directory storing telephone no. of  </a:t>
            </a:r>
            <a:r>
              <a:rPr lang="en-US" sz="2000" b="1" dirty="0" smtClean="0">
                <a:solidFill>
                  <a:srgbClr val="0070C0"/>
                </a:solidFill>
              </a:rPr>
              <a:t>hundred million </a:t>
            </a:r>
            <a:r>
              <a:rPr lang="en-US" sz="2000" dirty="0" smtClean="0"/>
              <a:t>persons.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Aim:</a:t>
            </a:r>
            <a:r>
              <a:rPr lang="en-US" sz="2000" dirty="0" smtClean="0"/>
              <a:t> to answer a sequence of </a:t>
            </a:r>
            <a:r>
              <a:rPr lang="en-US" sz="2000" b="1" dirty="0" smtClean="0"/>
              <a:t>queries</a:t>
            </a:r>
            <a:r>
              <a:rPr lang="en-US" sz="2000" dirty="0" smtClean="0"/>
              <a:t> of the form</a:t>
            </a:r>
          </a:p>
          <a:p>
            <a:pPr marL="0" indent="0">
              <a:buNone/>
            </a:pPr>
            <a:r>
              <a:rPr lang="en-US" sz="2000" dirty="0" smtClean="0"/>
              <a:t>                         </a:t>
            </a:r>
            <a:r>
              <a:rPr lang="en-US" sz="2000" i="1" dirty="0" smtClean="0"/>
              <a:t>“what is the phone number of a given person ?”.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Solution 1 :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Keep the directory in an array. </a:t>
            </a:r>
          </a:p>
          <a:p>
            <a:pPr marL="0" indent="0">
              <a:buNone/>
            </a:pPr>
            <a:r>
              <a:rPr lang="en-US" sz="1800" dirty="0" smtClean="0"/>
              <a:t>do </a:t>
            </a:r>
            <a:r>
              <a:rPr lang="en-US" sz="1800" b="1" u="sng" dirty="0" smtClean="0">
                <a:solidFill>
                  <a:srgbClr val="7030A0"/>
                </a:solidFill>
              </a:rPr>
              <a:t>sequential search </a:t>
            </a:r>
            <a:r>
              <a:rPr lang="en-US" sz="1800" dirty="0" smtClean="0"/>
              <a:t>for each query.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Solution 2:  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/>
              <a:t>Keep the directory in an </a:t>
            </a:r>
            <a:r>
              <a:rPr lang="en-US" sz="1800" dirty="0" smtClean="0"/>
              <a:t>array, and </a:t>
            </a:r>
            <a:r>
              <a:rPr lang="en-US" sz="1800" b="1" u="sng" dirty="0" smtClean="0">
                <a:solidFill>
                  <a:srgbClr val="7030A0"/>
                </a:solidFill>
              </a:rPr>
              <a:t>sort it </a:t>
            </a:r>
            <a:r>
              <a:rPr lang="en-US" sz="1800" dirty="0" smtClean="0"/>
              <a:t>according to names, </a:t>
            </a:r>
          </a:p>
          <a:p>
            <a:pPr marL="0" indent="0">
              <a:buNone/>
            </a:pPr>
            <a:r>
              <a:rPr lang="en-US" sz="1800" dirty="0" smtClean="0"/>
              <a:t>do </a:t>
            </a:r>
            <a:r>
              <a:rPr lang="en-US" sz="1800" b="1" u="sng" dirty="0" smtClean="0">
                <a:solidFill>
                  <a:srgbClr val="7030A0"/>
                </a:solidFill>
              </a:rPr>
              <a:t>binary search</a:t>
            </a:r>
            <a:r>
              <a:rPr lang="en-US" sz="1800" u="sng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for each </a:t>
            </a:r>
            <a:r>
              <a:rPr lang="en-US" sz="1800" dirty="0"/>
              <a:t>query.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8305" y="4126468"/>
            <a:ext cx="42027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Time </a:t>
            </a:r>
            <a:r>
              <a:rPr lang="en-US" b="1" dirty="0"/>
              <a:t>per </a:t>
            </a:r>
            <a:r>
              <a:rPr lang="en-US" b="1" dirty="0" smtClean="0"/>
              <a:t>query:</a:t>
            </a:r>
            <a:r>
              <a:rPr lang="en-US" dirty="0" smtClean="0"/>
              <a:t> around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1/10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dirty="0"/>
              <a:t>of a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second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867400"/>
            <a:ext cx="43795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Time </a:t>
            </a:r>
            <a:r>
              <a:rPr lang="en-US" b="1" dirty="0" smtClean="0"/>
              <a:t>per query: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less </a:t>
            </a:r>
            <a:r>
              <a:rPr lang="en-US" dirty="0"/>
              <a:t>than </a:t>
            </a:r>
            <a:r>
              <a:rPr lang="en-US" b="1" dirty="0">
                <a:solidFill>
                  <a:srgbClr val="0070C0"/>
                </a:solidFill>
              </a:rPr>
              <a:t>100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nanoseconds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Aim</a:t>
            </a:r>
            <a:r>
              <a:rPr lang="en-US" sz="3600" b="1" dirty="0" smtClean="0"/>
              <a:t> of a data structure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u="sng" dirty="0" smtClean="0"/>
              <a:t>store/organize</a:t>
            </a:r>
            <a:r>
              <a:rPr lang="en-US" sz="2000" dirty="0" smtClean="0"/>
              <a:t> a given data in the memory of computer so that </a:t>
            </a:r>
          </a:p>
          <a:p>
            <a:pPr marL="0" indent="0">
              <a:buNone/>
            </a:pPr>
            <a:r>
              <a:rPr lang="en-US" sz="2000" dirty="0" smtClean="0"/>
              <a:t>each subsequent operation (query/update) can be performed quickly ?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Motivating </a:t>
            </a:r>
            <a:r>
              <a:rPr lang="en-US" sz="2800" b="1" dirty="0">
                <a:solidFill>
                  <a:srgbClr val="C00000"/>
                </a:solidFill>
              </a:rPr>
              <a:t>example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to realize the </a:t>
            </a:r>
            <a:r>
              <a:rPr lang="en-US" sz="2400" b="1" u="sng" dirty="0" smtClean="0">
                <a:solidFill>
                  <a:srgbClr val="002060"/>
                </a:solidFill>
              </a:rPr>
              <a:t>importance</a:t>
            </a:r>
            <a:r>
              <a:rPr lang="en-US" sz="2400" b="1" dirty="0" smtClean="0">
                <a:solidFill>
                  <a:srgbClr val="002060"/>
                </a:solidFill>
              </a:rPr>
              <a:t> of  data structures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748218" cy="978932"/>
            <a:chOff x="3276600" y="4495800"/>
            <a:chExt cx="748218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06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334000" y="5181600"/>
            <a:ext cx="882742" cy="990600"/>
            <a:chOff x="5334000" y="4495800"/>
            <a:chExt cx="88274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  <m:r>
                          <a:rPr lang="en-US" i="1" dirty="0" smtClean="0">
                            <a:latin typeface="Cambria Math"/>
                          </a:rPr>
                          <m:t>=11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queries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  <a:blipFill rotWithShape="1">
                <a:blip r:embed="rId4"/>
                <a:stretch>
                  <a:fillRect l="-741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13567" y="3897868"/>
                <a:ext cx="2387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 = </a:t>
                </a:r>
                <a:r>
                  <a:rPr lang="en-US" b="1" dirty="0" smtClean="0"/>
                  <a:t>-6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67" y="3897868"/>
                <a:ext cx="238796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96" t="-8197" r="-33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uiExpand="1" build="p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Applications: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/>
              <a:t>Computational geometry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String matching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As an efficient subroutine in a </a:t>
            </a:r>
            <a:r>
              <a:rPr lang="en-US" sz="2400" b="1" dirty="0"/>
              <a:t>v</a:t>
            </a:r>
            <a:r>
              <a:rPr lang="en-US" sz="2400" b="1" dirty="0" smtClean="0"/>
              <a:t>ariety of algorithms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(we shall discuss these problems sometime in this course or the next level course CS345)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Answer </a:t>
            </a:r>
            <a:r>
              <a:rPr lang="en-US" sz="2000" dirty="0" smtClean="0"/>
              <a:t>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Time </a:t>
            </a:r>
            <a:r>
              <a:rPr lang="en-US" sz="2000" b="1" dirty="0" smtClean="0">
                <a:sym typeface="Wingdings" pitchFamily="2" charset="2"/>
              </a:rPr>
              <a:t>taken to answer a query: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27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4419600" y="2590800"/>
            <a:ext cx="4419600" cy="990600"/>
          </a:xfrm>
          <a:prstGeom prst="ribbon2">
            <a:avLst>
              <a:gd name="adj1" fmla="val 16667"/>
              <a:gd name="adj2" fmla="val 69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for answering </a:t>
            </a:r>
            <a:r>
              <a:rPr lang="en-US" b="1" dirty="0" smtClean="0">
                <a:solidFill>
                  <a:schemeClr val="tx1"/>
                </a:solidFill>
              </a:rPr>
              <a:t>all</a:t>
            </a:r>
            <a:r>
              <a:rPr lang="en-US" dirty="0" smtClean="0">
                <a:solidFill>
                  <a:schemeClr val="tx1"/>
                </a:solidFill>
              </a:rPr>
              <a:t> queries: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5650468"/>
            <a:ext cx="17571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few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milliseconds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324600" y="38862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7322" y="2971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few </a:t>
            </a:r>
            <a:r>
              <a:rPr lang="en-US" b="1" dirty="0" smtClean="0">
                <a:solidFill>
                  <a:srgbClr val="C00000"/>
                </a:solidFill>
              </a:rPr>
              <a:t>hours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Solution 2: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 smtClean="0"/>
                  <a:t>and store answer for each possible query in a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×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matrix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][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] </a:t>
                </a:r>
                <a:r>
                  <a:rPr lang="en-US" sz="2000" dirty="0" smtClean="0"/>
                  <a:t>stores the smallest element from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],…,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Space :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r</a:t>
                </a:r>
                <a:r>
                  <a:rPr lang="en-US" sz="2000" b="1" dirty="0" smtClean="0"/>
                  <a:t>oughly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words.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  <a:blipFill rotWithShape="1">
                <a:blip r:embed="rId2"/>
                <a:stretch>
                  <a:fillRect l="-1111" t="-1795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3400" y="2490160"/>
            <a:ext cx="3733799" cy="2843841"/>
            <a:chOff x="533400" y="2490159"/>
            <a:chExt cx="3733799" cy="2843841"/>
          </a:xfrm>
        </p:grpSpPr>
        <p:grpSp>
          <p:nvGrpSpPr>
            <p:cNvPr id="42" name="Group 41"/>
            <p:cNvGrpSpPr/>
            <p:nvPr/>
          </p:nvGrpSpPr>
          <p:grpSpPr>
            <a:xfrm>
              <a:off x="1252939" y="2490159"/>
              <a:ext cx="3014260" cy="2843841"/>
              <a:chOff x="3733800" y="1728216"/>
              <a:chExt cx="4343400" cy="391058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0" name="Up Ribbon 89"/>
          <p:cNvSpPr/>
          <p:nvPr/>
        </p:nvSpPr>
        <p:spPr>
          <a:xfrm>
            <a:off x="5105400" y="2698044"/>
            <a:ext cx="3505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Solution 2</a:t>
            </a:r>
            <a:r>
              <a:rPr lang="en-US" b="1" dirty="0" smtClean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Theoretically </a:t>
            </a:r>
            <a:r>
              <a:rPr lang="en-US" b="1" dirty="0" smtClean="0">
                <a:solidFill>
                  <a:srgbClr val="7030A0"/>
                </a:solidFill>
              </a:rPr>
              <a:t>efficient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but practically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impossible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Smiley Face 87"/>
          <p:cNvSpPr/>
          <p:nvPr/>
        </p:nvSpPr>
        <p:spPr>
          <a:xfrm>
            <a:off x="6553200" y="44196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98038" y="3172860"/>
            <a:ext cx="158644" cy="1662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9232" y="3048002"/>
            <a:ext cx="2528806" cy="369332"/>
            <a:chOff x="469232" y="3048002"/>
            <a:chExt cx="2528806" cy="369332"/>
          </a:xfrm>
        </p:grpSpPr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>
              <a:off x="657181" y="3255981"/>
              <a:ext cx="2340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71800" y="1981201"/>
            <a:ext cx="324897" cy="1191658"/>
            <a:chOff x="2971800" y="1981201"/>
            <a:chExt cx="324897" cy="1191658"/>
          </a:xfrm>
        </p:grpSpPr>
        <p:cxnSp>
          <p:nvCxnSpPr>
            <p:cNvPr id="93" name="Straight Connector 92"/>
            <p:cNvCxnSpPr>
              <a:endCxn id="91" idx="0"/>
            </p:cNvCxnSpPr>
            <p:nvPr/>
          </p:nvCxnSpPr>
          <p:spPr>
            <a:xfrm>
              <a:off x="3077361" y="2357048"/>
              <a:ext cx="0" cy="815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86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animBg="1"/>
      <p:bldP spid="88" grpId="0" animBg="1"/>
      <p:bldP spid="89" grpId="0" animBg="1"/>
      <p:bldP spid="89" grpId="1" animBg="1"/>
      <p:bldP spid="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Question:</a:t>
            </a:r>
            <a:r>
              <a:rPr lang="en-US" sz="2800" dirty="0" smtClean="0"/>
              <a:t> </a:t>
            </a:r>
            <a:r>
              <a:rPr lang="en-US" sz="2000" dirty="0" smtClean="0"/>
              <a:t>Does there exist a data structure for Range-minima which is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Compact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1800" dirty="0" smtClean="0"/>
              <a:t>(nearly </a:t>
            </a:r>
            <a:r>
              <a:rPr lang="en-US" sz="1800" b="1" u="sng" dirty="0" smtClean="0"/>
              <a:t>the same size </a:t>
            </a:r>
            <a:r>
              <a:rPr lang="en-US" sz="1800" dirty="0" smtClean="0"/>
              <a:t>as the input array A)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Can answer each query efficiently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1800" dirty="0" smtClean="0"/>
              <a:t>(a few </a:t>
            </a:r>
            <a:r>
              <a:rPr lang="en-US" sz="1800" b="1" dirty="0" smtClean="0">
                <a:solidFill>
                  <a:srgbClr val="0070C0"/>
                </a:solidFill>
              </a:rPr>
              <a:t>nanoseconds</a:t>
            </a:r>
            <a:r>
              <a:rPr lang="en-US" sz="1800" dirty="0" smtClean="0"/>
              <a:t> per query)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Homework 2:</a:t>
            </a:r>
            <a:r>
              <a:rPr lang="en-US" sz="2800" dirty="0" smtClean="0"/>
              <a:t> </a:t>
            </a:r>
            <a:r>
              <a:rPr lang="en-US" sz="2000" dirty="0" smtClean="0"/>
              <a:t>Ponder over the above question. </a:t>
            </a:r>
          </a:p>
          <a:p>
            <a:pPr marL="0" indent="0" algn="ctr">
              <a:buNone/>
            </a:pPr>
            <a:r>
              <a:rPr lang="en-US" sz="2000" i="1" dirty="0" smtClean="0"/>
              <a:t>(we shall solve it soon)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Those </a:t>
            </a:r>
            <a:r>
              <a:rPr lang="en-US" sz="4000" b="1" dirty="0" smtClean="0"/>
              <a:t>were the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golden</a:t>
            </a:r>
            <a:r>
              <a:rPr lang="en-US" sz="4000" b="1" dirty="0" smtClean="0"/>
              <a:t> </a:t>
            </a:r>
            <a:r>
              <a:rPr lang="en-US" sz="4000" b="1" dirty="0" smtClean="0"/>
              <a:t>moments…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2743200" cy="22502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0"/>
            <a:ext cx="2742261" cy="2522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6" y="1676400"/>
            <a:ext cx="2822334" cy="1859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6" y="3827477"/>
            <a:ext cx="2828924" cy="2878123"/>
          </a:xfrm>
          <a:prstGeom prst="rect">
            <a:avLst/>
          </a:prstGeom>
        </p:spPr>
      </p:pic>
      <p:sp>
        <p:nvSpPr>
          <p:cNvPr id="3" name="Down Ribbon 2"/>
          <p:cNvSpPr/>
          <p:nvPr/>
        </p:nvSpPr>
        <p:spPr>
          <a:xfrm>
            <a:off x="2667000" y="3352800"/>
            <a:ext cx="35052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 an instructor, I shall try my best to make this course equally enjoyable as solving those physics problems.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Range-1-Query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if a rectangle </a:t>
            </a:r>
            <a:r>
              <a:rPr lang="en-US" sz="3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at least one 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31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Data structure</a:t>
            </a:r>
            <a:r>
              <a:rPr lang="en-US" sz="2400" b="1" dirty="0" smtClean="0"/>
              <a:t>: </a:t>
            </a:r>
            <a:r>
              <a:rPr lang="en-US" sz="2400" dirty="0" smtClean="0"/>
              <a:t>a few tables.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Query time</a:t>
            </a:r>
            <a:r>
              <a:rPr lang="en-US" sz="2400" b="1" dirty="0"/>
              <a:t>: </a:t>
            </a:r>
            <a:r>
              <a:rPr lang="en-US" sz="2400" dirty="0"/>
              <a:t>a few nanoseconds.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86022"/>
              </p:ext>
            </p:extLst>
          </p:nvPr>
        </p:nvGraphicFramePr>
        <p:xfrm>
          <a:off x="2438400" y="2540000"/>
          <a:ext cx="43434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38600" y="2895600"/>
            <a:ext cx="1143000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4038600"/>
            <a:ext cx="11430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4038600"/>
            <a:ext cx="571500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3505200" y="5791200"/>
            <a:ext cx="27432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 a Conference in 2015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6200" y="5257800"/>
            <a:ext cx="2590800" cy="1374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idea about  when this result was derived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to be covered in this course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Elementary Data Structures</a:t>
            </a:r>
          </a:p>
          <a:p>
            <a:pPr lvl="1"/>
            <a:r>
              <a:rPr lang="en-US" sz="2000" dirty="0" smtClean="0"/>
              <a:t>Array</a:t>
            </a:r>
            <a:endParaRPr lang="en-US" sz="1100" dirty="0" smtClean="0"/>
          </a:p>
          <a:p>
            <a:pPr lvl="1"/>
            <a:r>
              <a:rPr lang="en-US" sz="2000" dirty="0" smtClean="0"/>
              <a:t>List </a:t>
            </a:r>
          </a:p>
          <a:p>
            <a:pPr lvl="1"/>
            <a:r>
              <a:rPr lang="en-US" sz="2000" dirty="0" smtClean="0"/>
              <a:t>Stack</a:t>
            </a:r>
          </a:p>
          <a:p>
            <a:pPr lvl="1"/>
            <a:r>
              <a:rPr lang="en-US" sz="2000" dirty="0" smtClean="0"/>
              <a:t>Queue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Hierarchical Data Structures</a:t>
            </a:r>
          </a:p>
          <a:p>
            <a:pPr lvl="1"/>
            <a:r>
              <a:rPr lang="en-US" sz="2000" dirty="0" smtClean="0"/>
              <a:t>Binary Heap</a:t>
            </a:r>
          </a:p>
          <a:p>
            <a:pPr lvl="1"/>
            <a:r>
              <a:rPr lang="en-US" sz="2000" dirty="0" smtClean="0"/>
              <a:t>Binary Search Trees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Augmented Data Structures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31</a:t>
            </a:fld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953000" y="5029200"/>
            <a:ext cx="2971800" cy="1143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Most fascinating and powerful data structures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forward to working with all of you to make this course enjoyable.</a:t>
            </a:r>
          </a:p>
          <a:p>
            <a:endParaRPr lang="en-US" sz="2400" dirty="0" smtClean="0"/>
          </a:p>
          <a:p>
            <a:r>
              <a:rPr lang="en-US" sz="2400" dirty="0" smtClean="0"/>
              <a:t>This course will be light in contents (no formulas)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But it will be very demanding too.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case of any difficulty during the course,</a:t>
            </a:r>
          </a:p>
          <a:p>
            <a:pPr marL="0" indent="0">
              <a:buNone/>
            </a:pPr>
            <a:r>
              <a:rPr lang="en-US" sz="2400" dirty="0" smtClean="0"/>
              <a:t>	just drop me an email without any delay.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I shall be happy to help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Prerequisite </a:t>
            </a:r>
            <a:r>
              <a:rPr lang="en-US" sz="3600" b="1" dirty="0" smtClean="0"/>
              <a:t>of this course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good command on Programming in C</a:t>
            </a:r>
          </a:p>
          <a:p>
            <a:pPr lvl="1"/>
            <a:r>
              <a:rPr lang="en-US" sz="2000" dirty="0" smtClean="0"/>
              <a:t>Programs involving arrays</a:t>
            </a:r>
          </a:p>
          <a:p>
            <a:pPr lvl="1"/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Linked lists </a:t>
            </a:r>
            <a:r>
              <a:rPr lang="en-US" sz="2000" dirty="0" smtClean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000" dirty="0" smtClean="0">
              <a:solidFill>
                <a:srgbClr val="7030A0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marL="514350" indent="-457200"/>
            <a:r>
              <a:rPr lang="en-US" sz="2800" b="1" dirty="0" smtClean="0">
                <a:solidFill>
                  <a:srgbClr val="002060"/>
                </a:solidFill>
              </a:rPr>
              <a:t>Fascination for solving </a:t>
            </a:r>
            <a:r>
              <a:rPr lang="en-US" sz="2800" b="1" dirty="0" smtClean="0">
                <a:solidFill>
                  <a:srgbClr val="FF0000"/>
                </a:solidFill>
              </a:rPr>
              <a:t>Puzzles</a:t>
            </a:r>
          </a:p>
          <a:p>
            <a:pPr marL="514350" indent="-457200"/>
            <a:endParaRPr lang="en-US" sz="2800" b="1" dirty="0">
              <a:solidFill>
                <a:srgbClr val="002060"/>
              </a:solidFill>
            </a:endParaRPr>
          </a:p>
          <a:p>
            <a:pPr marL="57150" indent="0">
              <a:buNone/>
            </a:pPr>
            <a:endParaRPr lang="en-US" sz="2800" b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alient features </a:t>
            </a:r>
            <a:r>
              <a:rPr lang="en-US" sz="3600" b="1" dirty="0" smtClean="0"/>
              <a:t>of the course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/>
          </a:p>
          <a:p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b="1" dirty="0" smtClean="0">
                <a:solidFill>
                  <a:srgbClr val="0070C0"/>
                </a:solidFill>
              </a:rPr>
              <a:t>very concept</a:t>
            </a:r>
          </a:p>
          <a:p>
            <a:pPr marL="0" indent="0">
              <a:buNone/>
            </a:pPr>
            <a:r>
              <a:rPr lang="en-US" sz="2400" dirty="0" smtClean="0"/>
              <a:t>                     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</a:rPr>
              <a:t>olving each </a:t>
            </a:r>
            <a:r>
              <a:rPr lang="en-US" sz="2400" b="1" dirty="0" smtClean="0">
                <a:solidFill>
                  <a:srgbClr val="0070C0"/>
                </a:solidFill>
              </a:rPr>
              <a:t>problem 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solution will emerge naturally if we ask </a:t>
            </a:r>
          </a:p>
          <a:p>
            <a:pPr marL="0" indent="0">
              <a:buNone/>
            </a:pPr>
            <a:r>
              <a:rPr lang="en-US" sz="1800" b="1" dirty="0" smtClean="0"/>
              <a:t>                     right </a:t>
            </a:r>
            <a:r>
              <a:rPr lang="en-US" sz="1800" b="1" dirty="0"/>
              <a:t>set of questions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and </a:t>
            </a:r>
            <a:r>
              <a:rPr lang="en-US" sz="1800" dirty="0"/>
              <a:t>then try to find their </a:t>
            </a:r>
            <a:r>
              <a:rPr lang="en-US" sz="1800" b="1" dirty="0"/>
              <a:t>answers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… so that finally it is a concept/solution derived by </a:t>
            </a:r>
            <a:r>
              <a:rPr lang="en-US" sz="1800" u="sng" dirty="0" smtClean="0"/>
              <a:t>you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and </a:t>
            </a:r>
            <a:r>
              <a:rPr lang="en-US" sz="1800" dirty="0"/>
              <a:t>not </a:t>
            </a:r>
            <a:r>
              <a:rPr lang="en-US" sz="1800" dirty="0" smtClean="0"/>
              <a:t>a </a:t>
            </a:r>
            <a:r>
              <a:rPr lang="en-US" sz="1800" dirty="0"/>
              <a:t>concept from some scientist/book/teacher.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209800"/>
            <a:ext cx="3543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We</a:t>
            </a:r>
            <a:r>
              <a:rPr lang="en-US" dirty="0"/>
              <a:t> shall </a:t>
            </a:r>
            <a:r>
              <a:rPr lang="en-US" b="1" u="sng" dirty="0"/>
              <a:t>re-invent</a:t>
            </a:r>
            <a:r>
              <a:rPr lang="en-US" dirty="0"/>
              <a:t> in the class itself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3124200"/>
            <a:ext cx="31465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Through discussion</a:t>
            </a:r>
            <a:r>
              <a:rPr lang="en-US" b="1" dirty="0"/>
              <a:t> in the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own Ribbon 6"/>
          <p:cNvSpPr/>
          <p:nvPr/>
        </p:nvSpPr>
        <p:spPr>
          <a:xfrm>
            <a:off x="2971800" y="5864352"/>
            <a:ext cx="2667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Isn’t that nice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Let us open a desktop/laptop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1172645" cy="10612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1476695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075569"/>
            <a:ext cx="1371600" cy="124903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659197" y="1515147"/>
            <a:ext cx="5332403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2425" y="3303639"/>
              <a:ext cx="205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A processor (CPU)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4629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                     </a:t>
              </a:r>
              <a:r>
                <a:rPr lang="en-US" b="1" dirty="0" smtClean="0">
                  <a:solidFill>
                    <a:srgbClr val="002060"/>
                  </a:solidFill>
                </a:rPr>
                <a:t>External Memory </a:t>
              </a:r>
              <a:r>
                <a:rPr lang="en-US" b="1" dirty="0" smtClean="0">
                  <a:solidFill>
                    <a:srgbClr val="0070C0"/>
                  </a:solidFill>
                </a:rPr>
                <a:t>(Hard Disk Drive)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9197" y="3276600"/>
            <a:ext cx="5332403" cy="1447800"/>
            <a:chOff x="3659197" y="3276600"/>
            <a:chExt cx="5332403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9" y="3505200"/>
              <a:ext cx="410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                           Internal memory (</a:t>
              </a:r>
              <a:r>
                <a:rPr lang="en-US" b="1" dirty="0" smtClean="0">
                  <a:solidFill>
                    <a:srgbClr val="0070C0"/>
                  </a:solidFill>
                </a:rPr>
                <a:t>RAM)</a:t>
              </a:r>
              <a:r>
                <a:rPr lang="en-US" dirty="0" smtClean="0">
                  <a:solidFill>
                    <a:srgbClr val="0070C0"/>
                  </a:solidFill>
                </a:rPr>
                <a:t>   </a:t>
              </a:r>
              <a:r>
                <a:rPr lang="en-US" dirty="0" smtClean="0"/>
                <a:t> 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1" y="2895600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24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233422"/>
            <a:ext cx="451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speed</a:t>
            </a:r>
            <a:r>
              <a:rPr lang="en-US" dirty="0"/>
              <a:t> = few GHz</a:t>
            </a:r>
          </a:p>
          <a:p>
            <a:r>
              <a:rPr lang="en-US" dirty="0"/>
              <a:t>(a few </a:t>
            </a:r>
            <a:r>
              <a:rPr lang="en-US" b="1" dirty="0">
                <a:solidFill>
                  <a:srgbClr val="7030A0"/>
                </a:solidFill>
              </a:rPr>
              <a:t>nanoseconds</a:t>
            </a:r>
            <a:r>
              <a:rPr lang="en-US" dirty="0"/>
              <a:t> to execute an instruction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9169" y="3877270"/>
            <a:ext cx="52348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size</a:t>
            </a:r>
            <a:r>
              <a:rPr lang="en-US" sz="1600" dirty="0"/>
              <a:t> = a few GB  (Stores a</a:t>
            </a:r>
            <a:r>
              <a:rPr lang="en-US" sz="1600" dirty="0" smtClean="0"/>
              <a:t> billion </a:t>
            </a:r>
            <a:r>
              <a:rPr lang="en-US" sz="1600" dirty="0"/>
              <a:t>bytes/words)</a:t>
            </a:r>
          </a:p>
          <a:p>
            <a:r>
              <a:rPr lang="en-US" sz="1600" b="1" dirty="0"/>
              <a:t>speed</a:t>
            </a:r>
            <a:r>
              <a:rPr lang="en-US" sz="1600" dirty="0"/>
              <a:t> = a few GHz</a:t>
            </a:r>
            <a:r>
              <a:rPr lang="en-US" sz="1600" dirty="0" smtClean="0"/>
              <a:t>( a </a:t>
            </a:r>
            <a:r>
              <a:rPr lang="en-US" sz="1600" dirty="0"/>
              <a:t>few </a:t>
            </a:r>
            <a:r>
              <a:rPr lang="en-US" sz="1600" b="1" dirty="0">
                <a:solidFill>
                  <a:srgbClr val="7030A0"/>
                </a:solidFill>
              </a:rPr>
              <a:t>nanoseconds </a:t>
            </a:r>
            <a:r>
              <a:rPr lang="en-US" sz="1600" dirty="0"/>
              <a:t>to read a byte/word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5386626"/>
            <a:ext cx="4646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/>
              <a:t>size</a:t>
            </a:r>
            <a:r>
              <a:rPr lang="en-US" sz="1600" dirty="0"/>
              <a:t> = a few </a:t>
            </a:r>
            <a:r>
              <a:rPr lang="en-US" sz="1600" dirty="0" err="1"/>
              <a:t>tera</a:t>
            </a:r>
            <a:r>
              <a:rPr lang="en-US" sz="1600" dirty="0"/>
              <a:t> bytes</a:t>
            </a:r>
          </a:p>
          <a:p>
            <a:r>
              <a:rPr lang="en-US" sz="1600" dirty="0"/>
              <a:t> </a:t>
            </a:r>
            <a:r>
              <a:rPr lang="en-US" sz="1600" b="1" dirty="0"/>
              <a:t>speed</a:t>
            </a:r>
            <a:r>
              <a:rPr lang="en-US" sz="1600" dirty="0"/>
              <a:t>  :  seek time =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miliseconds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transfer rate= around </a:t>
            </a:r>
            <a:r>
              <a:rPr lang="en-US" sz="1600" b="1" dirty="0"/>
              <a:t>billion</a:t>
            </a:r>
            <a:r>
              <a:rPr lang="en-US" sz="1600" dirty="0"/>
              <a:t> bits per </a:t>
            </a:r>
            <a:r>
              <a:rPr lang="en-US" sz="1600" dirty="0" smtClean="0"/>
              <a:t>second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91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1" grpId="0" animBg="1"/>
      <p:bldP spid="5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simplifying assumption 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/>
              <a:t>(for </a:t>
            </a:r>
            <a:r>
              <a:rPr lang="en-US" sz="3200" b="1" dirty="0"/>
              <a:t>the rest of the </a:t>
            </a:r>
            <a:r>
              <a:rPr lang="en-US" sz="3200" b="1" dirty="0" smtClean="0"/>
              <a:t>lecture)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 </a:t>
            </a:r>
            <a:r>
              <a:rPr lang="en-US" sz="2400" dirty="0"/>
              <a:t>takes around </a:t>
            </a:r>
            <a:r>
              <a:rPr lang="en-US" sz="2400" dirty="0" smtClean="0"/>
              <a:t>a few </a:t>
            </a:r>
            <a:r>
              <a:rPr lang="en-US" sz="2400" b="1" dirty="0" smtClean="0">
                <a:solidFill>
                  <a:srgbClr val="7030A0"/>
                </a:solidFill>
              </a:rPr>
              <a:t>nanoseconds</a:t>
            </a:r>
            <a:r>
              <a:rPr lang="en-US" sz="2400" dirty="0" smtClean="0"/>
              <a:t> </a:t>
            </a:r>
            <a:r>
              <a:rPr lang="en-US" sz="2400" dirty="0"/>
              <a:t>to execute an instruction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(This assumption is </a:t>
            </a:r>
            <a:r>
              <a:rPr lang="en-US" sz="2000" b="1" i="1" u="sng" dirty="0" smtClean="0"/>
              <a:t>well supported </a:t>
            </a:r>
            <a:r>
              <a:rPr lang="en-US" sz="2000" i="1" dirty="0" smtClean="0"/>
              <a:t>by the modern day computers)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Efficient Algorithms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What is an algorithm ?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Definition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finite sequence</a:t>
            </a:r>
            <a:r>
              <a:rPr lang="en-US" sz="2400" dirty="0" smtClean="0"/>
              <a:t> of </a:t>
            </a:r>
            <a:r>
              <a:rPr lang="en-US" sz="2400" b="1" dirty="0" smtClean="0"/>
              <a:t>well defined instructions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required to </a:t>
            </a:r>
            <a:r>
              <a:rPr lang="en-US" sz="2400" u="sng" dirty="0" smtClean="0"/>
              <a:t>solve</a:t>
            </a:r>
            <a:r>
              <a:rPr lang="en-US" sz="2400" dirty="0" smtClean="0"/>
              <a:t> a given computational problem.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prime objective of the course: </a:t>
            </a:r>
          </a:p>
          <a:p>
            <a:pPr marL="0" indent="0" algn="ctr">
              <a:buNone/>
            </a:pPr>
            <a:r>
              <a:rPr lang="en-US" sz="2400" dirty="0" smtClean="0"/>
              <a:t>Design of </a:t>
            </a:r>
            <a:r>
              <a:rPr lang="en-US" sz="2400" b="1" dirty="0" smtClean="0">
                <a:solidFill>
                  <a:srgbClr val="7030A0"/>
                </a:solidFill>
              </a:rPr>
              <a:t>efficient</a:t>
            </a:r>
            <a:r>
              <a:rPr lang="en-US" sz="2400" b="1" dirty="0" smtClean="0"/>
              <a:t> </a:t>
            </a:r>
            <a:r>
              <a:rPr lang="en-US" sz="2400" dirty="0" smtClean="0"/>
              <a:t>algorithms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1642</Words>
  <Application>Microsoft Office PowerPoint</Application>
  <PresentationFormat>On-screen Show (4:3)</PresentationFormat>
  <Paragraphs>418</Paragraphs>
  <Slides>32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Structures and Algorithms (CS210/CS210A) </vt:lpstr>
      <vt:lpstr>The website of the course</vt:lpstr>
      <vt:lpstr>Those were the golden moments…</vt:lpstr>
      <vt:lpstr>Prerequisite of this course</vt:lpstr>
      <vt:lpstr>Salient features of the course</vt:lpstr>
      <vt:lpstr>Let us open a desktop/laptop</vt:lpstr>
      <vt:lpstr>A simplifying assumption  (for the rest of the lecture)</vt:lpstr>
      <vt:lpstr>PowerPoint Presentation</vt:lpstr>
      <vt:lpstr>What is an algorithm ?</vt:lpstr>
      <vt:lpstr>PowerPoint Presentation</vt:lpstr>
      <vt:lpstr>Revisiting problems from ESC101</vt:lpstr>
      <vt:lpstr>Problem 1:    Bit-sum-prime numbers</vt:lpstr>
      <vt:lpstr>Problem 1: Fibonacci numbers </vt:lpstr>
      <vt:lpstr>Iterative Algorithm for F(n)</vt:lpstr>
      <vt:lpstr>Recursive algorithm for F(n)</vt:lpstr>
      <vt:lpstr>Homework 1 (compulsory)</vt:lpstr>
      <vt:lpstr>Problem 2:    Subset-sum problem</vt:lpstr>
      <vt:lpstr>Problem 3:    Sorting </vt:lpstr>
      <vt:lpstr>How to design efficient algorithm for a problem ? </vt:lpstr>
      <vt:lpstr>Summary of Algorithms</vt:lpstr>
      <vt:lpstr>PowerPoint Presentation</vt:lpstr>
      <vt:lpstr>An Example </vt:lpstr>
      <vt:lpstr>Aim of a data structure ?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Range-1-Query Determining if a rectangle has at least one 1 ?</vt:lpstr>
      <vt:lpstr>Data structures to be covered in this 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379</cp:revision>
  <dcterms:created xsi:type="dcterms:W3CDTF">2011-12-03T04:13:03Z</dcterms:created>
  <dcterms:modified xsi:type="dcterms:W3CDTF">2015-12-30T05:53:11Z</dcterms:modified>
</cp:coreProperties>
</file>