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18" r:id="rId2"/>
    <p:sldId id="439" r:id="rId3"/>
    <p:sldId id="433" r:id="rId4"/>
    <p:sldId id="440" r:id="rId5"/>
    <p:sldId id="443" r:id="rId6"/>
    <p:sldId id="444" r:id="rId7"/>
    <p:sldId id="445" r:id="rId8"/>
    <p:sldId id="434" r:id="rId9"/>
    <p:sldId id="435" r:id="rId10"/>
    <p:sldId id="446" r:id="rId11"/>
    <p:sldId id="436" r:id="rId12"/>
    <p:sldId id="437" r:id="rId13"/>
    <p:sldId id="447" r:id="rId14"/>
    <p:sldId id="419" r:id="rId15"/>
    <p:sldId id="411" r:id="rId16"/>
    <p:sldId id="412" r:id="rId17"/>
    <p:sldId id="430" r:id="rId18"/>
    <p:sldId id="424" r:id="rId19"/>
    <p:sldId id="425" r:id="rId20"/>
    <p:sldId id="422" r:id="rId21"/>
    <p:sldId id="426" r:id="rId22"/>
    <p:sldId id="423" r:id="rId23"/>
    <p:sldId id="427" r:id="rId24"/>
    <p:sldId id="416" r:id="rId25"/>
    <p:sldId id="429" r:id="rId26"/>
    <p:sldId id="414" r:id="rId27"/>
    <p:sldId id="415" r:id="rId28"/>
    <p:sldId id="431" r:id="rId29"/>
    <p:sldId id="43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1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1430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2: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Model of computation 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Efficient algorithm for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mod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algn="l"/>
                <a:endParaRPr lang="en-US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</a:t>
            </a:r>
            <a:r>
              <a:rPr lang="en-US" sz="3600" b="1" dirty="0" smtClean="0">
                <a:solidFill>
                  <a:srgbClr val="7030A0"/>
                </a:solidFill>
              </a:rPr>
              <a:t>ord RAM :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a model of computation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5259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2" grpId="0" animBg="1"/>
      <p:bldP spid="6" grpId="0"/>
      <p:bldP spid="63" grpId="0" animBg="1"/>
      <p:bldP spid="64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533400" y="37171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is an instruction executed?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Decoding instruction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fetching </a:t>
            </a:r>
            <a:r>
              <a:rPr lang="en-US" sz="2000" dirty="0"/>
              <a:t>the </a:t>
            </a:r>
            <a:r>
              <a:rPr lang="en-US" sz="2000" dirty="0" smtClean="0"/>
              <a:t>operands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performing </a:t>
            </a:r>
            <a:r>
              <a:rPr lang="en-US" sz="2000" dirty="0"/>
              <a:t>arithmetic/logical </a:t>
            </a:r>
            <a:r>
              <a:rPr lang="en-US" sz="2000" dirty="0" smtClean="0"/>
              <a:t>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storing </a:t>
            </a:r>
            <a:r>
              <a:rPr lang="en-US" sz="2000" dirty="0"/>
              <a:t>the result back </a:t>
            </a:r>
          </a:p>
          <a:p>
            <a:pPr marL="0" indent="0">
              <a:buNone/>
            </a:pPr>
            <a:r>
              <a:rPr lang="en-US" sz="2000" dirty="0" smtClean="0"/>
              <a:t>        into 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Each instruction takes a </a:t>
            </a:r>
            <a:r>
              <a:rPr lang="en-US" sz="2000" u="sng" dirty="0" smtClean="0"/>
              <a:t>few cycles (click ticks) </a:t>
            </a:r>
            <a:r>
              <a:rPr lang="en-US" sz="2000" dirty="0" smtClean="0"/>
              <a:t>to get executed.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590796"/>
            <a:ext cx="3505200" cy="685803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7" y="2726268"/>
              <a:ext cx="2057402" cy="550329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87479" y="3254279"/>
            <a:ext cx="685800" cy="2406841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4384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uiExpand="1" build="p"/>
      <p:bldP spid="52" grpId="0" animBg="1"/>
      <p:bldP spid="56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of </a:t>
            </a:r>
            <a:r>
              <a:rPr lang="en-US" sz="3600" b="1" dirty="0"/>
              <a:t>computation:</a:t>
            </a:r>
            <a:br>
              <a:rPr lang="en-US" sz="3600" b="1" dirty="0"/>
            </a:br>
            <a:r>
              <a:rPr lang="en-US" sz="3600" b="1" dirty="0" smtClean="0">
                <a:solidFill>
                  <a:srgbClr val="7030A0"/>
                </a:solidFill>
              </a:rPr>
              <a:t>Characteristics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</a:t>
            </a:r>
            <a:r>
              <a:rPr lang="en-US" sz="2000" dirty="0" smtClean="0"/>
              <a:t>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input item (number, name) is stored in </a:t>
            </a:r>
            <a:r>
              <a:rPr lang="en-US" sz="2000" b="1" u="sng" dirty="0" smtClean="0">
                <a:solidFill>
                  <a:srgbClr val="C00000"/>
                </a:solidFill>
              </a:rPr>
              <a:t>binary format</a:t>
            </a:r>
            <a:r>
              <a:rPr lang="en-US" sz="2000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RAM can be viewed as a huge array of words.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Any arbitrary location of RAM can be </a:t>
            </a:r>
            <a:r>
              <a:rPr lang="en-US" sz="2000" b="1" u="sng" dirty="0" smtClean="0">
                <a:solidFill>
                  <a:srgbClr val="C00000"/>
                </a:solidFill>
              </a:rPr>
              <a:t>accessed</a:t>
            </a:r>
            <a:r>
              <a:rPr lang="en-US" sz="2000" dirty="0" smtClean="0"/>
              <a:t> in the same time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u="sng" dirty="0" smtClean="0">
                <a:solidFill>
                  <a:srgbClr val="C00000"/>
                </a:solidFill>
              </a:rPr>
              <a:t>irrespective</a:t>
            </a:r>
            <a:r>
              <a:rPr lang="en-US" sz="2000" dirty="0" smtClean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</a:t>
            </a:r>
            <a:r>
              <a:rPr lang="en-US" sz="2000" b="1" u="sng" dirty="0" smtClean="0">
                <a:solidFill>
                  <a:srgbClr val="C00000"/>
                </a:solidFill>
              </a:rPr>
              <a:t>fully </a:t>
            </a:r>
            <a:r>
              <a:rPr lang="en-US" sz="2000" dirty="0" smtClean="0"/>
              <a:t> in </a:t>
            </a:r>
            <a:r>
              <a:rPr lang="en-US" sz="2000" dirty="0"/>
              <a:t>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arithmetic or logical operation </a:t>
            </a:r>
            <a:r>
              <a:rPr lang="en-US" sz="2000" dirty="0" smtClean="0">
                <a:solidFill>
                  <a:srgbClr val="002060"/>
                </a:solidFill>
              </a:rPr>
              <a:t>(+,-,*,/,or, </a:t>
            </a:r>
            <a:r>
              <a:rPr lang="en-US" sz="2000" dirty="0" err="1" smtClean="0">
                <a:solidFill>
                  <a:srgbClr val="002060"/>
                </a:solidFill>
              </a:rPr>
              <a:t>xor</a:t>
            </a:r>
            <a:r>
              <a:rPr lang="en-US" sz="2000" dirty="0" smtClean="0">
                <a:solidFill>
                  <a:srgbClr val="002060"/>
                </a:solidFill>
              </a:rPr>
              <a:t>,…</a:t>
            </a:r>
            <a:r>
              <a:rPr lang="en-US" sz="2000" dirty="0" smtClean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involving a </a:t>
            </a:r>
            <a:r>
              <a:rPr lang="en-US" sz="2000" u="sng" dirty="0" smtClean="0"/>
              <a:t>constant</a:t>
            </a:r>
            <a:r>
              <a:rPr lang="en-US" sz="2000" dirty="0" smtClean="0"/>
              <a:t> number of words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takes </a:t>
            </a:r>
            <a:r>
              <a:rPr lang="en-US" sz="2000" b="1" u="sng" dirty="0" smtClean="0">
                <a:solidFill>
                  <a:srgbClr val="C00000"/>
                </a:solidFill>
              </a:rPr>
              <a:t>a constant number of cycles (steps) </a:t>
            </a:r>
            <a:r>
              <a:rPr lang="en-US" sz="2000" dirty="0" smtClean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an 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Question</a:t>
            </a:r>
            <a:r>
              <a:rPr lang="en-US" sz="2400" dirty="0" smtClean="0"/>
              <a:t>:  How to measure time taken by an algorithm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Number of instructions taken in </a:t>
            </a:r>
            <a:r>
              <a:rPr lang="en-US" sz="2400" b="1" dirty="0" smtClean="0">
                <a:solidFill>
                  <a:srgbClr val="C00000"/>
                </a:solidFill>
              </a:rPr>
              <a:t>word RAM </a:t>
            </a:r>
            <a:r>
              <a:rPr lang="en-US" sz="2400" dirty="0" smtClean="0"/>
              <a:t>model.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152400" y="3657600"/>
            <a:ext cx="4495800" cy="1295400"/>
          </a:xfrm>
          <a:prstGeom prst="cloudCallout">
            <a:avLst>
              <a:gd name="adj1" fmla="val -20833"/>
              <a:gd name="adj2" fmla="val 750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about the influence of  so many other parameters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7006" y="4829206"/>
            <a:ext cx="37521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Multitasking  due to Operating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07006" y="4090542"/>
            <a:ext cx="268304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 : 32 versus 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7006" y="4459874"/>
            <a:ext cx="35192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Code optimization due to Compiler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7006" y="3745160"/>
            <a:ext cx="42369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Variation in the time of various instructions</a:t>
            </a:r>
            <a:endParaRPr lang="en-US" dirty="0"/>
          </a:p>
        </p:txBody>
      </p:sp>
      <p:sp>
        <p:nvSpPr>
          <p:cNvPr id="12" name="Down Ribbon 11"/>
          <p:cNvSpPr/>
          <p:nvPr/>
        </p:nvSpPr>
        <p:spPr>
          <a:xfrm>
            <a:off x="1828800" y="4275208"/>
            <a:ext cx="5761247" cy="105879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judge the influence, if any, of these parameters through experiments.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6870" y="5709424"/>
            <a:ext cx="493975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Who knows, these factors </a:t>
            </a:r>
            <a:r>
              <a:rPr lang="en-US" dirty="0" smtClean="0"/>
              <a:t>might have </a:t>
            </a:r>
          </a:p>
          <a:p>
            <a:pPr algn="ctr"/>
            <a:r>
              <a:rPr lang="en-US" dirty="0" smtClean="0"/>
              <a:t>little or negligible impact on </a:t>
            </a:r>
            <a:r>
              <a:rPr lang="en-US" dirty="0"/>
              <a:t>most of </a:t>
            </a:r>
            <a:r>
              <a:rPr lang="en-US" dirty="0" smtClean="0"/>
              <a:t>algorithms.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Homework 1 from Lecture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Computing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mod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Iterative Algorithm for</a:t>
                </a:r>
                <a:r>
                  <a:rPr lang="en-US" sz="4000" dirty="0" smtClean="0"/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sz="4000" b="1" dirty="0" smtClean="0"/>
                  <a:t>mod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{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{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 </a:t>
                </a:r>
                <a:r>
                  <a:rPr lang="en-US" sz="2000" dirty="0" smtClean="0">
                    <a:sym typeface="Wingdings" pitchFamily="2" charset="2"/>
                  </a:rPr>
                  <a:t>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 smtClean="0">
                    <a:sym typeface="Wingdings" pitchFamily="2" charset="2"/>
                  </a:rPr>
                  <a:t>Let us calculate the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 smtClean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82051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  <a:endParaRPr lang="en-US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4355592" y="32115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n-1 iterations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1844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instructions per iteration</a:t>
              </a:r>
              <a:endParaRPr lang="en-US" dirty="0"/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final instruction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number of instructions=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4+3(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-1)+1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79326" y="1600200"/>
                <a:ext cx="66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26" y="1600200"/>
                <a:ext cx="66152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55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  <p:bldP spid="15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Recursive 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</a:t>
            </a:r>
            <a:r>
              <a:rPr lang="en-US" sz="4000" b="1" dirty="0" smtClean="0">
                <a:solidFill>
                  <a:srgbClr val="0070C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) </a:t>
            </a:r>
            <a:r>
              <a:rPr lang="en-US" sz="4000" b="1" dirty="0" smtClean="0"/>
              <a:t>mod </a:t>
            </a:r>
            <a:r>
              <a:rPr lang="en-US" sz="4000" b="1" dirty="0" smtClean="0">
                <a:solidFill>
                  <a:srgbClr val="0070C0"/>
                </a:solidFill>
              </a:rPr>
              <a:t>m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dirty="0" smtClean="0"/>
                  <a:t>{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else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else return((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)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denote </a:t>
                </a:r>
                <a:r>
                  <a:rPr lang="en-US" sz="2000" b="1" dirty="0">
                    <a:sym typeface="Wingdings" pitchFamily="2" charset="2"/>
                  </a:rPr>
                  <a:t>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;   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 smtClean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 smtClean="0">
                    <a:sym typeface="Wingdings" pitchFamily="2" charset="2"/>
                  </a:rPr>
                  <a:t>For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)+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+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 smtClean="0"/>
                  <a:t>Observation 1: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)&gt;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sz="2000" b="1" dirty="0" smtClean="0"/>
                  <a:t>!!!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852" t="-1575" b="-9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Algorithms for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# instructions by </a:t>
                </a:r>
                <a:r>
                  <a:rPr lang="en-US" sz="2400" b="1" dirty="0" smtClean="0"/>
                  <a:t>Recursive</a:t>
                </a:r>
                <a:r>
                  <a:rPr lang="en-US" sz="2400" dirty="0" smtClean="0"/>
                  <a:t> algorithm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/>
                  <a:t>(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exponential</a:t>
                </a:r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)</a:t>
                </a:r>
                <a:endParaRPr lang="en-US" sz="2400" dirty="0" smtClean="0"/>
              </a:p>
              <a:p>
                <a:r>
                  <a:rPr lang="en-US" sz="2400" dirty="0" smtClean="0"/>
                  <a:t># </a:t>
                </a:r>
                <a:r>
                  <a:rPr lang="en-US" sz="2400" dirty="0"/>
                  <a:t>instructions by </a:t>
                </a:r>
                <a:r>
                  <a:rPr lang="en-US" sz="2400" b="1" dirty="0" smtClean="0"/>
                  <a:t>Iterative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algorithm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IFib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/>
                  <a:t>(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linear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)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Can we compute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quickly ?              </a:t>
                </a: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3"/>
                <a:stretch>
                  <a:fillRect l="-109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4114800"/>
            <a:ext cx="6257290" cy="990600"/>
            <a:chOff x="1676400" y="3505200"/>
            <a:chExt cx="6257290" cy="990600"/>
          </a:xfrm>
        </p:grpSpPr>
        <p:sp>
          <p:nvSpPr>
            <p:cNvPr id="5" name="Smiley Face 4"/>
            <p:cNvSpPr/>
            <p:nvPr/>
          </p:nvSpPr>
          <p:spPr>
            <a:xfrm>
              <a:off x="4343400" y="3505200"/>
              <a:ext cx="609600" cy="533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76400" y="4126468"/>
                  <a:ext cx="6257290" cy="36933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None of them works for entire range of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long </a:t>
                  </a:r>
                  <a:r>
                    <a:rPr lang="en-US" b="1" dirty="0" err="1" smtClean="0">
                      <a:solidFill>
                        <a:srgbClr val="C00000"/>
                      </a:solidFill>
                    </a:rPr>
                    <a:t>long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 err="1" smtClean="0">
                      <a:solidFill>
                        <a:srgbClr val="C00000"/>
                      </a:solidFill>
                    </a:rPr>
                    <a:t>int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dirty="0" smtClean="0"/>
                    <a:t>and </a:t>
                  </a:r>
                  <a:r>
                    <a:rPr lang="en-US" b="1" dirty="0" err="1" smtClean="0">
                      <a:solidFill>
                        <a:srgbClr val="C00000"/>
                      </a:solidFill>
                    </a:rPr>
                    <a:t>int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4126468"/>
                  <a:ext cx="62572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80" t="-8197" r="-68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8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>
              <a:xfrm>
                <a:off x="228600" y="2130425"/>
                <a:ext cx="8763000" cy="1470025"/>
              </a:xfrm>
            </p:spPr>
            <p:txBody>
              <a:bodyPr/>
              <a:lstStyle/>
              <a:p>
                <a:r>
                  <a:rPr lang="en-US" sz="4000" b="1" dirty="0" smtClean="0"/>
                  <a:t>How to compute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</a:t>
                </a:r>
                <a:r>
                  <a:rPr lang="en-US" sz="4000" b="1" dirty="0" smtClean="0"/>
                  <a:t>mod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4000" b="1" dirty="0" smtClean="0"/>
                  <a:t>quickly ?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28600" y="2130425"/>
                <a:ext cx="8763000" cy="14700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962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… need some better insight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warm-up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good are your programming skills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Recap of the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) return 1;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else {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×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1111" t="-979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53651" y="3048000"/>
            <a:ext cx="1825509" cy="2133600"/>
            <a:chOff x="4357340" y="2144752"/>
            <a:chExt cx="1991986" cy="1066800"/>
          </a:xfrm>
        </p:grpSpPr>
        <p:sp>
          <p:nvSpPr>
            <p:cNvPr id="8" name="Right Brace 7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xcluding  the</a:t>
              </a:r>
            </a:p>
            <a:p>
              <a:r>
                <a:rPr lang="en-US" b="1" dirty="0" smtClean="0"/>
                <a:t>Recursive</a:t>
              </a:r>
              <a:r>
                <a:rPr lang="en-US" dirty="0" smtClean="0"/>
                <a:t> call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9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                     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1111" t="-902" r="-1333" b="-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1281684" y="28956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1684" y="37779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281684" y="46923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52738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3581400" y="3581400"/>
                <a:ext cx="5486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581400"/>
                <a:ext cx="5486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r="-1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12570" y="3821668"/>
                <a:ext cx="5028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70" y="3821668"/>
                <a:ext cx="502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) return 1;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dirty="0" smtClean="0"/>
                  <a:t>else {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2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}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3"/>
                <a:stretch>
                  <a:fillRect l="-1111" t="-914" r="-1333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391400" y="3505200"/>
            <a:ext cx="1825509" cy="2133600"/>
            <a:chOff x="4357340" y="2144752"/>
            <a:chExt cx="1991986" cy="1066800"/>
          </a:xfrm>
        </p:grpSpPr>
        <p:sp>
          <p:nvSpPr>
            <p:cNvPr id="9" name="Right Brace 8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instructions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xcluding  the</a:t>
              </a:r>
            </a:p>
            <a:p>
              <a:r>
                <a:rPr lang="en-US" b="1" dirty="0" smtClean="0"/>
                <a:t>Recursive</a:t>
              </a:r>
              <a:r>
                <a:rPr lang="en-US" dirty="0" smtClean="0"/>
                <a:t> call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4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4000" dirty="0" smtClean="0">
                    <a:solidFill>
                      <a:srgbClr val="0070C0"/>
                    </a:solidFill>
                  </a:rPr>
                  <a:t/>
                </a:r>
                <a:br>
                  <a:rPr lang="en-IN" sz="4000" dirty="0" smtClean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Problem</a:t>
                </a:r>
                <a:r>
                  <a:rPr lang="en-US" sz="2400" dirty="0" smtClean="0"/>
                  <a:t>: Given three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2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</a:t>
                </a:r>
                <a:endParaRPr lang="en-IN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3"/>
                <a:stretch>
                  <a:fillRect l="-1111" t="-914" r="-1333" b="-13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1281684" y="33528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1281684" y="42351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295400" y="51214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200400" y="4572000"/>
                <a:ext cx="5851128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     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72000"/>
                <a:ext cx="5851128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 r="-5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1570" y="4876800"/>
                <a:ext cx="101995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5 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70" y="4876800"/>
                <a:ext cx="101995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Efficient </a:t>
                </a:r>
                <a:r>
                  <a:rPr lang="en-US" sz="4000" b="1" dirty="0"/>
                  <a:t>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l="-549" r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Idea </a:t>
            </a:r>
            <a:r>
              <a:rPr lang="en-US" sz="4000" b="1" dirty="0" smtClean="0">
                <a:solidFill>
                  <a:srgbClr val="006C31"/>
                </a:solidFill>
              </a:rPr>
              <a:t>1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b="1" dirty="0" smtClean="0"/>
                  <a:t>:  </a:t>
                </a:r>
                <a:r>
                  <a:rPr lang="en-US" sz="2400" dirty="0" smtClean="0"/>
                  <a:t>Can we express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for some 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Unfortunately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no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Idea 2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76934" y="2057400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 smtClean="0">
                <a:solidFill>
                  <a:srgbClr val="7030A0"/>
                </a:solidFill>
              </a:rPr>
              <a:t>         1</a:t>
            </a:r>
          </a:p>
          <a:p>
            <a:pPr marL="342900" indent="-342900">
              <a:buAutoNum type="arabicPlain"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1              0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81200" y="4618672"/>
            <a:ext cx="4572000" cy="1553528"/>
            <a:chOff x="2057400" y="4085272"/>
            <a:chExt cx="4572000" cy="1553528"/>
          </a:xfrm>
        </p:grpSpPr>
        <p:sp>
          <p:nvSpPr>
            <p:cNvPr id="13" name="TextBox 12"/>
            <p:cNvSpPr txBox="1"/>
            <p:nvPr/>
          </p:nvSpPr>
          <p:spPr>
            <a:xfrm>
              <a:off x="3853134" y="4239161"/>
              <a:ext cx="12522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sz="2000" b="1" dirty="0" smtClean="0">
                  <a:solidFill>
                    <a:srgbClr val="7030A0"/>
                  </a:solidFill>
                </a:rPr>
                <a:t>         1</a:t>
              </a:r>
            </a:p>
            <a:p>
              <a:pPr marL="342900" indent="-342900">
                <a:buAutoNum type="arabicPlain"/>
              </a:pPr>
              <a:endParaRPr lang="en-US" sz="2000" b="1" dirty="0" smtClean="0">
                <a:solidFill>
                  <a:srgbClr val="7030A0"/>
                </a:solidFill>
              </a:endParaRP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r>
                <a:rPr lang="en-US" sz="2000" b="1" dirty="0" smtClean="0">
                  <a:solidFill>
                    <a:srgbClr val="7030A0"/>
                  </a:solidFill>
                </a:rPr>
                <a:t>1              0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7400" y="4085272"/>
              <a:ext cx="4572000" cy="1553528"/>
              <a:chOff x="2819400" y="4343400"/>
              <a:chExt cx="4572000" cy="155352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477000" y="4343400"/>
                <a:ext cx="914400" cy="1477328"/>
                <a:chOff x="5562600" y="4343400"/>
                <a:chExt cx="914400" cy="1477328"/>
              </a:xfrm>
            </p:grpSpPr>
            <p:sp>
              <p:nvSpPr>
                <p:cNvPr id="22" name="Double Bracket 21"/>
                <p:cNvSpPr/>
                <p:nvPr/>
              </p:nvSpPr>
              <p:spPr>
                <a:xfrm>
                  <a:off x="5562600" y="44196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59892" y="4343400"/>
                  <a:ext cx="566181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   1</a:t>
                  </a:r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r>
                    <a:rPr lang="en-US" dirty="0" smtClean="0"/>
                    <a:t>     0</a:t>
                  </a:r>
                  <a:endParaRPr lang="en-US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819400" y="4419600"/>
                <a:ext cx="990600" cy="1477328"/>
                <a:chOff x="2819400" y="4419600"/>
                <a:chExt cx="990600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   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4908" t="-2058" r="-7975" b="-53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Double Bracket 20"/>
                <p:cNvSpPr/>
                <p:nvPr/>
              </p:nvSpPr>
              <p:spPr>
                <a:xfrm>
                  <a:off x="2819400" y="44958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Equal 16"/>
              <p:cNvSpPr/>
              <p:nvPr/>
            </p:nvSpPr>
            <p:spPr>
              <a:xfrm>
                <a:off x="3810000" y="4648200"/>
                <a:ext cx="457200" cy="914400"/>
              </a:xfrm>
              <a:prstGeom prst="mathEqual">
                <a:avLst>
                  <a:gd name="adj1" fmla="val 7666"/>
                  <a:gd name="adj2" fmla="val 117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Double Bracket 17"/>
              <p:cNvSpPr/>
              <p:nvPr/>
            </p:nvSpPr>
            <p:spPr>
              <a:xfrm>
                <a:off x="4495800" y="4419600"/>
                <a:ext cx="1447800" cy="1401128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5943600" y="4800600"/>
                <a:ext cx="533400" cy="457200"/>
              </a:xfrm>
              <a:prstGeom prst="mathMultiply">
                <a:avLst>
                  <a:gd name="adj1" fmla="val 6447"/>
                </a:avLst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038600" y="20574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5867400" y="3382329"/>
            <a:ext cx="3276600" cy="1189672"/>
          </a:xfrm>
          <a:prstGeom prst="cloudCallout">
            <a:avLst>
              <a:gd name="adj1" fmla="val 34866"/>
              <a:gd name="adj2" fmla="val 650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Unfolding</a:t>
            </a:r>
            <a:r>
              <a:rPr lang="en-US" sz="1600" dirty="0" smtClean="0">
                <a:solidFill>
                  <a:schemeClr val="tx1"/>
                </a:solidFill>
              </a:rPr>
              <a:t> the RHS of this equation, we get 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Equal 32"/>
          <p:cNvSpPr/>
          <p:nvPr/>
        </p:nvSpPr>
        <p:spPr>
          <a:xfrm>
            <a:off x="2971800" y="2209800"/>
            <a:ext cx="457200" cy="914400"/>
          </a:xfrm>
          <a:prstGeom prst="mathEqual">
            <a:avLst>
              <a:gd name="adj1" fmla="val 7666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uble Bracket 39"/>
          <p:cNvSpPr/>
          <p:nvPr/>
        </p:nvSpPr>
        <p:spPr>
          <a:xfrm>
            <a:off x="3657600" y="1981200"/>
            <a:ext cx="1447800" cy="140112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5105400" y="2362200"/>
            <a:ext cx="533400" cy="457200"/>
          </a:xfrm>
          <a:prstGeom prst="mathMultiply">
            <a:avLst>
              <a:gd name="adj1" fmla="val 64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81200" y="1981200"/>
            <a:ext cx="972510" cy="1477328"/>
            <a:chOff x="1981200" y="1981200"/>
            <a:chExt cx="972510" cy="1477328"/>
          </a:xfrm>
        </p:grpSpPr>
        <p:sp>
          <p:nvSpPr>
            <p:cNvPr id="32" name="Double Bracket 31"/>
            <p:cNvSpPr/>
            <p:nvPr/>
          </p:nvSpPr>
          <p:spPr>
            <a:xfrm>
              <a:off x="1988634" y="2057400"/>
              <a:ext cx="914400" cy="137160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   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00" t="-2066" r="-10000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638800" y="1951672"/>
            <a:ext cx="972510" cy="1477328"/>
            <a:chOff x="5638800" y="1951672"/>
            <a:chExt cx="972510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t="-2058" r="-10000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Double Bracket 44"/>
            <p:cNvSpPr/>
            <p:nvPr/>
          </p:nvSpPr>
          <p:spPr>
            <a:xfrm>
              <a:off x="5638800" y="1981200"/>
              <a:ext cx="914400" cy="137160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29200" y="4431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76800" y="4355068"/>
                <a:ext cx="7785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355068"/>
                <a:ext cx="7785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wn Arrow 52"/>
          <p:cNvSpPr/>
          <p:nvPr/>
        </p:nvSpPr>
        <p:spPr>
          <a:xfrm>
            <a:off x="3962400" y="3657600"/>
            <a:ext cx="762000" cy="80867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  <p:bldP spid="27" grpId="0"/>
      <p:bldP spid="27" grpId="1"/>
      <p:bldP spid="30" grpId="0" animBg="1"/>
      <p:bldP spid="30" grpId="1" animBg="1"/>
      <p:bldP spid="33" grpId="0" animBg="1"/>
      <p:bldP spid="40" grpId="0" animBg="1"/>
      <p:bldP spid="41" grpId="0" animBg="1"/>
      <p:bldP spid="48" grpId="0"/>
      <p:bldP spid="47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6C31"/>
                    </a:solidFill>
                  </a:rPr>
                  <a:t>A clever 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>
                    <a:solidFill>
                      <a:srgbClr val="006C31"/>
                    </a:solidFill>
                  </a:rPr>
                  <a:t> 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Clever-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-Fib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smtClean="0">
                    <a:sym typeface="Wingdings" pitchFamily="2" charset="2"/>
                  </a:rPr>
                  <a:t>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   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400" dirty="0" smtClean="0"/>
                  <a:t>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];        </a:t>
                </a:r>
                <a:r>
                  <a:rPr lang="en-US" sz="1800" dirty="0" smtClean="0"/>
                  <a:t>//   the first element of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1800" dirty="0" smtClean="0"/>
                  <a:t> stores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mod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How </a:t>
                </a:r>
                <a:r>
                  <a:rPr lang="en-US" sz="2000" dirty="0" smtClean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efficiently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 :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429" t="-1078" b="-24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048000" y="5334000"/>
                <a:ext cx="48006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Inspiration from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34000"/>
                <a:ext cx="48006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/>
          <p:cNvSpPr/>
          <p:nvPr/>
        </p:nvSpPr>
        <p:spPr>
          <a:xfrm>
            <a:off x="4355592" y="2209800"/>
            <a:ext cx="21976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instructions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4355592" y="3211552"/>
            <a:ext cx="21976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6C31"/>
                    </a:solidFill>
                  </a:rPr>
                  <a:t>A clever algorithm 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/>
                  <a:t>mod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be a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×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 matrix. 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is even</a:t>
                </a:r>
                <a:r>
                  <a:rPr lang="en-US" sz="2000" dirty="0" smtClean="0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</a:t>
                </a:r>
                <a:endParaRPr lang="en-US" sz="2400" i="1" dirty="0" smtClean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odd,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=</a:t>
                </a:r>
              </a:p>
              <a:p>
                <a:endParaRPr lang="en-US" sz="2400" i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many instructions are required to multiply two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×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 smtClean="0"/>
                  <a:t>matrices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12 </a:t>
                </a:r>
                <a:r>
                  <a:rPr lang="en-US" sz="2000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Number of instructions for computing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 :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 smtClean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Number of instructions </a:t>
                </a:r>
                <a:r>
                  <a:rPr lang="en-US" sz="2000" dirty="0" smtClean="0"/>
                  <a:t>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11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 rotWithShape="1">
                <a:blip r:embed="rId3"/>
                <a:stretch>
                  <a:fillRect l="-1429" t="-1010" b="-46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4985" y="4613309"/>
            <a:ext cx="11592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16 + 16 +3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4589665"/>
            <a:ext cx="10534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           35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38800" y="3962400"/>
            <a:ext cx="1981200" cy="76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8600" y="1682758"/>
                <a:ext cx="1863267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682758"/>
                <a:ext cx="1863267" cy="539315"/>
              </a:xfrm>
              <a:prstGeom prst="rect">
                <a:avLst/>
              </a:prstGeom>
              <a:blipFill rotWithShape="1">
                <a:blip r:embed="rId4"/>
                <a:stretch>
                  <a:fillRect t="-6742" r="-10164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87818" y="2222073"/>
                <a:ext cx="2565382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18" y="2222073"/>
                <a:ext cx="2565382" cy="539315"/>
              </a:xfrm>
              <a:prstGeom prst="rect">
                <a:avLst/>
              </a:prstGeom>
              <a:blipFill rotWithShape="1">
                <a:blip r:embed="rId5"/>
                <a:stretch>
                  <a:fillRect t="-10227" r="-7126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1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Three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Which algorithm is the best 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What is the exact base of the exponent in the running time of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r>
              <a:rPr lang="en-US" sz="2000" dirty="0" smtClean="0"/>
              <a:t>Are we justified in ignoring the influence of so many other parameters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(Variation in the time of instructions/Architecture/Code optimization/…)</a:t>
            </a:r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 smtClean="0"/>
              <a:t>close to </a:t>
            </a:r>
            <a:r>
              <a:rPr lang="en-US" sz="2000" b="1" u="sng" dirty="0" smtClean="0"/>
              <a:t>reality</a:t>
            </a:r>
            <a:r>
              <a:rPr lang="en-US" sz="2000" dirty="0" smtClean="0"/>
              <a:t> </a:t>
            </a:r>
            <a:r>
              <a:rPr lang="en-US" sz="2000" dirty="0" smtClean="0"/>
              <a:t>is the RAM model of computation ?</a:t>
            </a:r>
          </a:p>
          <a:p>
            <a:pPr marL="0" indent="0" algn="ctr">
              <a:buNone/>
            </a:pPr>
            <a:r>
              <a:rPr lang="en-US" sz="2400" b="1" dirty="0" smtClean="0"/>
              <a:t>Find out yourself !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Assignment 1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91333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        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91333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5562600" y="2057400"/>
            <a:ext cx="3429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5855283" y="2447645"/>
            <a:ext cx="24505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800" y="220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5734050" y="5715000"/>
            <a:ext cx="340995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 is so much that you can learn through this assignment.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 not underestimate it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Current-state-of-the-art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659188" y="1524000"/>
            <a:ext cx="5332412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3" name="TextBox 9"/>
            <p:cNvSpPr txBox="1">
              <a:spLocks noChangeArrowheads="1"/>
            </p:cNvSpPr>
            <p:nvPr/>
          </p:nvSpPr>
          <p:spPr bwMode="auto">
            <a:xfrm>
              <a:off x="4040197" y="3329226"/>
              <a:ext cx="403700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A processor (CPU)   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few GHz</a:t>
              </a:r>
            </a:p>
            <a:p>
              <a:r>
                <a:rPr lang="en-US" sz="1600"/>
                <a:t>(a few </a:t>
              </a:r>
              <a:r>
                <a:rPr lang="en-US" sz="1600" b="1">
                  <a:solidFill>
                    <a:srgbClr val="7030A0"/>
                  </a:solidFill>
                </a:rPr>
                <a:t>nanoseconds</a:t>
              </a:r>
              <a:r>
                <a:rPr lang="en-US" sz="1600"/>
                <a:t> to execute an instruction)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11" name="TextBox 11"/>
            <p:cNvSpPr txBox="1">
              <a:spLocks noChangeArrowheads="1"/>
            </p:cNvSpPr>
            <p:nvPr/>
          </p:nvSpPr>
          <p:spPr bwMode="auto">
            <a:xfrm>
              <a:off x="2488124" y="4804827"/>
              <a:ext cx="4735271" cy="113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>
                  <a:solidFill>
                    <a:srgbClr val="0070C0"/>
                  </a:solidFill>
                </a:rPr>
                <a:t>                     </a:t>
              </a:r>
              <a:r>
                <a:rPr lang="en-US" b="1">
                  <a:solidFill>
                    <a:srgbClr val="002060"/>
                  </a:solidFill>
                </a:rPr>
                <a:t>External Memory </a:t>
              </a:r>
              <a:r>
                <a:rPr lang="en-US" b="1">
                  <a:solidFill>
                    <a:srgbClr val="0070C0"/>
                  </a:solidFill>
                </a:rPr>
                <a:t>(Hard Disk Drive)</a:t>
              </a:r>
            </a:p>
            <a:p>
              <a:r>
                <a:rPr lang="en-US"/>
                <a:t> </a:t>
              </a:r>
              <a:r>
                <a:rPr lang="en-US" sz="1600" b="1"/>
                <a:t>size</a:t>
              </a:r>
              <a:r>
                <a:rPr lang="en-US" sz="1600"/>
                <a:t> = a few tera bytes</a:t>
              </a:r>
            </a:p>
            <a:p>
              <a:r>
                <a:rPr lang="en-US" sz="1600"/>
                <a:t> </a:t>
              </a:r>
              <a:r>
                <a:rPr lang="en-US" sz="1600" b="1"/>
                <a:t>speed</a:t>
              </a:r>
              <a:r>
                <a:rPr lang="en-US" sz="1600"/>
                <a:t>  :  seek time =</a:t>
              </a:r>
              <a:r>
                <a:rPr lang="en-US" sz="1600" b="1">
                  <a:solidFill>
                    <a:srgbClr val="7030A0"/>
                  </a:solidFill>
                </a:rPr>
                <a:t> miliseconds</a:t>
              </a:r>
              <a:r>
                <a:rPr lang="en-US" sz="1600"/>
                <a:t> </a:t>
              </a:r>
            </a:p>
            <a:p>
              <a:r>
                <a:rPr lang="en-US" sz="1600"/>
                <a:t>                 transfer rate= a </a:t>
              </a:r>
              <a:r>
                <a:rPr lang="en-US" sz="1600" b="1"/>
                <a:t>billion</a:t>
              </a:r>
              <a:r>
                <a:rPr lang="en-US" sz="1600"/>
                <a:t> bytes per second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659188" y="3276600"/>
            <a:ext cx="5443537" cy="1447800"/>
            <a:chOff x="3659197" y="3276600"/>
            <a:chExt cx="5443011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1897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09" name="TextBox 10"/>
            <p:cNvSpPr txBox="1">
              <a:spLocks noChangeArrowheads="1"/>
            </p:cNvSpPr>
            <p:nvPr/>
          </p:nvSpPr>
          <p:spPr bwMode="auto">
            <a:xfrm>
              <a:off x="3921879" y="3505200"/>
              <a:ext cx="518032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b="1"/>
                <a:t>                           Internal memory (</a:t>
              </a:r>
              <a:r>
                <a:rPr lang="en-US" b="1">
                  <a:solidFill>
                    <a:srgbClr val="0070C0"/>
                  </a:solidFill>
                </a:rPr>
                <a:t>RAM)</a:t>
              </a:r>
              <a:r>
                <a:rPr lang="en-US">
                  <a:solidFill>
                    <a:srgbClr val="0070C0"/>
                  </a:solidFill>
                </a:rPr>
                <a:t>   </a:t>
              </a:r>
              <a:r>
                <a:rPr lang="en-US"/>
                <a:t> </a:t>
              </a:r>
            </a:p>
            <a:p>
              <a:r>
                <a:rPr lang="en-US" sz="1600" b="1"/>
                <a:t>size</a:t>
              </a:r>
              <a:r>
                <a:rPr lang="en-US" sz="1600"/>
                <a:t> = a few GB  (Stores few million bytes/words)</a:t>
              </a:r>
            </a:p>
            <a:p>
              <a:r>
                <a:rPr lang="en-US" sz="1600" b="1"/>
                <a:t>speed</a:t>
              </a:r>
              <a:r>
                <a:rPr lang="en-US" sz="1600"/>
                <a:t> = a few GHz(a few </a:t>
              </a:r>
              <a:r>
                <a:rPr lang="en-US" sz="1600" b="1">
                  <a:solidFill>
                    <a:srgbClr val="7030A0"/>
                  </a:solidFill>
                </a:rPr>
                <a:t>nanoseconds </a:t>
              </a:r>
              <a:r>
                <a:rPr lang="en-US" sz="1600"/>
                <a:t>to read a byte/word)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0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Motivation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for Efficient algorithms</a:t>
            </a:r>
          </a:p>
          <a:p>
            <a:pPr lvl="1"/>
            <a:r>
              <a:rPr lang="en-US" sz="2000" dirty="0" smtClean="0"/>
              <a:t>Subset sum problem</a:t>
            </a:r>
          </a:p>
          <a:p>
            <a:pPr lvl="1"/>
            <a:r>
              <a:rPr lang="en-US" sz="2000" dirty="0" smtClean="0"/>
              <a:t>Sorting</a:t>
            </a:r>
          </a:p>
          <a:p>
            <a:endParaRPr lang="en-US" sz="2400" dirty="0"/>
          </a:p>
          <a:p>
            <a:r>
              <a:rPr lang="en-US" sz="2400" dirty="0" smtClean="0"/>
              <a:t>for Efficient Data Structures</a:t>
            </a:r>
          </a:p>
          <a:p>
            <a:pPr lvl="1"/>
            <a:r>
              <a:rPr lang="en-US" sz="2000" dirty="0" smtClean="0"/>
              <a:t>Range Minima</a:t>
            </a:r>
          </a:p>
          <a:p>
            <a:pPr lvl="1"/>
            <a:r>
              <a:rPr lang="en-US" sz="2000" dirty="0" smtClean="0"/>
              <a:t>Range 1 Query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Homework </a:t>
            </a:r>
            <a:r>
              <a:rPr lang="en-US" sz="3200" b="1" dirty="0" smtClean="0">
                <a:solidFill>
                  <a:srgbClr val="006C31"/>
                </a:solidFill>
              </a:rPr>
              <a:t>1</a:t>
            </a:r>
            <a:br>
              <a:rPr lang="en-US" sz="3200" b="1" dirty="0" smtClean="0">
                <a:solidFill>
                  <a:srgbClr val="006C31"/>
                </a:solidFill>
              </a:rPr>
            </a:br>
            <a:r>
              <a:rPr lang="en-US" sz="2000" b="1" dirty="0" smtClean="0"/>
              <a:t>(compulsory)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u="sng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Write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</a:t>
                </a:r>
                <a:r>
                  <a:rPr lang="en-US" sz="2000" dirty="0" smtClean="0"/>
                  <a:t> program for the following problem: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   a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: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(64 bit integer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mod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𝟐𝟎𝟏𝟒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16304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/>
                    <a:gridCol w="2032000"/>
                    <a:gridCol w="2032000"/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Taken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 Rfib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60815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/>
                    <a:gridCol w="2032000"/>
                    <a:gridCol w="2032000"/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Taken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4808" r="-99701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4808" b="-176923"/>
                          </a:stretch>
                        </a:blipFill>
                      </a:tcPr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815868" y="472440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minute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5868" y="5029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5868" y="5410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2790" y="5888878"/>
            <a:ext cx="465717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Here are the values obtained by one student </a:t>
            </a:r>
          </a:p>
          <a:p>
            <a:r>
              <a:rPr lang="en-US" dirty="0" smtClean="0"/>
              <a:t>picked “randomly” from the class on 1</a:t>
            </a:r>
            <a:r>
              <a:rPr lang="en-US" baseline="30000" dirty="0" smtClean="0"/>
              <a:t>st</a:t>
            </a:r>
            <a:r>
              <a:rPr lang="en-US" dirty="0" smtClean="0"/>
              <a:t> January.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5421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34496" y="4648200"/>
                <a:ext cx="122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4.5 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6" y="4648200"/>
                <a:ext cx="122014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6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96000" y="5040868"/>
                <a:ext cx="1317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4.5 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40868"/>
                <a:ext cx="13177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96000" y="5421868"/>
                <a:ext cx="1317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2.6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21868"/>
                <a:ext cx="13177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413797" y="4832866"/>
            <a:ext cx="176753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Processor: 2.7 GHz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590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Inferences</a:t>
            </a:r>
            <a:r>
              <a:rPr lang="en-US" b="1" dirty="0" smtClean="0">
                <a:solidFill>
                  <a:srgbClr val="006C31"/>
                </a:solidFill>
              </a:rPr>
              <a:t> </a:t>
            </a:r>
            <a:br>
              <a:rPr lang="en-US" b="1" dirty="0" smtClean="0">
                <a:solidFill>
                  <a:srgbClr val="006C31"/>
                </a:solidFill>
              </a:rPr>
            </a:br>
            <a:r>
              <a:rPr lang="en-US" sz="3200" b="1" dirty="0" smtClean="0">
                <a:solidFill>
                  <a:srgbClr val="006C31"/>
                </a:solidFill>
              </a:rPr>
              <a:t>from the Homework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Inference for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 algorithm</a:t>
            </a:r>
          </a:p>
          <a:p>
            <a:pPr lvl="1"/>
            <a:r>
              <a:rPr lang="en-US" sz="1600" dirty="0" smtClean="0"/>
              <a:t>Too slow </a:t>
            </a:r>
            <a:r>
              <a:rPr lang="en-US" sz="1600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r>
              <a:rPr lang="en-US" sz="1600" dirty="0" smtClean="0"/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Inference for </a:t>
            </a:r>
            <a:r>
              <a:rPr lang="en-US" sz="2000" b="1" dirty="0" err="1" smtClean="0">
                <a:solidFill>
                  <a:srgbClr val="7030A0"/>
                </a:solidFill>
              </a:rPr>
              <a:t>Ifib</a:t>
            </a:r>
            <a:r>
              <a:rPr lang="en-US" sz="2000" dirty="0" smtClean="0"/>
              <a:t> algorithm  :</a:t>
            </a:r>
          </a:p>
          <a:p>
            <a:pPr lvl="1"/>
            <a:r>
              <a:rPr lang="en-US" sz="1600" dirty="0"/>
              <a:t>Faster than </a:t>
            </a:r>
            <a:r>
              <a:rPr lang="en-US" sz="1600" b="1" dirty="0" err="1" smtClean="0">
                <a:solidFill>
                  <a:srgbClr val="7030A0"/>
                </a:solidFill>
              </a:rPr>
              <a:t>Rfib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But not a solution for the problem </a:t>
            </a:r>
            <a:r>
              <a:rPr lang="en-US" sz="1600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sz="1600" dirty="0" smtClean="0">
              <a:solidFill>
                <a:srgbClr val="C00000"/>
              </a:solidFill>
            </a:endParaRPr>
          </a:p>
          <a:p>
            <a:endParaRPr lang="en-US" sz="2000" dirty="0" smtClean="0"/>
          </a:p>
          <a:p>
            <a:r>
              <a:rPr lang="en-US" sz="2000" dirty="0"/>
              <a:t>Efficiency of an </a:t>
            </a:r>
            <a:r>
              <a:rPr lang="en-US" sz="2000" dirty="0" smtClean="0"/>
              <a:t>algorithm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Time taken to solve a problem may </a:t>
            </a:r>
            <a:r>
              <a:rPr lang="en-US" sz="2000" dirty="0" smtClean="0"/>
              <a:t>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199" y="4648200"/>
            <a:ext cx="39227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depending upon the </a:t>
            </a:r>
            <a:r>
              <a:rPr lang="en-US" sz="2000" dirty="0" smtClean="0"/>
              <a:t>algorithm used</a:t>
            </a:r>
            <a:endParaRPr lang="en-US" sz="2000" dirty="0"/>
          </a:p>
        </p:txBody>
      </p:sp>
      <p:sp>
        <p:nvSpPr>
          <p:cNvPr id="9" name="Cloud Callout 8"/>
          <p:cNvSpPr/>
          <p:nvPr/>
        </p:nvSpPr>
        <p:spPr>
          <a:xfrm>
            <a:off x="2667000" y="5486400"/>
            <a:ext cx="4475970" cy="112389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the efficiency of an algorithm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9049" y="3954966"/>
            <a:ext cx="13229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does matter</a:t>
            </a:r>
          </a:p>
        </p:txBody>
      </p:sp>
    </p:spTree>
    <p:extLst>
      <p:ext uri="{BB962C8B-B14F-4D97-AF65-F5344CB8AC3E}">
        <p14:creationId xmlns:p14="http://schemas.microsoft.com/office/powerpoint/2010/main" val="19702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Current-state-of-the-art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7625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4238625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4162425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438400" y="2816352"/>
            <a:ext cx="4267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model of computation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2162" y="3809484"/>
            <a:ext cx="8178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57228" y="4397267"/>
            <a:ext cx="301999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to real world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" grpId="0" animBg="1"/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Models of computation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Why do we need such models?</a:t>
            </a:r>
          </a:p>
          <a:p>
            <a:pPr marL="0" indent="0" algn="just">
              <a:buNone/>
            </a:pPr>
            <a:r>
              <a:rPr lang="en-US" sz="2000" dirty="0" smtClean="0"/>
              <a:t>In order to analyze the efficiency of an algorithm, we need a model of computation which is </a:t>
            </a:r>
            <a:r>
              <a:rPr lang="en-US" sz="2000" b="1" u="sng" dirty="0" smtClean="0"/>
              <a:t>simpler</a:t>
            </a:r>
            <a:r>
              <a:rPr lang="en-US" sz="2000" dirty="0" smtClean="0"/>
              <a:t> and still captures the </a:t>
            </a:r>
            <a:r>
              <a:rPr lang="en-US" sz="2000" b="1" u="sng" dirty="0" smtClean="0"/>
              <a:t>essence</a:t>
            </a:r>
            <a:r>
              <a:rPr lang="en-US" sz="2000" dirty="0" smtClean="0"/>
              <a:t> of the real world computer.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Models : 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Word RAM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Bit complexity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Universal RAM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Cell probe model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….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Horizontal Scroll 4"/>
          <p:cNvSpPr/>
          <p:nvPr/>
        </p:nvSpPr>
        <p:spPr>
          <a:xfrm>
            <a:off x="3733800" y="4114800"/>
            <a:ext cx="4648200" cy="11856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deal mainly with </a:t>
            </a:r>
            <a:r>
              <a:rPr lang="en-US" b="1" dirty="0" smtClean="0">
                <a:solidFill>
                  <a:srgbClr val="7030A0"/>
                </a:solidFill>
              </a:rPr>
              <a:t>word-RAM model</a:t>
            </a:r>
            <a:r>
              <a:rPr lang="en-US" dirty="0" smtClean="0">
                <a:solidFill>
                  <a:schemeClr val="tx1"/>
                </a:solidFill>
              </a:rPr>
              <a:t> due to its </a:t>
            </a:r>
            <a:r>
              <a:rPr lang="en-US" b="1" u="sng" dirty="0" err="1" smtClean="0">
                <a:solidFill>
                  <a:schemeClr val="tx1"/>
                </a:solidFill>
              </a:rPr>
              <a:t>simplicty</a:t>
            </a:r>
            <a:r>
              <a:rPr lang="en-US" dirty="0" smtClean="0">
                <a:solidFill>
                  <a:schemeClr val="tx1"/>
                </a:solidFill>
              </a:rPr>
              <a:t> and higher degree of </a:t>
            </a:r>
            <a:r>
              <a:rPr lang="en-US" b="1" u="sng" dirty="0" smtClean="0">
                <a:solidFill>
                  <a:schemeClr val="tx1"/>
                </a:solidFill>
              </a:rPr>
              <a:t>closeness</a:t>
            </a:r>
            <a:r>
              <a:rPr lang="en-US" dirty="0" smtClean="0">
                <a:solidFill>
                  <a:schemeClr val="tx1"/>
                </a:solidFill>
              </a:rPr>
              <a:t> to the real world computer.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</a:t>
            </a:r>
            <a:r>
              <a:rPr lang="en-US" sz="3600" b="1" dirty="0" smtClean="0">
                <a:solidFill>
                  <a:srgbClr val="7030A0"/>
                </a:solidFill>
              </a:rPr>
              <a:t>ord RAM :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a model of computation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1976</Words>
  <Application>Microsoft Office PowerPoint</Application>
  <PresentationFormat>On-screen Show (4:3)</PresentationFormat>
  <Paragraphs>381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(CS210A) </vt:lpstr>
      <vt:lpstr>Recap of the 1st Lecture</vt:lpstr>
      <vt:lpstr>Current-state-of-the-art computer</vt:lpstr>
      <vt:lpstr>Motivation</vt:lpstr>
      <vt:lpstr>Homework 1 (compulsory)</vt:lpstr>
      <vt:lpstr>Inferences  from the Homework</vt:lpstr>
      <vt:lpstr>Current-state-of-the-art Computer</vt:lpstr>
      <vt:lpstr>Models of computation</vt:lpstr>
      <vt:lpstr>word RAM :  a model of computation</vt:lpstr>
      <vt:lpstr>word RAM :  a model of computation</vt:lpstr>
      <vt:lpstr>How is an instruction executed? </vt:lpstr>
      <vt:lpstr>word RAM model of computation: Characteristics</vt:lpstr>
      <vt:lpstr>Efficiency of an algorithm</vt:lpstr>
      <vt:lpstr>Homework 1 from Lecture 1</vt:lpstr>
      <vt:lpstr>Iterative Algorithm for F(n) mod m</vt:lpstr>
      <vt:lpstr>Recursive algorithm for F(n) mod m</vt:lpstr>
      <vt:lpstr>Algorithms for F(n)mod m </vt:lpstr>
      <vt:lpstr>How to compute F(n)mod m quickly ?</vt:lpstr>
      <vt:lpstr>A warm-up example</vt:lpstr>
      <vt:lpstr>Compute x^n mod m </vt:lpstr>
      <vt:lpstr>Compute x^n mod m </vt:lpstr>
      <vt:lpstr>Compute x^n mod m </vt:lpstr>
      <vt:lpstr>Compute x^n mod m </vt:lpstr>
      <vt:lpstr>Efficient Algorithm for F(n)mod m </vt:lpstr>
      <vt:lpstr>Idea 1</vt:lpstr>
      <vt:lpstr>Idea 2</vt:lpstr>
      <vt:lpstr>A clever algorithm for F(n)mod m  </vt:lpstr>
      <vt:lpstr>A clever algorithm for F(n)mod m </vt:lpstr>
      <vt:lpstr>Three algorithms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430</cp:revision>
  <dcterms:created xsi:type="dcterms:W3CDTF">2011-12-03T04:13:03Z</dcterms:created>
  <dcterms:modified xsi:type="dcterms:W3CDTF">2016-01-01T10:52:16Z</dcterms:modified>
</cp:coreProperties>
</file>