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25" r:id="rId2"/>
    <p:sldId id="433" r:id="rId3"/>
    <p:sldId id="432" r:id="rId4"/>
    <p:sldId id="427" r:id="rId5"/>
    <p:sldId id="402" r:id="rId6"/>
    <p:sldId id="404" r:id="rId7"/>
    <p:sldId id="435" r:id="rId8"/>
    <p:sldId id="428" r:id="rId9"/>
    <p:sldId id="429" r:id="rId10"/>
    <p:sldId id="399" r:id="rId11"/>
    <p:sldId id="434" r:id="rId12"/>
    <p:sldId id="416" r:id="rId13"/>
    <p:sldId id="408" r:id="rId14"/>
    <p:sldId id="411" r:id="rId15"/>
    <p:sldId id="417" r:id="rId16"/>
    <p:sldId id="418" r:id="rId17"/>
    <p:sldId id="412" r:id="rId18"/>
    <p:sldId id="410" r:id="rId19"/>
    <p:sldId id="413" r:id="rId20"/>
    <p:sldId id="414" r:id="rId21"/>
    <p:sldId id="430" r:id="rId22"/>
    <p:sldId id="423" r:id="rId23"/>
    <p:sldId id="419" r:id="rId24"/>
    <p:sldId id="420" r:id="rId25"/>
    <p:sldId id="43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770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3: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Time </a:t>
            </a:r>
            <a:r>
              <a:rPr lang="en-US" sz="2400" b="1" dirty="0" smtClean="0">
                <a:solidFill>
                  <a:srgbClr val="7030A0"/>
                </a:solidFill>
              </a:rPr>
              <a:t>complexity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Big</a:t>
            </a:r>
            <a:r>
              <a:rPr lang="en-US" sz="2400" b="1" dirty="0" smtClean="0">
                <a:solidFill>
                  <a:schemeClr val="tx2"/>
                </a:solidFill>
              </a:rPr>
              <a:t> “</a:t>
            </a:r>
            <a:r>
              <a:rPr lang="en-US" sz="2400" b="1" dirty="0" smtClean="0">
                <a:solidFill>
                  <a:srgbClr val="0070C0"/>
                </a:solidFill>
              </a:rPr>
              <a:t>O</a:t>
            </a:r>
            <a:r>
              <a:rPr lang="en-US" sz="2400" b="1" dirty="0" smtClean="0">
                <a:solidFill>
                  <a:schemeClr val="tx2"/>
                </a:solidFill>
              </a:rPr>
              <a:t>” </a:t>
            </a:r>
            <a:r>
              <a:rPr lang="en-US" sz="2400" b="1" dirty="0">
                <a:solidFill>
                  <a:schemeClr val="tx1"/>
                </a:solidFill>
              </a:rPr>
              <a:t>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Designing Efficient Algorithm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Maximum </a:t>
            </a:r>
            <a:r>
              <a:rPr lang="en-US" sz="2000" b="1" dirty="0">
                <a:solidFill>
                  <a:srgbClr val="7030A0"/>
                </a:solidFill>
              </a:rPr>
              <a:t>sum </a:t>
            </a:r>
            <a:r>
              <a:rPr lang="en-US" sz="2000" b="1" dirty="0" err="1" smtClean="0">
                <a:solidFill>
                  <a:srgbClr val="7030A0"/>
                </a:solidFill>
              </a:rPr>
              <a:t>subarray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+ 400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Obviously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 smtClean="0"/>
                  <a:t>is more efficient than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one would you prefer based on the </a:t>
                </a:r>
                <a:r>
                  <a:rPr lang="en-US" sz="2000" b="1" u="sng" dirty="0" smtClean="0"/>
                  <a:t>efficiency</a:t>
                </a:r>
                <a:r>
                  <a:rPr lang="en-US" sz="2000" dirty="0" smtClean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is more efficient than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&lt; 25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B </a:t>
                </a:r>
                <a:r>
                  <a:rPr lang="en-US" sz="2000" dirty="0" smtClean="0"/>
                  <a:t>is more efficient than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&gt; 25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 complexity is </a:t>
            </a:r>
            <a:r>
              <a:rPr lang="en-US" b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 smtClean="0">
                <a:solidFill>
                  <a:srgbClr val="C00000"/>
                </a:solidFill>
              </a:rPr>
              <a:t>large size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Rule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/>
              <a:t>Compare the </a:t>
            </a:r>
            <a:r>
              <a:rPr lang="en-US" sz="2400" b="1" dirty="0" smtClean="0">
                <a:solidFill>
                  <a:srgbClr val="0070C0"/>
                </a:solidFill>
              </a:rPr>
              <a:t>time complexities </a:t>
            </a:r>
            <a:r>
              <a:rPr lang="en-US" sz="2400" dirty="0" smtClean="0"/>
              <a:t>of  two algorithms for </a:t>
            </a:r>
          </a:p>
          <a:p>
            <a:pPr marL="0" indent="0" algn="ctr">
              <a:buNone/>
            </a:pPr>
            <a:r>
              <a:rPr lang="en-US" sz="2400" b="1" u="sng" dirty="0" smtClean="0"/>
              <a:t>asymptotically large value</a:t>
            </a:r>
            <a:r>
              <a:rPr lang="en-US" sz="2400" dirty="0" smtClean="0"/>
              <a:t> of input size only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with time complexity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+   125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                             is certainly 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with time complexity  :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judgment question for you !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has </a:t>
                </a:r>
                <a:r>
                  <a:rPr lang="en-US" sz="2000" dirty="0"/>
                  <a:t>time complexity  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b="1" dirty="0" smtClean="0"/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</a:t>
            </a:r>
            <a:r>
              <a:rPr lang="en-US" b="1" dirty="0" smtClean="0">
                <a:solidFill>
                  <a:schemeClr val="tx1"/>
                </a:solidFill>
              </a:rPr>
              <a:t>true sense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/>
                <a:stretch>
                  <a:fillRect l="-2413" r="-5630" b="-2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𝐡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01068" y="49530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true sense.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10" grpId="0"/>
      <p:bldP spid="10" grpId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Rule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An algorithm </a:t>
            </a:r>
            <a:r>
              <a:rPr lang="en-US" sz="2400" b="1" dirty="0" smtClean="0"/>
              <a:t>X</a:t>
            </a:r>
            <a:r>
              <a:rPr lang="en-US" sz="2400" dirty="0" smtClean="0"/>
              <a:t> is superior to another algorithm </a:t>
            </a:r>
            <a:r>
              <a:rPr lang="en-US" sz="2400" b="1" dirty="0" smtClean="0"/>
              <a:t>Y</a:t>
            </a:r>
            <a:r>
              <a:rPr lang="en-US" sz="2400" dirty="0" smtClean="0"/>
              <a:t> if</a:t>
            </a:r>
          </a:p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ratio</a:t>
            </a:r>
            <a:r>
              <a:rPr lang="en-US" sz="2400" dirty="0" smtClean="0"/>
              <a:t> of time complexity of </a:t>
            </a:r>
            <a:r>
              <a:rPr lang="en-US" sz="2400" b="1" dirty="0" smtClean="0"/>
              <a:t>X</a:t>
            </a:r>
            <a:r>
              <a:rPr lang="en-US" sz="2400" dirty="0" smtClean="0"/>
              <a:t> and time complexity of </a:t>
            </a:r>
            <a:r>
              <a:rPr lang="en-US" sz="2400" b="1" dirty="0" smtClean="0"/>
              <a:t>Y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approaches 0</a:t>
            </a:r>
            <a:r>
              <a:rPr lang="en-US" sz="2400" dirty="0" smtClean="0"/>
              <a:t> for </a:t>
            </a:r>
            <a:r>
              <a:rPr lang="en-US" sz="2400" u="sng" dirty="0" smtClean="0"/>
              <a:t>asymptotically large input size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</a:t>
            </a:r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has </a:t>
                </a:r>
                <a:r>
                  <a:rPr lang="en-US" sz="2000" dirty="0"/>
                  <a:t>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:r>
                  <a:rPr lang="en-US" sz="2000" dirty="0" smtClean="0"/>
                  <a:t>multiplicative or additive </a:t>
                </a:r>
                <a:r>
                  <a:rPr lang="en-US" sz="2000" b="1" dirty="0" smtClean="0"/>
                  <a:t>Constants</a:t>
                </a:r>
                <a:r>
                  <a:rPr lang="en-US" sz="2000" dirty="0" smtClean="0"/>
                  <a:t> do </a:t>
                </a:r>
                <a:r>
                  <a:rPr lang="en-US" sz="2000" b="1" dirty="0" smtClean="0"/>
                  <a:t>not</a:t>
                </a:r>
                <a:r>
                  <a:rPr lang="en-US" sz="2000" dirty="0" smtClean="0"/>
                  <a:t> play any role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</a:t>
                </a:r>
                <a:r>
                  <a:rPr lang="en-US" sz="2000" b="1" dirty="0"/>
                  <a:t>T</a:t>
                </a:r>
                <a:r>
                  <a:rPr lang="en-US" sz="2000" b="1" dirty="0" smtClean="0"/>
                  <a:t>he highest order term </a:t>
                </a:r>
                <a:r>
                  <a:rPr lang="en-US" sz="2000" dirty="0" smtClean="0"/>
                  <a:t>governs the time complexity asymptotically.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3651" y="16002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953000" y="26670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34000" y="3048000"/>
            <a:ext cx="5334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70850" y="3733800"/>
            <a:ext cx="3825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Algorithm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/>
              <a:t>is</a:t>
            </a:r>
            <a:r>
              <a:rPr lang="en-US" b="1" dirty="0" smtClean="0"/>
              <a:t> the most efficient </a:t>
            </a:r>
            <a:r>
              <a:rPr lang="en-US" dirty="0" smtClean="0"/>
              <a:t>of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Notations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41910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mathematical </a:t>
            </a:r>
            <a:r>
              <a:rPr lang="en-US" sz="2400" b="1" dirty="0"/>
              <a:t>way</a:t>
            </a:r>
            <a:endParaRPr lang="en-IN" sz="2400" b="1" dirty="0"/>
          </a:p>
          <a:p>
            <a:pPr algn="ctr"/>
            <a:r>
              <a:rPr lang="en-US" sz="2400" dirty="0" smtClean="0"/>
              <a:t>to c</a:t>
            </a:r>
            <a:r>
              <a:rPr lang="en-US" sz="2400" dirty="0" smtClean="0"/>
              <a:t>apture the </a:t>
            </a:r>
            <a:r>
              <a:rPr lang="en-US" sz="2400" b="1" dirty="0" smtClean="0">
                <a:solidFill>
                  <a:srgbClr val="7030A0"/>
                </a:solidFill>
              </a:rPr>
              <a:t>intuitions</a:t>
            </a:r>
            <a:r>
              <a:rPr lang="en-US" sz="2400" dirty="0" smtClean="0"/>
              <a:t> developed till now</a:t>
            </a:r>
            <a:r>
              <a:rPr lang="en-IN" sz="2400" dirty="0" smtClean="0"/>
              <a:t>.</a:t>
            </a:r>
          </a:p>
          <a:p>
            <a:pPr algn="ctr"/>
            <a:r>
              <a:rPr lang="en-IN" sz="2400" dirty="0" smtClean="0"/>
              <a:t>(reflect upon it yourself)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73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Order</a:t>
            </a:r>
            <a:r>
              <a:rPr lang="en-US" sz="4000" b="1" dirty="0" smtClean="0">
                <a:solidFill>
                  <a:srgbClr val="7030A0"/>
                </a:solidFill>
              </a:rPr>
              <a:t> notation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u="sng" dirty="0">
                    <a:solidFill>
                      <a:schemeClr val="tx1"/>
                    </a:solidFill>
                  </a:rPr>
                  <a:t>the order of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we write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6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Order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notation :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Examples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            =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</m:oMath>
                </a14:m>
                <a:r>
                  <a:rPr lang="en-US" sz="2400" dirty="0" smtClean="0"/>
                  <a:t>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</a:rPr>
                      <m:t>100 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  <m:r>
                      <m:rPr>
                        <m:nor/>
                      </m:rPr>
                      <a:rPr lang="en-US" sz="2400" dirty="0"/>
                      <m:t>    = 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   </a:t>
                </a:r>
                <a:r>
                  <a:rPr lang="en-US" sz="2000" dirty="0" smtClean="0"/>
                  <a:t>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)), then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	</a:t>
                </a:r>
                <a:r>
                  <a:rPr lang="en-US" sz="2000" b="1" dirty="0" smtClean="0"/>
                  <a:t>			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)), </a:t>
                </a:r>
                <a:r>
                  <a:rPr lang="en-US" sz="2000" dirty="0"/>
                  <a:t>then 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</a:t>
                </a:r>
                <a:r>
                  <a:rPr lang="en-US" sz="2000" b="1" dirty="0"/>
                  <a:t> 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These observations can be helpful for simplifying time complexity.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2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006" t="-7576" r="-133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77000" y="49530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955268"/>
            <a:ext cx="39573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Prove these observation as </a:t>
            </a:r>
            <a:r>
              <a:rPr lang="en-US" b="1" dirty="0" err="1" smtClean="0">
                <a:solidFill>
                  <a:srgbClr val="006C31"/>
                </a:solidFill>
              </a:rPr>
              <a:t>Homeworks</a:t>
            </a:r>
            <a:endParaRPr lang="en-IN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20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160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160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own Ribbon 10"/>
              <p:cNvSpPr/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While analyzing time complexity of an algorithm </a:t>
                </a:r>
                <a:r>
                  <a:rPr lang="en-US" sz="1400" u="sng" dirty="0" smtClean="0">
                    <a:solidFill>
                      <a:schemeClr val="tx1"/>
                    </a:solidFill>
                  </a:rPr>
                  <a:t>accurately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our aim should be to choose the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which is not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loose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Later in the course, we shall refine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&amp; extend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this notion suitably.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Down Ribb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81000" y="2318266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7795" y="2133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Loose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3168134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1595" y="298346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Loose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8" grpId="1"/>
      <p:bldP spid="5" grpId="0" animBg="1"/>
      <p:bldP spid="6" grpId="0" animBg="1"/>
      <p:bldP spid="9" grpId="0" animBg="1"/>
      <p:bldP spid="10" grpId="0" animBg="1"/>
      <p:bldP spid="11" grpId="0" animBg="1"/>
      <p:bldP spid="11" grpId="1" animBg="1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Which algorithm turned out to be the best ?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Assignment 1</a:t>
            </a:r>
            <a:r>
              <a:rPr lang="en-US" b="1" dirty="0" smtClean="0"/>
              <a:t>-  part 1 is over.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968797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Instructions in RAM model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        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968797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</a:t>
                          </a:r>
                          <a:r>
                            <a:rPr lang="en-US" dirty="0" smtClean="0"/>
                            <a:t>Instructions in RAM model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ight Arrow 9"/>
          <p:cNvSpPr/>
          <p:nvPr/>
        </p:nvSpPr>
        <p:spPr>
          <a:xfrm>
            <a:off x="348996" y="3200400"/>
            <a:ext cx="1175004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0" y="3810000"/>
            <a:ext cx="1776512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experimentally ?</a:t>
            </a:r>
          </a:p>
        </p:txBody>
      </p:sp>
    </p:spTree>
    <p:extLst>
      <p:ext uri="{BB962C8B-B14F-4D97-AF65-F5344CB8AC3E}">
        <p14:creationId xmlns:p14="http://schemas.microsoft.com/office/powerpoint/2010/main" val="4059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neat description of time complexity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  10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</a:t>
                </a:r>
                <a:r>
                  <a:rPr lang="en-US" sz="2000" dirty="0" smtClean="0"/>
                  <a:t>for multiplying two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+ 1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6C31"/>
                    </a:solidFill>
                  </a:rPr>
                  <a:t>Homeworks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: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/>
                  <a:t>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 Is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)) ? Give proof. </a:t>
                </a: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selection sort </a:t>
                </a:r>
                <a:r>
                  <a:rPr lang="en-US" sz="1800" dirty="0" smtClean="0"/>
                  <a:t>on an array storing n elements ?</a:t>
                </a: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in a sorted array of n elements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0575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How to Design Efficient Algorithm ?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(This sentence captures precisely the goal of theoretical computer science)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Designing </a:t>
            </a:r>
            <a:r>
              <a:rPr lang="en-US" sz="3600" b="1" dirty="0"/>
              <a:t>an efficient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Facts</a:t>
            </a:r>
            <a:r>
              <a:rPr lang="en-US" sz="2400" b="1" dirty="0" smtClean="0"/>
              <a:t> from the world of algorithms: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No formula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for designing efficient algorithms.</a:t>
            </a:r>
          </a:p>
          <a:p>
            <a:pPr marL="514350" indent="-514350"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 new problem demands a </a:t>
            </a:r>
            <a:r>
              <a:rPr lang="en-US" sz="2000" b="1" dirty="0" smtClean="0">
                <a:solidFill>
                  <a:srgbClr val="7030A0"/>
                </a:solidFill>
              </a:rPr>
              <a:t>fresh</a:t>
            </a:r>
            <a:r>
              <a:rPr lang="en-US" sz="2000" dirty="0" smtClean="0"/>
              <a:t> approach.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make </a:t>
            </a:r>
            <a:r>
              <a:rPr lang="en-US" sz="1800" b="1" dirty="0" smtClean="0">
                <a:solidFill>
                  <a:srgbClr val="00B050"/>
                </a:solidFill>
              </a:rPr>
              <a:t>key observations</a:t>
            </a:r>
            <a:r>
              <a:rPr lang="en-US" sz="1800" dirty="0" smtClean="0"/>
              <a:t>. 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ask </a:t>
            </a:r>
            <a:r>
              <a:rPr lang="en-US" sz="1800" b="1" dirty="0" smtClean="0">
                <a:solidFill>
                  <a:srgbClr val="00B050"/>
                </a:solidFill>
              </a:rPr>
              <a:t>right kind of questions</a:t>
            </a:r>
            <a:r>
              <a:rPr lang="en-US" sz="1800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00B050"/>
                </a:solidFill>
              </a:rPr>
              <a:t>positive attitude </a:t>
            </a:r>
            <a:r>
              <a:rPr lang="en-US" sz="1800" dirty="0" smtClean="0"/>
              <a:t>and …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lot of </a:t>
            </a:r>
            <a:r>
              <a:rPr lang="en-US" sz="1800" b="1" dirty="0" smtClean="0">
                <a:solidFill>
                  <a:srgbClr val="7030A0"/>
                </a:solidFill>
              </a:rPr>
              <a:t>perseverance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81200" y="54864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demonstrate the above facts during this course many times.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numbers, </a:t>
            </a:r>
          </a:p>
          <a:p>
            <a:pPr marL="0" indent="0">
              <a:buNone/>
            </a:pPr>
            <a:r>
              <a:rPr lang="en-US" sz="2000" dirty="0" smtClean="0"/>
              <a:t>find its </a:t>
            </a:r>
            <a:r>
              <a:rPr lang="en-US" sz="2000" b="1" dirty="0" err="1" smtClean="0"/>
              <a:t>subarray</a:t>
            </a:r>
            <a:r>
              <a:rPr lang="en-US" sz="2000" dirty="0" smtClean="0"/>
              <a:t> the sum of whose elements is maximum.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err="1" smtClean="0">
                <a:solidFill>
                  <a:srgbClr val="0070C0"/>
                </a:solidFill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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design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algorithm for Max-sum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problem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Yes.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3657600"/>
            <a:ext cx="4876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Think over it with a fresh mind ….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design it together in the next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class…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Which algorithm turned out to be the best </a:t>
            </a:r>
            <a:r>
              <a:rPr lang="en-US" sz="2000" dirty="0"/>
              <a:t>turned out to </a:t>
            </a:r>
            <a:r>
              <a:rPr lang="en-US" sz="2000" dirty="0" smtClean="0"/>
              <a:t>be  </a:t>
            </a:r>
            <a:endParaRPr lang="en-US" sz="2000" dirty="0"/>
          </a:p>
          <a:p>
            <a:r>
              <a:rPr lang="en-US" sz="2000" dirty="0" smtClean="0"/>
              <a:t>What is the influence of variation in the times of different instructions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close to </a:t>
            </a:r>
            <a:r>
              <a:rPr lang="en-US" sz="2000" b="1" u="sng" dirty="0" smtClean="0"/>
              <a:t>reality</a:t>
            </a:r>
            <a:r>
              <a:rPr lang="en-US" sz="2000" dirty="0" smtClean="0"/>
              <a:t> is the RAM model of computation ?</a:t>
            </a:r>
            <a:endParaRPr lang="en-US" sz="2400" b="1" dirty="0"/>
          </a:p>
          <a:p>
            <a:pPr marL="0" indent="0" algn="ctr">
              <a:buNone/>
            </a:pPr>
            <a:r>
              <a:rPr lang="en-US" b="1" dirty="0" smtClean="0"/>
              <a:t>Find it yourselves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Assignment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-  part </a:t>
            </a:r>
            <a:r>
              <a:rPr lang="en-US" b="1" dirty="0" smtClean="0"/>
              <a:t>2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081119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Instructions in RAM model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        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081119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</a:t>
                          </a:r>
                          <a:r>
                            <a:rPr lang="en-US" dirty="0" smtClean="0"/>
                            <a:t>Instructions in RAM model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562600" y="2057400"/>
            <a:ext cx="3429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5855283" y="2447645"/>
            <a:ext cx="24505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800" y="220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8996" y="3200400"/>
            <a:ext cx="1175004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334000" y="3810000"/>
            <a:ext cx="1776512" cy="369332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experimentally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4179332"/>
            <a:ext cx="2286000" cy="3926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Lesson 1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from </a:t>
            </a:r>
            <a:r>
              <a:rPr lang="en-US" sz="3200" b="1" dirty="0" smtClean="0">
                <a:solidFill>
                  <a:srgbClr val="C00000"/>
                </a:solidFill>
              </a:rPr>
              <a:t>Assignment 1 </a:t>
            </a:r>
            <a:r>
              <a:rPr lang="en-US" sz="3200" b="1" dirty="0" smtClean="0">
                <a:solidFill>
                  <a:srgbClr val="7030A0"/>
                </a:solidFill>
              </a:rPr>
              <a:t>?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524000"/>
            <a:ext cx="3200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instructions executed by algorithm in </a:t>
            </a:r>
            <a:r>
              <a:rPr lang="en-US" b="1" dirty="0" smtClean="0">
                <a:solidFill>
                  <a:schemeClr val="tx1"/>
                </a:solidFill>
              </a:rPr>
              <a:t>RAM</a:t>
            </a:r>
            <a:r>
              <a:rPr lang="en-US" dirty="0" smtClean="0">
                <a:solidFill>
                  <a:schemeClr val="tx1"/>
                </a:solidFill>
              </a:rPr>
              <a:t>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895600"/>
            <a:ext cx="2667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taken by algorithm in real life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222" y="202936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20383545">
            <a:off x="3352800" y="2418644"/>
            <a:ext cx="2274286" cy="369332"/>
            <a:chOff x="3352800" y="3135868"/>
            <a:chExt cx="2274286" cy="369332"/>
          </a:xfrm>
        </p:grpSpPr>
        <p:sp>
          <p:nvSpPr>
            <p:cNvPr id="8" name="Equal 7"/>
            <p:cNvSpPr/>
            <p:nvPr/>
          </p:nvSpPr>
          <p:spPr>
            <a:xfrm>
              <a:off x="3352800" y="3200400"/>
              <a:ext cx="609600" cy="30108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135868"/>
              <a:ext cx="1664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Proportional to </a:t>
              </a:r>
              <a:endParaRPr lang="en-IN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705600" y="4499023"/>
            <a:ext cx="23621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Dependence on 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108975">
            <a:off x="2983003" y="4314357"/>
            <a:ext cx="3534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May be different for different input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1148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7" grpId="1"/>
      <p:bldP spid="11" grpId="0" animBg="1"/>
      <p:bldP spid="14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Definition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worst case</a:t>
            </a:r>
            <a:r>
              <a:rPr lang="en-US" sz="2000" dirty="0" smtClean="0"/>
              <a:t> number of instructions executed </a:t>
            </a:r>
          </a:p>
          <a:p>
            <a:pPr marL="0" indent="0">
              <a:buNone/>
            </a:pPr>
            <a:r>
              <a:rPr lang="en-US" sz="2000" dirty="0" smtClean="0"/>
              <a:t>as a </a:t>
            </a:r>
            <a:r>
              <a:rPr lang="en-US" sz="2000" b="1" dirty="0" smtClean="0">
                <a:solidFill>
                  <a:srgbClr val="C00000"/>
                </a:solidFill>
              </a:rPr>
              <a:t>function</a:t>
            </a:r>
            <a:r>
              <a:rPr lang="en-US" sz="2000" dirty="0" smtClean="0"/>
              <a:t> of the </a:t>
            </a:r>
            <a:r>
              <a:rPr lang="en-US" sz="2000" b="1" dirty="0" smtClean="0">
                <a:solidFill>
                  <a:srgbClr val="C00000"/>
                </a:solidFill>
              </a:rPr>
              <a:t>input </a:t>
            </a:r>
            <a:r>
              <a:rPr lang="en-US" sz="2000" b="1" u="sng" dirty="0" smtClean="0">
                <a:solidFill>
                  <a:srgbClr val="C00000"/>
                </a:solidFill>
              </a:rPr>
              <a:t>size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Examples to illustrate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input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size </a:t>
            </a:r>
            <a:r>
              <a:rPr lang="en-US" sz="2000" b="1" dirty="0" smtClean="0"/>
              <a:t>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Homework:</a:t>
            </a:r>
            <a:r>
              <a:rPr lang="en-US" sz="2000" b="1" dirty="0" smtClean="0"/>
              <a:t> </a:t>
            </a:r>
            <a:r>
              <a:rPr lang="en-US" sz="2000" dirty="0" smtClean="0"/>
              <a:t>What is the time complexity of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IterFib</a:t>
            </a:r>
            <a:r>
              <a:rPr lang="en-US" sz="2000" dirty="0" smtClean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Clever-</a:t>
            </a:r>
            <a:r>
              <a:rPr lang="en-US" sz="2000" b="1" dirty="0" err="1" smtClean="0">
                <a:solidFill>
                  <a:srgbClr val="7030A0"/>
                </a:solidFill>
              </a:rPr>
              <a:t>Algo</a:t>
            </a:r>
            <a:r>
              <a:rPr lang="en-US" sz="2000" b="1" dirty="0" smtClean="0">
                <a:solidFill>
                  <a:srgbClr val="7030A0"/>
                </a:solidFill>
              </a:rPr>
              <a:t>-Fib </a:t>
            </a:r>
            <a:r>
              <a:rPr lang="en-US" sz="2000" b="1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438400"/>
            <a:ext cx="386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a parameter defining the input 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4000" y="3048000"/>
            <a:ext cx="3581400" cy="457200"/>
          </a:xfrm>
          <a:prstGeom prst="borderCallout2">
            <a:avLst>
              <a:gd name="adj1" fmla="val 49693"/>
              <a:gd name="adj2" fmla="val 284"/>
              <a:gd name="adj3" fmla="val 49074"/>
              <a:gd name="adj4" fmla="val -43396"/>
              <a:gd name="adj5" fmla="val -65949"/>
              <a:gd name="adj6" fmla="val -579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 number of </a:t>
            </a:r>
            <a:r>
              <a:rPr lang="en-US" b="1" dirty="0" smtClean="0">
                <a:solidFill>
                  <a:srgbClr val="0070C0"/>
                </a:solidFill>
              </a:rPr>
              <a:t>bits/bytes/</a:t>
            </a:r>
            <a:r>
              <a:rPr lang="en-US" b="1" dirty="0" smtClean="0">
                <a:solidFill>
                  <a:srgbClr val="FF0000"/>
                </a:solidFill>
              </a:rPr>
              <a:t>words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38974"/>
              </p:ext>
            </p:extLst>
          </p:nvPr>
        </p:nvGraphicFramePr>
        <p:xfrm>
          <a:off x="228601" y="4038600"/>
          <a:ext cx="88391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399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419600"/>
                <a:ext cx="553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u="sng" dirty="0" smtClean="0"/>
                  <a:t>any positive integers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19600"/>
                <a:ext cx="553587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81" t="-8197" r="-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Whether an array storing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numbers (</a:t>
                </a:r>
                <a:r>
                  <a:rPr lang="en-US" u="sng" dirty="0" smtClean="0"/>
                  <a:t>each stored in a </a:t>
                </a:r>
                <a:r>
                  <a:rPr lang="en-US" b="1" u="sng" dirty="0" smtClean="0"/>
                  <a:t>word</a:t>
                </a:r>
                <a:r>
                  <a:rPr lang="en-US" dirty="0" smtClean="0"/>
                  <a:t>) is sorted 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8" t="-8197" r="-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Whether 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matrix of numbers (</a:t>
                </a:r>
                <a:r>
                  <a:rPr lang="en-US" u="sng" dirty="0" smtClean="0"/>
                  <a:t>each stored in a </a:t>
                </a:r>
                <a:r>
                  <a:rPr lang="en-US" b="1" u="sng" dirty="0" smtClean="0"/>
                  <a:t>word</a:t>
                </a:r>
                <a:r>
                  <a:rPr lang="en-US" dirty="0" smtClean="0"/>
                  <a:t>) contains “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dirty="0" smtClean="0"/>
                  <a:t>” ?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7710" y="4442936"/>
                <a:ext cx="2057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710" y="4442936"/>
                <a:ext cx="20572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90" t="-8333" r="-47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words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51" t="-8197" r="-114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 smtClean="0"/>
                  <a:t> words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IsSorted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true;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while(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 smtClean="0"/>
                  <a:t>==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true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	If 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]&lt;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])     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 err="1" smtClean="0">
                    <a:sym typeface="Wingdings" pitchFamily="2" charset="2"/>
                  </a:rPr>
                  <a:t></a:t>
                </a:r>
                <a:r>
                  <a:rPr lang="en-US" sz="2000" dirty="0" err="1" smtClean="0">
                    <a:solidFill>
                      <a:srgbClr val="7030A0"/>
                    </a:solidFill>
                  </a:rPr>
                  <a:t>false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flag </a:t>
                </a:r>
                <a:r>
                  <a:rPr lang="en-US" sz="2000" dirty="0" smtClean="0"/>
                  <a:t>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400" dirty="0" smtClean="0">
                    <a:sym typeface="Wingdings" pitchFamily="2" charset="2"/>
                  </a:rPr>
                  <a:t>                         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5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7910" y="914400"/>
                <a:ext cx="6940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an array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storing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is sorted 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10" y="914400"/>
                <a:ext cx="6940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91" t="-8197" r="-14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5899242" y="3276600"/>
            <a:ext cx="282943" cy="990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9"/>
          <p:cNvSpPr/>
          <p:nvPr/>
        </p:nvSpPr>
        <p:spPr>
          <a:xfrm>
            <a:off x="3352800" y="46482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7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72200" y="3581400"/>
                <a:ext cx="2895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times in the </a:t>
                </a:r>
                <a:r>
                  <a:rPr lang="en-US" u="sng" dirty="0" smtClean="0"/>
                  <a:t>worst case</a:t>
                </a:r>
                <a:endParaRPr lang="en-IN" u="sng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8959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32" t="-8333" r="-27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Arrow 22"/>
          <p:cNvSpPr/>
          <p:nvPr/>
        </p:nvSpPr>
        <p:spPr>
          <a:xfrm>
            <a:off x="3657600" y="2045732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Time complexity of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atrix multiplication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Matrix-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mult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],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{  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{         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{          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+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]*</a:t>
                </a:r>
                <a:r>
                  <a:rPr lang="en-US" sz="2000" b="1" dirty="0" smtClean="0"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Return 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400" dirty="0" smtClean="0">
                    <a:sym typeface="Wingdings" pitchFamily="2" charset="2"/>
                  </a:rPr>
                  <a:t>                         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5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899242" y="2927866"/>
            <a:ext cx="349158" cy="152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instructions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3124200" y="2133600"/>
            <a:ext cx="2949346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Arrow 14"/>
          <p:cNvSpPr/>
          <p:nvPr/>
        </p:nvSpPr>
        <p:spPr>
          <a:xfrm>
            <a:off x="3352800" y="49530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7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23025" y="1444600"/>
            <a:ext cx="32004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element of the matrices occupies one </a:t>
            </a:r>
            <a:r>
              <a:rPr lang="en-US" b="1" dirty="0" smtClean="0">
                <a:solidFill>
                  <a:srgbClr val="C00000"/>
                </a:solidFill>
              </a:rPr>
              <a:t>word </a:t>
            </a:r>
            <a:r>
              <a:rPr lang="en-US" dirty="0" smtClean="0">
                <a:solidFill>
                  <a:schemeClr val="tx1"/>
                </a:solidFill>
              </a:rPr>
              <a:t>of RAM.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/>
      <p:bldP spid="9" grpId="0" animBg="1"/>
      <p:bldP spid="11" grpId="0"/>
      <p:bldP spid="10" grpId="0" animBg="1"/>
      <p:bldP spid="12" grpId="0"/>
      <p:bldP spid="15" grpId="0" animBg="1"/>
      <p:bldP spid="16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</a:t>
            </a:r>
            <a:r>
              <a:rPr lang="en-US" sz="3200" b="1" dirty="0" smtClean="0">
                <a:solidFill>
                  <a:srgbClr val="7030A0"/>
                </a:solidFill>
              </a:rPr>
              <a:t>2 </a:t>
            </a:r>
            <a:r>
              <a:rPr lang="en-US" sz="3200" b="1" dirty="0"/>
              <a:t>learnt 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 would have been the outcome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No. of instructions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1000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would still be the fastest algorithm ...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74614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74614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76762" y="5029200"/>
                <a:ext cx="221483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large value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62" y="5029200"/>
                <a:ext cx="221483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030" t="-7576" r="-49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5800" y="3135868"/>
            <a:ext cx="5357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0390" y="3135868"/>
            <a:ext cx="652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/>
          <a:lstStyle/>
          <a:p>
            <a:r>
              <a:rPr lang="en-US" sz="3200" dirty="0" smtClean="0"/>
              <a:t>Comparing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smtClean="0">
                <a:solidFill>
                  <a:srgbClr val="7030A0"/>
                </a:solidFill>
              </a:rPr>
              <a:t>Efficiency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of algorithms</a:t>
            </a:r>
            <a:endParaRPr lang="en-IN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1902</Words>
  <Application>Microsoft Office PowerPoint</Application>
  <PresentationFormat>On-screen Show (4:3)</PresentationFormat>
  <Paragraphs>342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</vt:lpstr>
      <vt:lpstr>Three algorithms </vt:lpstr>
      <vt:lpstr>Three algorithms </vt:lpstr>
      <vt:lpstr>Lesson 1  from Assignment 1 ?</vt:lpstr>
      <vt:lpstr>Time complexity of an algorithm</vt:lpstr>
      <vt:lpstr>Example:  </vt:lpstr>
      <vt:lpstr>Example: Time complexity of matrix multiplication</vt:lpstr>
      <vt:lpstr>Lesson 2 learnt from Assignment 1 ?</vt:lpstr>
      <vt:lpstr>Comparing Efficiency of algorithms</vt:lpstr>
      <vt:lpstr>Comparing efficiency of two algorithms</vt:lpstr>
      <vt:lpstr>Comparing efficiency of two algorithms</vt:lpstr>
      <vt:lpstr>Rule 1</vt:lpstr>
      <vt:lpstr>Comparing efficiency of two algorithms</vt:lpstr>
      <vt:lpstr>A judgment question for you !</vt:lpstr>
      <vt:lpstr>Rule 2</vt:lpstr>
      <vt:lpstr>Some Observations</vt:lpstr>
      <vt:lpstr>Order Notations   </vt:lpstr>
      <vt:lpstr>Order notation</vt:lpstr>
      <vt:lpstr>Order notation :  Examples</vt:lpstr>
      <vt:lpstr>A neat description of time complexity</vt:lpstr>
      <vt:lpstr>How to Design Efficient Algorithm ?</vt:lpstr>
      <vt:lpstr>Designing an efficient algorithm</vt:lpstr>
      <vt:lpstr>Max-sum subarray problem</vt:lpstr>
      <vt:lpstr>Max-sum subarray problem: A trivial algorithm</vt:lpstr>
      <vt:lpstr>Max-sum subarray problem: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475</cp:revision>
  <dcterms:created xsi:type="dcterms:W3CDTF">2011-12-03T04:13:03Z</dcterms:created>
  <dcterms:modified xsi:type="dcterms:W3CDTF">2016-01-05T13:14:23Z</dcterms:modified>
</cp:coreProperties>
</file>