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GB"/>
    </a:defPPr>
    <a:lvl1pPr algn="r" defTabSz="449263" rtl="1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r" defTabSz="449263" rtl="1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r" defTabSz="449263" rtl="1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r" defTabSz="449263" rtl="1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r" defTabSz="449263" rtl="1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3886200" y="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1588" y="0"/>
            <a:ext cx="29670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886200" y="8685213"/>
            <a:ext cx="29670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1588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4EC0C320-C27D-4979-94AA-ECBE8B7803F0}" type="slidenum">
              <a:rPr lang="he-IL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BF930F-501E-4FBD-8B23-E73C328F0531}" type="slidenum">
              <a:rPr lang="he-IL" altLang="en-US"/>
              <a:pPr/>
              <a:t>1</a:t>
            </a:fld>
            <a:endParaRPr lang="en-US" alt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C27D57-C5D7-46FC-9B5C-77C999AC8121}" type="slidenum">
              <a:rPr lang="he-IL" altLang="en-US"/>
              <a:pPr/>
              <a:t>10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8EFB29-A7DD-4D2C-9B77-B0A5087C5BF2}" type="slidenum">
              <a:rPr lang="he-IL" altLang="en-US"/>
              <a:pPr/>
              <a:t>11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F035AF-F23C-4D51-85CF-D19F9BE65D98}" type="slidenum">
              <a:rPr lang="he-IL" altLang="en-US"/>
              <a:pPr/>
              <a:t>12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3D6DAD-4ED7-47A5-A2EE-4B7813DA4E8C}" type="slidenum">
              <a:rPr lang="he-IL" altLang="en-US"/>
              <a:pPr/>
              <a:t>13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A07CBD-872A-4DE9-B6A3-676936705287}" type="slidenum">
              <a:rPr lang="he-IL" altLang="en-US"/>
              <a:pPr/>
              <a:t>14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F8D440-33DE-46AB-8810-D6F636DD2F99}" type="slidenum">
              <a:rPr lang="he-IL" altLang="en-US"/>
              <a:pPr/>
              <a:t>15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BFF996-7C1C-4565-974F-FEE63B522A02}" type="slidenum">
              <a:rPr lang="he-IL" altLang="en-US"/>
              <a:pPr/>
              <a:t>16</a:t>
            </a:fld>
            <a:endParaRPr lang="en-US" alt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144B26-7957-48F6-A159-7C1332703C3B}" type="slidenum">
              <a:rPr lang="he-IL" altLang="en-US"/>
              <a:pPr/>
              <a:t>17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12B6A-D6AD-42E1-BD72-68D7E6579714}" type="slidenum">
              <a:rPr lang="he-IL" altLang="en-US"/>
              <a:pPr/>
              <a:t>2</a:t>
            </a:fld>
            <a:endParaRPr lang="en-US" alt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B17A4F-E18C-4F96-90E1-08D19256425A}" type="slidenum">
              <a:rPr lang="he-IL" altLang="en-US"/>
              <a:pPr/>
              <a:t>3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A38601-28E5-43DF-9D4A-497FB29CDE5F}" type="slidenum">
              <a:rPr lang="he-IL" altLang="en-US"/>
              <a:pPr/>
              <a:t>4</a:t>
            </a:fld>
            <a:endParaRPr lang="en-US" alt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547349-E4AD-4AFD-A65E-9C0270A6815E}" type="slidenum">
              <a:rPr lang="he-IL" altLang="en-US"/>
              <a:pPr/>
              <a:t>5</a:t>
            </a:fld>
            <a:endParaRPr lang="en-US" alt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484E7F-83EF-4037-A8B0-F36A8AA47814}" type="slidenum">
              <a:rPr lang="he-IL" altLang="en-US"/>
              <a:pPr/>
              <a:t>6</a:t>
            </a:fld>
            <a:endParaRPr lang="en-US" alt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1F3A6-F317-4ADC-8EAC-592A78A8ABD5}" type="slidenum">
              <a:rPr lang="he-IL" altLang="en-US"/>
              <a:pPr/>
              <a:t>7</a:t>
            </a:fld>
            <a:endParaRPr lang="en-US" alt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6AD24E-1ED6-43AF-AD94-3085087CD4C1}" type="slidenum">
              <a:rPr lang="he-IL" altLang="en-US"/>
              <a:pPr/>
              <a:t>8</a:t>
            </a:fld>
            <a:endParaRPr lang="en-US" alt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9C8BEB-6BCB-4079-85EA-905DCCFB9358}" type="slidenum">
              <a:rPr lang="he-IL" altLang="en-US"/>
              <a:pPr/>
              <a:t>9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791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72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990600"/>
            <a:ext cx="1808163" cy="5557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990600"/>
            <a:ext cx="5273675" cy="5557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221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90600"/>
            <a:ext cx="7234238" cy="1138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438400"/>
            <a:ext cx="3540125" cy="4110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5125" y="2438400"/>
            <a:ext cx="3541713" cy="4110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63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68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908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438400"/>
            <a:ext cx="3540125" cy="4110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5125" y="2438400"/>
            <a:ext cx="3541713" cy="4110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105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5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87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0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30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3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990600"/>
            <a:ext cx="723423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438400"/>
            <a:ext cx="72342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1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marL="742950" indent="-285750" algn="ctr" defTabSz="449263" rtl="1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A50021"/>
          </a:solidFill>
          <a:latin typeface="comic" pitchFamily="80" charset="0"/>
          <a:cs typeface="Arial" panose="020B0604020202020204" pitchFamily="34" charset="0"/>
        </a:defRPr>
      </a:lvl2pPr>
      <a:lvl3pPr marL="1143000" indent="-228600" algn="ctr" defTabSz="449263" rtl="1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A50021"/>
          </a:solidFill>
          <a:latin typeface="comic" pitchFamily="80" charset="0"/>
          <a:cs typeface="Arial" panose="020B0604020202020204" pitchFamily="34" charset="0"/>
        </a:defRPr>
      </a:lvl3pPr>
      <a:lvl4pPr marL="1600200" indent="-228600" algn="ctr" defTabSz="449263" rtl="1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A50021"/>
          </a:solidFill>
          <a:latin typeface="comic" pitchFamily="80" charset="0"/>
          <a:cs typeface="Arial" panose="020B0604020202020204" pitchFamily="34" charset="0"/>
        </a:defRPr>
      </a:lvl4pPr>
      <a:lvl5pPr marL="2057400" indent="-228600" algn="ctr" defTabSz="449263" rtl="1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A50021"/>
          </a:solidFill>
          <a:latin typeface="comic" pitchFamily="80" charset="0"/>
          <a:cs typeface="Arial" panose="020B0604020202020204" pitchFamily="34" charset="0"/>
        </a:defRPr>
      </a:lvl5pPr>
      <a:lvl6pPr marL="2514600" indent="-228600" algn="ctr" defTabSz="449263" rtl="1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A50021"/>
          </a:solidFill>
          <a:latin typeface="comic" pitchFamily="80" charset="0"/>
          <a:cs typeface="Arial" panose="020B0604020202020204" pitchFamily="34" charset="0"/>
        </a:defRPr>
      </a:lvl6pPr>
      <a:lvl7pPr marL="2971800" indent="-228600" algn="ctr" defTabSz="449263" rtl="1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A50021"/>
          </a:solidFill>
          <a:latin typeface="comic" pitchFamily="80" charset="0"/>
          <a:cs typeface="Arial" panose="020B0604020202020204" pitchFamily="34" charset="0"/>
        </a:defRPr>
      </a:lvl7pPr>
      <a:lvl8pPr marL="3429000" indent="-228600" algn="ctr" defTabSz="449263" rtl="1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A50021"/>
          </a:solidFill>
          <a:latin typeface="comic" pitchFamily="80" charset="0"/>
          <a:cs typeface="Arial" panose="020B0604020202020204" pitchFamily="34" charset="0"/>
        </a:defRPr>
      </a:lvl8pPr>
      <a:lvl9pPr marL="3886200" indent="-228600" algn="ctr" defTabSz="449263" rtl="1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A50021"/>
          </a:solidFill>
          <a:latin typeface="comic" pitchFamily="80" charset="0"/>
          <a:cs typeface="Arial" panose="020B0604020202020204" pitchFamily="34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i="1" kern="12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i="1" kern="12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i="1" kern="12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i="1" kern="12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i="1" kern="12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728788" y="3033713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ONLINE AUCTIONING SYSTEM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225" y="3444875"/>
            <a:ext cx="7239000" cy="4114800"/>
          </a:xfrm>
          <a:ln/>
        </p:spPr>
        <p:txBody>
          <a:bodyPr/>
          <a:lstStyle/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 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/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By:  Siddharth Agrawal (150716)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IIT KANPUR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1079500"/>
            <a:ext cx="12668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960438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8382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4000"/>
              <a:t>Three layer design pattern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2400" y="2133600"/>
            <a:ext cx="5029200" cy="4419600"/>
          </a:xfrm>
          <a:ln/>
        </p:spPr>
        <p:txBody>
          <a:bodyPr/>
          <a:lstStyle/>
          <a:p>
            <a:pPr marL="337820" indent="-337820">
              <a:spcBef>
                <a:spcPts val="700"/>
              </a:spcBef>
              <a:buClr>
                <a:srgbClr val="A50021"/>
              </a:buClr>
              <a:buFont typeface="Colonna MT" panose="04020805060202030203" pitchFamily="8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2800"/>
              <a:t>Presentation Layer </a:t>
            </a:r>
            <a:endParaRPr lang="en-US"/>
          </a:p>
          <a:p>
            <a:pPr marL="337820" indent="-333375">
              <a:spcBef>
                <a:spcPts val="700"/>
              </a:spcBef>
              <a:buClrTx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2800"/>
              <a:t>     -Web pages (GUI).</a:t>
            </a:r>
          </a:p>
          <a:p>
            <a:pPr marL="337820" indent="-337820">
              <a:spcBef>
                <a:spcPts val="700"/>
              </a:spcBef>
              <a:buClr>
                <a:srgbClr val="A50021"/>
              </a:buClr>
              <a:buFont typeface="Colonna MT" panose="04020805060202030203" pitchFamily="8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2800"/>
              <a:t>Business Logic Layer</a:t>
            </a:r>
          </a:p>
          <a:p>
            <a:pPr marL="337820" indent="-333375">
              <a:spcBef>
                <a:spcPts val="700"/>
              </a:spcBef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2800"/>
              <a:t>	- Project’s logic.</a:t>
            </a:r>
          </a:p>
          <a:p>
            <a:pPr marL="337820" indent="-333375">
              <a:spcBef>
                <a:spcPts val="700"/>
              </a:spcBef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2800"/>
              <a:t>	- Classes &amp; algorithms</a:t>
            </a:r>
          </a:p>
          <a:p>
            <a:pPr marL="337820" indent="-337820">
              <a:spcBef>
                <a:spcPts val="700"/>
              </a:spcBef>
              <a:buClr>
                <a:srgbClr val="A50021"/>
              </a:buClr>
              <a:buFont typeface="Colonna MT" panose="04020805060202030203" pitchFamily="8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2800"/>
              <a:t>Data Access Layer</a:t>
            </a:r>
          </a:p>
          <a:p>
            <a:pPr marL="337820" indent="-333375">
              <a:spcBef>
                <a:spcPts val="700"/>
              </a:spcBef>
              <a:buClrTx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2800"/>
              <a:t>	- Ordered DB access. </a:t>
            </a:r>
          </a:p>
          <a:p>
            <a:pPr marL="337820" indent="-333375">
              <a:spcBef>
                <a:spcPts val="700"/>
              </a:spcBef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US" altLang="en-US" sz="2800"/>
          </a:p>
          <a:p>
            <a:pPr marL="337820" indent="-333375">
              <a:spcBef>
                <a:spcPts val="700"/>
              </a:spcBef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US" altLang="en-US" sz="2800"/>
          </a:p>
          <a:p>
            <a:pPr marL="337820" indent="-333375">
              <a:spcBef>
                <a:spcPts val="700"/>
              </a:spcBef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US" altLang="en-US" sz="280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15224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4000"/>
              <a:t> Three Layer design pattern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2438400"/>
            <a:ext cx="7239000" cy="4114800"/>
          </a:xfrm>
          <a:ln/>
        </p:spPr>
        <p:txBody>
          <a:bodyPr/>
          <a:lstStyle/>
          <a:p>
            <a:pPr marL="338138" indent="-338138">
              <a:spcBef>
                <a:spcPts val="1000"/>
              </a:spcBef>
              <a:buClr>
                <a:srgbClr val="A50021"/>
              </a:buClr>
              <a:buFont typeface="Colonna MT" panose="04020805060202030203" pitchFamily="8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4000" u="sng"/>
              <a:t>Advantages: </a:t>
            </a:r>
          </a:p>
          <a:p>
            <a:pPr marL="338138" indent="-333375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    Modular software  Technology</a:t>
            </a:r>
          </a:p>
          <a:p>
            <a:pPr marL="338138" indent="-338138">
              <a:spcBef>
                <a:spcPts val="1000"/>
              </a:spcBef>
              <a:buClr>
                <a:srgbClr val="A50021"/>
              </a:buClr>
              <a:buFont typeface="Colonna MT" panose="04020805060202030203" pitchFamily="82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4000" u="sng"/>
              <a:t>Disadvantage:</a:t>
            </a:r>
          </a:p>
          <a:p>
            <a:pPr marL="338138" indent="-333375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4000"/>
              <a:t>    </a:t>
            </a:r>
            <a:r>
              <a:rPr lang="en-US" altLang="en-US"/>
              <a:t>Complexity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4000"/>
              <a:t> Hardware Requirements (Minimum)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2438400"/>
            <a:ext cx="7239000" cy="4114800"/>
          </a:xfrm>
          <a:ln/>
        </p:spPr>
        <p:txBody>
          <a:bodyPr/>
          <a:lstStyle/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 u="sng"/>
              <a:t>Server side:-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Processor :- 2.20 GHz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RAM :- 2GB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Hard disk :- 10 GB Free Space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 u="sng"/>
              <a:t>Client side:-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Processor :- 2.0 GHz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RAM :- 1GB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Hard disk :- 4 GB Free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4000"/>
              <a:t>Software Requirements (Minimum)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2438400"/>
            <a:ext cx="7239000" cy="4114800"/>
          </a:xfrm>
          <a:ln/>
        </p:spPr>
        <p:txBody>
          <a:bodyPr/>
          <a:lstStyle/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 u="sng"/>
              <a:t>Server side:-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Operating system :- Windows server 2003 or any compatible server OS 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Framework :- .Net framework 4.0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Web Server :- IIS 6.0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Front End:- ASP. NET with C# (.NET framework 4.0)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Back End :- SQL server 2008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 u="sng"/>
              <a:t>Client side:-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Operating system :- Windows XP or any compatible OS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Browser :- Internet Explorer 6.0 or any compatible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676400" y="12192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Funding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2592388"/>
            <a:ext cx="5327650" cy="32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4000"/>
              <a:t>Funding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2076450"/>
            <a:ext cx="7239000" cy="4114800"/>
          </a:xfrm>
          <a:ln/>
        </p:spPr>
        <p:txBody>
          <a:bodyPr/>
          <a:lstStyle/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 u="sng"/>
              <a:t>&gt;Setting up Cost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- Hardware/Software: ~60,000 Rs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- Office Space: ~10,00,000 Rs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- Delivery vehicles: ~6,00,000 Rs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 u="sng"/>
              <a:t>&gt;Salary Expenditure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- per year: ~10,00,000 Rs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 u="sng"/>
              <a:t>&gt;Packaging Cost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- per year: ~50,000 Rs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 u="sng"/>
              <a:t>&gt;Delivery Cost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- Petrol Cost per year: ~50,000 Rs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 u="sng"/>
              <a:t>&gt;Total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- Investment Cost:	 ~16,60,000 Rs</a:t>
            </a:r>
          </a:p>
          <a:p>
            <a:pPr marL="0" indent="0">
              <a:spcBef>
                <a:spcPts val="10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4000"/>
              <a:t>    - Per year Cost: ~11,00,000 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676400" y="1152525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Timeline Chart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087563"/>
            <a:ext cx="6059487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400175" y="936625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u="sng"/>
              <a:t>Thank You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225" y="5111750"/>
            <a:ext cx="7239000" cy="4114800"/>
          </a:xfrm>
          <a:ln/>
        </p:spPr>
        <p:txBody>
          <a:bodyPr/>
          <a:lstStyle/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Please ask your questions...</a:t>
            </a:r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/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/>
          </a:p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/>
          </a:p>
          <a:p>
            <a:pPr indent="-338138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/>
          </a:p>
          <a:p>
            <a:pPr indent="-338138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400"/>
              <a:t>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2232025"/>
            <a:ext cx="3354388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495425" y="78105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Agenda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1788" y="1619250"/>
            <a:ext cx="5715000" cy="3733800"/>
          </a:xfrm>
          <a:ln/>
        </p:spPr>
        <p:txBody>
          <a:bodyPr/>
          <a:lstStyle/>
          <a:p>
            <a:pPr marL="338138" indent="-338138">
              <a:buClr>
                <a:srgbClr val="A50021"/>
              </a:buClr>
              <a:buFont typeface="Wingdings" panose="05000000000000000000" pitchFamily="2" charset="2"/>
              <a:buChar char="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Abstract</a:t>
            </a:r>
          </a:p>
          <a:p>
            <a:pPr marL="338138" indent="-338138">
              <a:buClr>
                <a:srgbClr val="A50021"/>
              </a:buClr>
              <a:buFont typeface="Wingdings" panose="05000000000000000000" pitchFamily="2" charset="2"/>
              <a:buChar char="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Goals</a:t>
            </a:r>
          </a:p>
          <a:p>
            <a:pPr marL="338138" indent="-338138">
              <a:buClr>
                <a:srgbClr val="A50021"/>
              </a:buClr>
              <a:buFont typeface="Wingdings" panose="05000000000000000000" pitchFamily="2" charset="2"/>
              <a:buChar char="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Users involved</a:t>
            </a:r>
          </a:p>
          <a:p>
            <a:pPr marL="338138" indent="-338138">
              <a:buClr>
                <a:srgbClr val="A50021"/>
              </a:buClr>
              <a:buFont typeface="Wingdings" panose="05000000000000000000" pitchFamily="2" charset="2"/>
              <a:buChar char="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OAS Features</a:t>
            </a:r>
          </a:p>
          <a:p>
            <a:pPr marL="338138" indent="-338138">
              <a:buClr>
                <a:srgbClr val="A50021"/>
              </a:buClr>
              <a:buFont typeface="Wingdings" panose="05000000000000000000" pitchFamily="2" charset="2"/>
              <a:buChar char="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Design</a:t>
            </a:r>
          </a:p>
          <a:p>
            <a:pPr marL="338138" indent="-338138">
              <a:buClr>
                <a:srgbClr val="A50021"/>
              </a:buClr>
              <a:buFont typeface="Wingdings" panose="05000000000000000000" pitchFamily="2" charset="2"/>
              <a:buChar char="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Hardware and Software Requirements</a:t>
            </a:r>
          </a:p>
          <a:p>
            <a:pPr marL="338138" indent="-338138">
              <a:buClr>
                <a:srgbClr val="A50021"/>
              </a:buClr>
              <a:buFont typeface="Wingdings" panose="05000000000000000000" pitchFamily="2" charset="2"/>
              <a:buChar char="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Funding</a:t>
            </a:r>
          </a:p>
          <a:p>
            <a:pPr marL="338138" indent="-338138">
              <a:buClr>
                <a:srgbClr val="A50021"/>
              </a:buClr>
              <a:buFont typeface="Wingdings" panose="05000000000000000000" pitchFamily="2" charset="2"/>
              <a:buChar char="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Timeline Chart</a:t>
            </a:r>
          </a:p>
          <a:p>
            <a:pPr marL="338138" indent="-338138">
              <a:buClr>
                <a:srgbClr val="A50021"/>
              </a:buClr>
              <a:buFont typeface="Wingdings" panose="05000000000000000000" pitchFamily="2" charset="2"/>
              <a:buChar char="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Feedback</a:t>
            </a:r>
          </a:p>
          <a:p>
            <a:pPr marL="341313" indent="-338138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Abstract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00750" y="2266950"/>
            <a:ext cx="2847975" cy="4934927"/>
          </a:xfrm>
          <a:ln/>
        </p:spPr>
        <p:txBody>
          <a:bodyPr/>
          <a:lstStyle/>
          <a:p>
            <a:pPr indent="-337820">
              <a:lnSpc>
                <a:spcPct val="80000"/>
              </a:lnSpc>
              <a:spcBef>
                <a:spcPts val="700"/>
              </a:spcBef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/>
              <a:t>An auction is a process of buying and selling goods or services by offering them up for bid, taking bids, and then selling the item to the highest bidder.</a:t>
            </a:r>
          </a:p>
          <a:p>
            <a:pPr indent="-33782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/>
              <a:t>The word "auction" is derived from the Latin </a:t>
            </a:r>
            <a:r>
              <a:rPr lang="en-US" altLang="en-US" sz="2000" err="1"/>
              <a:t>augeō</a:t>
            </a:r>
            <a:r>
              <a:rPr lang="en-US" altLang="en-US" sz="2000"/>
              <a:t> which means "I increase" or "I augment".</a:t>
            </a:r>
          </a:p>
          <a:p>
            <a:pPr indent="-33782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/>
              <a:t>auctions have a long history, having been recorded as early as 500 B.C.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Abstract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67400" y="1636713"/>
            <a:ext cx="3124200" cy="4267200"/>
          </a:xfrm>
          <a:ln/>
        </p:spPr>
        <p:txBody>
          <a:bodyPr/>
          <a:lstStyle/>
          <a:p>
            <a:pPr indent="-338138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800"/>
          </a:p>
          <a:p>
            <a:pPr indent="-338138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800"/>
          </a:p>
          <a:p>
            <a:pPr indent="-338138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There are massive amounts of preparation that goes into a finding and researching a property for conducting auctions.</a:t>
            </a:r>
          </a:p>
          <a:p>
            <a:pPr indent="-338138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Buyers are forced  to go the the auctioning sites.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Abstract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76800" y="2438400"/>
            <a:ext cx="4114800" cy="4114800"/>
          </a:xfrm>
          <a:ln/>
        </p:spPr>
        <p:txBody>
          <a:bodyPr/>
          <a:lstStyle/>
          <a:p>
            <a:pPr indent="-338138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But now!...</a:t>
            </a:r>
          </a:p>
          <a:p>
            <a:pPr indent="-338138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You only need to turn on your computer and enter the web-site </a:t>
            </a:r>
          </a:p>
          <a:p>
            <a:pPr indent="-338138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800"/>
          </a:p>
          <a:p>
            <a:pPr indent="-338138">
              <a:spcBef>
                <a:spcPts val="11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  </a:t>
            </a:r>
            <a:r>
              <a:rPr lang="en-US" altLang="en-US" sz="4400"/>
              <a:t>NET-AUCTION</a:t>
            </a:r>
          </a:p>
          <a:p>
            <a:pPr indent="-338138">
              <a:spcBef>
                <a:spcPts val="11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440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2895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Abstract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2057400"/>
            <a:ext cx="7239000" cy="4495800"/>
          </a:xfrm>
          <a:ln/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2800" i="0"/>
              <a:t>OAS is an implementation of web auctions, like eBay, Sotheby’s, and others with </a:t>
            </a:r>
            <a:r>
              <a:rPr lang="en-US" altLang="en-US" sz="2800" i="0" err="1"/>
              <a:t>it’s</a:t>
            </a:r>
            <a:r>
              <a:rPr lang="en-US" altLang="en-US" sz="2800" i="0"/>
              <a:t> own design and bid politics.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2800" i="0"/>
              <a:t>This web site has an intuitive interface and unique visual objects that make it friendly for use. 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 sz="2800" i="0"/>
              <a:t>Common client operations were implemented in this application. In addition, there were used some original marketing solutions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Users Involved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2438400"/>
            <a:ext cx="7239000" cy="4114800"/>
          </a:xfrm>
          <a:ln/>
        </p:spPr>
        <p:txBody>
          <a:bodyPr/>
          <a:lstStyle/>
          <a:p>
            <a:pPr marL="338138" indent="-338138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Bidder </a:t>
            </a:r>
          </a:p>
          <a:p>
            <a:pPr marL="338138" indent="-338138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Auctioneer</a:t>
            </a:r>
          </a:p>
          <a:p>
            <a:pPr marL="338138" indent="-338138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en-US"/>
              <a:t>Admin/Seller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239000" cy="533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b="1"/>
              <a:t>OAS features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7010400" cy="4876800"/>
          </a:xfrm>
          <a:ln/>
        </p:spPr>
        <p:txBody>
          <a:bodyPr/>
          <a:lstStyle/>
          <a:p>
            <a:pPr indent="-338138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u="sng"/>
              <a:t>Guests</a:t>
            </a:r>
          </a:p>
          <a:p>
            <a:pPr marL="338138" indent="-333375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  Searching for items by tags and categories</a:t>
            </a:r>
          </a:p>
          <a:p>
            <a:pPr marL="338138" indent="-333375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  Studying available tenders and items</a:t>
            </a:r>
          </a:p>
          <a:p>
            <a:pPr marL="338138" indent="-333375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  Studying seller’s information </a:t>
            </a:r>
          </a:p>
          <a:p>
            <a:pPr marL="338138" indent="-333375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  Web registration</a:t>
            </a:r>
          </a:p>
          <a:p>
            <a:pPr indent="-338138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u="sng"/>
              <a:t>Registered users</a:t>
            </a:r>
          </a:p>
          <a:p>
            <a:pPr marL="338138" indent="-333375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  Proposing items for tender</a:t>
            </a:r>
          </a:p>
          <a:p>
            <a:pPr marL="338138" indent="-333375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  Participating in active tenders</a:t>
            </a:r>
          </a:p>
          <a:p>
            <a:pPr marL="338138" indent="-333375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  Account management </a:t>
            </a:r>
          </a:p>
          <a:p>
            <a:pPr marL="338138" indent="-333375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/>
              <a:t>  Commenting and rating other users</a:t>
            </a:r>
          </a:p>
          <a:p>
            <a:pPr indent="-338138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800"/>
          </a:p>
          <a:p>
            <a:pPr indent="-338138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676400" y="1219200"/>
            <a:ext cx="7239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Design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3338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"/>
        <a:ea typeface=""/>
        <a:cs typeface="Arial"/>
      </a:majorFont>
      <a:minorFont>
        <a:latin typeface="Colonna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449263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449263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AUCTIONING SYSTEM</vt:lpstr>
      <vt:lpstr>Agenda</vt:lpstr>
      <vt:lpstr>Abstract</vt:lpstr>
      <vt:lpstr>Abstract</vt:lpstr>
      <vt:lpstr>Abstract</vt:lpstr>
      <vt:lpstr>Abstract</vt:lpstr>
      <vt:lpstr>Users Involved</vt:lpstr>
      <vt:lpstr>OAS features</vt:lpstr>
      <vt:lpstr>Design</vt:lpstr>
      <vt:lpstr>Three layer design pattern</vt:lpstr>
      <vt:lpstr> Three Layer design pattern</vt:lpstr>
      <vt:lpstr> Hardware Requirements (Minimum)</vt:lpstr>
      <vt:lpstr>Software Requirements (Minimum)</vt:lpstr>
      <vt:lpstr>Funding</vt:lpstr>
      <vt:lpstr>Funding</vt:lpstr>
      <vt:lpstr>Timeline 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AUCTIONING SYSTEM</dc:title>
  <cp:revision>1</cp:revision>
  <dcterms:modified xsi:type="dcterms:W3CDTF">2017-10-24T05:09:30Z</dcterms:modified>
</cp:coreProperties>
</file>