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1/5/2024</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1/5/2024</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1/5/2024</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1/5/2024</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963F-B79F-6364-8454-E4E31C554953}"/>
              </a:ext>
            </a:extLst>
          </p:cNvPr>
          <p:cNvSpPr>
            <a:spLocks noGrp="1"/>
          </p:cNvSpPr>
          <p:nvPr>
            <p:ph type="ctrTitle"/>
          </p:nvPr>
        </p:nvSpPr>
        <p:spPr/>
        <p:txBody>
          <a:bodyPr/>
          <a:lstStyle/>
          <a:p>
            <a:r>
              <a:rPr lang="en-GB" sz="3200" b="1" dirty="0">
                <a:effectLst/>
                <a:latin typeface="Arial" panose="020B0604020202020204" pitchFamily="34" charset="0"/>
                <a:ea typeface="Arial" panose="020B0604020202020204" pitchFamily="34" charset="0"/>
              </a:rPr>
              <a:t>Pharmaceutical Sales prediction across multiple stores</a:t>
            </a:r>
            <a:br>
              <a:rPr lang="en-IN" sz="1800" dirty="0">
                <a:effectLst/>
                <a:latin typeface="Arial" panose="020B0604020202020204" pitchFamily="34" charset="0"/>
                <a:ea typeface="Arial" panose="020B0604020202020204" pitchFamily="34" charset="0"/>
              </a:rPr>
            </a:br>
            <a:endParaRPr lang="en-IN" dirty="0"/>
          </a:p>
        </p:txBody>
      </p:sp>
      <p:sp>
        <p:nvSpPr>
          <p:cNvPr id="3" name="Subtitle 2">
            <a:extLst>
              <a:ext uri="{FF2B5EF4-FFF2-40B4-BE49-F238E27FC236}">
                <a16:creationId xmlns:a16="http://schemas.microsoft.com/office/drawing/2014/main" id="{947FA5AA-BA25-2016-5E64-1D1AE21760E5}"/>
              </a:ext>
            </a:extLst>
          </p:cNvPr>
          <p:cNvSpPr>
            <a:spLocks noGrp="1"/>
          </p:cNvSpPr>
          <p:nvPr>
            <p:ph type="subTitle" idx="1"/>
          </p:nvPr>
        </p:nvSpPr>
        <p:spPr/>
        <p:txBody>
          <a:bodyPr>
            <a:normAutofit fontScale="25000" lnSpcReduction="20000"/>
          </a:bodyPr>
          <a:lstStyle/>
          <a:p>
            <a:pPr>
              <a:lnSpc>
                <a:spcPct val="150000"/>
              </a:lnSpc>
              <a:spcBef>
                <a:spcPts val="1800"/>
              </a:spcBef>
              <a:spcAft>
                <a:spcPts val="600"/>
              </a:spcAft>
            </a:pPr>
            <a:r>
              <a:rPr lang="en-GB" sz="8000" b="1" dirty="0">
                <a:effectLst/>
                <a:latin typeface="Raleway" pitchFamily="2" charset="0"/>
                <a:ea typeface="Raleway" pitchFamily="2" charset="0"/>
                <a:cs typeface="Raleway" pitchFamily="2" charset="0"/>
              </a:rPr>
              <a:t>Task 1 - Exploration of customer purchasing behaviour</a:t>
            </a:r>
            <a:endParaRPr lang="en-IN" sz="8000" b="1" dirty="0">
              <a:effectLst/>
              <a:latin typeface="Arial" panose="020B0604020202020204" pitchFamily="34" charset="0"/>
            </a:endParaRPr>
          </a:p>
          <a:p>
            <a:pPr marL="914400">
              <a:lnSpc>
                <a:spcPct val="150000"/>
              </a:lnSpc>
            </a:pPr>
            <a:r>
              <a:rPr lang="en-GB" sz="1800" b="1" dirty="0">
                <a:effectLst/>
                <a:latin typeface="Raleway" pitchFamily="2" charset="0"/>
                <a:ea typeface="Raleway" pitchFamily="2" charset="0"/>
                <a:cs typeface="Raleway" pitchFamily="2" charset="0"/>
              </a:rPr>
              <a:t> </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64445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1DF4-B286-CE7A-5D68-70064085D6F6}"/>
              </a:ext>
            </a:extLst>
          </p:cNvPr>
          <p:cNvSpPr>
            <a:spLocks noGrp="1"/>
          </p:cNvSpPr>
          <p:nvPr>
            <p:ph type="title"/>
          </p:nvPr>
        </p:nvSpPr>
        <p:spPr/>
        <p:txBody>
          <a:bodyPr>
            <a:normAutofit fontScale="90000"/>
          </a:bodyPr>
          <a:lstStyle/>
          <a:p>
            <a:pPr>
              <a:lnSpc>
                <a:spcPct val="150000"/>
              </a:lnSpc>
              <a:spcBef>
                <a:spcPts val="1800"/>
              </a:spcBef>
              <a:spcAft>
                <a:spcPts val="600"/>
              </a:spcAft>
            </a:pPr>
            <a:br>
              <a:rPr lang="en-GB" sz="2700" b="1" dirty="0">
                <a:effectLst/>
                <a:latin typeface="Raleway" pitchFamily="2" charset="0"/>
                <a:ea typeface="Raleway" pitchFamily="2" charset="0"/>
                <a:cs typeface="Raleway" pitchFamily="2" charset="0"/>
              </a:rPr>
            </a:br>
            <a:br>
              <a:rPr lang="en-GB" sz="2700" b="1" dirty="0">
                <a:effectLst/>
                <a:latin typeface="Raleway" pitchFamily="2" charset="0"/>
                <a:ea typeface="Raleway" pitchFamily="2" charset="0"/>
                <a:cs typeface="Raleway" pitchFamily="2" charset="0"/>
              </a:rPr>
            </a:br>
            <a:r>
              <a:rPr lang="en-GB" sz="2700" b="1" dirty="0">
                <a:effectLst/>
                <a:latin typeface="Raleway" pitchFamily="2" charset="0"/>
                <a:ea typeface="Raleway" pitchFamily="2" charset="0"/>
                <a:cs typeface="Raleway" pitchFamily="2" charset="0"/>
              </a:rPr>
              <a:t>Task 1 - Exploration of customer purchasing behaviour</a:t>
            </a:r>
            <a:br>
              <a:rPr lang="en-IN" sz="1800" b="1" dirty="0">
                <a:effectLst/>
                <a:latin typeface="Arial" panose="020B0604020202020204" pitchFamily="34" charset="0"/>
              </a:rPr>
            </a:br>
            <a:r>
              <a:rPr lang="en-GB" sz="1800" b="1" dirty="0">
                <a:effectLst/>
                <a:latin typeface="Raleway" pitchFamily="2" charset="0"/>
                <a:ea typeface="Raleway" pitchFamily="2" charset="0"/>
                <a:cs typeface="Raleway" pitchFamily="2" charset="0"/>
              </a:rPr>
              <a:t> </a:t>
            </a:r>
            <a:br>
              <a:rPr lang="en-IN" sz="18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A19A65D-1879-6A0C-9D50-0FF3A1B3613C}"/>
              </a:ext>
            </a:extLst>
          </p:cNvPr>
          <p:cNvSpPr>
            <a:spLocks noGrp="1"/>
          </p:cNvSpPr>
          <p:nvPr>
            <p:ph idx="1"/>
          </p:nvPr>
        </p:nvSpPr>
        <p:spPr>
          <a:xfrm>
            <a:off x="952753" y="2210087"/>
            <a:ext cx="9784080" cy="4206240"/>
          </a:xfrm>
        </p:spPr>
        <p:txBody>
          <a:bodyPr>
            <a:noAutofit/>
          </a:bodyPr>
          <a:lstStyle/>
          <a:p>
            <a:pPr>
              <a:lnSpc>
                <a:spcPct val="100000"/>
              </a:lnSpc>
              <a:buFont typeface="Wingdings" panose="05000000000000000000" pitchFamily="2" charset="2"/>
              <a:buChar char="§"/>
            </a:pPr>
            <a:r>
              <a:rPr lang="en-GB" sz="2000" dirty="0">
                <a:effectLst/>
                <a:latin typeface="Raleway" pitchFamily="2" charset="0"/>
                <a:ea typeface="Raleway" pitchFamily="2" charset="0"/>
                <a:cs typeface="Raleway" pitchFamily="2" charset="0"/>
              </a:rPr>
              <a:t>Exploratory data analysis is the lifeblood of every meaningful machine-learning project. It helps us unravel the nature of the data and sometimes informs how you go about modelling. A careful exploration of the data encapsulates checking all available features, checking their interactions and correlation as well as their variability with respect to the target. </a:t>
            </a:r>
          </a:p>
          <a:p>
            <a:pPr>
              <a:buFont typeface="Wingdings" panose="05000000000000000000" pitchFamily="2" charset="2"/>
              <a:buChar char="§"/>
            </a:pPr>
            <a:endParaRPr lang="en-GB" sz="2000" dirty="0">
              <a:latin typeface="Raleway" pitchFamily="2" charset="0"/>
              <a:ea typeface="Arial" panose="020B0604020202020204" pitchFamily="34" charset="0"/>
            </a:endParaRPr>
          </a:p>
          <a:p>
            <a:pPr algn="just">
              <a:lnSpc>
                <a:spcPct val="115000"/>
              </a:lnSpc>
              <a:buFont typeface="Wingdings" panose="05000000000000000000" pitchFamily="2" charset="2"/>
              <a:buChar char="§"/>
            </a:pPr>
            <a:r>
              <a:rPr lang="en-GB" sz="2000" dirty="0">
                <a:effectLst/>
                <a:latin typeface="Raleway" pitchFamily="2" charset="0"/>
                <a:ea typeface="Raleway" pitchFamily="2" charset="0"/>
                <a:cs typeface="Raleway" pitchFamily="2" charset="0"/>
              </a:rPr>
              <a:t>In this task, we seek to explore the behaviour of customers in the various stores. Our goal is to check how some measures such as promos and the opening of new stores affect purchasing behaviour. </a:t>
            </a:r>
            <a:r>
              <a:rPr lang="en-GB" sz="2300" dirty="0">
                <a:effectLst/>
                <a:latin typeface="Raleway" pitchFamily="2" charset="0"/>
                <a:ea typeface="Raleway" pitchFamily="2" charset="0"/>
                <a:cs typeface="Raleway" pitchFamily="2" charset="0"/>
              </a:rPr>
              <a:t> </a:t>
            </a:r>
            <a:endParaRPr lang="en-IN" sz="2300" dirty="0">
              <a:effectLst/>
              <a:latin typeface="Arial" panose="020B0604020202020204" pitchFamily="34" charset="0"/>
              <a:ea typeface="Arial" panose="020B0604020202020204" pitchFamily="34" charset="0"/>
            </a:endParaRPr>
          </a:p>
          <a:p>
            <a:pPr marL="731520" indent="0">
              <a:lnSpc>
                <a:spcPct val="150000"/>
              </a:lnSpc>
              <a:buNone/>
            </a:pPr>
            <a:endParaRPr lang="en-IN" sz="1800" dirty="0">
              <a:latin typeface="Arial" panose="020B0604020202020204" pitchFamily="34" charset="0"/>
              <a:ea typeface="Raleway" pitchFamily="2" charset="0"/>
            </a:endParaRPr>
          </a:p>
          <a:p>
            <a:pPr marL="731520" indent="0">
              <a:lnSpc>
                <a:spcPct val="150000"/>
              </a:lnSpc>
              <a:buNone/>
            </a:pPr>
            <a:r>
              <a:rPr lang="en-GB" sz="1800" dirty="0">
                <a:effectLst/>
                <a:latin typeface="Raleway" pitchFamily="2" charset="0"/>
                <a:ea typeface="Raleway" pitchFamily="2" charset="0"/>
                <a:cs typeface="Raleway" pitchFamily="2" charset="0"/>
              </a:rPr>
              <a:t> </a:t>
            </a:r>
            <a:endParaRPr lang="en-IN" sz="1800" dirty="0">
              <a:effectLst/>
              <a:latin typeface="Arial" panose="020B0604020202020204" pitchFamily="34" charset="0"/>
              <a:ea typeface="Arial" panose="020B0604020202020204" pitchFamily="34" charset="0"/>
            </a:endParaRPr>
          </a:p>
          <a:p>
            <a:pPr>
              <a:buFont typeface="Wingdings" panose="05000000000000000000" pitchFamily="2" charset="2"/>
              <a:buChar char="§"/>
            </a:pPr>
            <a:endParaRPr lang="en-IN" sz="1800" dirty="0">
              <a:effectLst/>
              <a:latin typeface="Arial" panose="020B0604020202020204" pitchFamily="34" charset="0"/>
              <a:ea typeface="Arial" panose="020B0604020202020204" pitchFamily="34"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8349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0D9E-A397-B445-141F-7D55FCBFC0A4}"/>
              </a:ext>
            </a:extLst>
          </p:cNvPr>
          <p:cNvSpPr>
            <a:spLocks noGrp="1"/>
          </p:cNvSpPr>
          <p:nvPr>
            <p:ph type="title"/>
          </p:nvPr>
        </p:nvSpPr>
        <p:spPr/>
        <p:txBody>
          <a:bodyPr>
            <a:normAutofit/>
          </a:bodyPr>
          <a:lstStyle/>
          <a:p>
            <a:r>
              <a:rPr lang="en-GB" sz="2400" b="1" dirty="0">
                <a:effectLst/>
                <a:latin typeface="Raleway" pitchFamily="2" charset="0"/>
                <a:ea typeface="Raleway" pitchFamily="2" charset="0"/>
                <a:cs typeface="Raleway" pitchFamily="2" charset="0"/>
              </a:rPr>
              <a:t>Task 1 - Exploration of customer purchasing behaviour</a:t>
            </a:r>
            <a:endParaRPr lang="en-IN" sz="2400" dirty="0"/>
          </a:p>
        </p:txBody>
      </p:sp>
      <p:sp>
        <p:nvSpPr>
          <p:cNvPr id="3" name="Content Placeholder 2">
            <a:extLst>
              <a:ext uri="{FF2B5EF4-FFF2-40B4-BE49-F238E27FC236}">
                <a16:creationId xmlns:a16="http://schemas.microsoft.com/office/drawing/2014/main" id="{4899A215-32E4-10D1-5A88-391EDC4A37FF}"/>
              </a:ext>
            </a:extLst>
          </p:cNvPr>
          <p:cNvSpPr>
            <a:spLocks noGrp="1"/>
          </p:cNvSpPr>
          <p:nvPr>
            <p:ph idx="1"/>
          </p:nvPr>
        </p:nvSpPr>
        <p:spPr/>
        <p:txBody>
          <a:bodyPr/>
          <a:lstStyle/>
          <a:p>
            <a:r>
              <a:rPr lang="en-GB" sz="2000" dirty="0">
                <a:effectLst/>
                <a:latin typeface="Raleway" pitchFamily="2" charset="0"/>
                <a:ea typeface="Raleway" pitchFamily="2" charset="0"/>
                <a:cs typeface="Raleway" pitchFamily="2" charset="0"/>
              </a:rPr>
              <a:t>To achieve this goal, we need to first clean the data. The data cleaning process will involve building pipelines to detect and handle outliers and missing data. This is particularly important because you don’t want to skew our analysis. </a:t>
            </a:r>
          </a:p>
          <a:p>
            <a:endParaRPr lang="en-GB" sz="2000" dirty="0">
              <a:latin typeface="Raleway" pitchFamily="2" charset="0"/>
              <a:ea typeface="Arial" panose="020B0604020202020204" pitchFamily="34" charset="0"/>
            </a:endParaRPr>
          </a:p>
          <a:p>
            <a:r>
              <a:rPr lang="en-GB" sz="2000" dirty="0">
                <a:effectLst/>
                <a:latin typeface="Raleway" pitchFamily="2" charset="0"/>
                <a:ea typeface="Raleway" pitchFamily="2" charset="0"/>
                <a:cs typeface="Raleway" pitchFamily="2" charset="0"/>
              </a:rPr>
              <a:t>Visualizing various features and interactions is necessary for clearly communicating our findings. It is a powerful tool in the data science toolbox. </a:t>
            </a:r>
            <a:endParaRPr lang="en-IN" sz="2000" dirty="0">
              <a:effectLst/>
              <a:latin typeface="Arial" panose="020B0604020202020204" pitchFamily="34" charset="0"/>
              <a:ea typeface="Arial" panose="020B0604020202020204" pitchFamily="34" charset="0"/>
            </a:endParaRPr>
          </a:p>
          <a:p>
            <a:endParaRPr lang="en-IN" sz="20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61236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B7CD-6210-4D43-4ED0-1EF36F184AFC}"/>
              </a:ext>
            </a:extLst>
          </p:cNvPr>
          <p:cNvSpPr>
            <a:spLocks noGrp="1"/>
          </p:cNvSpPr>
          <p:nvPr>
            <p:ph type="title"/>
          </p:nvPr>
        </p:nvSpPr>
        <p:spPr>
          <a:xfrm>
            <a:off x="1263304" y="258296"/>
            <a:ext cx="9784080" cy="1508760"/>
          </a:xfrm>
        </p:spPr>
        <p:txBody>
          <a:bodyPr>
            <a:normAutofit/>
          </a:bodyPr>
          <a:lstStyle/>
          <a:p>
            <a:r>
              <a:rPr lang="en-GB" sz="2400" b="1" dirty="0">
                <a:effectLst/>
                <a:latin typeface="Raleway" pitchFamily="2" charset="0"/>
                <a:ea typeface="Raleway" pitchFamily="2" charset="0"/>
                <a:cs typeface="Raleway" pitchFamily="2" charset="0"/>
              </a:rPr>
              <a:t>Task 1 - Exploration of customer purchasing behaviour</a:t>
            </a:r>
            <a:endParaRPr lang="en-IN" sz="2400" b="1" dirty="0"/>
          </a:p>
        </p:txBody>
      </p:sp>
      <p:sp>
        <p:nvSpPr>
          <p:cNvPr id="3" name="Content Placeholder 2">
            <a:extLst>
              <a:ext uri="{FF2B5EF4-FFF2-40B4-BE49-F238E27FC236}">
                <a16:creationId xmlns:a16="http://schemas.microsoft.com/office/drawing/2014/main" id="{4BDB9BD3-90C3-E783-F2C6-9D2A66B92575}"/>
              </a:ext>
            </a:extLst>
          </p:cNvPr>
          <p:cNvSpPr>
            <a:spLocks noGrp="1"/>
          </p:cNvSpPr>
          <p:nvPr>
            <p:ph idx="1"/>
          </p:nvPr>
        </p:nvSpPr>
        <p:spPr/>
        <p:txBody>
          <a:bodyPr>
            <a:normAutofit fontScale="92500" lnSpcReduction="10000"/>
          </a:bodyPr>
          <a:lstStyle/>
          <a:p>
            <a:pPr marL="0" indent="0">
              <a:buNone/>
            </a:pPr>
            <a:r>
              <a:rPr lang="en-US" b="1" i="0" dirty="0">
                <a:solidFill>
                  <a:srgbClr val="000000"/>
                </a:solidFill>
                <a:effectLst/>
                <a:latin typeface="Helvetica Neue"/>
              </a:rPr>
              <a:t> </a:t>
            </a:r>
            <a:r>
              <a:rPr lang="en-US" sz="2600" b="1" i="0" dirty="0">
                <a:solidFill>
                  <a:srgbClr val="000000"/>
                </a:solidFill>
                <a:effectLst/>
                <a:latin typeface="Helvetica Neue"/>
              </a:rPr>
              <a:t>CONCLUSION OF EDA</a:t>
            </a:r>
          </a:p>
          <a:p>
            <a:pPr marL="0" indent="0">
              <a:buNone/>
            </a:pPr>
            <a:endParaRPr lang="en-US" sz="2400" b="1" i="0" dirty="0">
              <a:solidFill>
                <a:srgbClr val="000000"/>
              </a:solidFill>
              <a:effectLst/>
              <a:latin typeface="Helvetica Neue"/>
            </a:endParaRPr>
          </a:p>
          <a:p>
            <a:pPr marL="0" indent="0">
              <a:buNone/>
            </a:pPr>
            <a:endParaRPr lang="en-US" sz="2400" b="1" i="0" dirty="0">
              <a:solidFill>
                <a:srgbClr val="000000"/>
              </a:solidFill>
              <a:effectLst/>
              <a:latin typeface="Helvetica Neue"/>
            </a:endParaRPr>
          </a:p>
          <a:p>
            <a:pPr algn="l">
              <a:lnSpc>
                <a:spcPct val="160000"/>
              </a:lnSpc>
            </a:pPr>
            <a:r>
              <a:rPr lang="en-US" b="1" i="0" dirty="0">
                <a:solidFill>
                  <a:srgbClr val="000000"/>
                </a:solidFill>
                <a:effectLst/>
                <a:latin typeface="Helvetica Neue"/>
              </a:rPr>
              <a:t> </a:t>
            </a:r>
            <a:r>
              <a:rPr lang="en-US" sz="2000" b="1" i="0" dirty="0">
                <a:solidFill>
                  <a:srgbClr val="000000"/>
                </a:solidFill>
                <a:effectLst/>
                <a:latin typeface="Helvetica Neue"/>
              </a:rPr>
              <a:t>The most selling and crowded Store Type is A.</a:t>
            </a:r>
          </a:p>
          <a:p>
            <a:pPr marL="0" indent="0" algn="l">
              <a:lnSpc>
                <a:spcPct val="160000"/>
              </a:lnSpc>
              <a:buNone/>
            </a:pPr>
            <a:endParaRPr lang="en-US" sz="2000" b="0" i="0" dirty="0">
              <a:solidFill>
                <a:srgbClr val="000000"/>
              </a:solidFill>
              <a:effectLst/>
              <a:latin typeface="Helvetica Neue"/>
            </a:endParaRPr>
          </a:p>
          <a:p>
            <a:pPr algn="l">
              <a:lnSpc>
                <a:spcPct val="160000"/>
              </a:lnSpc>
            </a:pPr>
            <a:r>
              <a:rPr lang="en-US" sz="2000" b="1" i="0" dirty="0">
                <a:solidFill>
                  <a:srgbClr val="000000"/>
                </a:solidFill>
                <a:effectLst/>
                <a:latin typeface="Helvetica Neue"/>
              </a:rPr>
              <a:t>The best "Sale per Customer" Store Type D indicates the higher Buyer Cart. To benefit from this fact, Ross Man can consider proposing a bigger variety of its products</a:t>
            </a:r>
            <a:r>
              <a:rPr lang="en-US" sz="2300" b="1" i="0" dirty="0">
                <a:solidFill>
                  <a:srgbClr val="000000"/>
                </a:solidFill>
                <a:effectLst/>
                <a:latin typeface="Helvetica Neue"/>
              </a:rPr>
              <a:t>.</a:t>
            </a:r>
          </a:p>
          <a:p>
            <a:pPr algn="l">
              <a:lnSpc>
                <a:spcPct val="160000"/>
              </a:lnSpc>
            </a:pPr>
            <a:endParaRPr lang="en-US" sz="2300" b="0" i="0" dirty="0">
              <a:solidFill>
                <a:srgbClr val="000000"/>
              </a:solidFill>
              <a:effectLst/>
              <a:latin typeface="Helvetica Neue"/>
            </a:endParaRPr>
          </a:p>
          <a:p>
            <a:pPr marL="0" indent="0">
              <a:buNone/>
            </a:pPr>
            <a:endParaRPr lang="en-US" b="1" dirty="0">
              <a:solidFill>
                <a:srgbClr val="000000"/>
              </a:solidFill>
              <a:latin typeface="Helvetica Neue"/>
            </a:endParaRPr>
          </a:p>
        </p:txBody>
      </p:sp>
    </p:spTree>
    <p:extLst>
      <p:ext uri="{BB962C8B-B14F-4D97-AF65-F5344CB8AC3E}">
        <p14:creationId xmlns:p14="http://schemas.microsoft.com/office/powerpoint/2010/main" val="231189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B7CD-6210-4D43-4ED0-1EF36F184AFC}"/>
              </a:ext>
            </a:extLst>
          </p:cNvPr>
          <p:cNvSpPr>
            <a:spLocks noGrp="1"/>
          </p:cNvSpPr>
          <p:nvPr>
            <p:ph type="title"/>
          </p:nvPr>
        </p:nvSpPr>
        <p:spPr>
          <a:xfrm>
            <a:off x="1263304" y="258296"/>
            <a:ext cx="9784080" cy="1508760"/>
          </a:xfrm>
        </p:spPr>
        <p:txBody>
          <a:bodyPr>
            <a:normAutofit/>
          </a:bodyPr>
          <a:lstStyle/>
          <a:p>
            <a:r>
              <a:rPr lang="en-GB" sz="2400" b="1" dirty="0">
                <a:effectLst/>
                <a:latin typeface="Raleway" pitchFamily="2" charset="0"/>
                <a:ea typeface="Raleway" pitchFamily="2" charset="0"/>
                <a:cs typeface="Raleway" pitchFamily="2" charset="0"/>
              </a:rPr>
              <a:t>Task 1 - Exploration of customer purchasing behaviour</a:t>
            </a:r>
            <a:endParaRPr lang="en-IN" sz="2400" b="1" dirty="0"/>
          </a:p>
        </p:txBody>
      </p:sp>
      <p:sp>
        <p:nvSpPr>
          <p:cNvPr id="3" name="Content Placeholder 2">
            <a:extLst>
              <a:ext uri="{FF2B5EF4-FFF2-40B4-BE49-F238E27FC236}">
                <a16:creationId xmlns:a16="http://schemas.microsoft.com/office/drawing/2014/main" id="{4BDB9BD3-90C3-E783-F2C6-9D2A66B92575}"/>
              </a:ext>
            </a:extLst>
          </p:cNvPr>
          <p:cNvSpPr>
            <a:spLocks noGrp="1"/>
          </p:cNvSpPr>
          <p:nvPr>
            <p:ph idx="1"/>
          </p:nvPr>
        </p:nvSpPr>
        <p:spPr/>
        <p:txBody>
          <a:bodyPr>
            <a:normAutofit fontScale="85000" lnSpcReduction="10000"/>
          </a:bodyPr>
          <a:lstStyle/>
          <a:p>
            <a:pPr marL="0" indent="0">
              <a:buNone/>
            </a:pPr>
            <a:r>
              <a:rPr lang="en-US" b="1" i="0" dirty="0">
                <a:solidFill>
                  <a:srgbClr val="000000"/>
                </a:solidFill>
                <a:effectLst/>
                <a:latin typeface="Helvetica Neue"/>
              </a:rPr>
              <a:t> </a:t>
            </a:r>
            <a:r>
              <a:rPr lang="en-US" sz="2800" b="1" i="0" dirty="0">
                <a:solidFill>
                  <a:srgbClr val="000000"/>
                </a:solidFill>
                <a:effectLst/>
                <a:latin typeface="Helvetica Neue"/>
              </a:rPr>
              <a:t>CONCLUSION OF EDA</a:t>
            </a:r>
          </a:p>
          <a:p>
            <a:pPr marL="0" indent="0">
              <a:buNone/>
            </a:pPr>
            <a:endParaRPr lang="en-US" sz="2400" b="1" i="0" dirty="0">
              <a:solidFill>
                <a:srgbClr val="000000"/>
              </a:solidFill>
              <a:effectLst/>
              <a:latin typeface="Helvetica Neue"/>
            </a:endParaRPr>
          </a:p>
          <a:p>
            <a:pPr marL="0" indent="0">
              <a:buNone/>
            </a:pPr>
            <a:endParaRPr lang="en-US" sz="2400" b="1" i="0" dirty="0">
              <a:solidFill>
                <a:srgbClr val="000000"/>
              </a:solidFill>
              <a:effectLst/>
              <a:latin typeface="Helvetica Neue"/>
            </a:endParaRPr>
          </a:p>
          <a:p>
            <a:pPr algn="l">
              <a:lnSpc>
                <a:spcPct val="160000"/>
              </a:lnSpc>
            </a:pPr>
            <a:r>
              <a:rPr lang="en-US" sz="2100" b="1" i="0" dirty="0">
                <a:solidFill>
                  <a:srgbClr val="000000"/>
                </a:solidFill>
                <a:effectLst/>
                <a:latin typeface="Helvetica Neue"/>
              </a:rPr>
              <a:t>Low Sale Per Customer amount for Store Type B indicates the possible fact that people shop there essentially for "small" things. Even though this Store Type generated the least amount of sales and customers over the whole period, it shows a great potential.</a:t>
            </a:r>
            <a:endParaRPr lang="en-US" sz="2100" b="0" i="0" dirty="0">
              <a:solidFill>
                <a:srgbClr val="000000"/>
              </a:solidFill>
              <a:effectLst/>
              <a:latin typeface="Helvetica Neue"/>
            </a:endParaRPr>
          </a:p>
          <a:p>
            <a:pPr algn="l">
              <a:lnSpc>
                <a:spcPct val="170000"/>
              </a:lnSpc>
            </a:pPr>
            <a:r>
              <a:rPr lang="en-US" sz="2100" b="1" i="0" dirty="0">
                <a:solidFill>
                  <a:srgbClr val="000000"/>
                </a:solidFill>
                <a:effectLst/>
                <a:latin typeface="Helvetica Neue"/>
              </a:rPr>
              <a:t>Customers tend to buy more on Mondays when there's one promotion (Promo) and on Sundays when there's no promotion at all (both Promo and Promo1 are equal to 0).</a:t>
            </a:r>
          </a:p>
          <a:p>
            <a:pPr algn="l">
              <a:lnSpc>
                <a:spcPct val="170000"/>
              </a:lnSpc>
            </a:pPr>
            <a:endParaRPr lang="en-US" sz="2100" b="0" i="0" dirty="0">
              <a:solidFill>
                <a:srgbClr val="000000"/>
              </a:solidFill>
              <a:effectLst/>
              <a:latin typeface="Helvetica Neue"/>
            </a:endParaRPr>
          </a:p>
        </p:txBody>
      </p:sp>
    </p:spTree>
    <p:extLst>
      <p:ext uri="{BB962C8B-B14F-4D97-AF65-F5344CB8AC3E}">
        <p14:creationId xmlns:p14="http://schemas.microsoft.com/office/powerpoint/2010/main" val="245466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B7CD-6210-4D43-4ED0-1EF36F184AFC}"/>
              </a:ext>
            </a:extLst>
          </p:cNvPr>
          <p:cNvSpPr>
            <a:spLocks noGrp="1"/>
          </p:cNvSpPr>
          <p:nvPr>
            <p:ph type="title"/>
          </p:nvPr>
        </p:nvSpPr>
        <p:spPr>
          <a:xfrm>
            <a:off x="1263304" y="258296"/>
            <a:ext cx="9784080" cy="1508760"/>
          </a:xfrm>
        </p:spPr>
        <p:txBody>
          <a:bodyPr>
            <a:normAutofit/>
          </a:bodyPr>
          <a:lstStyle/>
          <a:p>
            <a:r>
              <a:rPr lang="en-GB" sz="2400" b="1" dirty="0">
                <a:effectLst/>
                <a:latin typeface="Raleway" pitchFamily="2" charset="0"/>
                <a:ea typeface="Raleway" pitchFamily="2" charset="0"/>
                <a:cs typeface="Raleway" pitchFamily="2" charset="0"/>
              </a:rPr>
              <a:t>Task 1 - Exploration of customer purchasing behaviour</a:t>
            </a:r>
            <a:endParaRPr lang="en-IN" sz="2400" b="1" dirty="0"/>
          </a:p>
        </p:txBody>
      </p:sp>
      <p:sp>
        <p:nvSpPr>
          <p:cNvPr id="3" name="Content Placeholder 2">
            <a:extLst>
              <a:ext uri="{FF2B5EF4-FFF2-40B4-BE49-F238E27FC236}">
                <a16:creationId xmlns:a16="http://schemas.microsoft.com/office/drawing/2014/main" id="{4BDB9BD3-90C3-E783-F2C6-9D2A66B92575}"/>
              </a:ext>
            </a:extLst>
          </p:cNvPr>
          <p:cNvSpPr>
            <a:spLocks noGrp="1"/>
          </p:cNvSpPr>
          <p:nvPr>
            <p:ph idx="1"/>
          </p:nvPr>
        </p:nvSpPr>
        <p:spPr/>
        <p:txBody>
          <a:bodyPr>
            <a:normAutofit/>
          </a:bodyPr>
          <a:lstStyle/>
          <a:p>
            <a:pPr marL="0" indent="0">
              <a:buNone/>
            </a:pPr>
            <a:r>
              <a:rPr lang="en-US" sz="2400" b="1" i="0" dirty="0">
                <a:solidFill>
                  <a:srgbClr val="000000"/>
                </a:solidFill>
                <a:effectLst/>
                <a:latin typeface="Helvetica Neue"/>
              </a:rPr>
              <a:t> CONCLUSION OF EDA</a:t>
            </a:r>
          </a:p>
          <a:p>
            <a:pPr marL="0" indent="0">
              <a:buNone/>
            </a:pPr>
            <a:endParaRPr lang="en-US" sz="2400" b="1" i="0" dirty="0">
              <a:solidFill>
                <a:srgbClr val="000000"/>
              </a:solidFill>
              <a:effectLst/>
              <a:latin typeface="Helvetica Neue"/>
            </a:endParaRPr>
          </a:p>
          <a:p>
            <a:pPr marL="0" indent="0">
              <a:buNone/>
            </a:pPr>
            <a:endParaRPr lang="en-US" sz="2400" b="1" i="0" dirty="0">
              <a:solidFill>
                <a:srgbClr val="000000"/>
              </a:solidFill>
              <a:effectLst/>
              <a:latin typeface="Helvetica Neue"/>
            </a:endParaRPr>
          </a:p>
          <a:p>
            <a:pPr algn="l">
              <a:lnSpc>
                <a:spcPct val="160000"/>
              </a:lnSpc>
            </a:pPr>
            <a:r>
              <a:rPr lang="en-US" b="1" i="0" dirty="0">
                <a:solidFill>
                  <a:srgbClr val="000000"/>
                </a:solidFill>
                <a:effectLst/>
                <a:latin typeface="Helvetica Neue"/>
              </a:rPr>
              <a:t> </a:t>
            </a:r>
            <a:r>
              <a:rPr lang="en-US" sz="1600" b="1" i="0" dirty="0">
                <a:solidFill>
                  <a:srgbClr val="000000"/>
                </a:solidFill>
                <a:effectLst/>
                <a:latin typeface="Helvetica Neue"/>
              </a:rPr>
              <a:t> </a:t>
            </a:r>
            <a:r>
              <a:rPr lang="en-US" sz="2000" b="1" i="0" dirty="0">
                <a:solidFill>
                  <a:srgbClr val="000000"/>
                </a:solidFill>
                <a:effectLst/>
                <a:latin typeface="Helvetica Neue"/>
              </a:rPr>
              <a:t>Promo2 alone doesn't seem to be correlated to any significant change in the Sales amount.</a:t>
            </a:r>
            <a:endParaRPr lang="en-US" sz="2000" b="0" i="0" dirty="0">
              <a:solidFill>
                <a:srgbClr val="000000"/>
              </a:solidFill>
              <a:effectLst/>
              <a:latin typeface="Helvetica Neue"/>
            </a:endParaRPr>
          </a:p>
          <a:p>
            <a:pPr algn="l">
              <a:lnSpc>
                <a:spcPct val="160000"/>
              </a:lnSpc>
            </a:pPr>
            <a:endParaRPr lang="en-US" sz="2000" b="0" i="0" dirty="0">
              <a:solidFill>
                <a:srgbClr val="000000"/>
              </a:solidFill>
              <a:effectLst/>
              <a:latin typeface="Helvetica Neue"/>
            </a:endParaRPr>
          </a:p>
          <a:p>
            <a:pPr marL="0" indent="0">
              <a:buNone/>
            </a:pPr>
            <a:endParaRPr lang="en-US" b="1" dirty="0">
              <a:solidFill>
                <a:srgbClr val="000000"/>
              </a:solidFill>
              <a:latin typeface="Helvetica Neue"/>
            </a:endParaRPr>
          </a:p>
        </p:txBody>
      </p:sp>
    </p:spTree>
    <p:extLst>
      <p:ext uri="{BB962C8B-B14F-4D97-AF65-F5344CB8AC3E}">
        <p14:creationId xmlns:p14="http://schemas.microsoft.com/office/powerpoint/2010/main" val="3769832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3459C-7695-560A-B60A-82EB1C90EC4F}"/>
              </a:ext>
            </a:extLst>
          </p:cNvPr>
          <p:cNvSpPr>
            <a:spLocks noGrp="1"/>
          </p:cNvSpPr>
          <p:nvPr>
            <p:ph type="title"/>
          </p:nvPr>
        </p:nvSpPr>
        <p:spPr/>
        <p:txBody>
          <a:bodyPr/>
          <a:lstStyle/>
          <a:p>
            <a:r>
              <a:rPr lang="en-US" dirty="0"/>
              <a:t>Thanks</a:t>
            </a:r>
            <a:endParaRPr lang="en-IN" dirty="0"/>
          </a:p>
        </p:txBody>
      </p:sp>
      <p:sp>
        <p:nvSpPr>
          <p:cNvPr id="3" name="Text Placeholder 2">
            <a:extLst>
              <a:ext uri="{FF2B5EF4-FFF2-40B4-BE49-F238E27FC236}">
                <a16:creationId xmlns:a16="http://schemas.microsoft.com/office/drawing/2014/main" id="{83092C71-4B08-09FD-3821-4288D042F686}"/>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6959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TM03090430[[fn=Banded]]</Template>
  <TotalTime>469</TotalTime>
  <Words>381</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Corbel</vt:lpstr>
      <vt:lpstr>Helvetica Neue</vt:lpstr>
      <vt:lpstr>Raleway</vt:lpstr>
      <vt:lpstr>Wingdings</vt:lpstr>
      <vt:lpstr>Banded</vt:lpstr>
      <vt:lpstr>Pharmaceutical Sales prediction across multiple stores </vt:lpstr>
      <vt:lpstr>  Task 1 - Exploration of customer purchasing behaviour   </vt:lpstr>
      <vt:lpstr>Task 1 - Exploration of customer purchasing behaviour</vt:lpstr>
      <vt:lpstr>Task 1 - Exploration of customer purchasing behaviour</vt:lpstr>
      <vt:lpstr>Task 1 - Exploration of customer purchasing behaviour</vt:lpstr>
      <vt:lpstr>Task 1 - Exploration of customer purchasing behaviour</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Pharmaceutical Sales prediction across multiple stores </dc:title>
  <dc:creator>Geetika Pandey</dc:creator>
  <cp:lastModifiedBy>Geetika Pandey</cp:lastModifiedBy>
  <cp:revision>1</cp:revision>
  <dcterms:created xsi:type="dcterms:W3CDTF">2024-01-05T09:22:46Z</dcterms:created>
  <dcterms:modified xsi:type="dcterms:W3CDTF">2024-01-05T17:11:57Z</dcterms:modified>
</cp:coreProperties>
</file>