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57" r:id="rId6"/>
    <p:sldId id="266" r:id="rId7"/>
    <p:sldId id="270" r:id="rId8"/>
    <p:sldId id="263" r:id="rId9"/>
    <p:sldId id="267" r:id="rId10"/>
    <p:sldId id="264" r:id="rId11"/>
    <p:sldId id="265" r:id="rId12"/>
    <p:sldId id="268" r:id="rId13"/>
    <p:sldId id="269" r:id="rId14"/>
    <p:sldId id="271" r:id="rId15"/>
    <p:sldId id="273" r:id="rId16"/>
    <p:sldId id="272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ncipal" id="{3E67654B-EB4A-4DEE-A892-971901696D8C}">
          <p14:sldIdLst>
            <p14:sldId id="256"/>
          </p14:sldIdLst>
        </p14:section>
        <p14:section name="Contenido" id="{03DCE4C6-C71E-4C53-9124-FC409E3B57BF}">
          <p14:sldIdLst>
            <p14:sldId id="259"/>
            <p14:sldId id="260"/>
            <p14:sldId id="261"/>
            <p14:sldId id="257"/>
            <p14:sldId id="266"/>
            <p14:sldId id="270"/>
            <p14:sldId id="263"/>
            <p14:sldId id="267"/>
            <p14:sldId id="264"/>
            <p14:sldId id="265"/>
            <p14:sldId id="268"/>
            <p14:sldId id="269"/>
            <p14:sldId id="271"/>
            <p14:sldId id="273"/>
            <p14:sldId id="272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291" autoAdjust="0"/>
  </p:normalViewPr>
  <p:slideViewPr>
    <p:cSldViewPr snapToGrid="0">
      <p:cViewPr>
        <p:scale>
          <a:sx n="75" d="100"/>
          <a:sy n="75" d="100"/>
        </p:scale>
        <p:origin x="1260" y="-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8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AD28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7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4912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dirty="0">
                <a:solidFill>
                  <a:srgbClr val="AD28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4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dirty="0">
                <a:solidFill>
                  <a:srgbClr val="AD28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z="33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8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AD28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7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57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AD28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3895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AD28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245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798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65782-6817-4F05-B875-D13124C54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572001"/>
            <a:ext cx="6858000" cy="1665196"/>
          </a:xfrm>
        </p:spPr>
        <p:txBody>
          <a:bodyPr anchor="ctr"/>
          <a:lstStyle/>
          <a:p>
            <a:r>
              <a:rPr lang="es-ES" sz="3300" b="1" dirty="0">
                <a:solidFill>
                  <a:srgbClr val="D54773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Clase 4</a:t>
            </a:r>
            <a:br>
              <a:rPr lang="es-ES" sz="3300" b="1" dirty="0">
                <a:solidFill>
                  <a:srgbClr val="D54773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s-ES" sz="3300" b="1" dirty="0">
                <a:solidFill>
                  <a:srgbClr val="D54773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Colores, Textos y Contenedores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C12FDF-FC1E-423F-970B-02899C1B0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1576"/>
            <a:ext cx="6858000" cy="600424"/>
          </a:xfr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ct val="20000"/>
              </a:spcBef>
            </a:pPr>
            <a:r>
              <a:rPr lang="es-ES" sz="3200" dirty="0"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Tutor: Iván Terrazas Paz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584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5686F-1DA2-4C75-AA1F-353F01F7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CONTENEDORES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30742-5410-4545-A19D-85308A52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1825625"/>
            <a:ext cx="6997148" cy="4351338"/>
          </a:xfrm>
        </p:spPr>
        <p:txBody>
          <a:bodyPr/>
          <a:lstStyle/>
          <a:p>
            <a:r>
              <a:rPr lang="es-ES" sz="2400" dirty="0" err="1">
                <a:solidFill>
                  <a:srgbClr val="FFFF00"/>
                </a:solidFill>
              </a:rPr>
              <a:t>margin</a:t>
            </a:r>
            <a:r>
              <a:rPr lang="es-ES" sz="2400" dirty="0"/>
              <a:t>: Margen general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margin</a:t>
            </a:r>
            <a:r>
              <a:rPr lang="es-ES" sz="2400" dirty="0">
                <a:solidFill>
                  <a:srgbClr val="FFFF00"/>
                </a:solidFill>
              </a:rPr>
              <a:t>-top</a:t>
            </a:r>
            <a:r>
              <a:rPr lang="es-ES" sz="2400" dirty="0"/>
              <a:t>: Margen superior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margin-right</a:t>
            </a:r>
            <a:r>
              <a:rPr lang="es-ES" sz="2400" dirty="0"/>
              <a:t>: Margen derecho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margin-bottom</a:t>
            </a:r>
            <a:r>
              <a:rPr lang="es-ES" sz="2400" dirty="0"/>
              <a:t>: Margen inferior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margin-left</a:t>
            </a:r>
            <a:r>
              <a:rPr lang="es-ES" sz="2400" dirty="0"/>
              <a:t>: Margen izquierdo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padding</a:t>
            </a:r>
            <a:r>
              <a:rPr lang="es-ES" sz="2400" dirty="0"/>
              <a:t>: Margen INTERNO general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padding</a:t>
            </a:r>
            <a:r>
              <a:rPr lang="es-ES" sz="2400" dirty="0">
                <a:solidFill>
                  <a:srgbClr val="FFFF00"/>
                </a:solidFill>
              </a:rPr>
              <a:t>-top</a:t>
            </a:r>
            <a:r>
              <a:rPr lang="es-ES" sz="2400" dirty="0"/>
              <a:t>: Margen INTERNO superior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padding-right</a:t>
            </a:r>
            <a:r>
              <a:rPr lang="es-ES" sz="2400" dirty="0"/>
              <a:t>: Margen INTERNO derecho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padding-bottom</a:t>
            </a:r>
            <a:r>
              <a:rPr lang="es-ES" sz="2400" dirty="0"/>
              <a:t>: Margen INTERNO inferior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padding-left</a:t>
            </a:r>
            <a:r>
              <a:rPr lang="es-ES" sz="2400" dirty="0"/>
              <a:t>: Margen INTERNO izquierdo</a:t>
            </a:r>
          </a:p>
        </p:txBody>
      </p:sp>
    </p:spTree>
    <p:extLst>
      <p:ext uri="{BB962C8B-B14F-4D97-AF65-F5344CB8AC3E}">
        <p14:creationId xmlns:p14="http://schemas.microsoft.com/office/powerpoint/2010/main" val="218797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5686F-1DA2-4C75-AA1F-353F01F7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BORDES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30742-5410-4545-A19D-85308A52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1825625"/>
            <a:ext cx="6997148" cy="4351338"/>
          </a:xfrm>
        </p:spPr>
        <p:txBody>
          <a:bodyPr/>
          <a:lstStyle/>
          <a:p>
            <a:r>
              <a:rPr lang="es-ES" sz="2400" dirty="0" err="1">
                <a:solidFill>
                  <a:srgbClr val="FFFF00"/>
                </a:solidFill>
              </a:rPr>
              <a:t>border-width</a:t>
            </a:r>
            <a:r>
              <a:rPr lang="es-ES" sz="2400" dirty="0"/>
              <a:t>: Grosor del borde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border-style</a:t>
            </a:r>
            <a:r>
              <a:rPr lang="es-ES" sz="2400" dirty="0"/>
              <a:t>: Estilo de borde</a:t>
            </a:r>
          </a:p>
          <a:p>
            <a:pPr lvl="1"/>
            <a:r>
              <a:rPr lang="es-ES" sz="2100" dirty="0" err="1"/>
              <a:t>none</a:t>
            </a:r>
            <a:endParaRPr lang="es-ES" sz="2100" dirty="0"/>
          </a:p>
          <a:p>
            <a:pPr lvl="1"/>
            <a:r>
              <a:rPr lang="es-ES" sz="2100" dirty="0" err="1"/>
              <a:t>hidden</a:t>
            </a:r>
            <a:endParaRPr lang="es-ES" sz="2100" dirty="0"/>
          </a:p>
          <a:p>
            <a:pPr lvl="1"/>
            <a:r>
              <a:rPr lang="es-ES" sz="2100" dirty="0" err="1"/>
              <a:t>dotted</a:t>
            </a:r>
            <a:endParaRPr lang="es-ES" sz="2100" dirty="0"/>
          </a:p>
          <a:p>
            <a:pPr lvl="1"/>
            <a:r>
              <a:rPr lang="es-ES" sz="2100" dirty="0" err="1"/>
              <a:t>dashed</a:t>
            </a:r>
            <a:endParaRPr lang="es-ES" sz="2100" dirty="0"/>
          </a:p>
          <a:p>
            <a:pPr lvl="1"/>
            <a:r>
              <a:rPr lang="es-ES" sz="2100" dirty="0" err="1"/>
              <a:t>solid</a:t>
            </a:r>
            <a:endParaRPr lang="es-ES" sz="2100" dirty="0"/>
          </a:p>
          <a:p>
            <a:pPr lvl="1"/>
            <a:r>
              <a:rPr lang="es-ES" sz="2100" dirty="0" err="1"/>
              <a:t>double</a:t>
            </a:r>
            <a:endParaRPr lang="es-ES" sz="2100" dirty="0"/>
          </a:p>
          <a:p>
            <a:pPr lvl="1"/>
            <a:r>
              <a:rPr lang="es-ES" sz="2100" dirty="0"/>
              <a:t>Groove</a:t>
            </a:r>
          </a:p>
          <a:p>
            <a:pPr lvl="1"/>
            <a:r>
              <a:rPr lang="es-ES" sz="2100" dirty="0" err="1"/>
              <a:t>ridge</a:t>
            </a:r>
            <a:endParaRPr lang="es-ES" sz="2100" dirty="0"/>
          </a:p>
          <a:p>
            <a:pPr lvl="1"/>
            <a:r>
              <a:rPr lang="es-ES" sz="2100" dirty="0" err="1"/>
              <a:t>inset</a:t>
            </a:r>
            <a:endParaRPr lang="es-ES" sz="2100" dirty="0"/>
          </a:p>
          <a:p>
            <a:pPr lvl="1"/>
            <a:r>
              <a:rPr lang="es-ES" sz="2100" dirty="0" err="1"/>
              <a:t>outset</a:t>
            </a:r>
            <a:endParaRPr lang="es-ES" sz="2100" dirty="0"/>
          </a:p>
        </p:txBody>
      </p:sp>
    </p:spTree>
    <p:extLst>
      <p:ext uri="{BB962C8B-B14F-4D97-AF65-F5344CB8AC3E}">
        <p14:creationId xmlns:p14="http://schemas.microsoft.com/office/powerpoint/2010/main" val="208309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5686F-1DA2-4C75-AA1F-353F01F7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BORDES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30742-5410-4545-A19D-85308A52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1825625"/>
            <a:ext cx="6997148" cy="4351338"/>
          </a:xfrm>
        </p:spPr>
        <p:txBody>
          <a:bodyPr/>
          <a:lstStyle/>
          <a:p>
            <a:r>
              <a:rPr lang="es-ES" sz="2400" dirty="0" err="1">
                <a:solidFill>
                  <a:srgbClr val="FFFF00"/>
                </a:solidFill>
              </a:rPr>
              <a:t>border</a:t>
            </a:r>
            <a:r>
              <a:rPr lang="es-ES" sz="2400" dirty="0">
                <a:solidFill>
                  <a:srgbClr val="FFFF00"/>
                </a:solidFill>
              </a:rPr>
              <a:t>-color</a:t>
            </a:r>
            <a:r>
              <a:rPr lang="es-ES" sz="2400" dirty="0"/>
              <a:t>:  Color del borde</a:t>
            </a:r>
            <a:endParaRPr lang="es-ES" sz="2100" dirty="0"/>
          </a:p>
          <a:p>
            <a:r>
              <a:rPr lang="es-ES" sz="2400" dirty="0" err="1">
                <a:solidFill>
                  <a:srgbClr val="FFFF00"/>
                </a:solidFill>
              </a:rPr>
              <a:t>border</a:t>
            </a:r>
            <a:r>
              <a:rPr lang="es-ES" sz="2400" dirty="0"/>
              <a:t>: color grosor estilo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border-radius</a:t>
            </a:r>
            <a:r>
              <a:rPr lang="es-ES" sz="2400" dirty="0"/>
              <a:t>: Radio del circulo virtual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border</a:t>
            </a:r>
            <a:r>
              <a:rPr lang="es-ES" sz="2400" dirty="0">
                <a:solidFill>
                  <a:srgbClr val="FFFF00"/>
                </a:solidFill>
              </a:rPr>
              <a:t>-top-</a:t>
            </a:r>
            <a:r>
              <a:rPr lang="es-ES" sz="2400" dirty="0" err="1">
                <a:solidFill>
                  <a:srgbClr val="FFFF00"/>
                </a:solidFill>
              </a:rPr>
              <a:t>left</a:t>
            </a:r>
            <a:r>
              <a:rPr lang="es-ES" sz="2400" dirty="0">
                <a:solidFill>
                  <a:srgbClr val="FFFF00"/>
                </a:solidFill>
              </a:rPr>
              <a:t>-</a:t>
            </a:r>
            <a:r>
              <a:rPr lang="es-ES" sz="2400" dirty="0" err="1">
                <a:solidFill>
                  <a:srgbClr val="FFFF00"/>
                </a:solidFill>
              </a:rPr>
              <a:t>radius</a:t>
            </a:r>
            <a:r>
              <a:rPr lang="es-ES" sz="2400" dirty="0"/>
              <a:t>: Radio superior izquierda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border</a:t>
            </a:r>
            <a:r>
              <a:rPr lang="es-ES" sz="2400" dirty="0">
                <a:solidFill>
                  <a:srgbClr val="FFFF00"/>
                </a:solidFill>
              </a:rPr>
              <a:t>-top-</a:t>
            </a:r>
            <a:r>
              <a:rPr lang="es-ES" sz="2400" dirty="0" err="1">
                <a:solidFill>
                  <a:srgbClr val="FFFF00"/>
                </a:solidFill>
              </a:rPr>
              <a:t>right</a:t>
            </a:r>
            <a:r>
              <a:rPr lang="es-ES" sz="2400" dirty="0">
                <a:solidFill>
                  <a:srgbClr val="FFFF00"/>
                </a:solidFill>
              </a:rPr>
              <a:t>-</a:t>
            </a:r>
            <a:r>
              <a:rPr lang="es-ES" sz="2400" dirty="0" err="1">
                <a:solidFill>
                  <a:srgbClr val="FFFF00"/>
                </a:solidFill>
              </a:rPr>
              <a:t>radius</a:t>
            </a:r>
            <a:r>
              <a:rPr lang="es-ES" sz="2400" dirty="0"/>
              <a:t>: Radio superior derecha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border-bottom-right-radius</a:t>
            </a:r>
            <a:r>
              <a:rPr lang="es-ES" sz="2400" dirty="0"/>
              <a:t>: Radio inferior derecha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border-bottom-left-radius</a:t>
            </a:r>
            <a:r>
              <a:rPr lang="es-ES" sz="2400" dirty="0"/>
              <a:t>: Radio inferior izquierda</a:t>
            </a:r>
          </a:p>
        </p:txBody>
      </p:sp>
    </p:spTree>
    <p:extLst>
      <p:ext uri="{BB962C8B-B14F-4D97-AF65-F5344CB8AC3E}">
        <p14:creationId xmlns:p14="http://schemas.microsoft.com/office/powerpoint/2010/main" val="85981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5686F-1DA2-4C75-AA1F-353F01F7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SOMBRAS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30742-5410-4545-A19D-85308A52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1825625"/>
            <a:ext cx="6997148" cy="4351338"/>
          </a:xfrm>
        </p:spPr>
        <p:txBody>
          <a:bodyPr/>
          <a:lstStyle/>
          <a:p>
            <a:r>
              <a:rPr lang="es-ES" sz="2400" dirty="0">
                <a:solidFill>
                  <a:srgbClr val="FFFF00"/>
                </a:solidFill>
              </a:rPr>
              <a:t>box-</a:t>
            </a:r>
            <a:r>
              <a:rPr lang="es-ES" sz="2400" dirty="0" err="1">
                <a:solidFill>
                  <a:srgbClr val="FFFF00"/>
                </a:solidFill>
              </a:rPr>
              <a:t>shadow</a:t>
            </a:r>
            <a:r>
              <a:rPr lang="es-ES" sz="2400" dirty="0"/>
              <a:t>: Sombra del elemento como caja 	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text-shadow</a:t>
            </a:r>
            <a:r>
              <a:rPr lang="es-ES" sz="2400" dirty="0"/>
              <a:t>: Sombra del texto</a:t>
            </a:r>
          </a:p>
          <a:p>
            <a:pPr marL="0" indent="0">
              <a:buNone/>
            </a:pPr>
            <a:r>
              <a:rPr lang="es-ES" sz="2400" dirty="0"/>
              <a:t>		(color horizontal vertical)</a:t>
            </a:r>
          </a:p>
          <a:p>
            <a:pPr marL="0" indent="0">
              <a:buNone/>
            </a:pPr>
            <a:r>
              <a:rPr lang="es-ES" sz="2400" dirty="0"/>
              <a:t>		(color horizontal vertical difuminado)</a:t>
            </a:r>
          </a:p>
          <a:p>
            <a:pPr marL="0" indent="0">
              <a:buNone/>
            </a:pPr>
            <a:r>
              <a:rPr lang="es-ES" sz="2400" dirty="0"/>
              <a:t>		(color </a:t>
            </a:r>
            <a:r>
              <a:rPr lang="es-ES" sz="2400" dirty="0" err="1"/>
              <a:t>horiz</a:t>
            </a:r>
            <a:r>
              <a:rPr lang="es-ES" sz="2400" dirty="0"/>
              <a:t> </a:t>
            </a:r>
            <a:r>
              <a:rPr lang="es-ES" sz="2400" dirty="0" err="1"/>
              <a:t>vert</a:t>
            </a:r>
            <a:r>
              <a:rPr lang="es-ES" sz="2400" dirty="0"/>
              <a:t> </a:t>
            </a:r>
            <a:r>
              <a:rPr lang="es-ES" sz="2400" dirty="0" err="1"/>
              <a:t>dif</a:t>
            </a:r>
            <a:r>
              <a:rPr lang="es-ES" sz="2400" dirty="0"/>
              <a:t> propagación) (solo box)</a:t>
            </a:r>
          </a:p>
        </p:txBody>
      </p:sp>
    </p:spTree>
    <p:extLst>
      <p:ext uri="{BB962C8B-B14F-4D97-AF65-F5344CB8AC3E}">
        <p14:creationId xmlns:p14="http://schemas.microsoft.com/office/powerpoint/2010/main" val="263774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5686F-1DA2-4C75-AA1F-353F01F7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30742-5410-4545-A19D-85308A52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1825625"/>
            <a:ext cx="6997148" cy="4351338"/>
          </a:xfrm>
        </p:spPr>
        <p:txBody>
          <a:bodyPr/>
          <a:lstStyle/>
          <a:p>
            <a:r>
              <a:rPr lang="es-ES" sz="2400" dirty="0">
                <a:solidFill>
                  <a:srgbClr val="FFFF00"/>
                </a:solidFill>
              </a:rPr>
              <a:t>display</a:t>
            </a:r>
            <a:r>
              <a:rPr lang="es-ES" sz="2400" dirty="0"/>
              <a:t>: Tipo de caja</a:t>
            </a:r>
          </a:p>
          <a:p>
            <a:pPr lvl="1"/>
            <a:r>
              <a:rPr lang="es-ES" sz="2100" dirty="0" err="1"/>
              <a:t>none</a:t>
            </a:r>
            <a:r>
              <a:rPr lang="es-ES" sz="2100" dirty="0"/>
              <a:t>: Elimina el elemento</a:t>
            </a:r>
          </a:p>
          <a:p>
            <a:pPr lvl="1"/>
            <a:r>
              <a:rPr lang="es-ES" sz="2100" dirty="0"/>
              <a:t>block: Nueva línea y tamaño personal</a:t>
            </a:r>
          </a:p>
          <a:p>
            <a:pPr lvl="1"/>
            <a:r>
              <a:rPr lang="es-ES" sz="2100" dirty="0" err="1"/>
              <a:t>inline</a:t>
            </a:r>
            <a:r>
              <a:rPr lang="es-ES" sz="2100" dirty="0"/>
              <a:t>: En la misma </a:t>
            </a:r>
            <a:r>
              <a:rPr lang="es-ES" sz="2100" dirty="0" err="1"/>
              <a:t>linea</a:t>
            </a:r>
            <a:endParaRPr lang="es-ES" sz="2100" dirty="0"/>
          </a:p>
          <a:p>
            <a:pPr lvl="1"/>
            <a:r>
              <a:rPr lang="es-ES" sz="2100" dirty="0" err="1"/>
              <a:t>inline</a:t>
            </a:r>
            <a:r>
              <a:rPr lang="es-ES" sz="2100" dirty="0"/>
              <a:t>-block: En la misma línea con tamaño personal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visibility</a:t>
            </a:r>
            <a:r>
              <a:rPr lang="es-ES" sz="2400" dirty="0"/>
              <a:t>: Visibilidad del elemento</a:t>
            </a:r>
          </a:p>
        </p:txBody>
      </p:sp>
    </p:spTree>
    <p:extLst>
      <p:ext uri="{BB962C8B-B14F-4D97-AF65-F5344CB8AC3E}">
        <p14:creationId xmlns:p14="http://schemas.microsoft.com/office/powerpoint/2010/main" val="257868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5686F-1DA2-4C75-AA1F-353F01F7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FLOTANTES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30742-5410-4545-A19D-85308A52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1825625"/>
            <a:ext cx="6997148" cy="4351338"/>
          </a:xfrm>
        </p:spPr>
        <p:txBody>
          <a:bodyPr/>
          <a:lstStyle/>
          <a:p>
            <a:r>
              <a:rPr lang="es-ES" sz="2400" dirty="0" err="1">
                <a:solidFill>
                  <a:srgbClr val="FFFF00"/>
                </a:solidFill>
              </a:rPr>
              <a:t>float</a:t>
            </a:r>
            <a:r>
              <a:rPr lang="es-ES" sz="2400" dirty="0"/>
              <a:t>: Flotar alrededor de un elemento</a:t>
            </a:r>
          </a:p>
          <a:p>
            <a:pPr lvl="1"/>
            <a:r>
              <a:rPr lang="es-ES" sz="2100" dirty="0" err="1"/>
              <a:t>left</a:t>
            </a:r>
            <a:endParaRPr lang="es-ES" sz="2100" dirty="0"/>
          </a:p>
          <a:p>
            <a:pPr lvl="1"/>
            <a:r>
              <a:rPr lang="es-ES" sz="2100" dirty="0" err="1"/>
              <a:t>right</a:t>
            </a:r>
            <a:endParaRPr lang="es-ES" sz="2100" dirty="0"/>
          </a:p>
          <a:p>
            <a:pPr lvl="1"/>
            <a:r>
              <a:rPr lang="es-ES" sz="2100" dirty="0" err="1"/>
              <a:t>none</a:t>
            </a:r>
            <a:endParaRPr lang="es-ES" sz="2100" dirty="0"/>
          </a:p>
          <a:p>
            <a:r>
              <a:rPr lang="es-ES" sz="2400" dirty="0" err="1">
                <a:solidFill>
                  <a:srgbClr val="FFFF00"/>
                </a:solidFill>
              </a:rPr>
              <a:t>clear</a:t>
            </a:r>
            <a:r>
              <a:rPr lang="es-ES" sz="2400" dirty="0"/>
              <a:t>: Flotar alrededor de un elemento como complemento de </a:t>
            </a:r>
            <a:r>
              <a:rPr lang="es-ES" sz="2400" dirty="0" err="1"/>
              <a:t>float</a:t>
            </a:r>
            <a:endParaRPr lang="es-ES" sz="2400" dirty="0"/>
          </a:p>
          <a:p>
            <a:pPr lvl="1"/>
            <a:r>
              <a:rPr lang="es-ES" sz="2100" dirty="0" err="1"/>
              <a:t>left</a:t>
            </a:r>
            <a:endParaRPr lang="es-ES" sz="2100" dirty="0"/>
          </a:p>
          <a:p>
            <a:pPr lvl="1"/>
            <a:r>
              <a:rPr lang="es-ES" sz="2100" dirty="0" err="1"/>
              <a:t>right</a:t>
            </a:r>
            <a:endParaRPr lang="es-ES" sz="2100" dirty="0"/>
          </a:p>
          <a:p>
            <a:pPr lvl="1"/>
            <a:r>
              <a:rPr lang="es-ES" sz="2100" dirty="0" err="1"/>
              <a:t>both</a:t>
            </a:r>
            <a:endParaRPr lang="es-ES" sz="2100" dirty="0"/>
          </a:p>
        </p:txBody>
      </p:sp>
    </p:spTree>
    <p:extLst>
      <p:ext uri="{BB962C8B-B14F-4D97-AF65-F5344CB8AC3E}">
        <p14:creationId xmlns:p14="http://schemas.microsoft.com/office/powerpoint/2010/main" val="1939798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5686F-1DA2-4C75-AA1F-353F01F7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CAJAS FLEXIBLES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30742-5410-4545-A19D-85308A52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1825625"/>
            <a:ext cx="6997148" cy="4351338"/>
          </a:xfrm>
        </p:spPr>
        <p:txBody>
          <a:bodyPr/>
          <a:lstStyle/>
          <a:p>
            <a:r>
              <a:rPr lang="es-ES" sz="2400" dirty="0">
                <a:solidFill>
                  <a:srgbClr val="FFFF00"/>
                </a:solidFill>
              </a:rPr>
              <a:t>display: </a:t>
            </a:r>
            <a:r>
              <a:rPr lang="es-ES" sz="2400" dirty="0" err="1">
                <a:solidFill>
                  <a:srgbClr val="FFFF00"/>
                </a:solidFill>
              </a:rPr>
              <a:t>flex</a:t>
            </a:r>
            <a:r>
              <a:rPr lang="es-ES" sz="2400" dirty="0"/>
              <a:t>: Caja flexible (PADRE)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flex-direction</a:t>
            </a:r>
            <a:r>
              <a:rPr lang="es-ES" sz="2400" dirty="0"/>
              <a:t>: </a:t>
            </a:r>
            <a:r>
              <a:rPr lang="es-ES" sz="2400" dirty="0" err="1"/>
              <a:t>Direccion</a:t>
            </a:r>
            <a:r>
              <a:rPr lang="es-ES" sz="2400" dirty="0"/>
              <a:t> de las cajas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flex-wrap</a:t>
            </a:r>
            <a:r>
              <a:rPr lang="es-ES" sz="2400" dirty="0"/>
              <a:t>: Envolverse o no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justify-content</a:t>
            </a:r>
            <a:r>
              <a:rPr lang="es-ES" sz="2400" dirty="0"/>
              <a:t>: Ajustar el contenido</a:t>
            </a:r>
          </a:p>
          <a:p>
            <a:pPr lvl="1"/>
            <a:r>
              <a:rPr lang="es-ES" sz="2100" dirty="0"/>
              <a:t>center</a:t>
            </a:r>
          </a:p>
          <a:p>
            <a:pPr lvl="1"/>
            <a:r>
              <a:rPr lang="es-ES" sz="2100" dirty="0" err="1"/>
              <a:t>flex-start</a:t>
            </a:r>
            <a:endParaRPr lang="es-ES" sz="2100" dirty="0"/>
          </a:p>
          <a:p>
            <a:pPr lvl="1"/>
            <a:r>
              <a:rPr lang="es-ES" sz="2100" dirty="0" err="1"/>
              <a:t>flex-end</a:t>
            </a:r>
            <a:endParaRPr lang="es-ES" sz="2100" dirty="0"/>
          </a:p>
          <a:p>
            <a:pPr lvl="1"/>
            <a:r>
              <a:rPr lang="es-ES" sz="2100" dirty="0" err="1"/>
              <a:t>space-around</a:t>
            </a:r>
            <a:endParaRPr lang="es-ES" sz="2100" dirty="0"/>
          </a:p>
          <a:p>
            <a:pPr lvl="1"/>
            <a:r>
              <a:rPr lang="es-ES" sz="2100" dirty="0" err="1"/>
              <a:t>space-between</a:t>
            </a:r>
            <a:endParaRPr lang="es-ES" sz="2100" dirty="0"/>
          </a:p>
          <a:p>
            <a:r>
              <a:rPr lang="es-ES" sz="2400" dirty="0" err="1">
                <a:solidFill>
                  <a:srgbClr val="FFFF00"/>
                </a:solidFill>
              </a:rPr>
              <a:t>align</a:t>
            </a:r>
            <a:r>
              <a:rPr lang="es-ES" sz="2400" dirty="0">
                <a:solidFill>
                  <a:srgbClr val="FFFF00"/>
                </a:solidFill>
              </a:rPr>
              <a:t>-ítems</a:t>
            </a:r>
            <a:r>
              <a:rPr lang="es-ES" sz="2400" dirty="0"/>
              <a:t>: Alinear elementos verticalmente</a:t>
            </a:r>
          </a:p>
        </p:txBody>
      </p:sp>
    </p:spTree>
    <p:extLst>
      <p:ext uri="{BB962C8B-B14F-4D97-AF65-F5344CB8AC3E}">
        <p14:creationId xmlns:p14="http://schemas.microsoft.com/office/powerpoint/2010/main" val="1195901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5686F-1DA2-4C75-AA1F-353F01F7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30742-5410-4545-A19D-85308A52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1825625"/>
            <a:ext cx="6997148" cy="4351338"/>
          </a:xfrm>
        </p:spPr>
        <p:txBody>
          <a:bodyPr/>
          <a:lstStyle/>
          <a:p>
            <a:r>
              <a:rPr lang="es-ES" sz="2400" dirty="0">
                <a:solidFill>
                  <a:srgbClr val="FFFF00"/>
                </a:solidFill>
              </a:rPr>
              <a:t>position</a:t>
            </a:r>
            <a:r>
              <a:rPr lang="es-ES" sz="2400" dirty="0"/>
              <a:t>: Posicionamiento del elemento</a:t>
            </a:r>
          </a:p>
          <a:p>
            <a:pPr lvl="1"/>
            <a:r>
              <a:rPr lang="es-ES" sz="2100" dirty="0" err="1"/>
              <a:t>static</a:t>
            </a:r>
            <a:endParaRPr lang="es-ES" sz="2100" dirty="0"/>
          </a:p>
          <a:p>
            <a:pPr lvl="1"/>
            <a:r>
              <a:rPr lang="es-ES" sz="2100" dirty="0" err="1"/>
              <a:t>fixed</a:t>
            </a:r>
            <a:endParaRPr lang="es-ES" sz="2100" dirty="0"/>
          </a:p>
          <a:p>
            <a:pPr lvl="1"/>
            <a:r>
              <a:rPr lang="es-ES" sz="2100" dirty="0" err="1"/>
              <a:t>relative</a:t>
            </a:r>
            <a:endParaRPr lang="es-ES" sz="2100" dirty="0"/>
          </a:p>
          <a:p>
            <a:pPr lvl="1"/>
            <a:r>
              <a:rPr lang="es-ES" sz="2100" dirty="0" err="1"/>
              <a:t>absolute</a:t>
            </a:r>
            <a:endParaRPr lang="es-ES" sz="2100" dirty="0"/>
          </a:p>
          <a:p>
            <a:r>
              <a:rPr lang="es-ES" sz="2400" dirty="0">
                <a:solidFill>
                  <a:srgbClr val="FFFF00"/>
                </a:solidFill>
              </a:rPr>
              <a:t>top</a:t>
            </a:r>
            <a:r>
              <a:rPr lang="es-ES" sz="2400" dirty="0"/>
              <a:t>: Distancia de márgenes superior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left</a:t>
            </a:r>
            <a:r>
              <a:rPr lang="es-ES" sz="2400" dirty="0"/>
              <a:t>: Distancia de márgenes izquierda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bottom</a:t>
            </a:r>
            <a:r>
              <a:rPr lang="es-ES" sz="2400" dirty="0"/>
              <a:t>: Distancia de márgenes inferior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right</a:t>
            </a:r>
            <a:r>
              <a:rPr lang="es-ES" sz="2400" dirty="0"/>
              <a:t>: Distancia de márgenes derecho</a:t>
            </a:r>
          </a:p>
        </p:txBody>
      </p:sp>
    </p:spTree>
    <p:extLst>
      <p:ext uri="{BB962C8B-B14F-4D97-AF65-F5344CB8AC3E}">
        <p14:creationId xmlns:p14="http://schemas.microsoft.com/office/powerpoint/2010/main" val="299853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874D05F-D8A6-4C8B-B4BB-9CE2B858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40C8935-6224-4474-B683-50927AF1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1825624"/>
            <a:ext cx="6997148" cy="4667247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 err="1">
                <a:solidFill>
                  <a:srgbClr val="FFFF00"/>
                </a:solidFill>
              </a:rPr>
              <a:t>font-family</a:t>
            </a:r>
            <a:r>
              <a:rPr lang="es-ES" sz="2400" dirty="0"/>
              <a:t>: Tipo de letra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font-size</a:t>
            </a:r>
            <a:r>
              <a:rPr lang="es-ES" sz="2400" dirty="0"/>
              <a:t>: Tamaño de letra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font-weight</a:t>
            </a:r>
            <a:r>
              <a:rPr lang="es-ES" sz="2400" dirty="0"/>
              <a:t>: Grosor letra (negrita)</a:t>
            </a:r>
          </a:p>
          <a:p>
            <a:pPr lvl="1"/>
            <a:r>
              <a:rPr lang="es-ES" sz="2000" dirty="0"/>
              <a:t>100-900</a:t>
            </a:r>
          </a:p>
          <a:p>
            <a:pPr lvl="1"/>
            <a:r>
              <a:rPr lang="es-ES" sz="2000" dirty="0" err="1"/>
              <a:t>bold</a:t>
            </a:r>
            <a:endParaRPr lang="es-ES" sz="2000" dirty="0"/>
          </a:p>
          <a:p>
            <a:pPr lvl="1"/>
            <a:r>
              <a:rPr lang="es-ES" sz="2000" dirty="0"/>
              <a:t>normal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font-style</a:t>
            </a:r>
            <a:r>
              <a:rPr lang="es-ES" sz="2400" dirty="0"/>
              <a:t>: Estilo de letra</a:t>
            </a:r>
          </a:p>
          <a:p>
            <a:pPr lvl="1"/>
            <a:r>
              <a:rPr lang="es-ES" sz="2000" dirty="0"/>
              <a:t>normal</a:t>
            </a:r>
          </a:p>
          <a:p>
            <a:pPr lvl="1"/>
            <a:r>
              <a:rPr lang="es-ES" sz="2000" dirty="0" err="1"/>
              <a:t>italic</a:t>
            </a:r>
            <a:endParaRPr lang="es-ES" sz="2000" dirty="0"/>
          </a:p>
          <a:p>
            <a:pPr lvl="1"/>
            <a:r>
              <a:rPr lang="es-ES" sz="2000" dirty="0" err="1"/>
              <a:t>oblique</a:t>
            </a:r>
            <a:endParaRPr lang="es-ES" sz="2000" dirty="0"/>
          </a:p>
          <a:p>
            <a:r>
              <a:rPr lang="es-ES" sz="2400" dirty="0" err="1">
                <a:solidFill>
                  <a:srgbClr val="FFFF00"/>
                </a:solidFill>
              </a:rPr>
              <a:t>font</a:t>
            </a:r>
            <a:r>
              <a:rPr lang="es-ES" sz="2400" dirty="0"/>
              <a:t>: estilo tamaño tipo de letra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font-variant</a:t>
            </a:r>
            <a:r>
              <a:rPr lang="es-ES" sz="2400" dirty="0"/>
              <a:t>: </a:t>
            </a:r>
            <a:r>
              <a:rPr lang="es-ES" sz="2400" dirty="0" err="1"/>
              <a:t>Minusculas</a:t>
            </a:r>
            <a:r>
              <a:rPr lang="es-ES" sz="2400" dirty="0"/>
              <a:t> a mayúsculas convertidas</a:t>
            </a:r>
          </a:p>
          <a:p>
            <a:pPr lvl="1"/>
            <a:r>
              <a:rPr lang="es-ES" sz="2100" dirty="0"/>
              <a:t>normal</a:t>
            </a:r>
          </a:p>
          <a:p>
            <a:pPr lvl="1"/>
            <a:r>
              <a:rPr lang="es-ES" sz="2100" dirty="0" err="1"/>
              <a:t>small-caps</a:t>
            </a:r>
            <a:endParaRPr lang="es-ES" sz="2100" dirty="0"/>
          </a:p>
          <a:p>
            <a:r>
              <a:rPr lang="es-ES" sz="2400" dirty="0">
                <a:solidFill>
                  <a:srgbClr val="FFFF00"/>
                </a:solidFill>
              </a:rPr>
              <a:t>@</a:t>
            </a:r>
            <a:r>
              <a:rPr lang="es-ES" sz="2400" dirty="0" err="1">
                <a:solidFill>
                  <a:srgbClr val="FFFF00"/>
                </a:solidFill>
              </a:rPr>
              <a:t>font-face</a:t>
            </a:r>
            <a:r>
              <a:rPr lang="es-ES" sz="2400" dirty="0"/>
              <a:t>: Fuente personalizada</a:t>
            </a:r>
          </a:p>
        </p:txBody>
      </p:sp>
    </p:spTree>
    <p:extLst>
      <p:ext uri="{BB962C8B-B14F-4D97-AF65-F5344CB8AC3E}">
        <p14:creationId xmlns:p14="http://schemas.microsoft.com/office/powerpoint/2010/main" val="155808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D5084-6562-4F61-8A21-25E5DAD1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TEXTOS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4263C-924C-41EE-A415-ABF4C73E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1825625"/>
            <a:ext cx="6997148" cy="4351338"/>
          </a:xfrm>
        </p:spPr>
        <p:txBody>
          <a:bodyPr>
            <a:normAutofit lnSpcReduction="10000"/>
          </a:bodyPr>
          <a:lstStyle/>
          <a:p>
            <a:r>
              <a:rPr lang="es-ES" sz="2400" dirty="0" err="1">
                <a:solidFill>
                  <a:srgbClr val="FFFF00"/>
                </a:solidFill>
              </a:rPr>
              <a:t>text-align</a:t>
            </a:r>
            <a:r>
              <a:rPr lang="es-ES" sz="2400" dirty="0"/>
              <a:t>: Alinea el texto</a:t>
            </a:r>
          </a:p>
          <a:p>
            <a:pPr lvl="1"/>
            <a:r>
              <a:rPr lang="es-ES" sz="2000" dirty="0" err="1"/>
              <a:t>left</a:t>
            </a:r>
            <a:endParaRPr lang="es-ES" sz="2000" dirty="0"/>
          </a:p>
          <a:p>
            <a:pPr lvl="1"/>
            <a:r>
              <a:rPr lang="es-ES" sz="2000" dirty="0" err="1"/>
              <a:t>right</a:t>
            </a:r>
            <a:endParaRPr lang="es-ES" sz="2000" dirty="0"/>
          </a:p>
          <a:p>
            <a:pPr lvl="1"/>
            <a:r>
              <a:rPr lang="es-ES" sz="2000" dirty="0"/>
              <a:t>center</a:t>
            </a:r>
          </a:p>
          <a:p>
            <a:pPr lvl="1"/>
            <a:r>
              <a:rPr lang="es-ES" sz="2000" dirty="0" err="1"/>
              <a:t>justify</a:t>
            </a:r>
            <a:endParaRPr lang="es-ES" sz="2000" dirty="0"/>
          </a:p>
          <a:p>
            <a:r>
              <a:rPr lang="es-ES" sz="2400" dirty="0" err="1">
                <a:solidFill>
                  <a:srgbClr val="FFFF00"/>
                </a:solidFill>
              </a:rPr>
              <a:t>text-indent</a:t>
            </a:r>
            <a:r>
              <a:rPr lang="es-ES" sz="2400" dirty="0"/>
              <a:t>: </a:t>
            </a:r>
            <a:r>
              <a:rPr lang="es-ES" sz="2400" dirty="0" err="1"/>
              <a:t>Sangria</a:t>
            </a:r>
            <a:endParaRPr lang="es-ES" sz="2400" dirty="0"/>
          </a:p>
          <a:p>
            <a:r>
              <a:rPr lang="es-ES" sz="2400" dirty="0" err="1">
                <a:solidFill>
                  <a:srgbClr val="FFFF00"/>
                </a:solidFill>
              </a:rPr>
              <a:t>text-transform</a:t>
            </a:r>
            <a:r>
              <a:rPr lang="es-ES" sz="2400" dirty="0"/>
              <a:t>: Capitalización del texto</a:t>
            </a:r>
          </a:p>
          <a:p>
            <a:pPr lvl="1"/>
            <a:r>
              <a:rPr lang="es-ES" sz="2000" dirty="0" err="1"/>
              <a:t>none</a:t>
            </a:r>
            <a:endParaRPr lang="es-ES" sz="2000" dirty="0"/>
          </a:p>
          <a:p>
            <a:pPr lvl="1"/>
            <a:r>
              <a:rPr lang="es-ES" sz="2000" dirty="0" err="1"/>
              <a:t>capitalize</a:t>
            </a:r>
            <a:endParaRPr lang="es-ES" sz="2000" dirty="0"/>
          </a:p>
          <a:p>
            <a:pPr lvl="1"/>
            <a:r>
              <a:rPr lang="es-ES" sz="2000" dirty="0" err="1"/>
              <a:t>uppercase</a:t>
            </a:r>
            <a:endParaRPr lang="es-ES" sz="2000" dirty="0"/>
          </a:p>
          <a:p>
            <a:pPr lvl="1"/>
            <a:r>
              <a:rPr lang="es-ES" sz="2000" dirty="0" err="1"/>
              <a:t>lowercase</a:t>
            </a:r>
            <a:endParaRPr lang="es-ES" sz="2000" dirty="0"/>
          </a:p>
          <a:p>
            <a:pPr lvl="1"/>
            <a:r>
              <a:rPr lang="es-ES" sz="2000" dirty="0" err="1"/>
              <a:t>initial</a:t>
            </a:r>
            <a:endParaRPr lang="es-ES" sz="2000" dirty="0"/>
          </a:p>
          <a:p>
            <a:pPr lvl="1"/>
            <a:r>
              <a:rPr lang="es-ES" sz="2000" dirty="0" err="1"/>
              <a:t>inherit</a:t>
            </a:r>
            <a:endParaRPr lang="es-ES" sz="2000" dirty="0"/>
          </a:p>
          <a:p>
            <a:pPr lvl="1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9664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D5084-6562-4F61-8A21-25E5DAD1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TEXTOS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4263C-924C-41EE-A415-ABF4C73E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78" y="1825625"/>
            <a:ext cx="6970644" cy="4351338"/>
          </a:xfrm>
        </p:spPr>
        <p:txBody>
          <a:bodyPr>
            <a:normAutofit/>
          </a:bodyPr>
          <a:lstStyle/>
          <a:p>
            <a:r>
              <a:rPr lang="es-ES" sz="2400" dirty="0" err="1">
                <a:solidFill>
                  <a:srgbClr val="FFFF00"/>
                </a:solidFill>
              </a:rPr>
              <a:t>text-decoration</a:t>
            </a:r>
            <a:r>
              <a:rPr lang="es-ES" sz="2400" dirty="0"/>
              <a:t>: Resalta el texto con una línea</a:t>
            </a:r>
          </a:p>
          <a:p>
            <a:pPr lvl="1"/>
            <a:r>
              <a:rPr lang="es-ES" sz="2000" dirty="0" err="1"/>
              <a:t>underline</a:t>
            </a:r>
            <a:endParaRPr lang="es-ES" sz="2000" dirty="0"/>
          </a:p>
          <a:p>
            <a:pPr lvl="1"/>
            <a:r>
              <a:rPr lang="es-ES" sz="2000" dirty="0" err="1"/>
              <a:t>overline</a:t>
            </a:r>
            <a:endParaRPr lang="es-ES" sz="2000" dirty="0"/>
          </a:p>
          <a:p>
            <a:pPr lvl="1"/>
            <a:r>
              <a:rPr lang="es-ES" sz="2000" dirty="0"/>
              <a:t>line-</a:t>
            </a:r>
            <a:r>
              <a:rPr lang="es-ES" sz="2000" dirty="0" err="1"/>
              <a:t>through</a:t>
            </a:r>
            <a:endParaRPr lang="es-ES" sz="2000" dirty="0"/>
          </a:p>
          <a:p>
            <a:pPr lvl="1"/>
            <a:r>
              <a:rPr lang="es-ES" sz="2000" dirty="0" err="1"/>
              <a:t>none</a:t>
            </a:r>
            <a:endParaRPr lang="es-ES" sz="2000" dirty="0"/>
          </a:p>
          <a:p>
            <a:r>
              <a:rPr lang="es-ES" sz="2400" dirty="0" err="1">
                <a:solidFill>
                  <a:srgbClr val="FFFF00"/>
                </a:solidFill>
              </a:rPr>
              <a:t>letter-spacing</a:t>
            </a:r>
            <a:r>
              <a:rPr lang="es-ES" sz="2400" dirty="0"/>
              <a:t>: Espacio entre letras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word-spacing</a:t>
            </a:r>
            <a:r>
              <a:rPr lang="es-ES" sz="2400" dirty="0"/>
              <a:t>: Espacio entre palabras</a:t>
            </a:r>
          </a:p>
          <a:p>
            <a:r>
              <a:rPr lang="es-ES" sz="2400" dirty="0">
                <a:solidFill>
                  <a:srgbClr val="FFFF00"/>
                </a:solidFill>
              </a:rPr>
              <a:t>line-</a:t>
            </a:r>
            <a:r>
              <a:rPr lang="es-ES" sz="2400" dirty="0" err="1">
                <a:solidFill>
                  <a:srgbClr val="FFFF00"/>
                </a:solidFill>
              </a:rPr>
              <a:t>height</a:t>
            </a:r>
            <a:r>
              <a:rPr lang="es-ES" sz="2400" dirty="0"/>
              <a:t>: Espacio entre líneas</a:t>
            </a:r>
          </a:p>
          <a:p>
            <a:endParaRPr lang="es-ES" sz="2400" dirty="0"/>
          </a:p>
          <a:p>
            <a:pPr lvl="1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38322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874D05F-D8A6-4C8B-B4BB-9CE2B858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COLORES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40C8935-6224-4474-B683-50927AF1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1825625"/>
            <a:ext cx="6997148" cy="4074843"/>
          </a:xfrm>
        </p:spPr>
        <p:txBody>
          <a:bodyPr>
            <a:normAutofit/>
          </a:bodyPr>
          <a:lstStyle/>
          <a:p>
            <a:r>
              <a:rPr lang="es-ES" sz="2300" dirty="0">
                <a:solidFill>
                  <a:srgbClr val="FFFF00"/>
                </a:solidFill>
              </a:rPr>
              <a:t>color </a:t>
            </a:r>
            <a:r>
              <a:rPr lang="es-ES" sz="2300" dirty="0"/>
              <a:t>(</a:t>
            </a:r>
            <a:r>
              <a:rPr lang="es-ES" sz="2300" dirty="0" err="1"/>
              <a:t>black</a:t>
            </a:r>
            <a:r>
              <a:rPr lang="es-ES" sz="2300" dirty="0"/>
              <a:t>, blue, </a:t>
            </a:r>
            <a:r>
              <a:rPr lang="es-ES" sz="2300" dirty="0" err="1"/>
              <a:t>cyan</a:t>
            </a:r>
            <a:r>
              <a:rPr lang="es-ES" sz="2300" dirty="0"/>
              <a:t>, </a:t>
            </a:r>
            <a:r>
              <a:rPr lang="es-ES" sz="2300" dirty="0" err="1"/>
              <a:t>green</a:t>
            </a:r>
            <a:r>
              <a:rPr lang="es-ES" sz="2300" dirty="0"/>
              <a:t>, …)</a:t>
            </a:r>
          </a:p>
          <a:p>
            <a:r>
              <a:rPr lang="es-ES" sz="2300" dirty="0">
                <a:solidFill>
                  <a:srgbClr val="FFFF00"/>
                </a:solidFill>
              </a:rPr>
              <a:t>#</a:t>
            </a:r>
            <a:r>
              <a:rPr lang="es-ES" sz="2300" dirty="0" err="1">
                <a:solidFill>
                  <a:srgbClr val="FFFF00"/>
                </a:solidFill>
              </a:rPr>
              <a:t>hexa</a:t>
            </a:r>
            <a:endParaRPr lang="es-ES" sz="2300" dirty="0">
              <a:solidFill>
                <a:srgbClr val="FFFF00"/>
              </a:solidFill>
            </a:endParaRPr>
          </a:p>
          <a:p>
            <a:r>
              <a:rPr lang="es-ES" sz="2300" dirty="0" err="1">
                <a:solidFill>
                  <a:srgbClr val="FFFF00"/>
                </a:solidFill>
              </a:rPr>
              <a:t>rgb</a:t>
            </a:r>
            <a:r>
              <a:rPr lang="es-ES" sz="2300" dirty="0">
                <a:solidFill>
                  <a:srgbClr val="FFFF00"/>
                </a:solidFill>
              </a:rPr>
              <a:t>(</a:t>
            </a:r>
            <a:r>
              <a:rPr lang="es-ES" sz="2300" dirty="0"/>
              <a:t>rojo, verde, azul</a:t>
            </a:r>
            <a:r>
              <a:rPr lang="es-ES" sz="2300" dirty="0">
                <a:solidFill>
                  <a:srgbClr val="FFFF00"/>
                </a:solidFill>
              </a:rPr>
              <a:t>)</a:t>
            </a:r>
          </a:p>
          <a:p>
            <a:r>
              <a:rPr lang="es-ES" sz="2300" dirty="0" err="1">
                <a:solidFill>
                  <a:srgbClr val="FFFF00"/>
                </a:solidFill>
              </a:rPr>
              <a:t>rgba</a:t>
            </a:r>
            <a:r>
              <a:rPr lang="es-ES" sz="2300" dirty="0">
                <a:solidFill>
                  <a:srgbClr val="FFFF00"/>
                </a:solidFill>
              </a:rPr>
              <a:t>(</a:t>
            </a:r>
            <a:r>
              <a:rPr lang="es-ES" sz="2300" dirty="0"/>
              <a:t>rojo, verde, azul, alfa</a:t>
            </a:r>
            <a:r>
              <a:rPr lang="es-ES" sz="2300" dirty="0">
                <a:solidFill>
                  <a:srgbClr val="FFFF00"/>
                </a:solidFill>
              </a:rPr>
              <a:t>)</a:t>
            </a:r>
          </a:p>
          <a:p>
            <a:r>
              <a:rPr lang="es-ES" sz="2300" dirty="0" err="1">
                <a:solidFill>
                  <a:srgbClr val="FFFF00"/>
                </a:solidFill>
              </a:rPr>
              <a:t>hsl</a:t>
            </a:r>
            <a:r>
              <a:rPr lang="es-ES" sz="2300" dirty="0">
                <a:solidFill>
                  <a:srgbClr val="FFFF00"/>
                </a:solidFill>
              </a:rPr>
              <a:t>(</a:t>
            </a:r>
            <a:r>
              <a:rPr lang="es-ES" sz="2300" dirty="0"/>
              <a:t>matiz, saturación, luminosidad</a:t>
            </a:r>
            <a:r>
              <a:rPr lang="es-ES" sz="2300" dirty="0">
                <a:solidFill>
                  <a:srgbClr val="FFFF00"/>
                </a:solidFill>
              </a:rPr>
              <a:t>)</a:t>
            </a:r>
          </a:p>
          <a:p>
            <a:r>
              <a:rPr lang="es-ES" sz="2300" dirty="0" err="1">
                <a:solidFill>
                  <a:srgbClr val="FFFF00"/>
                </a:solidFill>
              </a:rPr>
              <a:t>hsla</a:t>
            </a:r>
            <a:r>
              <a:rPr lang="es-ES" sz="2300" dirty="0">
                <a:solidFill>
                  <a:srgbClr val="FFFF00"/>
                </a:solidFill>
              </a:rPr>
              <a:t>(</a:t>
            </a:r>
            <a:r>
              <a:rPr lang="es-ES" sz="2300" dirty="0"/>
              <a:t>matiz, saturación, luminosidad, alfa</a:t>
            </a:r>
            <a:r>
              <a:rPr lang="es-ES" sz="2300" dirty="0">
                <a:solidFill>
                  <a:srgbClr val="FFFF00"/>
                </a:solidFill>
              </a:rPr>
              <a:t>)</a:t>
            </a:r>
          </a:p>
          <a:p>
            <a:r>
              <a:rPr lang="es-ES" sz="2300" dirty="0" err="1">
                <a:solidFill>
                  <a:srgbClr val="FFFF00"/>
                </a:solidFill>
              </a:rPr>
              <a:t>opacity</a:t>
            </a:r>
            <a:r>
              <a:rPr lang="es-ES" sz="2300" dirty="0"/>
              <a:t>: Opacidad del elemento.</a:t>
            </a:r>
            <a:endParaRPr lang="es-ES" sz="2400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6DC95BB1-C63D-4FF5-9A16-188EEEC18867}"/>
              </a:ext>
            </a:extLst>
          </p:cNvPr>
          <p:cNvSpPr txBox="1">
            <a:spLocks/>
          </p:cNvSpPr>
          <p:nvPr/>
        </p:nvSpPr>
        <p:spPr>
          <a:xfrm>
            <a:off x="1073426" y="5900468"/>
            <a:ext cx="6997148" cy="407484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3502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874D05F-D8A6-4C8B-B4BB-9CE2B858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823912"/>
          </a:xfrm>
        </p:spPr>
        <p:txBody>
          <a:bodyPr/>
          <a:lstStyle/>
          <a:p>
            <a:r>
              <a:rPr lang="es-ES" dirty="0"/>
              <a:t>COLORES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0A016E2-A654-4D13-8357-7929B662E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8" y="1067177"/>
            <a:ext cx="3868340" cy="823912"/>
          </a:xfrm>
        </p:spPr>
        <p:txBody>
          <a:bodyPr/>
          <a:lstStyle/>
          <a:p>
            <a:pPr algn="ctr"/>
            <a:r>
              <a:rPr lang="es-ES" sz="2400" dirty="0">
                <a:solidFill>
                  <a:srgbClr val="FFFF00"/>
                </a:solidFill>
              </a:rPr>
              <a:t>RGB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4DDDA3-8933-45B9-A263-712E89F6D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8204" y="1063478"/>
            <a:ext cx="3887391" cy="823912"/>
          </a:xfrm>
        </p:spPr>
        <p:txBody>
          <a:bodyPr/>
          <a:lstStyle/>
          <a:p>
            <a:pPr algn="ctr"/>
            <a:r>
              <a:rPr lang="es-ES" sz="2400" dirty="0">
                <a:solidFill>
                  <a:srgbClr val="FFFF00"/>
                </a:solidFill>
              </a:rPr>
              <a:t>HSL</a:t>
            </a:r>
          </a:p>
        </p:txBody>
      </p:sp>
      <p:pic>
        <p:nvPicPr>
          <p:cNvPr id="7" name="Picture 2" descr="Resultado de imagen para colores en hsl">
            <a:extLst>
              <a:ext uri="{FF2B5EF4-FFF2-40B4-BE49-F238E27FC236}">
                <a16:creationId xmlns:a16="http://schemas.microsoft.com/office/drawing/2014/main" id="{83F4D957-EAA6-4899-B87B-B793D8BDE9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7" t="5757" b="19870"/>
          <a:stretch/>
        </p:blipFill>
        <p:spPr bwMode="auto">
          <a:xfrm>
            <a:off x="5601705" y="4549649"/>
            <a:ext cx="1980386" cy="194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n para colores en hsl">
            <a:extLst>
              <a:ext uri="{FF2B5EF4-FFF2-40B4-BE49-F238E27FC236}">
                <a16:creationId xmlns:a16="http://schemas.microsoft.com/office/drawing/2014/main" id="{79F5394A-45F4-4E12-9B57-3C9200A1BD1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32"/>
          <a:stretch/>
        </p:blipFill>
        <p:spPr bwMode="auto">
          <a:xfrm>
            <a:off x="5334814" y="2222958"/>
            <a:ext cx="2514169" cy="232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n relacionada">
            <a:extLst>
              <a:ext uri="{FF2B5EF4-FFF2-40B4-BE49-F238E27FC236}">
                <a16:creationId xmlns:a16="http://schemas.microsoft.com/office/drawing/2014/main" id="{D67F035A-2332-4A15-8DE5-D9C1F2E08CC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03" y="2222958"/>
            <a:ext cx="36004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83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874D05F-D8A6-4C8B-B4BB-9CE2B858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GRADIENTES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40C8935-6224-4474-B683-50927AF1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1825624"/>
            <a:ext cx="6997148" cy="3118805"/>
          </a:xfrm>
        </p:spPr>
        <p:txBody>
          <a:bodyPr>
            <a:normAutofit lnSpcReduction="10000"/>
          </a:bodyPr>
          <a:lstStyle/>
          <a:p>
            <a:r>
              <a:rPr lang="es-ES" sz="2300" dirty="0">
                <a:solidFill>
                  <a:srgbClr val="FFFF00"/>
                </a:solidFill>
              </a:rPr>
              <a:t>-webkit- </a:t>
            </a:r>
            <a:r>
              <a:rPr lang="es-ES" sz="2300" dirty="0"/>
              <a:t>:</a:t>
            </a:r>
            <a:r>
              <a:rPr lang="es-ES" sz="2300" dirty="0">
                <a:solidFill>
                  <a:srgbClr val="FFFF00"/>
                </a:solidFill>
              </a:rPr>
              <a:t> </a:t>
            </a:r>
            <a:r>
              <a:rPr lang="es-ES" sz="2300" dirty="0"/>
              <a:t>Safari y Google Chrome</a:t>
            </a:r>
          </a:p>
          <a:p>
            <a:r>
              <a:rPr lang="es-ES" sz="2300" dirty="0">
                <a:solidFill>
                  <a:srgbClr val="FFFF00"/>
                </a:solidFill>
              </a:rPr>
              <a:t>-o- </a:t>
            </a:r>
            <a:r>
              <a:rPr lang="es-ES" sz="2300" dirty="0"/>
              <a:t>:</a:t>
            </a:r>
            <a:r>
              <a:rPr lang="es-ES" sz="2300" dirty="0">
                <a:solidFill>
                  <a:srgbClr val="FFFF00"/>
                </a:solidFill>
              </a:rPr>
              <a:t> </a:t>
            </a:r>
            <a:r>
              <a:rPr lang="es-ES" sz="2300" dirty="0"/>
              <a:t>Opera</a:t>
            </a:r>
          </a:p>
          <a:p>
            <a:r>
              <a:rPr lang="es-ES" sz="2300" dirty="0">
                <a:solidFill>
                  <a:srgbClr val="FFFF00"/>
                </a:solidFill>
              </a:rPr>
              <a:t>-</a:t>
            </a:r>
            <a:r>
              <a:rPr lang="es-ES" sz="2300" dirty="0" err="1">
                <a:solidFill>
                  <a:srgbClr val="FFFF00"/>
                </a:solidFill>
              </a:rPr>
              <a:t>moz</a:t>
            </a:r>
            <a:r>
              <a:rPr lang="es-ES" sz="2300" dirty="0">
                <a:solidFill>
                  <a:srgbClr val="FFFF00"/>
                </a:solidFill>
              </a:rPr>
              <a:t>- </a:t>
            </a:r>
            <a:r>
              <a:rPr lang="es-ES" sz="2300" dirty="0"/>
              <a:t>:</a:t>
            </a:r>
            <a:r>
              <a:rPr lang="es-ES" sz="2300" dirty="0">
                <a:solidFill>
                  <a:srgbClr val="FFFF00"/>
                </a:solidFill>
              </a:rPr>
              <a:t> </a:t>
            </a:r>
            <a:r>
              <a:rPr lang="es-ES" sz="2300" dirty="0"/>
              <a:t>Mozilla Firefox</a:t>
            </a:r>
          </a:p>
          <a:p>
            <a:r>
              <a:rPr lang="es-ES" sz="2300" dirty="0">
                <a:solidFill>
                  <a:srgbClr val="FFFF00"/>
                </a:solidFill>
              </a:rPr>
              <a:t>-ms- </a:t>
            </a:r>
            <a:r>
              <a:rPr lang="es-ES" sz="2300" dirty="0"/>
              <a:t>: Internet Explorer</a:t>
            </a:r>
          </a:p>
          <a:p>
            <a:r>
              <a:rPr lang="es-ES" sz="2300" dirty="0">
                <a:solidFill>
                  <a:srgbClr val="FFFF00"/>
                </a:solidFill>
              </a:rPr>
              <a:t>linear-</a:t>
            </a:r>
            <a:r>
              <a:rPr lang="es-ES" sz="2300" dirty="0" err="1">
                <a:solidFill>
                  <a:srgbClr val="FFFF00"/>
                </a:solidFill>
              </a:rPr>
              <a:t>gradient</a:t>
            </a:r>
            <a:r>
              <a:rPr lang="es-ES" sz="2300" dirty="0">
                <a:solidFill>
                  <a:srgbClr val="FFFF00"/>
                </a:solidFill>
              </a:rPr>
              <a:t>(</a:t>
            </a:r>
            <a:r>
              <a:rPr lang="es-ES" sz="2300" dirty="0"/>
              <a:t>posición o </a:t>
            </a:r>
            <a:r>
              <a:rPr lang="es-ES" sz="2300" dirty="0" err="1"/>
              <a:t>angulo</a:t>
            </a:r>
            <a:r>
              <a:rPr lang="es-ES" sz="2300" dirty="0"/>
              <a:t>, colores</a:t>
            </a:r>
            <a:r>
              <a:rPr lang="es-ES" sz="2300" dirty="0">
                <a:solidFill>
                  <a:srgbClr val="FFFF00"/>
                </a:solidFill>
              </a:rPr>
              <a:t>)</a:t>
            </a:r>
            <a:r>
              <a:rPr lang="es-ES" sz="2300" dirty="0"/>
              <a:t>: Degrade lineal</a:t>
            </a:r>
            <a:endParaRPr lang="es-ES" sz="1700" dirty="0"/>
          </a:p>
          <a:p>
            <a:r>
              <a:rPr lang="es-ES" sz="2300" dirty="0">
                <a:solidFill>
                  <a:srgbClr val="FFFF00"/>
                </a:solidFill>
              </a:rPr>
              <a:t>radial-</a:t>
            </a:r>
            <a:r>
              <a:rPr lang="es-ES" sz="2300" dirty="0" err="1">
                <a:solidFill>
                  <a:srgbClr val="FFFF00"/>
                </a:solidFill>
              </a:rPr>
              <a:t>gradient</a:t>
            </a:r>
            <a:r>
              <a:rPr lang="es-ES" sz="2300" dirty="0">
                <a:solidFill>
                  <a:srgbClr val="FFFF00"/>
                </a:solidFill>
              </a:rPr>
              <a:t>(</a:t>
            </a:r>
            <a:r>
              <a:rPr lang="es-ES" sz="2300" dirty="0"/>
              <a:t>posición, forma, colores</a:t>
            </a:r>
            <a:r>
              <a:rPr lang="es-ES" sz="2300" dirty="0">
                <a:solidFill>
                  <a:srgbClr val="FFFF00"/>
                </a:solidFill>
              </a:rPr>
              <a:t>)</a:t>
            </a:r>
            <a:r>
              <a:rPr lang="es-ES" sz="2300" dirty="0"/>
              <a:t>: Degrade circular</a:t>
            </a:r>
            <a:endParaRPr lang="es-ES" sz="1400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6DC95BB1-C63D-4FF5-9A16-188EEEC18867}"/>
              </a:ext>
            </a:extLst>
          </p:cNvPr>
          <p:cNvSpPr txBox="1">
            <a:spLocks/>
          </p:cNvSpPr>
          <p:nvPr/>
        </p:nvSpPr>
        <p:spPr>
          <a:xfrm>
            <a:off x="1073426" y="5900468"/>
            <a:ext cx="6997148" cy="407484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400" dirty="0"/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3A3713A3-8E0E-47BF-A093-20A3F642D68B}"/>
              </a:ext>
            </a:extLst>
          </p:cNvPr>
          <p:cNvSpPr txBox="1">
            <a:spLocks/>
          </p:cNvSpPr>
          <p:nvPr/>
        </p:nvSpPr>
        <p:spPr>
          <a:xfrm>
            <a:off x="2146852" y="4625253"/>
            <a:ext cx="6997148" cy="1867619"/>
          </a:xfrm>
          <a:prstGeom prst="rect">
            <a:avLst/>
          </a:prstGeom>
        </p:spPr>
        <p:txBody>
          <a:bodyPr numCol="3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sz="2000" dirty="0"/>
              <a:t>center</a:t>
            </a:r>
          </a:p>
          <a:p>
            <a:pPr lvl="1"/>
            <a:r>
              <a:rPr lang="es-ES" sz="2000" dirty="0"/>
              <a:t>top</a:t>
            </a:r>
          </a:p>
          <a:p>
            <a:pPr lvl="1"/>
            <a:r>
              <a:rPr lang="es-ES" sz="2000" dirty="0" err="1"/>
              <a:t>bottom</a:t>
            </a:r>
            <a:endParaRPr lang="es-ES" sz="2000" dirty="0"/>
          </a:p>
          <a:p>
            <a:pPr lvl="1"/>
            <a:r>
              <a:rPr lang="es-ES" sz="2000" dirty="0" err="1"/>
              <a:t>left</a:t>
            </a:r>
            <a:endParaRPr lang="es-ES" sz="2000" dirty="0"/>
          </a:p>
          <a:p>
            <a:pPr lvl="1"/>
            <a:r>
              <a:rPr lang="es-ES" sz="2000" dirty="0" err="1"/>
              <a:t>right</a:t>
            </a:r>
            <a:endParaRPr lang="es-ES" sz="2000" dirty="0"/>
          </a:p>
          <a:p>
            <a:pPr lvl="1"/>
            <a:r>
              <a:rPr lang="es-ES" sz="2000" dirty="0" err="1"/>
              <a:t>circle</a:t>
            </a:r>
            <a:endParaRPr lang="es-ES" sz="2000" dirty="0"/>
          </a:p>
          <a:p>
            <a:pPr lvl="1"/>
            <a:r>
              <a:rPr lang="es-ES" sz="2000" dirty="0" err="1"/>
              <a:t>ellipse</a:t>
            </a:r>
            <a:endParaRPr lang="es-ES" sz="2000" dirty="0"/>
          </a:p>
          <a:p>
            <a:pPr lvl="1"/>
            <a:endParaRPr lang="es-ES" sz="2000" dirty="0"/>
          </a:p>
          <a:p>
            <a:pPr marL="342900" lvl="1" indent="0">
              <a:buNone/>
            </a:pPr>
            <a:endParaRPr lang="es-ES" sz="20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14485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5686F-1DA2-4C75-AA1F-353F01F7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TAMAÑO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30742-5410-4545-A19D-85308A52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1825625"/>
            <a:ext cx="6997148" cy="4351338"/>
          </a:xfrm>
        </p:spPr>
        <p:txBody>
          <a:bodyPr/>
          <a:lstStyle/>
          <a:p>
            <a:r>
              <a:rPr lang="es-ES" sz="2400" dirty="0" err="1">
                <a:solidFill>
                  <a:srgbClr val="FFFF00"/>
                </a:solidFill>
              </a:rPr>
              <a:t>width</a:t>
            </a:r>
            <a:r>
              <a:rPr lang="es-ES" sz="2400" dirty="0"/>
              <a:t>: Ancho de un elemento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height</a:t>
            </a:r>
            <a:r>
              <a:rPr lang="es-ES" sz="2400" dirty="0"/>
              <a:t>: Alto de un elemento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overflow</a:t>
            </a:r>
            <a:r>
              <a:rPr lang="es-ES" sz="2400" dirty="0"/>
              <a:t>: Desborde del elemento</a:t>
            </a:r>
          </a:p>
          <a:p>
            <a:pPr lvl="1"/>
            <a:r>
              <a:rPr lang="es-ES" sz="2100" dirty="0"/>
              <a:t>visible</a:t>
            </a:r>
          </a:p>
          <a:p>
            <a:pPr lvl="1"/>
            <a:r>
              <a:rPr lang="es-ES" sz="2100" dirty="0" err="1"/>
              <a:t>hidden</a:t>
            </a:r>
            <a:endParaRPr lang="es-ES" sz="2100" dirty="0"/>
          </a:p>
          <a:p>
            <a:pPr lvl="1"/>
            <a:r>
              <a:rPr lang="es-ES" sz="2100" dirty="0" err="1"/>
              <a:t>scroll</a:t>
            </a:r>
            <a:endParaRPr lang="es-ES" sz="2100" dirty="0"/>
          </a:p>
          <a:p>
            <a:pPr lvl="1"/>
            <a:r>
              <a:rPr lang="es-ES" sz="2100" dirty="0"/>
              <a:t>auto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overflow</a:t>
            </a:r>
            <a:r>
              <a:rPr lang="es-ES" sz="2400" dirty="0">
                <a:solidFill>
                  <a:srgbClr val="FFFF00"/>
                </a:solidFill>
              </a:rPr>
              <a:t>-x</a:t>
            </a:r>
            <a:r>
              <a:rPr lang="es-ES" sz="2400" dirty="0"/>
              <a:t>: Desborde horizontal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overflow</a:t>
            </a:r>
            <a:r>
              <a:rPr lang="es-ES" sz="2400" dirty="0">
                <a:solidFill>
                  <a:srgbClr val="FFFF00"/>
                </a:solidFill>
              </a:rPr>
              <a:t>-y</a:t>
            </a:r>
            <a:r>
              <a:rPr lang="es-ES" sz="2400" dirty="0"/>
              <a:t>: Desborde vertical</a:t>
            </a:r>
          </a:p>
          <a:p>
            <a:r>
              <a:rPr lang="es-ES" sz="2400" dirty="0" err="1">
                <a:solidFill>
                  <a:srgbClr val="FFFF00"/>
                </a:solidFill>
              </a:rPr>
              <a:t>overflow-wrap</a:t>
            </a:r>
            <a:r>
              <a:rPr lang="es-ES" sz="2400" dirty="0"/>
              <a:t>: Palabra dividida</a:t>
            </a:r>
          </a:p>
          <a:p>
            <a:pPr lvl="1"/>
            <a:r>
              <a:rPr lang="es-ES" sz="2100" dirty="0"/>
              <a:t>normal</a:t>
            </a:r>
          </a:p>
          <a:p>
            <a:pPr lvl="1"/>
            <a:r>
              <a:rPr lang="es-ES" sz="2100" dirty="0"/>
              <a:t>break-</a:t>
            </a:r>
            <a:r>
              <a:rPr lang="es-ES" sz="2100" dirty="0" err="1"/>
              <a:t>word</a:t>
            </a:r>
            <a:endParaRPr lang="es-ES" sz="2100" dirty="0"/>
          </a:p>
        </p:txBody>
      </p:sp>
    </p:spTree>
    <p:extLst>
      <p:ext uri="{BB962C8B-B14F-4D97-AF65-F5344CB8AC3E}">
        <p14:creationId xmlns:p14="http://schemas.microsoft.com/office/powerpoint/2010/main" val="412052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5686F-1DA2-4C75-AA1F-353F01F7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CONTENEDORES</a:t>
            </a:r>
          </a:p>
        </p:txBody>
      </p:sp>
      <p:pic>
        <p:nvPicPr>
          <p:cNvPr id="3074" name="Picture 2" descr="Resultado de imagen para margin y padding">
            <a:extLst>
              <a:ext uri="{FF2B5EF4-FFF2-40B4-BE49-F238E27FC236}">
                <a16:creationId xmlns:a16="http://schemas.microsoft.com/office/drawing/2014/main" id="{3285F9A9-7446-4093-A5FF-43A85E778E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10" y="1787105"/>
            <a:ext cx="6130980" cy="418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52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_Web_FS" id="{04E4824D-F7E1-41F4-862A-2F5C2C9CF803}" vid="{6A0F8CFF-B6F1-415B-B4D3-85DBD83421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Plant_Web_FS</Template>
  <TotalTime>1711</TotalTime>
  <Words>500</Words>
  <Application>Microsoft Office PowerPoint</Application>
  <PresentationFormat>Presentación en pantalla (4:3)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Tema de Office</vt:lpstr>
      <vt:lpstr>Clase 4 Colores, Textos y Contenedores</vt:lpstr>
      <vt:lpstr>FUENTES</vt:lpstr>
      <vt:lpstr>TEXTOS</vt:lpstr>
      <vt:lpstr>TEXTOS</vt:lpstr>
      <vt:lpstr>COLORES</vt:lpstr>
      <vt:lpstr>COLORES</vt:lpstr>
      <vt:lpstr>GRADIENTES</vt:lpstr>
      <vt:lpstr>TAMAÑO</vt:lpstr>
      <vt:lpstr>CONTENEDORES</vt:lpstr>
      <vt:lpstr>CONTENEDORES</vt:lpstr>
      <vt:lpstr>BORDES</vt:lpstr>
      <vt:lpstr>BORDES</vt:lpstr>
      <vt:lpstr>SOMBRAS</vt:lpstr>
      <vt:lpstr>CAJAS</vt:lpstr>
      <vt:lpstr>CONTENIDO FLOTANTES</vt:lpstr>
      <vt:lpstr>CAJAS FLEXIBLES</vt:lpstr>
      <vt:lpstr>POSICIONAMIENTO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TITULO</dc:title>
  <dc:creator>Aivan Tepaz</dc:creator>
  <cp:lastModifiedBy>Aivan Tepaz</cp:lastModifiedBy>
  <cp:revision>56</cp:revision>
  <dcterms:created xsi:type="dcterms:W3CDTF">2019-05-02T01:22:00Z</dcterms:created>
  <dcterms:modified xsi:type="dcterms:W3CDTF">2019-05-04T05:05:57Z</dcterms:modified>
</cp:coreProperties>
</file>