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71" r:id="rId6"/>
    <p:sldId id="258" r:id="rId7"/>
    <p:sldId id="272" r:id="rId8"/>
    <p:sldId id="267" r:id="rId9"/>
    <p:sldId id="268" r:id="rId10"/>
    <p:sldId id="269" r:id="rId11"/>
    <p:sldId id="266" r:id="rId12"/>
    <p:sldId id="273" r:id="rId13"/>
    <p:sldId id="274" r:id="rId14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72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77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4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399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04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28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55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6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50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89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0CF6-0569-4550-B7F9-35164B80ED23}" type="datetimeFigureOut">
              <a:rPr lang="es-BO" smtClean="0"/>
              <a:t>24/5/2019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178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395536" y="3212976"/>
            <a:ext cx="8352928" cy="3312369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accent6">
                    <a:lumMod val="75000"/>
                  </a:schemeClr>
                </a:solidFill>
              </a:rPr>
              <a:t>Paul Velarde Chuquimia</a:t>
            </a:r>
            <a:endParaRPr lang="es-MX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67544" y="9644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i="1" u="sng" dirty="0">
                <a:solidFill>
                  <a:schemeClr val="bg1"/>
                </a:solidFill>
              </a:rPr>
              <a:t>C</a:t>
            </a:r>
            <a:r>
              <a:rPr lang="es-MX" sz="4800" b="1" i="1" u="sng" dirty="0" smtClean="0">
                <a:solidFill>
                  <a:schemeClr val="bg1"/>
                </a:solidFill>
              </a:rPr>
              <a:t>urso </a:t>
            </a:r>
            <a:r>
              <a:rPr lang="es-MX" sz="4800" b="1" i="1" u="sng" dirty="0" err="1">
                <a:solidFill>
                  <a:schemeClr val="bg1"/>
                </a:solidFill>
              </a:rPr>
              <a:t>R</a:t>
            </a:r>
            <a:r>
              <a:rPr lang="es-MX" sz="4800" b="1" i="1" u="sng" dirty="0" err="1" smtClean="0">
                <a:solidFill>
                  <a:schemeClr val="bg1"/>
                </a:solidFill>
              </a:rPr>
              <a:t>esponsive</a:t>
            </a:r>
            <a:r>
              <a:rPr lang="es-MX" sz="4800" b="1" i="1" u="sng" dirty="0" smtClean="0">
                <a:solidFill>
                  <a:schemeClr val="bg1"/>
                </a:solidFill>
              </a:rPr>
              <a:t> Web </a:t>
            </a:r>
            <a:r>
              <a:rPr lang="es-MX" sz="4800" b="1" i="1" u="sng" dirty="0" err="1">
                <a:solidFill>
                  <a:schemeClr val="bg1"/>
                </a:solidFill>
              </a:rPr>
              <a:t>D</a:t>
            </a:r>
            <a:r>
              <a:rPr lang="es-MX" sz="4800" b="1" i="1" u="sng" dirty="0" err="1" smtClean="0">
                <a:solidFill>
                  <a:schemeClr val="bg1"/>
                </a:solidFill>
              </a:rPr>
              <a:t>esing</a:t>
            </a:r>
            <a:endParaRPr lang="es-MX" sz="4800" b="1" i="1" u="sng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0968" y="26939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u="sng" dirty="0" smtClean="0">
                <a:solidFill>
                  <a:schemeClr val="bg1"/>
                </a:solidFill>
              </a:rPr>
              <a:t>MEDIA QUERIES</a:t>
            </a:r>
            <a:endParaRPr lang="es-MX" sz="6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Ejemplos </a:t>
            </a:r>
            <a:r>
              <a:rPr lang="es-MX" dirty="0" err="1" smtClean="0">
                <a:solidFill>
                  <a:schemeClr val="bg1"/>
                </a:solidFill>
              </a:rPr>
              <a:t>or</a:t>
            </a:r>
            <a:r>
              <a:rPr lang="es-MX" dirty="0" smtClean="0">
                <a:solidFill>
                  <a:schemeClr val="bg1"/>
                </a:solidFill>
              </a:rPr>
              <a:t> (“,”)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949" y="1417639"/>
            <a:ext cx="8775531" cy="1723330"/>
          </a:xfrm>
        </p:spPr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@media </a:t>
            </a:r>
            <a:r>
              <a:rPr lang="es-MX" dirty="0" smtClean="0">
                <a:solidFill>
                  <a:srgbClr val="92D050"/>
                </a:solidFill>
              </a:rPr>
              <a:t>(min-width:700</a:t>
            </a:r>
            <a:r>
              <a:rPr lang="es-MX" dirty="0" smtClean="0">
                <a:solidFill>
                  <a:schemeClr val="accent1"/>
                </a:solidFill>
              </a:rPr>
              <a:t>px</a:t>
            </a:r>
            <a:r>
              <a:rPr lang="es-MX" dirty="0" smtClean="0">
                <a:solidFill>
                  <a:srgbClr val="92D050"/>
                </a:solidFill>
              </a:rPr>
              <a:t>)</a:t>
            </a:r>
            <a:r>
              <a:rPr lang="es-MX" dirty="0">
                <a:solidFill>
                  <a:srgbClr val="92D050"/>
                </a:solidFill>
              </a:rPr>
              <a:t> , </a:t>
            </a:r>
            <a:r>
              <a:rPr lang="es-MX" dirty="0" err="1">
                <a:solidFill>
                  <a:srgbClr val="92D050"/>
                </a:solidFill>
              </a:rPr>
              <a:t>handheld</a:t>
            </a:r>
            <a:r>
              <a:rPr lang="es-MX" dirty="0">
                <a:solidFill>
                  <a:srgbClr val="92D050"/>
                </a:solidFill>
              </a:rPr>
              <a:t> </a:t>
            </a:r>
            <a:r>
              <a:rPr lang="es-MX" dirty="0" smtClean="0">
                <a:solidFill>
                  <a:srgbClr val="92D050"/>
                </a:solidFill>
              </a:rPr>
              <a:t> </a:t>
            </a:r>
            <a:r>
              <a:rPr lang="es-MX" dirty="0" smtClean="0">
                <a:solidFill>
                  <a:schemeClr val="accent1"/>
                </a:solidFill>
              </a:rPr>
              <a:t>and</a:t>
            </a:r>
            <a:r>
              <a:rPr lang="es-MX" dirty="0" smtClean="0">
                <a:solidFill>
                  <a:srgbClr val="92D050"/>
                </a:solidFill>
              </a:rPr>
              <a:t> (</a:t>
            </a:r>
            <a:r>
              <a:rPr lang="es-MX" dirty="0" err="1" smtClean="0">
                <a:solidFill>
                  <a:srgbClr val="92D050"/>
                </a:solidFill>
              </a:rPr>
              <a:t>orientation</a:t>
            </a:r>
            <a:r>
              <a:rPr lang="es-MX" dirty="0" smtClean="0">
                <a:solidFill>
                  <a:srgbClr val="92D050"/>
                </a:solidFill>
              </a:rPr>
              <a:t>: </a:t>
            </a:r>
            <a:r>
              <a:rPr lang="es-MX" dirty="0" err="1" smtClean="0">
                <a:solidFill>
                  <a:schemeClr val="accent1"/>
                </a:solidFill>
              </a:rPr>
              <a:t>landscape</a:t>
            </a:r>
            <a:r>
              <a:rPr lang="es-MX" dirty="0" smtClean="0">
                <a:solidFill>
                  <a:srgbClr val="92D050"/>
                </a:solidFill>
              </a:rPr>
              <a:t>){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92D050"/>
                </a:solidFill>
              </a:rPr>
              <a:t>	}</a:t>
            </a:r>
          </a:p>
          <a:p>
            <a:pPr marL="0" indent="0">
              <a:buNone/>
            </a:pPr>
            <a:endParaRPr lang="es-MX" dirty="0" smtClean="0">
              <a:solidFill>
                <a:srgbClr val="92D050"/>
              </a:solidFill>
            </a:endParaRPr>
          </a:p>
          <a:p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9914" y="2628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Ejemplos </a:t>
            </a:r>
            <a:r>
              <a:rPr lang="es-MX" dirty="0" err="1" smtClean="0">
                <a:solidFill>
                  <a:schemeClr val="bg1"/>
                </a:solidFill>
              </a:rPr>
              <a:t>not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368469" y="3591620"/>
            <a:ext cx="8775531" cy="17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accent1"/>
                </a:solidFill>
              </a:rPr>
              <a:t>@media </a:t>
            </a:r>
            <a:r>
              <a:rPr lang="es-MX" dirty="0" err="1" smtClean="0">
                <a:solidFill>
                  <a:schemeClr val="accent1"/>
                </a:solidFill>
              </a:rPr>
              <a:t>not</a:t>
            </a:r>
            <a:r>
              <a:rPr lang="es-MX" dirty="0" smtClean="0">
                <a:solidFill>
                  <a:schemeClr val="accent1"/>
                </a:solidFill>
              </a:rPr>
              <a:t> </a:t>
            </a:r>
            <a:r>
              <a:rPr lang="es-MX" dirty="0" err="1" smtClean="0">
                <a:solidFill>
                  <a:schemeClr val="accent1"/>
                </a:solidFill>
              </a:rPr>
              <a:t>all</a:t>
            </a:r>
            <a:r>
              <a:rPr lang="es-MX" dirty="0" smtClean="0">
                <a:solidFill>
                  <a:schemeClr val="accent1"/>
                </a:solidFill>
              </a:rPr>
              <a:t> and </a:t>
            </a:r>
            <a:r>
              <a:rPr lang="es-MX" dirty="0" smtClean="0">
                <a:solidFill>
                  <a:srgbClr val="92D050"/>
                </a:solidFill>
              </a:rPr>
              <a:t>(</a:t>
            </a:r>
            <a:r>
              <a:rPr lang="es-MX" dirty="0" err="1" smtClean="0">
                <a:solidFill>
                  <a:srgbClr val="92D050"/>
                </a:solidFill>
              </a:rPr>
              <a:t>monochrome</a:t>
            </a:r>
            <a:r>
              <a:rPr lang="es-MX" dirty="0" smtClean="0">
                <a:solidFill>
                  <a:srgbClr val="92D050"/>
                </a:solidFill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>
                <a:solidFill>
                  <a:srgbClr val="92D050"/>
                </a:solidFill>
              </a:rPr>
              <a:t>	}	se evaluara de la siguiente manera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 smtClean="0">
              <a:solidFill>
                <a:srgbClr val="92D050"/>
              </a:solidFill>
            </a:endParaRPr>
          </a:p>
          <a:p>
            <a:endParaRPr lang="es-MX" dirty="0" smtClean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384180" y="4903936"/>
            <a:ext cx="8775531" cy="172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accent1"/>
                </a:solidFill>
              </a:rPr>
              <a:t>@media </a:t>
            </a:r>
            <a:r>
              <a:rPr lang="es-MX" dirty="0" err="1" smtClean="0">
                <a:solidFill>
                  <a:schemeClr val="accent1"/>
                </a:solidFill>
              </a:rPr>
              <a:t>not</a:t>
            </a:r>
            <a:r>
              <a:rPr lang="es-MX" dirty="0" smtClean="0">
                <a:solidFill>
                  <a:schemeClr val="accent1"/>
                </a:solidFill>
              </a:rPr>
              <a:t> </a:t>
            </a:r>
            <a:r>
              <a:rPr lang="es-MX" dirty="0" smtClean="0">
                <a:solidFill>
                  <a:srgbClr val="FF0000"/>
                </a:solidFill>
              </a:rPr>
              <a:t>(</a:t>
            </a:r>
            <a:r>
              <a:rPr lang="es-MX" dirty="0" err="1" smtClean="0">
                <a:solidFill>
                  <a:schemeClr val="accent1"/>
                </a:solidFill>
              </a:rPr>
              <a:t>all</a:t>
            </a:r>
            <a:r>
              <a:rPr lang="es-MX" dirty="0" smtClean="0">
                <a:solidFill>
                  <a:schemeClr val="accent1"/>
                </a:solidFill>
              </a:rPr>
              <a:t> and </a:t>
            </a:r>
            <a:r>
              <a:rPr lang="es-MX" dirty="0" smtClean="0">
                <a:solidFill>
                  <a:srgbClr val="92D050"/>
                </a:solidFill>
              </a:rPr>
              <a:t>(</a:t>
            </a:r>
            <a:r>
              <a:rPr lang="es-MX" dirty="0" err="1" smtClean="0">
                <a:solidFill>
                  <a:srgbClr val="92D050"/>
                </a:solidFill>
              </a:rPr>
              <a:t>monochrome</a:t>
            </a:r>
            <a:r>
              <a:rPr lang="es-MX" dirty="0" smtClean="0">
                <a:solidFill>
                  <a:srgbClr val="92D050"/>
                </a:solidFill>
              </a:rPr>
              <a:t>)</a:t>
            </a:r>
            <a:r>
              <a:rPr lang="es-MX" dirty="0" smtClean="0">
                <a:solidFill>
                  <a:srgbClr val="FF0000"/>
                </a:solidFill>
              </a:rPr>
              <a:t>)</a:t>
            </a:r>
            <a:r>
              <a:rPr lang="es-MX" dirty="0" smtClean="0">
                <a:solidFill>
                  <a:srgbClr val="92D050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>
                <a:solidFill>
                  <a:srgbClr val="92D050"/>
                </a:solidFill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>
                <a:solidFill>
                  <a:srgbClr val="92D050"/>
                </a:solidFill>
              </a:rPr>
              <a:t>Se negara siempre a todo el </a:t>
            </a:r>
            <a:r>
              <a:rPr lang="es-MX" dirty="0" err="1" smtClean="0">
                <a:solidFill>
                  <a:srgbClr val="92D050"/>
                </a:solidFill>
              </a:rPr>
              <a:t>query</a:t>
            </a:r>
            <a:r>
              <a:rPr lang="es-MX" dirty="0" smtClean="0">
                <a:solidFill>
                  <a:srgbClr val="92D050"/>
                </a:solidFill>
              </a:rPr>
              <a:t>, no individualmente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 smtClean="0">
              <a:solidFill>
                <a:srgbClr val="92D050"/>
              </a:solidFill>
            </a:endParaRPr>
          </a:p>
          <a:p>
            <a:endParaRPr lang="es-MX" dirty="0" smtClean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667544" y="6927"/>
            <a:ext cx="7772400" cy="1470025"/>
          </a:xfrm>
        </p:spPr>
        <p:txBody>
          <a:bodyPr/>
          <a:lstStyle/>
          <a:p>
            <a:r>
              <a:rPr lang="es-MX" b="1" dirty="0" err="1" smtClean="0">
                <a:solidFill>
                  <a:schemeClr val="bg1"/>
                </a:solidFill>
              </a:rPr>
              <a:t>Viewport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AB59216-D456-4334-A330-B4966EDBD4A0}"/>
              </a:ext>
            </a:extLst>
          </p:cNvPr>
          <p:cNvSpPr txBox="1">
            <a:spLocks/>
          </p:cNvSpPr>
          <p:nvPr/>
        </p:nvSpPr>
        <p:spPr>
          <a:xfrm>
            <a:off x="817089" y="3279645"/>
            <a:ext cx="7772400" cy="21180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chemeClr val="accent3"/>
                </a:solidFill>
              </a:rPr>
              <a:t>Se usa mas que todo para definir el ancho y alto del dispositivo solo funciona en móviles así que no afecta a como se ve en l navegador(si lo vemos en una pc)</a:t>
            </a:r>
            <a:endParaRPr lang="es-MX" sz="4000" b="1" dirty="0">
              <a:solidFill>
                <a:schemeClr val="accent3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45D4C8E-1A7C-48FD-B454-ED21CED0BE14}"/>
              </a:ext>
            </a:extLst>
          </p:cNvPr>
          <p:cNvSpPr txBox="1">
            <a:spLocks/>
          </p:cNvSpPr>
          <p:nvPr/>
        </p:nvSpPr>
        <p:spPr>
          <a:xfrm>
            <a:off x="562829" y="4359829"/>
            <a:ext cx="8280920" cy="208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MX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1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592708" y="322402"/>
            <a:ext cx="7772400" cy="1470025"/>
          </a:xfrm>
        </p:spPr>
        <p:txBody>
          <a:bodyPr>
            <a:normAutofit/>
          </a:bodyPr>
          <a:lstStyle/>
          <a:p>
            <a:r>
              <a:rPr lang="es-MX" sz="5400" b="1" dirty="0" err="1" smtClean="0">
                <a:solidFill>
                  <a:schemeClr val="bg1"/>
                </a:solidFill>
              </a:rPr>
              <a:t>Viewport</a:t>
            </a:r>
            <a:endParaRPr lang="es-MX" sz="5400" b="1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AB59216-D456-4334-A330-B4966EDBD4A0}"/>
              </a:ext>
            </a:extLst>
          </p:cNvPr>
          <p:cNvSpPr txBox="1">
            <a:spLocks/>
          </p:cNvSpPr>
          <p:nvPr/>
        </p:nvSpPr>
        <p:spPr>
          <a:xfrm>
            <a:off x="262578" y="2204865"/>
            <a:ext cx="8326911" cy="3192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3"/>
                </a:solidFill>
              </a:rPr>
              <a:t>&lt;meta name="viewport" content="width=device-width, initial-scale=1.0"&gt;</a:t>
            </a:r>
            <a:endParaRPr lang="es-MX" sz="4000" b="1" dirty="0">
              <a:solidFill>
                <a:schemeClr val="accent3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45D4C8E-1A7C-48FD-B454-ED21CED0BE14}"/>
              </a:ext>
            </a:extLst>
          </p:cNvPr>
          <p:cNvSpPr txBox="1">
            <a:spLocks/>
          </p:cNvSpPr>
          <p:nvPr/>
        </p:nvSpPr>
        <p:spPr>
          <a:xfrm>
            <a:off x="562829" y="4359829"/>
            <a:ext cx="8280920" cy="208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MX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5D4C8E-1A7C-48FD-B454-ED21CED0BE14}"/>
              </a:ext>
            </a:extLst>
          </p:cNvPr>
          <p:cNvSpPr txBox="1">
            <a:spLocks/>
          </p:cNvSpPr>
          <p:nvPr/>
        </p:nvSpPr>
        <p:spPr>
          <a:xfrm>
            <a:off x="562829" y="4359829"/>
            <a:ext cx="8280920" cy="208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MX" b="1" dirty="0">
              <a:solidFill>
                <a:srgbClr val="C0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9161"/>
            <a:ext cx="6840760" cy="3074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72840"/>
            <a:ext cx="8890880" cy="27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5446" y="226284"/>
            <a:ext cx="7270576" cy="1783192"/>
          </a:xfrm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Diseño Flexible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21128" r="15235" b="16772"/>
          <a:stretch/>
        </p:blipFill>
        <p:spPr>
          <a:xfrm>
            <a:off x="588290" y="1768590"/>
            <a:ext cx="7724888" cy="4416896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77985" y="4941168"/>
            <a:ext cx="7145498" cy="139256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Hoy en día el diseño flexible es una de las partes mas importantes en lo que viene a ser el diseño web</a:t>
            </a:r>
            <a:endParaRPr lang="es-MX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667544" y="1988840"/>
            <a:ext cx="7772400" cy="2910185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rgbClr val="92D050"/>
                </a:solidFill>
              </a:rPr>
              <a:t>Los </a:t>
            </a:r>
            <a:r>
              <a:rPr lang="es-MX" sz="4000" dirty="0">
                <a:solidFill>
                  <a:srgbClr val="92D050"/>
                </a:solidFill>
              </a:rPr>
              <a:t>media </a:t>
            </a:r>
            <a:r>
              <a:rPr lang="es-MX" sz="4000" b="1" i="1" dirty="0" err="1" smtClean="0">
                <a:solidFill>
                  <a:srgbClr val="92D050"/>
                </a:solidFill>
              </a:rPr>
              <a:t>Queries</a:t>
            </a:r>
            <a:r>
              <a:rPr lang="es-MX" sz="4000" dirty="0" smtClean="0">
                <a:solidFill>
                  <a:srgbClr val="92D050"/>
                </a:solidFill>
              </a:rPr>
              <a:t> </a:t>
            </a:r>
            <a:r>
              <a:rPr lang="es-MX" sz="4000" dirty="0">
                <a:solidFill>
                  <a:srgbClr val="92D050"/>
                </a:solidFill>
              </a:rPr>
              <a:t>son la forma de poder especificar los diferentes estilos</a:t>
            </a:r>
            <a:r>
              <a:rPr lang="es-MX" sz="4000" i="1" dirty="0">
                <a:solidFill>
                  <a:srgbClr val="92D050"/>
                </a:solidFill>
              </a:rPr>
              <a:t> </a:t>
            </a:r>
            <a:r>
              <a:rPr lang="es-MX" sz="4000" i="1" dirty="0" smtClean="0">
                <a:solidFill>
                  <a:srgbClr val="92D050"/>
                </a:solidFill>
              </a:rPr>
              <a:t>CSS </a:t>
            </a:r>
            <a:r>
              <a:rPr lang="es-MX" sz="4000" dirty="0">
                <a:solidFill>
                  <a:srgbClr val="92D050"/>
                </a:solidFill>
              </a:rPr>
              <a:t>para diferentes tamaños que tenga el navegador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6265" y="2069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Que son los media </a:t>
            </a:r>
            <a:r>
              <a:rPr lang="es-MX" dirty="0" err="1" smtClean="0">
                <a:solidFill>
                  <a:schemeClr val="bg1"/>
                </a:solidFill>
              </a:rPr>
              <a:t>Queries</a:t>
            </a:r>
            <a:r>
              <a:rPr lang="es-MX" dirty="0" smtClean="0">
                <a:solidFill>
                  <a:schemeClr val="bg1"/>
                </a:solidFill>
              </a:rPr>
              <a:t>…?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6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Como funcionan ???</a:t>
            </a:r>
            <a:r>
              <a:rPr lang="es-MX" dirty="0">
                <a:solidFill>
                  <a:schemeClr val="bg1"/>
                </a:solidFill>
              </a:rPr>
              <a:t/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2667000"/>
            <a:ext cx="7772400" cy="23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92D050"/>
                </a:solidFill>
              </a:rPr>
              <a:t>Funcionan como un condicional,</a:t>
            </a:r>
          </a:p>
          <a:p>
            <a:r>
              <a:rPr lang="es-MX" dirty="0" smtClean="0">
                <a:solidFill>
                  <a:srgbClr val="92D050"/>
                </a:solidFill>
              </a:rPr>
              <a:t>Si la condición es “verdadera”(Break </a:t>
            </a:r>
            <a:r>
              <a:rPr lang="es-MX" dirty="0" err="1" smtClean="0">
                <a:solidFill>
                  <a:srgbClr val="92D050"/>
                </a:solidFill>
              </a:rPr>
              <a:t>point</a:t>
            </a:r>
            <a:r>
              <a:rPr lang="es-MX" dirty="0" smtClean="0">
                <a:solidFill>
                  <a:srgbClr val="92D050"/>
                </a:solidFill>
              </a:rPr>
              <a:t>)</a:t>
            </a:r>
          </a:p>
          <a:p>
            <a:r>
              <a:rPr lang="es-MX" dirty="0" smtClean="0">
                <a:solidFill>
                  <a:srgbClr val="92D050"/>
                </a:solidFill>
              </a:rPr>
              <a:t>Se aplicaran los estilos correspondientes siguiendo la reglas</a:t>
            </a:r>
          </a:p>
          <a:p>
            <a:r>
              <a:rPr lang="es-MX" dirty="0" smtClean="0">
                <a:solidFill>
                  <a:srgbClr val="92D050"/>
                </a:solidFill>
              </a:rPr>
              <a:t> “en cascada”</a:t>
            </a:r>
            <a:r>
              <a:rPr lang="es-MX" dirty="0" smtClean="0">
                <a:solidFill>
                  <a:schemeClr val="bg1"/>
                </a:solidFill>
              </a:rPr>
              <a:t/>
            </a:r>
            <a:br>
              <a:rPr lang="es-MX" dirty="0" smtClean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61864" y="404664"/>
            <a:ext cx="1709936" cy="158417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Media </a:t>
            </a:r>
            <a:r>
              <a:rPr lang="es-MX" dirty="0" err="1" smtClean="0"/>
              <a:t>Queries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5160402" y="623271"/>
            <a:ext cx="3456384" cy="11521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Media </a:t>
            </a:r>
            <a:r>
              <a:rPr lang="es-MX" dirty="0" err="1" smtClean="0"/>
              <a:t>Type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5183560" y="2442943"/>
            <a:ext cx="345638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Tipo de medio</a:t>
            </a:r>
            <a:endParaRPr lang="es-MX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203848" y="112474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092280" y="1775399"/>
            <a:ext cx="0" cy="501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3" t="15543" r="32744" b="29639"/>
          <a:stretch/>
        </p:blipFill>
        <p:spPr>
          <a:xfrm>
            <a:off x="602889" y="2420888"/>
            <a:ext cx="3096344" cy="2520280"/>
          </a:xfrm>
          <a:prstGeom prst="rect">
            <a:avLst/>
          </a:prstGeom>
        </p:spPr>
      </p:pic>
      <p:sp>
        <p:nvSpPr>
          <p:cNvPr id="20" name="Flecha izquierda 19"/>
          <p:cNvSpPr/>
          <p:nvPr/>
        </p:nvSpPr>
        <p:spPr>
          <a:xfrm>
            <a:off x="3671900" y="2583938"/>
            <a:ext cx="1452627" cy="989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Concuerda</a:t>
            </a:r>
            <a:endParaRPr lang="es-MX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38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556"/>
            <a:ext cx="7772400" cy="1218811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Media </a:t>
            </a:r>
            <a:r>
              <a:rPr lang="es-MX" dirty="0" err="1" smtClean="0">
                <a:solidFill>
                  <a:schemeClr val="bg1"/>
                </a:solidFill>
              </a:rPr>
              <a:t>Types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13541" y="836712"/>
            <a:ext cx="7788926" cy="182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Describen una categoría general del dispositivo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249"/>
              </p:ext>
            </p:extLst>
          </p:nvPr>
        </p:nvGraphicFramePr>
        <p:xfrm>
          <a:off x="935596" y="2452246"/>
          <a:ext cx="7272808" cy="433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418502376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182474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All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Apto para todos los dispositivos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2907098322"/>
                  </a:ext>
                </a:extLst>
              </a:tr>
              <a:tr h="46586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Aural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Habla y el </a:t>
                      </a:r>
                      <a:r>
                        <a:rPr lang="es-MX" sz="2000" dirty="0" err="1" smtClean="0"/>
                        <a:t>sonifo</a:t>
                      </a:r>
                      <a:r>
                        <a:rPr lang="es-MX" sz="2000" dirty="0" smtClean="0"/>
                        <a:t> </a:t>
                      </a:r>
                      <a:r>
                        <a:rPr lang="es-MX" sz="2000" dirty="0" err="1" smtClean="0"/>
                        <a:t>fonetico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2029891028"/>
                  </a:ext>
                </a:extLst>
              </a:tr>
              <a:tr h="47006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Braile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Medior</a:t>
                      </a:r>
                      <a:r>
                        <a:rPr lang="es-MX" sz="2000" dirty="0" smtClean="0"/>
                        <a:t> </a:t>
                      </a:r>
                      <a:r>
                        <a:rPr lang="es-MX" sz="2000" dirty="0" err="1" smtClean="0"/>
                        <a:t>tactile</a:t>
                      </a:r>
                      <a:r>
                        <a:rPr lang="es-MX" sz="2000" dirty="0" smtClean="0"/>
                        <a:t>(</a:t>
                      </a:r>
                      <a:r>
                        <a:rPr lang="es-MX" sz="2000" dirty="0" err="1" smtClean="0"/>
                        <a:t>braile</a:t>
                      </a:r>
                      <a:r>
                        <a:rPr lang="es-MX" sz="2000" dirty="0" smtClean="0"/>
                        <a:t>)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3588060130"/>
                  </a:ext>
                </a:extLst>
              </a:tr>
              <a:tr h="38580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Embossed</a:t>
                      </a:r>
                      <a:r>
                        <a:rPr lang="es-MX" sz="2000" dirty="0" smtClean="0"/>
                        <a:t> 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Impresoras </a:t>
                      </a:r>
                      <a:r>
                        <a:rPr lang="es-MX" sz="2000" dirty="0" err="1" smtClean="0"/>
                        <a:t>braile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2623482176"/>
                  </a:ext>
                </a:extLst>
              </a:tr>
              <a:tr h="37133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Hadheald</a:t>
                      </a:r>
                      <a:r>
                        <a:rPr lang="es-MX" sz="2000" dirty="0" smtClean="0"/>
                        <a:t> 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Dispositivos de mano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1028258177"/>
                  </a:ext>
                </a:extLst>
              </a:tr>
              <a:tr h="38098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Print</a:t>
                      </a:r>
                      <a:r>
                        <a:rPr lang="es-MX" sz="2000" dirty="0" smtClean="0"/>
                        <a:t> 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Usado para impresoras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512635894"/>
                  </a:ext>
                </a:extLst>
              </a:tr>
              <a:tr h="427605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Screen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Pantallas de computadora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3274047186"/>
                  </a:ext>
                </a:extLst>
              </a:tr>
              <a:tr h="532958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 smtClean="0"/>
                        <a:t>Tty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Caracteres de ancho fijo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360080321"/>
                  </a:ext>
                </a:extLst>
              </a:tr>
              <a:tr h="804091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Tv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Para Televisores</a:t>
                      </a:r>
                      <a:endParaRPr lang="es-MX" sz="2000" dirty="0"/>
                    </a:p>
                  </a:txBody>
                  <a:tcPr marL="103808" marR="103808" marT="51904" marB="51904"/>
                </a:tc>
                <a:extLst>
                  <a:ext uri="{0D108BD9-81ED-4DB2-BD59-A6C34878D82A}">
                    <a16:rowId xmlns:a16="http://schemas.microsoft.com/office/drawing/2014/main" val="32303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218811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 con Sintaxis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54948" y="3140968"/>
            <a:ext cx="864096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0000"/>
                </a:solidFill>
              </a:rPr>
              <a:t>@media </a:t>
            </a:r>
            <a:r>
              <a:rPr lang="es-MX" sz="4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screen</a:t>
            </a:r>
            <a:r>
              <a:rPr lang="es-MX" sz="4000" dirty="0" smtClean="0">
                <a:solidFill>
                  <a:schemeClr val="bg1"/>
                </a:solidFill>
              </a:rPr>
              <a:t> </a:t>
            </a:r>
            <a:r>
              <a:rPr lang="es-MX" sz="4000" dirty="0" smtClean="0">
                <a:solidFill>
                  <a:srgbClr val="FF0000"/>
                </a:solidFill>
              </a:rPr>
              <a:t>and</a:t>
            </a:r>
            <a:r>
              <a:rPr lang="es-MX" sz="4000" dirty="0" smtClean="0">
                <a:solidFill>
                  <a:schemeClr val="bg1"/>
                </a:solidFill>
              </a:rPr>
              <a:t>(</a:t>
            </a:r>
            <a:r>
              <a:rPr lang="es-MX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max-width:640</a:t>
            </a:r>
            <a:r>
              <a:rPr lang="es-MX" sz="4000" dirty="0" smtClean="0">
                <a:solidFill>
                  <a:srgbClr val="FF0000"/>
                </a:solidFill>
              </a:rPr>
              <a:t>px</a:t>
            </a:r>
            <a:r>
              <a:rPr lang="es-MX" sz="4000" dirty="0" smtClean="0">
                <a:solidFill>
                  <a:schemeClr val="bg1"/>
                </a:solidFill>
              </a:rPr>
              <a:t>)</a:t>
            </a:r>
            <a:r>
              <a:rPr lang="es-MX" sz="4000" dirty="0" smtClean="0">
                <a:solidFill>
                  <a:srgbClr val="FF0000"/>
                </a:solidFill>
              </a:rPr>
              <a:t>and</a:t>
            </a:r>
            <a:r>
              <a:rPr lang="es-MX" sz="4000" dirty="0" smtClean="0">
                <a:solidFill>
                  <a:schemeClr val="bg1"/>
                </a:solidFill>
              </a:rPr>
              <a:t>(</a:t>
            </a:r>
            <a:r>
              <a:rPr lang="es-MX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min-width:480</a:t>
            </a:r>
            <a:r>
              <a:rPr lang="es-MX" sz="4000" dirty="0" smtClean="0">
                <a:solidFill>
                  <a:srgbClr val="FF0000"/>
                </a:solidFill>
              </a:rPr>
              <a:t>px</a:t>
            </a:r>
            <a:r>
              <a:rPr lang="es-MX" sz="4000" dirty="0" smtClean="0">
                <a:solidFill>
                  <a:schemeClr val="bg1"/>
                </a:solidFill>
              </a:rPr>
              <a:t>){</a:t>
            </a:r>
          </a:p>
          <a:p>
            <a:pPr algn="l"/>
            <a:endParaRPr lang="es-MX" sz="4000" dirty="0" smtClean="0">
              <a:solidFill>
                <a:schemeClr val="bg1"/>
              </a:solidFill>
            </a:endParaRPr>
          </a:p>
          <a:p>
            <a:pPr algn="l"/>
            <a:r>
              <a:rPr lang="es-MX" sz="4000" dirty="0" smtClean="0">
                <a:solidFill>
                  <a:schemeClr val="bg1"/>
                </a:solidFill>
              </a:rPr>
              <a:t>}</a:t>
            </a:r>
            <a:endParaRPr lang="es-MX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1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Operadores lógicos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Para redactar </a:t>
            </a:r>
            <a:r>
              <a:rPr lang="es-MX" dirty="0" err="1" smtClean="0">
                <a:solidFill>
                  <a:srgbClr val="92D050"/>
                </a:solidFill>
              </a:rPr>
              <a:t>Queries</a:t>
            </a:r>
            <a:r>
              <a:rPr lang="es-MX" dirty="0" smtClean="0">
                <a:solidFill>
                  <a:srgbClr val="92D050"/>
                </a:solidFill>
              </a:rPr>
              <a:t> se puede utilizar los operadores lógicos </a:t>
            </a:r>
            <a:r>
              <a:rPr lang="es-MX" dirty="0" err="1" smtClean="0">
                <a:solidFill>
                  <a:srgbClr val="92D050"/>
                </a:solidFill>
              </a:rPr>
              <a:t>not</a:t>
            </a:r>
            <a:r>
              <a:rPr lang="es-MX" dirty="0" smtClean="0">
                <a:solidFill>
                  <a:srgbClr val="92D050"/>
                </a:solidFill>
              </a:rPr>
              <a:t>, and, </a:t>
            </a:r>
            <a:r>
              <a:rPr lang="es-MX" dirty="0" err="1" smtClean="0">
                <a:solidFill>
                  <a:srgbClr val="92D050"/>
                </a:solidFill>
              </a:rPr>
              <a:t>only</a:t>
            </a:r>
            <a:r>
              <a:rPr lang="es-MX" dirty="0" smtClean="0">
                <a:solidFill>
                  <a:srgbClr val="92D050"/>
                </a:solidFill>
              </a:rPr>
              <a:t>.</a:t>
            </a:r>
          </a:p>
          <a:p>
            <a:r>
              <a:rPr lang="es-MX" dirty="0" smtClean="0">
                <a:solidFill>
                  <a:srgbClr val="92D050"/>
                </a:solidFill>
              </a:rPr>
              <a:t>Se puede combinar </a:t>
            </a:r>
            <a:r>
              <a:rPr lang="es-MX" dirty="0" err="1" smtClean="0">
                <a:solidFill>
                  <a:srgbClr val="92D050"/>
                </a:solidFill>
              </a:rPr>
              <a:t>multiples</a:t>
            </a:r>
            <a:r>
              <a:rPr lang="es-MX" dirty="0" smtClean="0">
                <a:solidFill>
                  <a:srgbClr val="92D050"/>
                </a:solidFill>
              </a:rPr>
              <a:t> </a:t>
            </a:r>
            <a:r>
              <a:rPr lang="es-MX" dirty="0" err="1" smtClean="0">
                <a:solidFill>
                  <a:srgbClr val="92D050"/>
                </a:solidFill>
              </a:rPr>
              <a:t>queries</a:t>
            </a:r>
            <a:r>
              <a:rPr lang="es-MX" dirty="0" smtClean="0">
                <a:solidFill>
                  <a:srgbClr val="92D050"/>
                </a:solidFill>
              </a:rPr>
              <a:t> separados por una “coma” esto es equivalente a una operación “</a:t>
            </a:r>
            <a:r>
              <a:rPr lang="es-MX" dirty="0" err="1" smtClean="0">
                <a:solidFill>
                  <a:srgbClr val="92D050"/>
                </a:solidFill>
              </a:rPr>
              <a:t>or</a:t>
            </a:r>
            <a:r>
              <a:rPr lang="es-MX" dirty="0" smtClean="0">
                <a:solidFill>
                  <a:srgbClr val="92D050"/>
                </a:solidFill>
              </a:rPr>
              <a:t>”</a:t>
            </a:r>
            <a:endParaRPr lang="es-MX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Ejemplos and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949" y="1417638"/>
            <a:ext cx="8775531" cy="4708525"/>
          </a:xfrm>
        </p:spPr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@media </a:t>
            </a:r>
            <a:r>
              <a:rPr lang="es-MX" dirty="0" smtClean="0">
                <a:solidFill>
                  <a:srgbClr val="92D050"/>
                </a:solidFill>
              </a:rPr>
              <a:t>(min-width:700</a:t>
            </a:r>
            <a:r>
              <a:rPr lang="es-MX" dirty="0" smtClean="0">
                <a:solidFill>
                  <a:schemeClr val="accent1"/>
                </a:solidFill>
              </a:rPr>
              <a:t>px</a:t>
            </a:r>
            <a:r>
              <a:rPr lang="es-MX" dirty="0" smtClean="0">
                <a:solidFill>
                  <a:srgbClr val="92D050"/>
                </a:solidFill>
              </a:rPr>
              <a:t>) {</a:t>
            </a:r>
          </a:p>
          <a:p>
            <a:pPr marL="0" indent="0">
              <a:buNone/>
            </a:pPr>
            <a:r>
              <a:rPr lang="es-MX" dirty="0">
                <a:solidFill>
                  <a:srgbClr val="92D050"/>
                </a:solidFill>
              </a:rPr>
              <a:t>	</a:t>
            </a:r>
            <a:r>
              <a:rPr lang="es-MX" dirty="0" smtClean="0">
                <a:solidFill>
                  <a:srgbClr val="92D050"/>
                </a:solidFill>
              </a:rPr>
              <a:t>}</a:t>
            </a:r>
          </a:p>
          <a:p>
            <a:r>
              <a:rPr lang="es-MX" dirty="0">
                <a:solidFill>
                  <a:schemeClr val="accent1"/>
                </a:solidFill>
              </a:rPr>
              <a:t>@media </a:t>
            </a:r>
            <a:r>
              <a:rPr lang="es-MX" dirty="0">
                <a:solidFill>
                  <a:srgbClr val="92D050"/>
                </a:solidFill>
              </a:rPr>
              <a:t>(min-width:700</a:t>
            </a:r>
            <a:r>
              <a:rPr lang="es-MX" dirty="0">
                <a:solidFill>
                  <a:schemeClr val="accent1"/>
                </a:solidFill>
              </a:rPr>
              <a:t>px</a:t>
            </a:r>
            <a:r>
              <a:rPr lang="es-MX" dirty="0">
                <a:solidFill>
                  <a:srgbClr val="92D050"/>
                </a:solidFill>
              </a:rPr>
              <a:t>) </a:t>
            </a:r>
            <a:r>
              <a:rPr lang="es-MX" dirty="0" smtClean="0">
                <a:solidFill>
                  <a:schemeClr val="accent1"/>
                </a:solidFill>
              </a:rPr>
              <a:t>and</a:t>
            </a:r>
            <a:r>
              <a:rPr lang="es-MX" dirty="0" smtClean="0">
                <a:solidFill>
                  <a:srgbClr val="92D050"/>
                </a:solidFill>
              </a:rPr>
              <a:t> (</a:t>
            </a:r>
            <a:r>
              <a:rPr lang="es-MX" dirty="0" err="1" smtClean="0">
                <a:solidFill>
                  <a:srgbClr val="92D050"/>
                </a:solidFill>
              </a:rPr>
              <a:t>orientation</a:t>
            </a:r>
            <a:r>
              <a:rPr lang="es-MX" dirty="0" smtClean="0">
                <a:solidFill>
                  <a:srgbClr val="92D050"/>
                </a:solidFill>
              </a:rPr>
              <a:t>: </a:t>
            </a:r>
            <a:r>
              <a:rPr lang="es-MX" dirty="0" err="1" smtClean="0">
                <a:solidFill>
                  <a:schemeClr val="accent1"/>
                </a:solidFill>
              </a:rPr>
              <a:t>landscape</a:t>
            </a:r>
            <a:r>
              <a:rPr lang="es-MX" dirty="0" smtClean="0">
                <a:solidFill>
                  <a:srgbClr val="92D050"/>
                </a:solidFill>
              </a:rPr>
              <a:t>){</a:t>
            </a:r>
            <a:endParaRPr lang="es-MX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92D050"/>
                </a:solidFill>
              </a:rPr>
              <a:t>	</a:t>
            </a:r>
            <a:r>
              <a:rPr lang="es-MX" dirty="0" smtClean="0">
                <a:solidFill>
                  <a:srgbClr val="92D050"/>
                </a:solidFill>
              </a:rPr>
              <a:t>}</a:t>
            </a:r>
          </a:p>
          <a:p>
            <a:r>
              <a:rPr lang="es-MX" dirty="0">
                <a:solidFill>
                  <a:schemeClr val="accent1"/>
                </a:solidFill>
              </a:rPr>
              <a:t>@media </a:t>
            </a:r>
            <a:r>
              <a:rPr lang="es-MX" dirty="0" smtClean="0">
                <a:solidFill>
                  <a:schemeClr val="accent1"/>
                </a:solidFill>
              </a:rPr>
              <a:t>tv and </a:t>
            </a:r>
            <a:r>
              <a:rPr lang="es-MX" dirty="0" smtClean="0">
                <a:solidFill>
                  <a:srgbClr val="92D050"/>
                </a:solidFill>
              </a:rPr>
              <a:t>(min-width:700</a:t>
            </a:r>
            <a:r>
              <a:rPr lang="es-MX" dirty="0" smtClean="0">
                <a:solidFill>
                  <a:schemeClr val="accent1"/>
                </a:solidFill>
              </a:rPr>
              <a:t>px</a:t>
            </a:r>
            <a:r>
              <a:rPr lang="es-MX" dirty="0">
                <a:solidFill>
                  <a:srgbClr val="92D050"/>
                </a:solidFill>
              </a:rPr>
              <a:t>) </a:t>
            </a:r>
            <a:r>
              <a:rPr lang="es-MX" dirty="0">
                <a:solidFill>
                  <a:schemeClr val="accent1"/>
                </a:solidFill>
              </a:rPr>
              <a:t>and</a:t>
            </a:r>
            <a:r>
              <a:rPr lang="es-MX" dirty="0">
                <a:solidFill>
                  <a:srgbClr val="92D050"/>
                </a:solidFill>
              </a:rPr>
              <a:t> (</a:t>
            </a:r>
            <a:r>
              <a:rPr lang="es-MX" dirty="0" err="1">
                <a:solidFill>
                  <a:srgbClr val="92D050"/>
                </a:solidFill>
              </a:rPr>
              <a:t>orientation</a:t>
            </a:r>
            <a:r>
              <a:rPr lang="es-MX" dirty="0">
                <a:solidFill>
                  <a:srgbClr val="92D050"/>
                </a:solidFill>
              </a:rPr>
              <a:t>: </a:t>
            </a:r>
            <a:r>
              <a:rPr lang="es-MX" dirty="0" err="1">
                <a:solidFill>
                  <a:schemeClr val="accent1"/>
                </a:solidFill>
              </a:rPr>
              <a:t>landscape</a:t>
            </a:r>
            <a:r>
              <a:rPr lang="es-MX" dirty="0">
                <a:solidFill>
                  <a:srgbClr val="92D050"/>
                </a:solidFill>
              </a:rPr>
              <a:t>){</a:t>
            </a:r>
          </a:p>
          <a:p>
            <a:pPr marL="0" indent="0">
              <a:buNone/>
            </a:pPr>
            <a:r>
              <a:rPr lang="es-MX" dirty="0">
                <a:solidFill>
                  <a:srgbClr val="92D050"/>
                </a:solidFill>
              </a:rPr>
              <a:t>	}</a:t>
            </a:r>
          </a:p>
          <a:p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92D050"/>
              </a:solidFill>
            </a:endParaRPr>
          </a:p>
        </p:txBody>
      </p:sp>
      <p:sp>
        <p:nvSpPr>
          <p:cNvPr id="7" name="Flecha izquierda 6"/>
          <p:cNvSpPr/>
          <p:nvPr/>
        </p:nvSpPr>
        <p:spPr>
          <a:xfrm rot="20653325">
            <a:off x="5309447" y="755948"/>
            <a:ext cx="3788287" cy="1790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effectLst/>
              </a:rPr>
              <a:t>Solo dará verdadero si la ventana tiene un ancho de 700px y pantalla horizontal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 izquierda 8"/>
          <p:cNvSpPr/>
          <p:nvPr/>
        </p:nvSpPr>
        <p:spPr>
          <a:xfrm rot="1027943">
            <a:off x="5050318" y="4851518"/>
            <a:ext cx="3788287" cy="1790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effectLst/>
              </a:rPr>
              <a:t>Esto funcionara si su tipo de medio(media </a:t>
            </a:r>
            <a:r>
              <a:rPr lang="es-MX" dirty="0" err="1" smtClean="0">
                <a:effectLst/>
              </a:rPr>
              <a:t>Types</a:t>
            </a:r>
            <a:r>
              <a:rPr lang="es-MX" dirty="0" smtClean="0">
                <a:effectLst/>
              </a:rPr>
              <a:t>) es tv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58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307</Words>
  <Application>Microsoft Office PowerPoint</Application>
  <PresentationFormat>Presentación en pantalla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Tema de Office</vt:lpstr>
      <vt:lpstr>Paul Velarde Chuquimia</vt:lpstr>
      <vt:lpstr>Diseño Flexible</vt:lpstr>
      <vt:lpstr>Los media Queries son la forma de poder especificar los diferentes estilos CSS para diferentes tamaños que tenga el navegador </vt:lpstr>
      <vt:lpstr>Como funcionan ??? </vt:lpstr>
      <vt:lpstr>Presentación de PowerPoint</vt:lpstr>
      <vt:lpstr>Media Types</vt:lpstr>
      <vt:lpstr>Ejemplo con Sintaxis</vt:lpstr>
      <vt:lpstr>Operadores lógicos</vt:lpstr>
      <vt:lpstr>Ejemplos and</vt:lpstr>
      <vt:lpstr>Ejemplos or (“,”)</vt:lpstr>
      <vt:lpstr>Viewport</vt:lpstr>
      <vt:lpstr>Viewport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</dc:creator>
  <cp:lastModifiedBy>Bruce Wayne</cp:lastModifiedBy>
  <cp:revision>34</cp:revision>
  <dcterms:created xsi:type="dcterms:W3CDTF">2019-04-01T14:32:29Z</dcterms:created>
  <dcterms:modified xsi:type="dcterms:W3CDTF">2019-05-24T05:04:24Z</dcterms:modified>
</cp:coreProperties>
</file>