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22"/>
  </p:notesMasterIdLst>
  <p:sldIdLst>
    <p:sldId id="256" r:id="rId2"/>
    <p:sldId id="275" r:id="rId3"/>
    <p:sldId id="276" r:id="rId4"/>
    <p:sldId id="332" r:id="rId5"/>
    <p:sldId id="339" r:id="rId6"/>
    <p:sldId id="334" r:id="rId7"/>
    <p:sldId id="337" r:id="rId8"/>
    <p:sldId id="338" r:id="rId9"/>
    <p:sldId id="266" r:id="rId10"/>
    <p:sldId id="292" r:id="rId11"/>
    <p:sldId id="345" r:id="rId12"/>
    <p:sldId id="340" r:id="rId13"/>
    <p:sldId id="342" r:id="rId14"/>
    <p:sldId id="347" r:id="rId15"/>
    <p:sldId id="346" r:id="rId16"/>
    <p:sldId id="348" r:id="rId17"/>
    <p:sldId id="330" r:id="rId18"/>
    <p:sldId id="287" r:id="rId19"/>
    <p:sldId id="280" r:id="rId20"/>
    <p:sldId id="299" r:id="rId21"/>
  </p:sldIdLst>
  <p:sldSz cx="12192000" cy="6858000"/>
  <p:notesSz cx="6858000" cy="9144000"/>
  <p:embeddedFontLst>
    <p:embeddedFont>
      <p:font typeface="AppleSDGothicNeoR00" panose="02000503000000000000" pitchFamily="2" charset="-127"/>
      <p:regular r:id="rId23"/>
    </p:embeddedFont>
    <p:embeddedFont>
      <p:font typeface="HY중고딕" panose="02030600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HY견고딕" panose="02030600000101010101" pitchFamily="18" charset="-127"/>
      <p:regular r:id="rId27"/>
    </p:embeddedFont>
    <p:embeddedFont>
      <p:font typeface="Century Schoolbook" panose="02040604050505020304" pitchFamily="18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  <p:embeddedFont>
      <p:font typeface="HY그래픽M" panose="02030600000101010101" pitchFamily="18" charset="-127"/>
      <p:regular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11116"/>
    <a:srgbClr val="2B7922"/>
    <a:srgbClr val="404040"/>
    <a:srgbClr val="27272F"/>
    <a:srgbClr val="00B0F0"/>
    <a:srgbClr val="FFE285"/>
    <a:srgbClr val="FF6699"/>
    <a:srgbClr val="FFD85B"/>
    <a:srgbClr val="2BA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541EA-258E-4717-9CC5-206C20347B77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6886E-D787-4CBA-942E-CA29B9A9BF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18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8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4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280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815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88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6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82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197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548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2064544"/>
            <a:ext cx="10515600" cy="402431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15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8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64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30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97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4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88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7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6B69-1E7B-452E-AEE2-7CF2478E64BD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D355C3-0F24-498C-BF28-3328FC0C9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9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3" r:id="rId17"/>
    <p:sldLayoutId id="2147483672" r:id="rId18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youthpress.net/xe/files/attach/images/9792/563/494/578c32f415d31caed9969d81ea6912a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81" y="1676956"/>
            <a:ext cx="7581900" cy="42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26381" y="1410256"/>
            <a:ext cx="89643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srgbClr val="111116"/>
                </a:solidFill>
                <a:latin typeface="+mj-ea"/>
                <a:ea typeface="+mj-ea"/>
              </a:rPr>
              <a:t>Node </a:t>
            </a:r>
            <a:r>
              <a:rPr lang="en-US" altLang="ko-KR" sz="6000" dirty="0" smtClean="0">
                <a:solidFill>
                  <a:srgbClr val="111116"/>
                </a:solidFill>
                <a:latin typeface="+mj-ea"/>
                <a:ea typeface="+mj-ea"/>
              </a:rPr>
              <a:t>SNS </a:t>
            </a:r>
            <a:r>
              <a:rPr lang="ko-KR" altLang="en-US" sz="6000" dirty="0" smtClean="0">
                <a:solidFill>
                  <a:srgbClr val="111116"/>
                </a:solidFill>
                <a:latin typeface="+mj-ea"/>
                <a:ea typeface="+mj-ea"/>
              </a:rPr>
              <a:t>미니 프로젝트</a:t>
            </a:r>
            <a:endParaRPr lang="ko-KR" altLang="en-US" sz="6000" dirty="0">
              <a:solidFill>
                <a:srgbClr val="111116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E9D8A5-0206-8A14-201D-C0C06B749132}"/>
              </a:ext>
            </a:extLst>
          </p:cNvPr>
          <p:cNvSpPr/>
          <p:nvPr/>
        </p:nvSpPr>
        <p:spPr>
          <a:xfrm>
            <a:off x="7832011" y="5357000"/>
            <a:ext cx="3233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입사 희망자 이경수</a:t>
            </a:r>
            <a:endParaRPr lang="en-US" altLang="ko-KR" sz="3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4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"/>
          <p:cNvSpPr>
            <a:spLocks noGrp="1"/>
          </p:cNvSpPr>
          <p:nvPr>
            <p:ph type="body" idx="1"/>
          </p:nvPr>
        </p:nvSpPr>
        <p:spPr>
          <a:xfrm>
            <a:off x="2456791" y="4717061"/>
            <a:ext cx="7278418" cy="14250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사용자의 </a:t>
            </a:r>
            <a:r>
              <a:rPr lang="en-US" altLang="ko-KR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Request</a:t>
            </a:r>
            <a:r>
              <a:rPr lang="ko-KR" altLang="en-US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요청에 따른 </a:t>
            </a:r>
            <a:r>
              <a:rPr lang="en-US" altLang="ko-KR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Express</a:t>
            </a:r>
            <a:r>
              <a:rPr lang="ko-KR" altLang="en-US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내 </a:t>
            </a:r>
            <a:r>
              <a:rPr lang="en-US" altLang="ko-KR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Router</a:t>
            </a:r>
            <a:r>
              <a:rPr lang="ko-KR" altLang="en-US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가</a:t>
            </a:r>
            <a:r>
              <a:rPr lang="en-US" altLang="ko-KR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필요에 따라 컨트롤러와 연결된 </a:t>
            </a:r>
            <a:r>
              <a:rPr lang="en-US" altLang="ko-KR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DB</a:t>
            </a:r>
            <a:r>
              <a:rPr lang="ko-KR" altLang="en-US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거쳐 정보를 템플릿에 가공하여 </a:t>
            </a:r>
            <a:r>
              <a:rPr lang="en-US" altLang="ko-KR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Response</a:t>
            </a:r>
            <a:r>
              <a:rPr lang="ko-KR" altLang="en-US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합니다</a:t>
            </a:r>
            <a:r>
              <a:rPr lang="en-US" altLang="ko-KR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서버로부터 응답 받은 사용자의 브라우저는 해당 템플릿을 렌더링 하게 됩니다</a:t>
            </a:r>
            <a:r>
              <a:rPr lang="en-US" altLang="ko-KR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000" y="18000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</a:t>
            </a:r>
            <a:r>
              <a:rPr lang="en-US" altLang="ko-KR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 </a:t>
            </a:r>
            <a:r>
              <a:rPr lang="ko-KR" altLang="en-US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</a:t>
            </a:r>
            <a:r>
              <a:rPr lang="ko-KR" altLang="en-US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핵심 구조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000" y="720000"/>
            <a:ext cx="363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 구조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84FAF0-0F0E-4B83-9EF0-8E05050E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17" y="1437226"/>
            <a:ext cx="9594361" cy="29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0000" y="720000"/>
            <a:ext cx="992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기능 구조도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8407FE3E-10EC-3F48-AA42-D254F43DD3F6}"/>
              </a:ext>
            </a:extLst>
          </p:cNvPr>
          <p:cNvSpPr/>
          <p:nvPr/>
        </p:nvSpPr>
        <p:spPr>
          <a:xfrm>
            <a:off x="4924425" y="533400"/>
            <a:ext cx="1962150" cy="76031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6CA8D2-FDB7-FB2C-63B3-F0992AFC11FA}"/>
              </a:ext>
            </a:extLst>
          </p:cNvPr>
          <p:cNvSpPr txBox="1"/>
          <p:nvPr/>
        </p:nvSpPr>
        <p:spPr>
          <a:xfrm>
            <a:off x="7670072" y="2276151"/>
            <a:ext cx="3834021" cy="258532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로그인 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/ 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카카오 로그인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태그 검색 및 </a:t>
            </a: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피드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조회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게시물 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&amp;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댓글 작성 및 삭제</a:t>
            </a:r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0000" y="180000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 </a:t>
            </a:r>
            <a:r>
              <a:rPr lang="ko-KR" altLang="en-US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구조 및 경과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32" y="1366330"/>
            <a:ext cx="2686425" cy="155279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443941" y="2477193"/>
            <a:ext cx="480491" cy="307196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8" name="모서리가 둥근 직사각형 3">
            <a:extLst>
              <a:ext uri="{FF2B5EF4-FFF2-40B4-BE49-F238E27FC236}">
                <a16:creationId xmlns:a16="http://schemas.microsoft.com/office/drawing/2014/main" id="{31B4CB49-51A2-44E0-929C-8147F7178C26}"/>
              </a:ext>
            </a:extLst>
          </p:cNvPr>
          <p:cNvSpPr/>
          <p:nvPr/>
        </p:nvSpPr>
        <p:spPr>
          <a:xfrm>
            <a:off x="938213" y="2458329"/>
            <a:ext cx="553595" cy="307196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9" name="모서리가 둥근 직사각형 3">
            <a:extLst>
              <a:ext uri="{FF2B5EF4-FFF2-40B4-BE49-F238E27FC236}">
                <a16:creationId xmlns:a16="http://schemas.microsoft.com/office/drawing/2014/main" id="{EABA1C3B-B1DC-4440-98BC-EBAAAE96D3AA}"/>
              </a:ext>
            </a:extLst>
          </p:cNvPr>
          <p:cNvSpPr/>
          <p:nvPr/>
        </p:nvSpPr>
        <p:spPr>
          <a:xfrm>
            <a:off x="2990481" y="2485230"/>
            <a:ext cx="381369" cy="307196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6110" t="949" b="-949"/>
          <a:stretch/>
        </p:blipFill>
        <p:spPr>
          <a:xfrm>
            <a:off x="3766383" y="1366329"/>
            <a:ext cx="3044186" cy="32102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B214CC9-2921-4FC0-9FD2-D0CFB05E07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09"/>
          <a:stretch/>
        </p:blipFill>
        <p:spPr>
          <a:xfrm>
            <a:off x="3783934" y="4621996"/>
            <a:ext cx="3044185" cy="135255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783934" y="1366331"/>
            <a:ext cx="3008034" cy="247318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83935" y="1659095"/>
            <a:ext cx="3008034" cy="2906598"/>
          </a:xfrm>
          <a:prstGeom prst="roundRect">
            <a:avLst>
              <a:gd name="adj" fmla="val 111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96C0CE01-C54D-44EB-87E0-30215B8E0731}"/>
              </a:ext>
            </a:extLst>
          </p:cNvPr>
          <p:cNvSpPr/>
          <p:nvPr/>
        </p:nvSpPr>
        <p:spPr>
          <a:xfrm>
            <a:off x="3783934" y="4621996"/>
            <a:ext cx="3008034" cy="1275884"/>
          </a:xfrm>
          <a:prstGeom prst="roundRect">
            <a:avLst>
              <a:gd name="adj" fmla="val 111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2F32FC-85A7-4EB6-885A-3B33969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32" y="3112394"/>
            <a:ext cx="2686425" cy="1577742"/>
          </a:xfrm>
          <a:prstGeom prst="rect">
            <a:avLst/>
          </a:prstGeom>
        </p:spPr>
      </p:pic>
      <p:sp>
        <p:nvSpPr>
          <p:cNvPr id="31" name="모서리가 둥근 직사각형 19">
            <a:extLst>
              <a:ext uri="{FF2B5EF4-FFF2-40B4-BE49-F238E27FC236}">
                <a16:creationId xmlns:a16="http://schemas.microsoft.com/office/drawing/2014/main" id="{7BAA7590-7917-4B6A-AEF5-25A87173C71E}"/>
              </a:ext>
            </a:extLst>
          </p:cNvPr>
          <p:cNvSpPr/>
          <p:nvPr/>
        </p:nvSpPr>
        <p:spPr>
          <a:xfrm>
            <a:off x="3117993" y="4434133"/>
            <a:ext cx="348818" cy="176899"/>
          </a:xfrm>
          <a:prstGeom prst="roundRect">
            <a:avLst>
              <a:gd name="adj" fmla="val 111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2" name="모서리가 둥근 직사각형 19">
            <a:extLst>
              <a:ext uri="{FF2B5EF4-FFF2-40B4-BE49-F238E27FC236}">
                <a16:creationId xmlns:a16="http://schemas.microsoft.com/office/drawing/2014/main" id="{4C064575-37E9-497E-9355-3DAE6D74298D}"/>
              </a:ext>
            </a:extLst>
          </p:cNvPr>
          <p:cNvSpPr/>
          <p:nvPr/>
        </p:nvSpPr>
        <p:spPr>
          <a:xfrm>
            <a:off x="866577" y="4434133"/>
            <a:ext cx="348818" cy="176899"/>
          </a:xfrm>
          <a:prstGeom prst="roundRect">
            <a:avLst>
              <a:gd name="adj" fmla="val 111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4" name="모서리가 둥근 직사각형 3">
            <a:extLst>
              <a:ext uri="{FF2B5EF4-FFF2-40B4-BE49-F238E27FC236}">
                <a16:creationId xmlns:a16="http://schemas.microsoft.com/office/drawing/2014/main" id="{558F94C4-C0C2-46BD-A71A-81CCFA86265D}"/>
              </a:ext>
            </a:extLst>
          </p:cNvPr>
          <p:cNvSpPr/>
          <p:nvPr/>
        </p:nvSpPr>
        <p:spPr>
          <a:xfrm>
            <a:off x="6391275" y="4962525"/>
            <a:ext cx="338138" cy="18573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5" name="모서리가 둥근 직사각형 3">
            <a:extLst>
              <a:ext uri="{FF2B5EF4-FFF2-40B4-BE49-F238E27FC236}">
                <a16:creationId xmlns:a16="http://schemas.microsoft.com/office/drawing/2014/main" id="{BA05ACF0-07DE-491C-AE03-FD63BF8357D6}"/>
              </a:ext>
            </a:extLst>
          </p:cNvPr>
          <p:cNvSpPr/>
          <p:nvPr/>
        </p:nvSpPr>
        <p:spPr>
          <a:xfrm>
            <a:off x="6338988" y="5337332"/>
            <a:ext cx="452980" cy="22526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0000" y="720000"/>
            <a:ext cx="992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 가입 및 로그인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8407FE3E-10EC-3F48-AA42-D254F43DD3F6}"/>
              </a:ext>
            </a:extLst>
          </p:cNvPr>
          <p:cNvSpPr/>
          <p:nvPr/>
        </p:nvSpPr>
        <p:spPr>
          <a:xfrm>
            <a:off x="4924425" y="533400"/>
            <a:ext cx="1962150" cy="76031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0000" y="180000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 </a:t>
            </a:r>
            <a:r>
              <a:rPr lang="ko-KR" altLang="en-US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구조 및 경과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1257"/>
          <a:stretch/>
        </p:blipFill>
        <p:spPr>
          <a:xfrm>
            <a:off x="3128582" y="1508842"/>
            <a:ext cx="2991943" cy="17173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1" y="1510599"/>
            <a:ext cx="2295024" cy="1326555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874471" y="2429808"/>
            <a:ext cx="475129" cy="320318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877888" y="1570883"/>
            <a:ext cx="2218112" cy="1309658"/>
          </a:xfrm>
          <a:prstGeom prst="roundRect">
            <a:avLst>
              <a:gd name="adj" fmla="val 1079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3"/>
          </p:cNvCxnSpPr>
          <p:nvPr/>
        </p:nvCxnSpPr>
        <p:spPr>
          <a:xfrm flipV="1">
            <a:off x="1349601" y="2112456"/>
            <a:ext cx="2475540" cy="4775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CCFD3D4-FA65-4B51-913E-3CEA51128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774" y="3594482"/>
            <a:ext cx="3173999" cy="1580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FD02EE-AB1C-42C5-A4BC-4B6AE902F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811" y="3594673"/>
            <a:ext cx="2916001" cy="1580245"/>
          </a:xfrm>
          <a:prstGeom prst="rect">
            <a:avLst/>
          </a:prstGeom>
        </p:spPr>
      </p:pic>
      <p:sp>
        <p:nvSpPr>
          <p:cNvPr id="34" name="모서리가 둥근 직사각형 5">
            <a:extLst>
              <a:ext uri="{FF2B5EF4-FFF2-40B4-BE49-F238E27FC236}">
                <a16:creationId xmlns:a16="http://schemas.microsoft.com/office/drawing/2014/main" id="{B119DD14-59DE-491A-B0C6-35B6B6307E6B}"/>
              </a:ext>
            </a:extLst>
          </p:cNvPr>
          <p:cNvSpPr/>
          <p:nvPr/>
        </p:nvSpPr>
        <p:spPr>
          <a:xfrm>
            <a:off x="4684968" y="3704341"/>
            <a:ext cx="2017692" cy="14536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16B39B8-A4EB-4DAF-9C07-01E133BB59B8}"/>
              </a:ext>
            </a:extLst>
          </p:cNvPr>
          <p:cNvCxnSpPr>
            <a:cxnSpLocks/>
            <a:stCxn id="34" idx="0"/>
            <a:endCxn id="5" idx="0"/>
          </p:cNvCxnSpPr>
          <p:nvPr/>
        </p:nvCxnSpPr>
        <p:spPr>
          <a:xfrm rot="16200000" flipV="1">
            <a:off x="3911480" y="1922005"/>
            <a:ext cx="109668" cy="3455001"/>
          </a:xfrm>
          <a:prstGeom prst="bentConnector3">
            <a:avLst>
              <a:gd name="adj1" fmla="val 358474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아래쪽 화살표 3"/>
          <p:cNvSpPr/>
          <p:nvPr/>
        </p:nvSpPr>
        <p:spPr>
          <a:xfrm>
            <a:off x="3721528" y="5323700"/>
            <a:ext cx="386539" cy="432737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BE2D21E-CA3E-4F81-990C-5943A48A2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960" y="5962277"/>
            <a:ext cx="4177183" cy="438907"/>
          </a:xfrm>
          <a:prstGeom prst="rect">
            <a:avLst/>
          </a:prstGeom>
        </p:spPr>
      </p:pic>
      <p:sp>
        <p:nvSpPr>
          <p:cNvPr id="35" name="아래쪽 화살표 3">
            <a:extLst>
              <a:ext uri="{FF2B5EF4-FFF2-40B4-BE49-F238E27FC236}">
                <a16:creationId xmlns:a16="http://schemas.microsoft.com/office/drawing/2014/main" id="{6AB7ABF4-858F-49A5-8A12-540A337141A3}"/>
              </a:ext>
            </a:extLst>
          </p:cNvPr>
          <p:cNvSpPr/>
          <p:nvPr/>
        </p:nvSpPr>
        <p:spPr>
          <a:xfrm rot="16200000">
            <a:off x="8236692" y="3268116"/>
            <a:ext cx="386539" cy="432737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5">
            <a:extLst>
              <a:ext uri="{FF2B5EF4-FFF2-40B4-BE49-F238E27FC236}">
                <a16:creationId xmlns:a16="http://schemas.microsoft.com/office/drawing/2014/main" id="{9C4E183F-E758-4701-A8B7-B11350FF2C8C}"/>
              </a:ext>
            </a:extLst>
          </p:cNvPr>
          <p:cNvSpPr/>
          <p:nvPr/>
        </p:nvSpPr>
        <p:spPr>
          <a:xfrm>
            <a:off x="4366210" y="3897484"/>
            <a:ext cx="2808383" cy="108481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2BD040C-0164-4C08-B358-3E81E5D29AFF}"/>
              </a:ext>
            </a:extLst>
          </p:cNvPr>
          <p:cNvCxnSpPr>
            <a:cxnSpLocks/>
            <a:stCxn id="6" idx="3"/>
            <a:endCxn id="48" idx="3"/>
          </p:cNvCxnSpPr>
          <p:nvPr/>
        </p:nvCxnSpPr>
        <p:spPr>
          <a:xfrm>
            <a:off x="6096000" y="2225712"/>
            <a:ext cx="1078593" cy="2214180"/>
          </a:xfrm>
          <a:prstGeom prst="bentConnector3">
            <a:avLst>
              <a:gd name="adj1" fmla="val 121194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160F10E1-0794-4E61-8F59-D24EA371D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219" y="3224620"/>
            <a:ext cx="2651149" cy="197258"/>
          </a:xfrm>
          <a:prstGeom prst="rect">
            <a:avLst/>
          </a:prstGeom>
        </p:spPr>
      </p:pic>
      <p:sp>
        <p:nvSpPr>
          <p:cNvPr id="60" name="모서리가 둥근 직사각형 5">
            <a:extLst>
              <a:ext uri="{FF2B5EF4-FFF2-40B4-BE49-F238E27FC236}">
                <a16:creationId xmlns:a16="http://schemas.microsoft.com/office/drawing/2014/main" id="{A85F11B2-AFCD-4A1F-87E3-37CE5B4DA044}"/>
              </a:ext>
            </a:extLst>
          </p:cNvPr>
          <p:cNvSpPr/>
          <p:nvPr/>
        </p:nvSpPr>
        <p:spPr>
          <a:xfrm>
            <a:off x="919162" y="3678418"/>
            <a:ext cx="2009775" cy="1712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5">
            <a:extLst>
              <a:ext uri="{FF2B5EF4-FFF2-40B4-BE49-F238E27FC236}">
                <a16:creationId xmlns:a16="http://schemas.microsoft.com/office/drawing/2014/main" id="{AD0A2E77-70F9-4DDB-98F6-EF8C0FD5330F}"/>
              </a:ext>
            </a:extLst>
          </p:cNvPr>
          <p:cNvSpPr/>
          <p:nvPr/>
        </p:nvSpPr>
        <p:spPr>
          <a:xfrm>
            <a:off x="1011317" y="3910126"/>
            <a:ext cx="2555796" cy="368424"/>
          </a:xfrm>
          <a:prstGeom prst="roundRect">
            <a:avLst>
              <a:gd name="adj" fmla="val 38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5">
            <a:extLst>
              <a:ext uri="{FF2B5EF4-FFF2-40B4-BE49-F238E27FC236}">
                <a16:creationId xmlns:a16="http://schemas.microsoft.com/office/drawing/2014/main" id="{04A8AE93-1537-432C-9EF5-C8F4F28B368A}"/>
              </a:ext>
            </a:extLst>
          </p:cNvPr>
          <p:cNvSpPr/>
          <p:nvPr/>
        </p:nvSpPr>
        <p:spPr>
          <a:xfrm>
            <a:off x="1011317" y="4396358"/>
            <a:ext cx="2117265" cy="778560"/>
          </a:xfrm>
          <a:prstGeom prst="roundRect">
            <a:avLst>
              <a:gd name="adj" fmla="val 124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5">
            <a:extLst>
              <a:ext uri="{FF2B5EF4-FFF2-40B4-BE49-F238E27FC236}">
                <a16:creationId xmlns:a16="http://schemas.microsoft.com/office/drawing/2014/main" id="{23188A5E-C5FA-48D8-82C6-D4E1927E672A}"/>
              </a:ext>
            </a:extLst>
          </p:cNvPr>
          <p:cNvSpPr/>
          <p:nvPr/>
        </p:nvSpPr>
        <p:spPr>
          <a:xfrm>
            <a:off x="4420015" y="2596313"/>
            <a:ext cx="355185" cy="240842"/>
          </a:xfrm>
          <a:prstGeom prst="roundRect">
            <a:avLst>
              <a:gd name="adj" fmla="val 1079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863E03-5F98-43AF-9D38-3CF379E9BD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4765" y="3809910"/>
            <a:ext cx="2569381" cy="141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B4D055-98C7-49E4-9287-87D887C855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4764" y="1760210"/>
            <a:ext cx="2569382" cy="14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69690DF-8A9B-4685-85CB-25C52CAF5575}"/>
              </a:ext>
            </a:extLst>
          </p:cNvPr>
          <p:cNvCxnSpPr>
            <a:cxnSpLocks/>
            <a:stCxn id="85" idx="2"/>
            <a:endCxn id="74" idx="0"/>
          </p:cNvCxnSpPr>
          <p:nvPr/>
        </p:nvCxnSpPr>
        <p:spPr>
          <a:xfrm>
            <a:off x="5951732" y="2583144"/>
            <a:ext cx="2425" cy="1020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7" name="그림 126">
            <a:extLst>
              <a:ext uri="{FF2B5EF4-FFF2-40B4-BE49-F238E27FC236}">
                <a16:creationId xmlns:a16="http://schemas.microsoft.com/office/drawing/2014/main" id="{9A3EFE51-DFB4-49D4-9E36-48192809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778" y="2969197"/>
            <a:ext cx="2930443" cy="1881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000" y="720000"/>
            <a:ext cx="992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게시물 작성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8407FE3E-10EC-3F48-AA42-D254F43DD3F6}"/>
              </a:ext>
            </a:extLst>
          </p:cNvPr>
          <p:cNvSpPr/>
          <p:nvPr/>
        </p:nvSpPr>
        <p:spPr>
          <a:xfrm>
            <a:off x="4924425" y="533400"/>
            <a:ext cx="1962150" cy="76031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0000" y="180000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 </a:t>
            </a:r>
            <a:r>
              <a:rPr lang="ko-KR" altLang="en-US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구조 및 경과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435341" y="1439903"/>
            <a:ext cx="3229426" cy="4917120"/>
            <a:chOff x="4340969" y="1323824"/>
            <a:chExt cx="3229426" cy="49171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0969" y="1323824"/>
              <a:ext cx="3229426" cy="4887007"/>
            </a:xfrm>
            <a:prstGeom prst="rect">
              <a:avLst/>
            </a:prstGeom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4340969" y="2619632"/>
              <a:ext cx="3229426" cy="3621312"/>
            </a:xfrm>
            <a:prstGeom prst="roundRect">
              <a:avLst>
                <a:gd name="adj" fmla="val 221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21" y="1439903"/>
            <a:ext cx="2940140" cy="255792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80840" y="3737906"/>
            <a:ext cx="424166" cy="200705"/>
          </a:xfrm>
          <a:prstGeom prst="roundRect">
            <a:avLst>
              <a:gd name="adj" fmla="val 2408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DC73188-5A20-4E3E-A731-7A6FFE24B64F}"/>
              </a:ext>
            </a:extLst>
          </p:cNvPr>
          <p:cNvCxnSpPr>
            <a:cxnSpLocks/>
            <a:stCxn id="9" idx="1"/>
            <a:endCxn id="93" idx="1"/>
          </p:cNvCxnSpPr>
          <p:nvPr/>
        </p:nvCxnSpPr>
        <p:spPr>
          <a:xfrm rot="10800000" flipV="1">
            <a:off x="880838" y="3838259"/>
            <a:ext cx="3" cy="574890"/>
          </a:xfrm>
          <a:prstGeom prst="bentConnector3">
            <a:avLst>
              <a:gd name="adj1" fmla="val 7620100000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모서리가 둥근 직사각형 8">
            <a:extLst>
              <a:ext uri="{FF2B5EF4-FFF2-40B4-BE49-F238E27FC236}">
                <a16:creationId xmlns:a16="http://schemas.microsoft.com/office/drawing/2014/main" id="{05B3A8CA-D911-4B58-A8D5-D253D73F3370}"/>
              </a:ext>
            </a:extLst>
          </p:cNvPr>
          <p:cNvSpPr/>
          <p:nvPr/>
        </p:nvSpPr>
        <p:spPr>
          <a:xfrm>
            <a:off x="3307537" y="3728268"/>
            <a:ext cx="424166" cy="200705"/>
          </a:xfrm>
          <a:prstGeom prst="roundRect">
            <a:avLst>
              <a:gd name="adj" fmla="val 2408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8">
            <a:extLst>
              <a:ext uri="{FF2B5EF4-FFF2-40B4-BE49-F238E27FC236}">
                <a16:creationId xmlns:a16="http://schemas.microsoft.com/office/drawing/2014/main" id="{C583FC99-84E3-4997-8907-CA3C5F62FBD6}"/>
              </a:ext>
            </a:extLst>
          </p:cNvPr>
          <p:cNvSpPr/>
          <p:nvPr/>
        </p:nvSpPr>
        <p:spPr>
          <a:xfrm>
            <a:off x="880839" y="1515038"/>
            <a:ext cx="2850863" cy="412616"/>
          </a:xfrm>
          <a:prstGeom prst="roundRect">
            <a:avLst>
              <a:gd name="adj" fmla="val 2408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8">
            <a:extLst>
              <a:ext uri="{FF2B5EF4-FFF2-40B4-BE49-F238E27FC236}">
                <a16:creationId xmlns:a16="http://schemas.microsoft.com/office/drawing/2014/main" id="{288E918C-876C-44BF-8A24-F6D5A7E2BCDA}"/>
              </a:ext>
            </a:extLst>
          </p:cNvPr>
          <p:cNvSpPr/>
          <p:nvPr/>
        </p:nvSpPr>
        <p:spPr>
          <a:xfrm>
            <a:off x="880838" y="2058840"/>
            <a:ext cx="1508135" cy="1619851"/>
          </a:xfrm>
          <a:prstGeom prst="roundRect">
            <a:avLst>
              <a:gd name="adj" fmla="val 769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53D667E-4596-47FF-A607-D73FA32D835E}"/>
              </a:ext>
            </a:extLst>
          </p:cNvPr>
          <p:cNvCxnSpPr>
            <a:cxnSpLocks/>
            <a:stCxn id="67" idx="1"/>
            <a:endCxn id="3" idx="1"/>
          </p:cNvCxnSpPr>
          <p:nvPr/>
        </p:nvCxnSpPr>
        <p:spPr>
          <a:xfrm rot="10800000">
            <a:off x="816522" y="2718865"/>
            <a:ext cx="320301" cy="2133223"/>
          </a:xfrm>
          <a:prstGeom prst="bentConnector3">
            <a:avLst>
              <a:gd name="adj1" fmla="val 215093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658A8D5-ABD8-4FFF-97AA-4CD5BC18DB44}"/>
              </a:ext>
            </a:extLst>
          </p:cNvPr>
          <p:cNvGrpSpPr/>
          <p:nvPr/>
        </p:nvGrpSpPr>
        <p:grpSpPr>
          <a:xfrm>
            <a:off x="837085" y="4099936"/>
            <a:ext cx="2940141" cy="996238"/>
            <a:chOff x="837085" y="4099936"/>
            <a:chExt cx="2940141" cy="996238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/>
            <a:srcRect l="1186" t="-911" r="-273" b="31181"/>
            <a:stretch/>
          </p:blipFill>
          <p:spPr>
            <a:xfrm>
              <a:off x="837085" y="4099936"/>
              <a:ext cx="2940141" cy="996238"/>
            </a:xfrm>
            <a:prstGeom prst="rect">
              <a:avLst/>
            </a:prstGeom>
            <a:effectLst>
              <a:softEdge rad="12700"/>
            </a:effectLst>
          </p:spPr>
        </p:pic>
        <p:sp>
          <p:nvSpPr>
            <p:cNvPr id="67" name="모서리가 둥근 직사각형 8">
              <a:extLst>
                <a:ext uri="{FF2B5EF4-FFF2-40B4-BE49-F238E27FC236}">
                  <a16:creationId xmlns:a16="http://schemas.microsoft.com/office/drawing/2014/main" id="{654F1CB2-255E-4389-BBE1-F37D9640E75D}"/>
                </a:ext>
              </a:extLst>
            </p:cNvPr>
            <p:cNvSpPr/>
            <p:nvPr/>
          </p:nvSpPr>
          <p:spPr>
            <a:xfrm>
              <a:off x="1136822" y="4712043"/>
              <a:ext cx="2487826" cy="280088"/>
            </a:xfrm>
            <a:prstGeom prst="roundRect">
              <a:avLst>
                <a:gd name="adj" fmla="val 9484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8">
              <a:extLst>
                <a:ext uri="{FF2B5EF4-FFF2-40B4-BE49-F238E27FC236}">
                  <a16:creationId xmlns:a16="http://schemas.microsoft.com/office/drawing/2014/main" id="{0C839F59-BF9A-4F37-9AA5-1A0166B81634}"/>
                </a:ext>
              </a:extLst>
            </p:cNvPr>
            <p:cNvSpPr/>
            <p:nvPr/>
          </p:nvSpPr>
          <p:spPr>
            <a:xfrm>
              <a:off x="880837" y="4209536"/>
              <a:ext cx="2331919" cy="407226"/>
            </a:xfrm>
            <a:prstGeom prst="roundRect">
              <a:avLst>
                <a:gd name="adj" fmla="val 9484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62CBD0EB-9878-4EEE-91C9-31BF162D3CFD}"/>
              </a:ext>
            </a:extLst>
          </p:cNvPr>
          <p:cNvCxnSpPr>
            <a:cxnSpLocks/>
            <a:stCxn id="27" idx="3"/>
            <a:endCxn id="85" idx="1"/>
          </p:cNvCxnSpPr>
          <p:nvPr/>
        </p:nvCxnSpPr>
        <p:spPr>
          <a:xfrm flipV="1">
            <a:off x="3731703" y="2093457"/>
            <a:ext cx="754808" cy="173516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554E5749-CEB8-4398-811C-A93FBE5FFD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316" b="42120"/>
          <a:stretch/>
        </p:blipFill>
        <p:spPr>
          <a:xfrm>
            <a:off x="4491355" y="1439902"/>
            <a:ext cx="2935294" cy="1143242"/>
          </a:xfrm>
          <a:prstGeom prst="rect">
            <a:avLst/>
          </a:prstGeom>
        </p:spPr>
      </p:pic>
      <p:sp>
        <p:nvSpPr>
          <p:cNvPr id="85" name="모서리가 둥근 직사각형 8">
            <a:extLst>
              <a:ext uri="{FF2B5EF4-FFF2-40B4-BE49-F238E27FC236}">
                <a16:creationId xmlns:a16="http://schemas.microsoft.com/office/drawing/2014/main" id="{604185CB-3D4A-4668-9BBD-BC5FAEBD4E3A}"/>
              </a:ext>
            </a:extLst>
          </p:cNvPr>
          <p:cNvSpPr/>
          <p:nvPr/>
        </p:nvSpPr>
        <p:spPr>
          <a:xfrm>
            <a:off x="4486510" y="1603771"/>
            <a:ext cx="2930443" cy="979372"/>
          </a:xfrm>
          <a:prstGeom prst="roundRect">
            <a:avLst>
              <a:gd name="adj" fmla="val 155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E71EC3A6-59BF-4072-B007-7A65E42F36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873" r="26180" b="72193"/>
          <a:stretch/>
        </p:blipFill>
        <p:spPr>
          <a:xfrm>
            <a:off x="4486510" y="3603663"/>
            <a:ext cx="2935293" cy="1088482"/>
          </a:xfrm>
          <a:prstGeom prst="rect">
            <a:avLst/>
          </a:prstGeom>
        </p:spPr>
      </p:pic>
      <p:sp>
        <p:nvSpPr>
          <p:cNvPr id="123" name="모서리가 둥근 직사각형 8">
            <a:extLst>
              <a:ext uri="{FF2B5EF4-FFF2-40B4-BE49-F238E27FC236}">
                <a16:creationId xmlns:a16="http://schemas.microsoft.com/office/drawing/2014/main" id="{89890B46-AAB2-4574-8CA1-1DDB61DD1C57}"/>
              </a:ext>
            </a:extLst>
          </p:cNvPr>
          <p:cNvSpPr/>
          <p:nvPr/>
        </p:nvSpPr>
        <p:spPr>
          <a:xfrm>
            <a:off x="4765353" y="3938611"/>
            <a:ext cx="2118797" cy="678151"/>
          </a:xfrm>
          <a:prstGeom prst="roundRect">
            <a:avLst>
              <a:gd name="adj" fmla="val 157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8">
            <a:extLst>
              <a:ext uri="{FF2B5EF4-FFF2-40B4-BE49-F238E27FC236}">
                <a16:creationId xmlns:a16="http://schemas.microsoft.com/office/drawing/2014/main" id="{3EA7C4EB-F5CD-4A5F-A303-7C0201F081A0}"/>
              </a:ext>
            </a:extLst>
          </p:cNvPr>
          <p:cNvSpPr/>
          <p:nvPr/>
        </p:nvSpPr>
        <p:spPr>
          <a:xfrm>
            <a:off x="4486509" y="2963326"/>
            <a:ext cx="2937712" cy="183638"/>
          </a:xfrm>
          <a:prstGeom prst="roundRect">
            <a:avLst>
              <a:gd name="adj" fmla="val 157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7D7A4477-E551-45BB-A26D-844B9DB0C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6919" y="5542660"/>
            <a:ext cx="3022422" cy="416391"/>
          </a:xfrm>
          <a:prstGeom prst="rect">
            <a:avLst/>
          </a:prstGeom>
        </p:spPr>
      </p:pic>
      <p:sp>
        <p:nvSpPr>
          <p:cNvPr id="148" name="아래쪽 화살표 3">
            <a:extLst>
              <a:ext uri="{FF2B5EF4-FFF2-40B4-BE49-F238E27FC236}">
                <a16:creationId xmlns:a16="http://schemas.microsoft.com/office/drawing/2014/main" id="{F457977A-F756-4679-801A-306B7F772196}"/>
              </a:ext>
            </a:extLst>
          </p:cNvPr>
          <p:cNvSpPr/>
          <p:nvPr/>
        </p:nvSpPr>
        <p:spPr>
          <a:xfrm>
            <a:off x="5765733" y="4901034"/>
            <a:ext cx="386539" cy="432737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아래쪽 화살표 3">
            <a:extLst>
              <a:ext uri="{FF2B5EF4-FFF2-40B4-BE49-F238E27FC236}">
                <a16:creationId xmlns:a16="http://schemas.microsoft.com/office/drawing/2014/main" id="{649AF5FE-6D1A-4E77-999B-1902623AF50C}"/>
              </a:ext>
            </a:extLst>
          </p:cNvPr>
          <p:cNvSpPr/>
          <p:nvPr/>
        </p:nvSpPr>
        <p:spPr>
          <a:xfrm rot="16200000">
            <a:off x="7815257" y="5517159"/>
            <a:ext cx="386539" cy="497245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0000" y="720000"/>
            <a:ext cx="992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게시물 삭제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8407FE3E-10EC-3F48-AA42-D254F43DD3F6}"/>
              </a:ext>
            </a:extLst>
          </p:cNvPr>
          <p:cNvSpPr/>
          <p:nvPr/>
        </p:nvSpPr>
        <p:spPr>
          <a:xfrm>
            <a:off x="4924425" y="533400"/>
            <a:ext cx="1962150" cy="76031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0000" y="180000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 </a:t>
            </a:r>
            <a:r>
              <a:rPr lang="ko-KR" altLang="en-US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구조 및 경과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550" y="1423574"/>
            <a:ext cx="2774647" cy="4808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51" y="1366330"/>
            <a:ext cx="2964776" cy="42070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336323" y="1442444"/>
            <a:ext cx="298417" cy="24157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BAFDD23-987F-4A50-A451-6DCC09FD1BDC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5802592" y="1828215"/>
            <a:ext cx="0" cy="63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EA67163-AD4E-4425-8801-B3807D5B2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13446"/>
          <a:stretch/>
        </p:blipFill>
        <p:spPr>
          <a:xfrm>
            <a:off x="4135573" y="1423574"/>
            <a:ext cx="3334038" cy="4046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10B49D-4D35-4A43-9A7F-EDB2ADB65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573" y="2069349"/>
            <a:ext cx="3334039" cy="129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16933E-6BD6-4729-A5F2-E9E86A861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573" y="2460726"/>
            <a:ext cx="3334038" cy="3392767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6875ED1-1C9F-45EA-8A3E-58D6E53E1953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 flipV="1">
            <a:off x="3634740" y="1423574"/>
            <a:ext cx="2167852" cy="139658"/>
          </a:xfrm>
          <a:prstGeom prst="bentConnector4">
            <a:avLst>
              <a:gd name="adj1" fmla="val 11551"/>
              <a:gd name="adj2" fmla="val 263686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아래쪽 화살표 3">
            <a:extLst>
              <a:ext uri="{FF2B5EF4-FFF2-40B4-BE49-F238E27FC236}">
                <a16:creationId xmlns:a16="http://schemas.microsoft.com/office/drawing/2014/main" id="{333A68E4-43D7-4D22-BB1F-A3610443E1E4}"/>
              </a:ext>
            </a:extLst>
          </p:cNvPr>
          <p:cNvSpPr/>
          <p:nvPr/>
        </p:nvSpPr>
        <p:spPr>
          <a:xfrm rot="16200000">
            <a:off x="7856446" y="3579163"/>
            <a:ext cx="386539" cy="497245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8">
            <a:extLst>
              <a:ext uri="{FF2B5EF4-FFF2-40B4-BE49-F238E27FC236}">
                <a16:creationId xmlns:a16="http://schemas.microsoft.com/office/drawing/2014/main" id="{56221C27-0653-49D5-B7D9-4D79FA9124C3}"/>
              </a:ext>
            </a:extLst>
          </p:cNvPr>
          <p:cNvSpPr/>
          <p:nvPr/>
        </p:nvSpPr>
        <p:spPr>
          <a:xfrm>
            <a:off x="4135573" y="2901394"/>
            <a:ext cx="3334038" cy="2533032"/>
          </a:xfrm>
          <a:prstGeom prst="roundRect">
            <a:avLst>
              <a:gd name="adj" fmla="val 520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8">
            <a:extLst>
              <a:ext uri="{FF2B5EF4-FFF2-40B4-BE49-F238E27FC236}">
                <a16:creationId xmlns:a16="http://schemas.microsoft.com/office/drawing/2014/main" id="{F6643A9A-A324-450C-ACCD-3557BE6887B4}"/>
              </a:ext>
            </a:extLst>
          </p:cNvPr>
          <p:cNvSpPr/>
          <p:nvPr/>
        </p:nvSpPr>
        <p:spPr>
          <a:xfrm>
            <a:off x="4292600" y="5499100"/>
            <a:ext cx="2593976" cy="197676"/>
          </a:xfrm>
          <a:prstGeom prst="roundRect">
            <a:avLst>
              <a:gd name="adj" fmla="val 836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6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0000" y="720000"/>
            <a:ext cx="992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댓글 작성 및 삭제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0000" y="180000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 </a:t>
            </a:r>
            <a:r>
              <a:rPr lang="ko-KR" altLang="en-US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구조 및 경과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27" y="1366331"/>
            <a:ext cx="4561767" cy="1228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27" y="4596167"/>
            <a:ext cx="4639322" cy="140989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598239" y="1409092"/>
            <a:ext cx="613015" cy="35756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47868"/>
          <a:stretch/>
        </p:blipFill>
        <p:spPr>
          <a:xfrm>
            <a:off x="793054" y="2917110"/>
            <a:ext cx="4639095" cy="123663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92827" y="2932351"/>
            <a:ext cx="4561766" cy="1164935"/>
          </a:xfrm>
          <a:prstGeom prst="roundRect">
            <a:avLst>
              <a:gd name="adj" fmla="val 58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32107" y="3721847"/>
            <a:ext cx="556585" cy="32060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  <a:stCxn id="7" idx="2"/>
            <a:endCxn id="8" idx="0"/>
          </p:cNvCxnSpPr>
          <p:nvPr/>
        </p:nvCxnSpPr>
        <p:spPr>
          <a:xfrm flipH="1">
            <a:off x="3073710" y="1766654"/>
            <a:ext cx="1831037" cy="11656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id="{E9E901FA-23ED-46F1-B1F4-FA9EC5A71D40}"/>
              </a:ext>
            </a:extLst>
          </p:cNvPr>
          <p:cNvSpPr/>
          <p:nvPr/>
        </p:nvSpPr>
        <p:spPr>
          <a:xfrm>
            <a:off x="792827" y="4590451"/>
            <a:ext cx="4561767" cy="1325896"/>
          </a:xfrm>
          <a:prstGeom prst="roundRect">
            <a:avLst>
              <a:gd name="adj" fmla="val 486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289F5A-B4DD-4E2C-BFB8-EF93523FC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585" y="1362670"/>
            <a:ext cx="4470331" cy="4594914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863933-8D22-461C-9A91-410532F0A21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288692" y="1970749"/>
            <a:ext cx="1597883" cy="19114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B40928-1B91-4B1F-AF2A-ECF2CD30BEA2}"/>
              </a:ext>
            </a:extLst>
          </p:cNvPr>
          <p:cNvCxnSpPr>
            <a:cxnSpLocks/>
            <a:stCxn id="44" idx="1"/>
            <a:endCxn id="32" idx="3"/>
          </p:cNvCxnSpPr>
          <p:nvPr/>
        </p:nvCxnSpPr>
        <p:spPr>
          <a:xfrm flipH="1">
            <a:off x="5354594" y="4250828"/>
            <a:ext cx="1531981" cy="10025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7">
            <a:extLst>
              <a:ext uri="{FF2B5EF4-FFF2-40B4-BE49-F238E27FC236}">
                <a16:creationId xmlns:a16="http://schemas.microsoft.com/office/drawing/2014/main" id="{55E5682C-74F2-4325-A790-79409A3F28A3}"/>
              </a:ext>
            </a:extLst>
          </p:cNvPr>
          <p:cNvSpPr/>
          <p:nvPr/>
        </p:nvSpPr>
        <p:spPr>
          <a:xfrm>
            <a:off x="6886575" y="1359987"/>
            <a:ext cx="4162424" cy="59073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22BE3AE9-370A-49CD-B7C8-575D4480688D}"/>
              </a:ext>
            </a:extLst>
          </p:cNvPr>
          <p:cNvSpPr/>
          <p:nvPr/>
        </p:nvSpPr>
        <p:spPr>
          <a:xfrm>
            <a:off x="6886575" y="2059419"/>
            <a:ext cx="4162425" cy="59073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4" name="모서리가 둥근 직사각형 7">
            <a:extLst>
              <a:ext uri="{FF2B5EF4-FFF2-40B4-BE49-F238E27FC236}">
                <a16:creationId xmlns:a16="http://schemas.microsoft.com/office/drawing/2014/main" id="{D55FAC13-CD67-4ADE-93CD-F4493E886879}"/>
              </a:ext>
            </a:extLst>
          </p:cNvPr>
          <p:cNvSpPr/>
          <p:nvPr/>
        </p:nvSpPr>
        <p:spPr>
          <a:xfrm>
            <a:off x="6886575" y="3525795"/>
            <a:ext cx="4308622" cy="1450065"/>
          </a:xfrm>
          <a:prstGeom prst="roundRect">
            <a:avLst>
              <a:gd name="adj" fmla="val 985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0000" y="720000"/>
            <a:ext cx="992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팔로우</a:t>
            </a:r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및 조회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8407FE3E-10EC-3F48-AA42-D254F43DD3F6}"/>
              </a:ext>
            </a:extLst>
          </p:cNvPr>
          <p:cNvSpPr/>
          <p:nvPr/>
        </p:nvSpPr>
        <p:spPr>
          <a:xfrm>
            <a:off x="4924425" y="533400"/>
            <a:ext cx="1962150" cy="76031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0000" y="180000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 </a:t>
            </a:r>
            <a:r>
              <a:rPr lang="ko-KR" altLang="en-US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구조 및 경과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81"/>
          <a:stretch/>
        </p:blipFill>
        <p:spPr>
          <a:xfrm>
            <a:off x="767890" y="1386122"/>
            <a:ext cx="3948662" cy="449597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052758" y="1400464"/>
            <a:ext cx="494271" cy="31026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cxnSpLocks/>
            <a:stCxn id="4" idx="3"/>
            <a:endCxn id="15" idx="0"/>
          </p:cNvCxnSpPr>
          <p:nvPr/>
        </p:nvCxnSpPr>
        <p:spPr>
          <a:xfrm>
            <a:off x="4547029" y="1555596"/>
            <a:ext cx="2363244" cy="70742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47002" r="6154" b="42358"/>
          <a:stretch/>
        </p:blipFill>
        <p:spPr>
          <a:xfrm>
            <a:off x="8902916" y="4337804"/>
            <a:ext cx="3032050" cy="9385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8894592" y="4379100"/>
            <a:ext cx="3125031" cy="1041050"/>
          </a:xfrm>
          <a:prstGeom prst="roundRect">
            <a:avLst>
              <a:gd name="adj" fmla="val 10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4F9855D-D670-4BFF-993E-7B5A1F4BF241}"/>
              </a:ext>
            </a:extLst>
          </p:cNvPr>
          <p:cNvGrpSpPr/>
          <p:nvPr/>
        </p:nvGrpSpPr>
        <p:grpSpPr>
          <a:xfrm>
            <a:off x="540416" y="4051729"/>
            <a:ext cx="3908781" cy="1885053"/>
            <a:chOff x="912391" y="3826438"/>
            <a:chExt cx="2347050" cy="113189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61343" b="25891"/>
            <a:stretch/>
          </p:blipFill>
          <p:spPr>
            <a:xfrm>
              <a:off x="912391" y="3826438"/>
              <a:ext cx="2347050" cy="1131891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2029169" y="4605538"/>
              <a:ext cx="419396" cy="254127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6A6E404-6625-4279-9FDC-BC519380BB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88"/>
          <a:stretch/>
        </p:blipFill>
        <p:spPr>
          <a:xfrm>
            <a:off x="5560729" y="4087655"/>
            <a:ext cx="2704184" cy="18850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EADC66-FFBB-43A7-97C5-954F029A1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729" y="2263019"/>
            <a:ext cx="2699088" cy="97902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536E668-5418-4FCD-BE39-B8F08DD51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91" y="2278914"/>
            <a:ext cx="4182493" cy="2512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D6637CA-B2A1-41EF-8287-CB95EA10C1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374"/>
          <a:stretch/>
        </p:blipFill>
        <p:spPr>
          <a:xfrm>
            <a:off x="767890" y="2713366"/>
            <a:ext cx="4182493" cy="902511"/>
          </a:xfrm>
          <a:prstGeom prst="rect">
            <a:avLst/>
          </a:prstGeom>
        </p:spPr>
      </p:pic>
      <p:sp>
        <p:nvSpPr>
          <p:cNvPr id="71" name="모서리가 둥근 직사각형 6">
            <a:extLst>
              <a:ext uri="{FF2B5EF4-FFF2-40B4-BE49-F238E27FC236}">
                <a16:creationId xmlns:a16="http://schemas.microsoft.com/office/drawing/2014/main" id="{0F9F2F3B-C71E-493C-A0F3-A73C3AEEBB23}"/>
              </a:ext>
            </a:extLst>
          </p:cNvPr>
          <p:cNvSpPr/>
          <p:nvPr/>
        </p:nvSpPr>
        <p:spPr>
          <a:xfrm>
            <a:off x="5667375" y="2419103"/>
            <a:ext cx="2577380" cy="379997"/>
          </a:xfrm>
          <a:prstGeom prst="roundRect">
            <a:avLst>
              <a:gd name="adj" fmla="val 21721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모서리가 둥근 직사각형 6">
            <a:extLst>
              <a:ext uri="{FF2B5EF4-FFF2-40B4-BE49-F238E27FC236}">
                <a16:creationId xmlns:a16="http://schemas.microsoft.com/office/drawing/2014/main" id="{9E1FEE9D-812B-4B53-ABEF-DD4DBCBD89CA}"/>
              </a:ext>
            </a:extLst>
          </p:cNvPr>
          <p:cNvSpPr/>
          <p:nvPr/>
        </p:nvSpPr>
        <p:spPr>
          <a:xfrm>
            <a:off x="1842635" y="2243978"/>
            <a:ext cx="3081790" cy="303676"/>
          </a:xfrm>
          <a:prstGeom prst="roundRect">
            <a:avLst>
              <a:gd name="adj" fmla="val 21721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6">
            <a:extLst>
              <a:ext uri="{FF2B5EF4-FFF2-40B4-BE49-F238E27FC236}">
                <a16:creationId xmlns:a16="http://schemas.microsoft.com/office/drawing/2014/main" id="{14FB6912-E8A6-48CE-A709-71A39C82D50B}"/>
              </a:ext>
            </a:extLst>
          </p:cNvPr>
          <p:cNvSpPr/>
          <p:nvPr/>
        </p:nvSpPr>
        <p:spPr>
          <a:xfrm>
            <a:off x="961211" y="2929928"/>
            <a:ext cx="3963213" cy="638376"/>
          </a:xfrm>
          <a:prstGeom prst="roundRect">
            <a:avLst>
              <a:gd name="adj" fmla="val 21721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아래쪽 화살표 3">
            <a:extLst>
              <a:ext uri="{FF2B5EF4-FFF2-40B4-BE49-F238E27FC236}">
                <a16:creationId xmlns:a16="http://schemas.microsoft.com/office/drawing/2014/main" id="{0064F4F6-558A-4B03-B033-5B0BA5857B12}"/>
              </a:ext>
            </a:extLst>
          </p:cNvPr>
          <p:cNvSpPr/>
          <p:nvPr/>
        </p:nvSpPr>
        <p:spPr>
          <a:xfrm rot="5400000">
            <a:off x="5124729" y="2761632"/>
            <a:ext cx="261654" cy="33659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아래쪽 화살표 3">
            <a:extLst>
              <a:ext uri="{FF2B5EF4-FFF2-40B4-BE49-F238E27FC236}">
                <a16:creationId xmlns:a16="http://schemas.microsoft.com/office/drawing/2014/main" id="{243E8FA6-07AF-447C-8B1D-A4729FDF00A5}"/>
              </a:ext>
            </a:extLst>
          </p:cNvPr>
          <p:cNvSpPr/>
          <p:nvPr/>
        </p:nvSpPr>
        <p:spPr>
          <a:xfrm rot="16200000">
            <a:off x="8468254" y="4769624"/>
            <a:ext cx="261654" cy="33659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아래쪽 화살표 3">
            <a:extLst>
              <a:ext uri="{FF2B5EF4-FFF2-40B4-BE49-F238E27FC236}">
                <a16:creationId xmlns:a16="http://schemas.microsoft.com/office/drawing/2014/main" id="{38A48D34-3450-4026-B6D7-DA0F85DADF65}"/>
              </a:ext>
            </a:extLst>
          </p:cNvPr>
          <p:cNvSpPr/>
          <p:nvPr/>
        </p:nvSpPr>
        <p:spPr>
          <a:xfrm rot="16200000">
            <a:off x="4754021" y="4769624"/>
            <a:ext cx="261654" cy="33659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AAEE151-5EA4-4A7E-A621-A48D7CE304A1}"/>
              </a:ext>
            </a:extLst>
          </p:cNvPr>
          <p:cNvCxnSpPr>
            <a:cxnSpLocks/>
          </p:cNvCxnSpPr>
          <p:nvPr/>
        </p:nvCxnSpPr>
        <p:spPr>
          <a:xfrm>
            <a:off x="2790825" y="3568304"/>
            <a:ext cx="0" cy="1780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43159" y="3953826"/>
            <a:ext cx="11592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시연</a:t>
            </a:r>
            <a:endParaRPr lang="en-US" altLang="ko-KR" sz="4400" dirty="0">
              <a:solidFill>
                <a:schemeClr val="bg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90957" y="2789651"/>
            <a:ext cx="2859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bg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K-Digital Training</a:t>
            </a:r>
            <a:endParaRPr lang="ko-KR" altLang="en-US" sz="1400" spc="600" dirty="0">
              <a:solidFill>
                <a:schemeClr val="bg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E9D8A5-0206-8A14-201D-C0C06B749132}"/>
              </a:ext>
            </a:extLst>
          </p:cNvPr>
          <p:cNvSpPr/>
          <p:nvPr/>
        </p:nvSpPr>
        <p:spPr>
          <a:xfrm>
            <a:off x="3656926" y="2694630"/>
            <a:ext cx="4928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5. </a:t>
            </a:r>
            <a:r>
              <a:rPr lang="ko-KR" altLang="en-US" sz="4800" dirty="0" smtClean="0">
                <a:solidFill>
                  <a:schemeClr val="bg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평가</a:t>
            </a:r>
            <a:endParaRPr lang="en-US" altLang="ko-KR" sz="4800" dirty="0">
              <a:solidFill>
                <a:schemeClr val="bg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3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20000" y="720000"/>
            <a:ext cx="386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피드백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000" y="180000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5. </a:t>
            </a:r>
            <a:r>
              <a:rPr lang="ko-KR" altLang="en-US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자체 평가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720000" y="1629332"/>
            <a:ext cx="10515600" cy="294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이번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프로젝트를 통해 </a:t>
            </a:r>
            <a:r>
              <a:rPr lang="en-US" altLang="ko-KR" sz="20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Json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응답으로 페이지를 구현할 수 있게 되었고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이와 관련하여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en-US" altLang="ko-KR" sz="20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seqeulize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모듈을 구성하고 사용하는데 있어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Join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쿼리를 이용하는데 어려움이 있었지만 기존 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ORM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스프링 부트 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JPA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개발 경험이 있어 기능을 완성할 수 있게 되었습니다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정형화된 자바와 달리 스크립트 문법으로 작업함에 따라 새로운 개발 방식의 작업의 어려움을 </a:t>
            </a:r>
            <a:r>
              <a:rPr lang="ko-KR" altLang="en-US" sz="20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느꼇지만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자바와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자바스크립트 간의 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차이점과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특성을 알게 된 프로젝트였습니다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altLang="ko-KR" sz="20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9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679597" y="1629332"/>
            <a:ext cx="10515600" cy="2944338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댓글 목록 </a:t>
            </a:r>
            <a:r>
              <a:rPr lang="ko-KR" altLang="en-US" sz="20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조회시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댓글 작성자의 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ID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만 표현하여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사용자의 </a:t>
            </a:r>
            <a:r>
              <a:rPr lang="ko-KR" altLang="en-US" sz="20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가독성이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떨어질 수 있습니다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UI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의 통일성 및 </a:t>
            </a:r>
            <a:r>
              <a:rPr lang="ko-KR" altLang="en-US" sz="20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직관성이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부족하여  사용자에게 접근성이 용이한 서비스 이용 환경이 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/>
            </a:r>
            <a:b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</a:b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조성되지 않았습니다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아직은 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JS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문법에 익숙하지 않아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많은 기능을 구현하지 못했지만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추후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수정작업을 통해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/>
            </a:r>
            <a:b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</a:b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SNS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의 기본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/</a:t>
            </a:r>
            <a:r>
              <a:rPr lang="ko-KR" altLang="en-US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세부적인 기능 구현을 할 계획입니다</a:t>
            </a:r>
            <a:r>
              <a:rPr lang="en-US" altLang="ko-KR" sz="20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00" y="720000"/>
            <a:ext cx="438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자체 평가 </a:t>
            </a:r>
            <a:r>
              <a:rPr lang="en-US" altLang="ko-KR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– 6</a:t>
            </a:r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점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00" y="18000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6. </a:t>
            </a:r>
            <a:r>
              <a:rPr lang="ko-KR" altLang="en-US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자체 평가 의견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948607" y="152800"/>
            <a:ext cx="1092061" cy="564516"/>
            <a:chOff x="10250338" y="510247"/>
            <a:chExt cx="1092061" cy="564516"/>
          </a:xfrm>
        </p:grpSpPr>
        <p:grpSp>
          <p:nvGrpSpPr>
            <p:cNvPr id="12" name="그룹 11"/>
            <p:cNvGrpSpPr/>
            <p:nvPr/>
          </p:nvGrpSpPr>
          <p:grpSpPr>
            <a:xfrm flipV="1">
              <a:off x="10250338" y="983448"/>
              <a:ext cx="986358" cy="91315"/>
              <a:chOff x="4013177" y="5029200"/>
              <a:chExt cx="2611364" cy="90752"/>
            </a:xfrm>
          </p:grpSpPr>
          <p:sp>
            <p:nvSpPr>
              <p:cNvPr id="17" name="직사각형 16"/>
              <p:cNvSpPr/>
              <p:nvPr/>
            </p:nvSpPr>
            <p:spPr>
              <a:xfrm flipV="1">
                <a:off x="4013177" y="5029200"/>
                <a:ext cx="652841" cy="907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 flipV="1">
                <a:off x="4666018" y="5029200"/>
                <a:ext cx="652841" cy="90752"/>
              </a:xfrm>
              <a:prstGeom prst="rect">
                <a:avLst/>
              </a:prstGeom>
              <a:solidFill>
                <a:srgbClr val="2B79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 flipV="1">
                <a:off x="5318859" y="5029200"/>
                <a:ext cx="652841" cy="90752"/>
              </a:xfrm>
              <a:prstGeom prst="rect">
                <a:avLst/>
              </a:prstGeom>
              <a:solidFill>
                <a:srgbClr val="111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 flipV="1">
                <a:off x="5971700" y="5029200"/>
                <a:ext cx="652841" cy="90752"/>
              </a:xfrm>
              <a:prstGeom prst="rect">
                <a:avLst/>
              </a:prstGeom>
              <a:solidFill>
                <a:srgbClr val="2727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10280890" y="510247"/>
              <a:ext cx="10615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rgbClr val="111116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NodeJs</a:t>
              </a:r>
              <a:endParaRPr lang="en-US" altLang="ko-KR" sz="1400" dirty="0">
                <a:solidFill>
                  <a:srgbClr val="111116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  <a:p>
              <a:pPr algn="r"/>
              <a:r>
                <a:rPr lang="en-US" altLang="ko-KR" sz="1400" dirty="0">
                  <a:solidFill>
                    <a:srgbClr val="111116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SNS Project</a:t>
              </a:r>
              <a:endParaRPr lang="ko-KR" altLang="en-US" sz="1400" dirty="0">
                <a:solidFill>
                  <a:srgbClr val="111116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8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21844" y="1997838"/>
            <a:ext cx="5948313" cy="2862322"/>
            <a:chOff x="2224726" y="1997838"/>
            <a:chExt cx="5948313" cy="2862322"/>
          </a:xfrm>
        </p:grpSpPr>
        <p:sp>
          <p:nvSpPr>
            <p:cNvPr id="5" name="직사각형 4"/>
            <p:cNvSpPr/>
            <p:nvPr/>
          </p:nvSpPr>
          <p:spPr>
            <a:xfrm>
              <a:off x="4137858" y="1997838"/>
              <a:ext cx="4035181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프로젝트 선정 배경</a:t>
              </a:r>
              <a:endParaRPr lang="en-US" altLang="ko-KR" sz="24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프로젝트 </a:t>
              </a:r>
              <a:r>
                <a:rPr lang="ko-KR" altLang="en-US" sz="24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구성</a:t>
              </a:r>
              <a:endParaRPr lang="en-US" altLang="ko-KR" sz="24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프로젝트 </a:t>
              </a:r>
              <a:r>
                <a:rPr lang="ko-KR" altLang="en-US" sz="2400" dirty="0" err="1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핵심구조</a:t>
              </a:r>
              <a:endParaRPr lang="en-US" altLang="ko-KR" sz="2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프로젝트 </a:t>
              </a:r>
              <a:r>
                <a:rPr lang="ko-KR" altLang="en-US" sz="24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수행 경과</a:t>
              </a:r>
              <a:endParaRPr lang="en-US" altLang="ko-KR" sz="24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자체</a:t>
              </a:r>
              <a:r>
                <a:rPr lang="en-US" altLang="ko-KR" sz="24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 </a:t>
              </a:r>
              <a:r>
                <a:rPr lang="ko-KR" altLang="en-US" sz="24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평가 의견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4726" y="3105833"/>
              <a:ext cx="1159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목차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 rot="16200000" flipV="1">
              <a:off x="2386348" y="3406141"/>
              <a:ext cx="2749573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6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youthpress.net/xe/files/attach/images/9792/563/494/578c32f415d31caed9969d81ea6912a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9D8A5-0206-8A14-201D-C0C06B749132}"/>
              </a:ext>
            </a:extLst>
          </p:cNvPr>
          <p:cNvSpPr/>
          <p:nvPr/>
        </p:nvSpPr>
        <p:spPr>
          <a:xfrm>
            <a:off x="3549224" y="3669832"/>
            <a:ext cx="4928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감사합니다</a:t>
            </a:r>
            <a:endParaRPr lang="en-US" altLang="ko-KR" sz="4800" dirty="0">
              <a:solidFill>
                <a:schemeClr val="bg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E9D8A5-0206-8A14-201D-C0C06B749132}"/>
              </a:ext>
            </a:extLst>
          </p:cNvPr>
          <p:cNvSpPr/>
          <p:nvPr/>
        </p:nvSpPr>
        <p:spPr>
          <a:xfrm>
            <a:off x="4479211" y="4802252"/>
            <a:ext cx="3233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입사 희망자 이경수</a:t>
            </a:r>
            <a:endParaRPr lang="en-US" altLang="ko-KR" sz="3200" dirty="0">
              <a:solidFill>
                <a:schemeClr val="bg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7277123" y="2075845"/>
            <a:ext cx="4657843" cy="3192842"/>
          </a:xfrm>
        </p:spPr>
        <p:txBody>
          <a:bodyPr anchor="t">
            <a:noAutofit/>
          </a:bodyPr>
          <a:lstStyle/>
          <a:p>
            <a:pPr marL="0" lvl="1">
              <a:lnSpc>
                <a:spcPct val="200000"/>
              </a:lnSpc>
              <a:spcBef>
                <a:spcPts val="1000"/>
              </a:spcBef>
            </a:pPr>
            <a:r>
              <a:rPr lang="en-US" altLang="ko-KR" sz="1800" dirty="0">
                <a:ea typeface="AppleSDGothicNeoR00" panose="02000503000000000000" pitchFamily="2" charset="-127"/>
              </a:rPr>
              <a:t>Node </a:t>
            </a:r>
            <a:r>
              <a:rPr lang="en-US" altLang="ko-KR" sz="1800" dirty="0" err="1">
                <a:ea typeface="AppleSDGothicNeoR00" panose="02000503000000000000" pitchFamily="2" charset="-127"/>
              </a:rPr>
              <a:t>js</a:t>
            </a:r>
            <a:r>
              <a:rPr lang="ko-KR" altLang="en-US" sz="1800" dirty="0">
                <a:ea typeface="AppleSDGothicNeoR00" panose="02000503000000000000" pitchFamily="2" charset="-127"/>
              </a:rPr>
              <a:t>의 핵심 개념인  </a:t>
            </a:r>
            <a:r>
              <a:rPr lang="en-US" altLang="ko-KR" sz="1800" dirty="0">
                <a:ea typeface="AppleSDGothicNeoR00" panose="02000503000000000000" pitchFamily="2" charset="-127"/>
              </a:rPr>
              <a:t>‘</a:t>
            </a:r>
            <a:r>
              <a:rPr lang="ko-KR" altLang="en-US" sz="1800" dirty="0">
                <a:ea typeface="AppleSDGothicNeoR00" panose="02000503000000000000" pitchFamily="2" charset="-127"/>
              </a:rPr>
              <a:t>논 블로킹</a:t>
            </a:r>
            <a:r>
              <a:rPr lang="en-US" altLang="ko-KR" sz="1800" dirty="0">
                <a:ea typeface="AppleSDGothicNeoR00" panose="02000503000000000000" pitchFamily="2" charset="-127"/>
              </a:rPr>
              <a:t>,</a:t>
            </a:r>
            <a:r>
              <a:rPr lang="ko-KR" altLang="en-US" sz="1800" dirty="0">
                <a:ea typeface="AppleSDGothicNeoR00" panose="02000503000000000000" pitchFamily="2" charset="-127"/>
              </a:rPr>
              <a:t> 이벤트 기반 모델</a:t>
            </a:r>
            <a:r>
              <a:rPr lang="en-US" altLang="ko-KR" sz="1800" dirty="0">
                <a:ea typeface="AppleSDGothicNeoR00" panose="02000503000000000000" pitchFamily="2" charset="-127"/>
              </a:rPr>
              <a:t>’</a:t>
            </a:r>
            <a:r>
              <a:rPr lang="ko-KR" altLang="en-US" sz="1800" dirty="0">
                <a:ea typeface="AppleSDGothicNeoR00" panose="02000503000000000000" pitchFamily="2" charset="-127"/>
              </a:rPr>
              <a:t>을 실전에 사용하고자</a:t>
            </a:r>
            <a:r>
              <a:rPr lang="en-US" altLang="ko-KR" sz="1800" dirty="0">
                <a:ea typeface="AppleSDGothicNeoR00" panose="02000503000000000000" pitchFamily="2" charset="-127"/>
              </a:rPr>
              <a:t>,</a:t>
            </a:r>
            <a:r>
              <a:rPr lang="ko-KR" altLang="en-US" sz="1800" dirty="0">
                <a:ea typeface="AppleSDGothicNeoR00" panose="02000503000000000000" pitchFamily="2" charset="-127"/>
              </a:rPr>
              <a:t> 실시간 입출력이</a:t>
            </a:r>
            <a:r>
              <a:rPr lang="en-US" altLang="ko-KR" sz="1800" dirty="0">
                <a:ea typeface="AppleSDGothicNeoR00" panose="02000503000000000000" pitchFamily="2" charset="-127"/>
              </a:rPr>
              <a:t> </a:t>
            </a:r>
            <a:r>
              <a:rPr lang="ko-KR" altLang="en-US" sz="1800" dirty="0">
                <a:ea typeface="AppleSDGothicNeoR00" panose="02000503000000000000" pitchFamily="2" charset="-127"/>
              </a:rPr>
              <a:t>잦은</a:t>
            </a:r>
            <a:r>
              <a:rPr lang="en-US" altLang="ko-KR" sz="1800" dirty="0">
                <a:ea typeface="AppleSDGothicNeoR00" panose="02000503000000000000" pitchFamily="2" charset="-127"/>
              </a:rPr>
              <a:t> SNS</a:t>
            </a:r>
            <a:r>
              <a:rPr lang="ko-KR" altLang="en-US" sz="1800" dirty="0">
                <a:ea typeface="AppleSDGothicNeoR00" panose="02000503000000000000" pitchFamily="2" charset="-127"/>
              </a:rPr>
              <a:t>를 프로젝트 주제로 선정</a:t>
            </a:r>
            <a:endParaRPr lang="en-US" altLang="ko-KR" sz="1800" dirty="0">
              <a:ea typeface="AppleSDGothicNeoR00" panose="02000503000000000000" pitchFamily="2" charset="-127"/>
            </a:endParaRPr>
          </a:p>
          <a:p>
            <a:pPr marL="0" lvl="1">
              <a:lnSpc>
                <a:spcPct val="200000"/>
              </a:lnSpc>
              <a:spcBef>
                <a:spcPts val="1000"/>
              </a:spcBef>
            </a:pPr>
            <a:r>
              <a:rPr lang="ko-KR" altLang="en-US" sz="1800" dirty="0">
                <a:ea typeface="AppleSDGothicNeoR00" panose="02000503000000000000" pitchFamily="2" charset="-127"/>
              </a:rPr>
              <a:t>개발 생산성을 높이고</a:t>
            </a:r>
            <a:r>
              <a:rPr lang="en-US" altLang="ko-KR" sz="1800" dirty="0">
                <a:ea typeface="AppleSDGothicNeoR00" panose="02000503000000000000" pitchFamily="2" charset="-127"/>
              </a:rPr>
              <a:t>,</a:t>
            </a:r>
            <a:r>
              <a:rPr lang="ko-KR" altLang="en-US" sz="1800" dirty="0">
                <a:ea typeface="AppleSDGothicNeoR00" panose="02000503000000000000" pitchFamily="2" charset="-127"/>
              </a:rPr>
              <a:t> 생태계가 잘 조성이 된 </a:t>
            </a:r>
            <a:r>
              <a:rPr lang="en-US" altLang="ko-KR" sz="1800" dirty="0">
                <a:ea typeface="AppleSDGothicNeoR00" panose="02000503000000000000" pitchFamily="2" charset="-127"/>
              </a:rPr>
              <a:t>Express</a:t>
            </a:r>
            <a:r>
              <a:rPr lang="ko-KR" altLang="en-US" sz="1800" dirty="0">
                <a:ea typeface="AppleSDGothicNeoR00" panose="02000503000000000000" pitchFamily="2" charset="-127"/>
              </a:rPr>
              <a:t> 프레임워크 채택</a:t>
            </a:r>
            <a:endParaRPr lang="en-US" altLang="ko-KR" sz="1800" dirty="0">
              <a:ea typeface="AppleSDGothicNeoR00" panose="02000503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00" y="720000"/>
            <a:ext cx="526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주제 선정 배경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000" y="180000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 </a:t>
            </a:r>
            <a:r>
              <a:rPr lang="ko-KR" altLang="en-US" sz="1200" dirty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개요</a:t>
            </a:r>
          </a:p>
        </p:txBody>
      </p:sp>
      <p:pic>
        <p:nvPicPr>
          <p:cNvPr id="2050" name="Picture 2" descr="StackOverFlow Trends: Express vs Nest vs N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0" y="1629332"/>
            <a:ext cx="56864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56" y="712882"/>
            <a:ext cx="888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테이블 </a:t>
            </a:r>
            <a:r>
              <a:rPr lang="en-US" altLang="ko-KR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- </a:t>
            </a:r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   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000" y="180000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</a:t>
            </a:r>
            <a:r>
              <a:rPr lang="ko-KR" altLang="en-US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구성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36322"/>
              </p:ext>
            </p:extLst>
          </p:nvPr>
        </p:nvGraphicFramePr>
        <p:xfrm>
          <a:off x="843256" y="1359213"/>
          <a:ext cx="10105348" cy="4081008"/>
        </p:xfrm>
        <a:graphic>
          <a:graphicData uri="http://schemas.openxmlformats.org/drawingml/2006/table">
            <a:tbl>
              <a:tblPr/>
              <a:tblGrid>
                <a:gridCol w="839409">
                  <a:extLst>
                    <a:ext uri="{9D8B030D-6E8A-4147-A177-3AD203B41FA5}">
                      <a16:colId xmlns:a16="http://schemas.microsoft.com/office/drawing/2014/main" val="1815752070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1607802398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1477544714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2226843228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469863455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4278207213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25424847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452093717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653751805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054651849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065181933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17705639"/>
                    </a:ext>
                  </a:extLst>
                </a:gridCol>
              </a:tblGrid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프로젝트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NodeSNS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901675"/>
                  </a:ext>
                </a:extLst>
              </a:tr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Phetsarath OT"/>
                          <a:ea typeface="맑은 고딕" panose="020B0503020000020004" pitchFamily="50" charset="-127"/>
                        </a:rPr>
                        <a:t>테이블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Users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용도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회원 관리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587647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NUM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AI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63910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78674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Email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varchar(40)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계정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82036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Nick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varchar(15)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39926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Password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varchar(100)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암호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38401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Provider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enum(String)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계정 유형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89658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SnsId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varchar(30)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SNS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식별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21748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33576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UpdatedAt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99810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3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0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56" y="712882"/>
            <a:ext cx="888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테이블 </a:t>
            </a:r>
            <a:r>
              <a:rPr lang="en-US" altLang="ko-KR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- </a:t>
            </a:r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게시물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1812"/>
              </p:ext>
            </p:extLst>
          </p:nvPr>
        </p:nvGraphicFramePr>
        <p:xfrm>
          <a:off x="843258" y="1359211"/>
          <a:ext cx="10105348" cy="3060756"/>
        </p:xfrm>
        <a:graphic>
          <a:graphicData uri="http://schemas.openxmlformats.org/drawingml/2006/table">
            <a:tbl>
              <a:tblPr/>
              <a:tblGrid>
                <a:gridCol w="839409">
                  <a:extLst>
                    <a:ext uri="{9D8B030D-6E8A-4147-A177-3AD203B41FA5}">
                      <a16:colId xmlns:a16="http://schemas.microsoft.com/office/drawing/2014/main" val="2475185488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3056826566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2948285047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3675086707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927565904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260753099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311261338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4013620404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804294196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70919087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244954459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886436126"/>
                    </a:ext>
                  </a:extLst>
                </a:gridCol>
              </a:tblGrid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프로젝트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NodeSNS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101862"/>
                  </a:ext>
                </a:extLst>
              </a:tr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Phetsarath OT"/>
                          <a:ea typeface="맑은 고딕" panose="020B0503020000020004" pitchFamily="50" charset="-127"/>
                        </a:rPr>
                        <a:t>테이블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Posts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용도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게시물 관리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287008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NUM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AI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81972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게시물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33469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content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varchar(140)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게시물 내용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50775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img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varchar(200)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 경로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66009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84364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UpdatedAt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97450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유저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742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000" y="180000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</a:t>
            </a:r>
            <a:r>
              <a:rPr lang="ko-KR" altLang="en-US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구성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56" y="712882"/>
            <a:ext cx="888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테이블 </a:t>
            </a:r>
            <a:r>
              <a:rPr lang="en-US" altLang="ko-KR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– </a:t>
            </a:r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게시물 </a:t>
            </a:r>
            <a:r>
              <a:rPr lang="en-US" altLang="ko-KR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&amp; </a:t>
            </a:r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태그   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9764"/>
              </p:ext>
            </p:extLst>
          </p:nvPr>
        </p:nvGraphicFramePr>
        <p:xfrm>
          <a:off x="843258" y="1359211"/>
          <a:ext cx="10105348" cy="2380588"/>
        </p:xfrm>
        <a:graphic>
          <a:graphicData uri="http://schemas.openxmlformats.org/drawingml/2006/table">
            <a:tbl>
              <a:tblPr/>
              <a:tblGrid>
                <a:gridCol w="839409">
                  <a:extLst>
                    <a:ext uri="{9D8B030D-6E8A-4147-A177-3AD203B41FA5}">
                      <a16:colId xmlns:a16="http://schemas.microsoft.com/office/drawing/2014/main" val="2588337509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3889747509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1065872451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3749513439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262312079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503690904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79394191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366605728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227064572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863563405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615529702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4081494568"/>
                    </a:ext>
                  </a:extLst>
                </a:gridCol>
              </a:tblGrid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프로젝트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NodeSNS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41276"/>
                  </a:ext>
                </a:extLst>
              </a:tr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Phetsarath OT"/>
                          <a:ea typeface="맑은 고딕" panose="020B0503020000020004" pitchFamily="50" charset="-127"/>
                        </a:rPr>
                        <a:t>테이블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PostHashTags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용도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게시물 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&amp;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태그 관리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345063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NUM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AI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14929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HashtagId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태그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8343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PostId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게시물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29671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76924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UpdatedAt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5657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0847"/>
              </p:ext>
            </p:extLst>
          </p:nvPr>
        </p:nvGraphicFramePr>
        <p:xfrm>
          <a:off x="843258" y="3938562"/>
          <a:ext cx="10105348" cy="2380588"/>
        </p:xfrm>
        <a:graphic>
          <a:graphicData uri="http://schemas.openxmlformats.org/drawingml/2006/table">
            <a:tbl>
              <a:tblPr/>
              <a:tblGrid>
                <a:gridCol w="839409">
                  <a:extLst>
                    <a:ext uri="{9D8B030D-6E8A-4147-A177-3AD203B41FA5}">
                      <a16:colId xmlns:a16="http://schemas.microsoft.com/office/drawing/2014/main" val="1849937968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4178623814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162555261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2354478264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90317338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649912257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685509158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099237946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5079628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869976991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05886668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562481086"/>
                    </a:ext>
                  </a:extLst>
                </a:gridCol>
              </a:tblGrid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프로젝트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NodeSNS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544511"/>
                  </a:ext>
                </a:extLst>
              </a:tr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Phetsarath OT"/>
                          <a:ea typeface="맑은 고딕" panose="020B0503020000020004" pitchFamily="50" charset="-127"/>
                        </a:rPr>
                        <a:t>테이블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HashTags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용도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태그 관리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09692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NUM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AI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71381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태그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83269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title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varchar(15)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태그 이름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46217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86729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UpdatedAt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3025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0000" y="180000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</a:t>
            </a:r>
            <a:r>
              <a:rPr lang="ko-KR" altLang="en-US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구성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4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56" y="712882"/>
            <a:ext cx="888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테이블 </a:t>
            </a:r>
            <a:r>
              <a:rPr lang="en-US" altLang="ko-KR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– </a:t>
            </a:r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게시물 </a:t>
            </a:r>
            <a:r>
              <a:rPr lang="en-US" altLang="ko-KR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&amp; </a:t>
            </a:r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댓글   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91866"/>
              </p:ext>
            </p:extLst>
          </p:nvPr>
        </p:nvGraphicFramePr>
        <p:xfrm>
          <a:off x="843258" y="1359211"/>
          <a:ext cx="10105348" cy="2380588"/>
        </p:xfrm>
        <a:graphic>
          <a:graphicData uri="http://schemas.openxmlformats.org/drawingml/2006/table">
            <a:tbl>
              <a:tblPr/>
              <a:tblGrid>
                <a:gridCol w="839409">
                  <a:extLst>
                    <a:ext uri="{9D8B030D-6E8A-4147-A177-3AD203B41FA5}">
                      <a16:colId xmlns:a16="http://schemas.microsoft.com/office/drawing/2014/main" val="687033239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2799332660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1736006585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1068092482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329926419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33740090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610355002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85636437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990777739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4191412372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4143157842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465576132"/>
                    </a:ext>
                  </a:extLst>
                </a:gridCol>
              </a:tblGrid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프로젝트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NodeSNS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209608"/>
                  </a:ext>
                </a:extLst>
              </a:tr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Phetsarath OT"/>
                          <a:ea typeface="맑은 고딕" panose="020B0503020000020004" pitchFamily="50" charset="-127"/>
                        </a:rPr>
                        <a:t>테이블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PostComment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용도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게시물 </a:t>
                      </a: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&amp; </a:t>
                      </a:r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댓글 관리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080873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NUM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AI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05395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CommentId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24798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PostId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게시물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787936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41083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UpdatedAt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930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94705"/>
              </p:ext>
            </p:extLst>
          </p:nvPr>
        </p:nvGraphicFramePr>
        <p:xfrm>
          <a:off x="843255" y="3938563"/>
          <a:ext cx="10105348" cy="2720672"/>
        </p:xfrm>
        <a:graphic>
          <a:graphicData uri="http://schemas.openxmlformats.org/drawingml/2006/table">
            <a:tbl>
              <a:tblPr/>
              <a:tblGrid>
                <a:gridCol w="839409">
                  <a:extLst>
                    <a:ext uri="{9D8B030D-6E8A-4147-A177-3AD203B41FA5}">
                      <a16:colId xmlns:a16="http://schemas.microsoft.com/office/drawing/2014/main" val="71063544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3484552636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3427496926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3792752678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959791412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355977491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982989293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560051896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966312216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451667216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445997730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029147979"/>
                    </a:ext>
                  </a:extLst>
                </a:gridCol>
              </a:tblGrid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프로젝트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NodeSNS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032262"/>
                  </a:ext>
                </a:extLst>
              </a:tr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Phetsarath OT"/>
                          <a:ea typeface="맑은 고딕" panose="020B0503020000020004" pitchFamily="50" charset="-127"/>
                        </a:rPr>
                        <a:t>테이블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Comments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용도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댓글 관리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637804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NUM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AI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98901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84550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content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varchar(150)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내용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54447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28974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UpdatedAt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96111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0218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0000" y="180000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</a:t>
            </a:r>
            <a:r>
              <a:rPr lang="ko-KR" altLang="en-US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구성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56" y="712882"/>
            <a:ext cx="888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테이블 </a:t>
            </a:r>
            <a:r>
              <a:rPr lang="en-US" altLang="ko-KR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- </a:t>
            </a:r>
            <a:r>
              <a:rPr lang="ko-KR" altLang="en-US" sz="36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팔로우</a:t>
            </a:r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 </a:t>
            </a:r>
            <a:endParaRPr lang="en-US" altLang="ko-KR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37913"/>
              </p:ext>
            </p:extLst>
          </p:nvPr>
        </p:nvGraphicFramePr>
        <p:xfrm>
          <a:off x="843258" y="1359211"/>
          <a:ext cx="10105348" cy="2380588"/>
        </p:xfrm>
        <a:graphic>
          <a:graphicData uri="http://schemas.openxmlformats.org/drawingml/2006/table">
            <a:tbl>
              <a:tblPr/>
              <a:tblGrid>
                <a:gridCol w="839409">
                  <a:extLst>
                    <a:ext uri="{9D8B030D-6E8A-4147-A177-3AD203B41FA5}">
                      <a16:colId xmlns:a16="http://schemas.microsoft.com/office/drawing/2014/main" val="3728931332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3124529520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1885968392"/>
                    </a:ext>
                  </a:extLst>
                </a:gridCol>
                <a:gridCol w="839409">
                  <a:extLst>
                    <a:ext uri="{9D8B030D-6E8A-4147-A177-3AD203B41FA5}">
                      <a16:colId xmlns:a16="http://schemas.microsoft.com/office/drawing/2014/main" val="3877562829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658465871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902399552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299925174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24705756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580252664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1508289383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2068394104"/>
                    </a:ext>
                  </a:extLst>
                </a:gridCol>
                <a:gridCol w="843464">
                  <a:extLst>
                    <a:ext uri="{9D8B030D-6E8A-4147-A177-3AD203B41FA5}">
                      <a16:colId xmlns:a16="http://schemas.microsoft.com/office/drawing/2014/main" val="3061275689"/>
                    </a:ext>
                  </a:extLst>
                </a:gridCol>
              </a:tblGrid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프로젝트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NodeSNS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37274"/>
                  </a:ext>
                </a:extLst>
              </a:tr>
              <a:tr h="340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Phetsarath OT"/>
                          <a:ea typeface="맑은 고딕" panose="020B0503020000020004" pitchFamily="50" charset="-127"/>
                        </a:rPr>
                        <a:t>테이블 명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Follow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용도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팔로우 관리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77900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NUM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AI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686868"/>
                          </a:solidFill>
                          <a:effectLst/>
                          <a:latin typeface="Century Schoolbook" panose="02040604050505020304" pitchFamily="18" charset="0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E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86547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followingId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팔로잉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93013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70AD47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followerId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팔로워 번호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58532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27554"/>
                  </a:ext>
                </a:extLst>
              </a:tr>
              <a:tr h="3400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686868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</a:p>
                  </a:txBody>
                  <a:tcPr marL="12146" marR="12146" marT="12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UpdatedAt</a:t>
                      </a:r>
                    </a:p>
                  </a:txBody>
                  <a:tcPr marL="12146" marR="12146" marT="12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datetime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</a:t>
                      </a:r>
                    </a:p>
                  </a:txBody>
                  <a:tcPr marL="12146" marR="12146" marT="121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636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000" y="180000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</a:t>
            </a:r>
            <a:r>
              <a:rPr lang="ko-KR" altLang="en-US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구성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0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2003" y="3105835"/>
            <a:ext cx="223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개발 환경 </a:t>
            </a:r>
          </a:p>
        </p:txBody>
      </p:sp>
      <p:sp>
        <p:nvSpPr>
          <p:cNvPr id="20" name="직사각형 19"/>
          <p:cNvSpPr/>
          <p:nvPr/>
        </p:nvSpPr>
        <p:spPr>
          <a:xfrm rot="16200000" flipV="1">
            <a:off x="2386348" y="3406141"/>
            <a:ext cx="2749573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8" name="AutoShape 28" descr="HTML, JS 및 CSS 로고, CSS (Cascading Style Sheets) JavaScript HTML CSS3  jQuery, 로고, 기타, 텍스트, 상표 png | PNGWing"/>
          <p:cNvSpPr>
            <a:spLocks noChangeAspect="1" noChangeArrowheads="1"/>
          </p:cNvSpPr>
          <p:nvPr/>
        </p:nvSpPr>
        <p:spPr bwMode="auto">
          <a:xfrm>
            <a:off x="155575" y="-593725"/>
            <a:ext cx="3429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310380" y="1443330"/>
            <a:ext cx="6069387" cy="4157663"/>
            <a:chOff x="4365244" y="1037268"/>
            <a:chExt cx="6069387" cy="4157663"/>
          </a:xfrm>
        </p:grpSpPr>
        <p:pic>
          <p:nvPicPr>
            <p:cNvPr id="1028" name="Picture 4" descr="MySQL 리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174" y="1037268"/>
              <a:ext cx="881999" cy="88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624354" y="1931727"/>
              <a:ext cx="994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Node.JS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56624" y="1914201"/>
              <a:ext cx="91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MySQL</a:t>
              </a:r>
            </a:p>
          </p:txBody>
        </p:sp>
        <p:pic>
          <p:nvPicPr>
            <p:cNvPr id="1056" name="Picture 32" descr="HTML5 CSS3 JS icon set. Web development logo icon set of html, css and  javascript, programming symbol. Stock 벡터 | Adobe Stoc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751" y="3752166"/>
              <a:ext cx="2882266" cy="884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975324" y="4586384"/>
              <a:ext cx="1807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HTML, CSS, JavaScript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85585" y="1931727"/>
              <a:ext cx="88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VSCode</a:t>
              </a:r>
              <a:endPara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01069" y="2892518"/>
              <a:ext cx="91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65244" y="3248533"/>
              <a:ext cx="88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Sequelize</a:t>
              </a:r>
              <a:endPara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46424" y="3228307"/>
              <a:ext cx="88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Passport</a:t>
              </a:r>
            </a:p>
          </p:txBody>
        </p:sp>
        <p:pic>
          <p:nvPicPr>
            <p:cNvPr id="1070" name="Picture 46" descr="File:Visual Studio Code 1.35 icon.svg - Wikipedi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365244" y="1042367"/>
              <a:ext cx="882000" cy="88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1820" y="1037268"/>
              <a:ext cx="952778" cy="8820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825" y="3387032"/>
              <a:ext cx="1807899" cy="180789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244" y="2350375"/>
              <a:ext cx="882000" cy="882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600" y="2390287"/>
              <a:ext cx="882000" cy="882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7899" y="1136815"/>
              <a:ext cx="1966241" cy="8820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396" y="2427088"/>
              <a:ext cx="882000" cy="882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3781" y="2427088"/>
              <a:ext cx="882000" cy="882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825" y="2411385"/>
              <a:ext cx="775195" cy="8820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925670" y="3254847"/>
              <a:ext cx="88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Bcrypt</a:t>
              </a:r>
              <a:endPara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34651" y="3302244"/>
              <a:ext cx="88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NodeMon</a:t>
              </a:r>
              <a:endPara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549756" y="3302244"/>
              <a:ext cx="88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DotEnv</a:t>
              </a:r>
              <a:endPara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0000" y="180000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</a:t>
            </a:r>
            <a:r>
              <a:rPr lang="ko-KR" altLang="en-US" sz="1200" dirty="0" smtClean="0">
                <a:solidFill>
                  <a:srgbClr val="40404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프로젝트 구성</a:t>
            </a:r>
            <a:endParaRPr lang="en-US" altLang="ko-KR" sz="1200" dirty="0">
              <a:solidFill>
                <a:srgbClr val="40404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8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3621</TotalTime>
  <Words>721</Words>
  <Application>Microsoft Office PowerPoint</Application>
  <PresentationFormat>와이드스크린</PresentationFormat>
  <Paragraphs>500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AppleSDGothicNeoR00</vt:lpstr>
      <vt:lpstr>HY중고딕</vt:lpstr>
      <vt:lpstr>맑은 고딕</vt:lpstr>
      <vt:lpstr>HY견고딕</vt:lpstr>
      <vt:lpstr>Century Schoolbook</vt:lpstr>
      <vt:lpstr>Wingdings 3</vt:lpstr>
      <vt:lpstr>Arial</vt:lpstr>
      <vt:lpstr>HY그래픽M</vt:lpstr>
      <vt:lpstr>돋움</vt:lpstr>
      <vt:lpstr>Trebuchet MS</vt:lpstr>
      <vt:lpstr>Phetsarath OT</vt:lpstr>
      <vt:lpstr>바탕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Portfolio</dc:title>
  <dc:creator>tj-bu-701-1</dc:creator>
  <cp:lastModifiedBy>tj-bu-701-2</cp:lastModifiedBy>
  <cp:revision>227</cp:revision>
  <dcterms:created xsi:type="dcterms:W3CDTF">2023-12-12T08:34:14Z</dcterms:created>
  <dcterms:modified xsi:type="dcterms:W3CDTF">2024-03-13T07:00:31Z</dcterms:modified>
</cp:coreProperties>
</file>