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handoutMasterIdLst>
    <p:handoutMasterId r:id="rId7"/>
  </p:handoutMasterIdLst>
  <p:sldIdLst>
    <p:sldId id="268" r:id="rId2"/>
    <p:sldId id="273" r:id="rId3"/>
    <p:sldId id="278" r:id="rId4"/>
    <p:sldId id="27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848" autoAdjust="0"/>
  </p:normalViewPr>
  <p:slideViewPr>
    <p:cSldViewPr snapToGrid="0" showGuides="1">
      <p:cViewPr varScale="1">
        <p:scale>
          <a:sx n="91" d="100"/>
          <a:sy n="91" d="100"/>
        </p:scale>
        <p:origin x="1272" y="8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24/05/2019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24/05/2019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mply2ndresources.blogspot.com/2012/08/journals.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reativecommons.org/licenses/by-nc-sa/3.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mply2ndresources.blogspot.com/2012/08/journal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creativecommons.org/licenses/by-nc-sa/3.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tooltip="http://simply2ndresources.blogspot.com/2012/08/journals.html"/>
              </a:rPr>
              <a:t>This Photo</a:t>
            </a:r>
            <a:r>
              <a:rPr lang="en-US" sz="1200" dirty="0"/>
              <a:t> by Unknown Author is licensed under </a:t>
            </a:r>
            <a:r>
              <a:rPr lang="en-US" sz="1200" dirty="0">
                <a:hlinkClick r:id="rId4" tooltip="https://creativecommons.org/licenses/by-nc-sa/3.0/"/>
              </a:rPr>
              <a:t>CC BY-SA-NC</a:t>
            </a:r>
            <a:endParaRPr lang="en-US" sz="1200" dirty="0"/>
          </a:p>
          <a:p>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2</a:t>
            </a:fld>
            <a:endParaRPr lang="en-CA"/>
          </a:p>
        </p:txBody>
      </p:sp>
    </p:spTree>
    <p:extLst>
      <p:ext uri="{BB962C8B-B14F-4D97-AF65-F5344CB8AC3E}">
        <p14:creationId xmlns:p14="http://schemas.microsoft.com/office/powerpoint/2010/main" val="115980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tooltip="http://simply2ndresources.blogspot.com/2012/08/journals.html"/>
              </a:rPr>
              <a:t>This Photo</a:t>
            </a:r>
            <a:r>
              <a:rPr lang="en-US" sz="1200" dirty="0"/>
              <a:t> by Unknown Author is licensed under </a:t>
            </a:r>
            <a:r>
              <a:rPr lang="en-US" sz="1200" dirty="0">
                <a:hlinkClick r:id="rId4" tooltip="https://creativecommons.org/licenses/by-nc-sa/3.0/"/>
              </a:rPr>
              <a:t>CC BY-SA-NC</a:t>
            </a:r>
            <a:endParaRPr lang="en-US" sz="1200" dirty="0"/>
          </a:p>
          <a:p>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3</a:t>
            </a:fld>
            <a:endParaRPr lang="en-CA"/>
          </a:p>
        </p:txBody>
      </p:sp>
    </p:spTree>
    <p:extLst>
      <p:ext uri="{BB962C8B-B14F-4D97-AF65-F5344CB8AC3E}">
        <p14:creationId xmlns:p14="http://schemas.microsoft.com/office/powerpoint/2010/main" val="4106105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May 24,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May 24,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May 24,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May 24,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May 24,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May 24,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imply2ndresources.blogspot.com/2012/08/journal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imply2ndresources.blogspot.com/2012/08/journal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ASKE Use Cases (2)</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May 24, 2019</a:t>
            </a:fld>
            <a:endParaRPr lang="en-CA" dirty="0"/>
          </a:p>
        </p:txBody>
      </p:sp>
      <p:sp>
        <p:nvSpPr>
          <p:cNvPr id="7" name="TextBox 6">
            <a:extLst>
              <a:ext uri="{FF2B5EF4-FFF2-40B4-BE49-F238E27FC236}">
                <a16:creationId xmlns:a16="http://schemas.microsoft.com/office/drawing/2014/main" id="{341D2C9B-1448-4FAF-A3D5-CCC6BDB78606}"/>
              </a:ext>
            </a:extLst>
          </p:cNvPr>
          <p:cNvSpPr txBox="1"/>
          <p:nvPr/>
        </p:nvSpPr>
        <p:spPr>
          <a:xfrm>
            <a:off x="7014949" y="2483893"/>
            <a:ext cx="4467288" cy="1107996"/>
          </a:xfrm>
          <a:prstGeom prst="rect">
            <a:avLst/>
          </a:prstGeom>
          <a:noFill/>
        </p:spPr>
        <p:txBody>
          <a:bodyPr wrap="square" lIns="0" tIns="0" rIns="0" bIns="0" rtlCol="0">
            <a:spAutoFit/>
          </a:bodyPr>
          <a:lstStyle/>
          <a:p>
            <a:r>
              <a:rPr lang="en-US" dirty="0">
                <a:solidFill>
                  <a:schemeClr val="accent2"/>
                </a:solidFill>
              </a:rPr>
              <a:t>Andrew Crapo</a:t>
            </a:r>
          </a:p>
          <a:p>
            <a:r>
              <a:rPr lang="en-US" dirty="0">
                <a:solidFill>
                  <a:schemeClr val="accent2"/>
                </a:solidFill>
              </a:rPr>
              <a:t>Narendra Joshi</a:t>
            </a:r>
          </a:p>
          <a:p>
            <a:r>
              <a:rPr lang="en-US" dirty="0">
                <a:solidFill>
                  <a:schemeClr val="accent2"/>
                </a:solidFill>
              </a:rPr>
              <a:t>Nurali Virani</a:t>
            </a:r>
          </a:p>
          <a:p>
            <a:r>
              <a:rPr lang="en-US" dirty="0">
                <a:solidFill>
                  <a:schemeClr val="accent2"/>
                </a:solidFill>
              </a:rPr>
              <a:t>Varish Mulwad</a:t>
            </a:r>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6832-EFA8-43E9-A09F-105F5E6FFA56}"/>
              </a:ext>
            </a:extLst>
          </p:cNvPr>
          <p:cNvSpPr>
            <a:spLocks noGrp="1"/>
          </p:cNvSpPr>
          <p:nvPr>
            <p:ph type="title"/>
          </p:nvPr>
        </p:nvSpPr>
        <p:spPr/>
        <p:txBody>
          <a:bodyPr/>
          <a:lstStyle/>
          <a:p>
            <a:r>
              <a:rPr lang="en-US" dirty="0"/>
              <a:t>Knowledge Retention and Curation</a:t>
            </a:r>
          </a:p>
        </p:txBody>
      </p:sp>
      <p:sp>
        <p:nvSpPr>
          <p:cNvPr id="2" name="Date Placeholder 1">
            <a:extLst>
              <a:ext uri="{FF2B5EF4-FFF2-40B4-BE49-F238E27FC236}">
                <a16:creationId xmlns:a16="http://schemas.microsoft.com/office/drawing/2014/main" id="{C19EACC2-AD18-4617-A805-EC1245479DC9}"/>
              </a:ext>
            </a:extLst>
          </p:cNvPr>
          <p:cNvSpPr>
            <a:spLocks noGrp="1"/>
          </p:cNvSpPr>
          <p:nvPr>
            <p:ph type="dt" sz="half" idx="10"/>
          </p:nvPr>
        </p:nvSpPr>
        <p:spPr/>
        <p:txBody>
          <a:bodyPr/>
          <a:lstStyle/>
          <a:p>
            <a:fld id="{561146A8-A192-4F5D-A963-F694E58B90FD}" type="datetime4">
              <a:rPr lang="en-US" smtClean="0"/>
              <a:t>May 24, 2019</a:t>
            </a:fld>
            <a:endParaRPr lang="en-CA"/>
          </a:p>
        </p:txBody>
      </p:sp>
      <p:sp>
        <p:nvSpPr>
          <p:cNvPr id="4" name="Slide Number Placeholder 3">
            <a:extLst>
              <a:ext uri="{FF2B5EF4-FFF2-40B4-BE49-F238E27FC236}">
                <a16:creationId xmlns:a16="http://schemas.microsoft.com/office/drawing/2014/main" id="{25A25F4A-E2CE-4F27-811C-4694C3C9668F}"/>
              </a:ext>
            </a:extLst>
          </p:cNvPr>
          <p:cNvSpPr>
            <a:spLocks noGrp="1"/>
          </p:cNvSpPr>
          <p:nvPr>
            <p:ph type="sldNum" sz="quarter" idx="12"/>
          </p:nvPr>
        </p:nvSpPr>
        <p:spPr/>
        <p:txBody>
          <a:bodyPr/>
          <a:lstStyle/>
          <a:p>
            <a:fld id="{00E6A5BD-C011-4A45-AA3A-201790FB7F2B}" type="slidenum">
              <a:rPr lang="en-CA" smtClean="0"/>
              <a:t>2</a:t>
            </a:fld>
            <a:endParaRPr lang="en-CA"/>
          </a:p>
        </p:txBody>
      </p:sp>
      <p:grpSp>
        <p:nvGrpSpPr>
          <p:cNvPr id="15" name="Group 14">
            <a:extLst>
              <a:ext uri="{FF2B5EF4-FFF2-40B4-BE49-F238E27FC236}">
                <a16:creationId xmlns:a16="http://schemas.microsoft.com/office/drawing/2014/main" id="{76B93CB4-D6EC-4B51-ADC5-D95AD4594882}"/>
              </a:ext>
            </a:extLst>
          </p:cNvPr>
          <p:cNvGrpSpPr/>
          <p:nvPr/>
        </p:nvGrpSpPr>
        <p:grpSpPr>
          <a:xfrm>
            <a:off x="1381499" y="2684259"/>
            <a:ext cx="1765578" cy="1765578"/>
            <a:chOff x="867093" y="1400532"/>
            <a:chExt cx="1765578" cy="1765578"/>
          </a:xfrm>
        </p:grpSpPr>
        <p:pic>
          <p:nvPicPr>
            <p:cNvPr id="7" name="Picture 6">
              <a:extLst>
                <a:ext uri="{FF2B5EF4-FFF2-40B4-BE49-F238E27FC236}">
                  <a16:creationId xmlns:a16="http://schemas.microsoft.com/office/drawing/2014/main" id="{084FF579-1DC8-4BAF-9449-C7CD15D90C59}"/>
                </a:ext>
              </a:extLst>
            </p:cNvPr>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7093" y="1400532"/>
              <a:ext cx="1308378" cy="1308378"/>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7C1A00-3243-4277-9DBB-10AD321E671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9493" y="1552932"/>
              <a:ext cx="1308378" cy="1308378"/>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57D6F8EC-9806-4648-97AE-244C59EC35A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71893" y="1705332"/>
              <a:ext cx="1308378" cy="1308378"/>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5BFDBCA-A191-42A8-88F5-EFA9C0370E3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24293" y="1857732"/>
              <a:ext cx="1308378" cy="1308378"/>
            </a:xfrm>
            <a:prstGeom prst="rect">
              <a:avLst/>
            </a:prstGeom>
            <a:effectLst>
              <a:outerShdw blurRad="50800" dist="38100" dir="2700000" algn="tl" rotWithShape="0">
                <a:prstClr val="black">
                  <a:alpha val="40000"/>
                </a:prstClr>
              </a:outerShdw>
            </a:effectLst>
          </p:spPr>
        </p:pic>
      </p:grpSp>
      <p:sp>
        <p:nvSpPr>
          <p:cNvPr id="12" name="TextBox 11">
            <a:extLst>
              <a:ext uri="{FF2B5EF4-FFF2-40B4-BE49-F238E27FC236}">
                <a16:creationId xmlns:a16="http://schemas.microsoft.com/office/drawing/2014/main" id="{71C200F3-2CF2-4246-8EB9-F44BB47CE034}"/>
              </a:ext>
            </a:extLst>
          </p:cNvPr>
          <p:cNvSpPr txBox="1"/>
          <p:nvPr/>
        </p:nvSpPr>
        <p:spPr>
          <a:xfrm>
            <a:off x="621219" y="4671327"/>
            <a:ext cx="2594871" cy="1384995"/>
          </a:xfrm>
          <a:prstGeom prst="rect">
            <a:avLst/>
          </a:prstGeom>
          <a:noFill/>
        </p:spPr>
        <p:txBody>
          <a:bodyPr wrap="square" lIns="0" tIns="0" rIns="0" bIns="0" rtlCol="0">
            <a:spAutoFit/>
          </a:bodyPr>
          <a:lstStyle/>
          <a:p>
            <a:r>
              <a:rPr lang="en-US" dirty="0">
                <a:solidFill>
                  <a:schemeClr val="accent2"/>
                </a:solidFill>
              </a:rPr>
              <a:t>Design notebooks</a:t>
            </a:r>
          </a:p>
          <a:p>
            <a:r>
              <a:rPr lang="en-US" dirty="0">
                <a:solidFill>
                  <a:schemeClr val="accent2"/>
                </a:solidFill>
              </a:rPr>
              <a:t>Technical Manuals</a:t>
            </a:r>
          </a:p>
          <a:p>
            <a:r>
              <a:rPr lang="en-US" dirty="0">
                <a:solidFill>
                  <a:schemeClr val="accent2"/>
                </a:solidFill>
              </a:rPr>
              <a:t>Technical Bulletins</a:t>
            </a:r>
          </a:p>
          <a:p>
            <a:r>
              <a:rPr lang="en-US" dirty="0">
                <a:solidFill>
                  <a:schemeClr val="accent2"/>
                </a:solidFill>
              </a:rPr>
              <a:t>Field Manuals</a:t>
            </a:r>
          </a:p>
          <a:p>
            <a:r>
              <a:rPr lang="en-US" dirty="0">
                <a:solidFill>
                  <a:schemeClr val="accent2"/>
                </a:solidFill>
              </a:rPr>
              <a:t>…</a:t>
            </a:r>
          </a:p>
        </p:txBody>
      </p:sp>
      <p:sp>
        <p:nvSpPr>
          <p:cNvPr id="14" name="TextBox 13">
            <a:extLst>
              <a:ext uri="{FF2B5EF4-FFF2-40B4-BE49-F238E27FC236}">
                <a16:creationId xmlns:a16="http://schemas.microsoft.com/office/drawing/2014/main" id="{73145886-03FC-4D85-94EB-B75EA6A7328C}"/>
              </a:ext>
            </a:extLst>
          </p:cNvPr>
          <p:cNvSpPr txBox="1"/>
          <p:nvPr/>
        </p:nvSpPr>
        <p:spPr>
          <a:xfrm>
            <a:off x="8987805" y="1222357"/>
            <a:ext cx="3188970" cy="304698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Learn new abstractions</a:t>
            </a:r>
          </a:p>
          <a:p>
            <a:pPr marL="742950" lvl="1" indent="-285750">
              <a:buFont typeface="Arial" panose="020B0604020202020204" pitchFamily="34" charset="0"/>
              <a:buChar char="•"/>
            </a:pPr>
            <a:r>
              <a:rPr lang="en-US" dirty="0">
                <a:solidFill>
                  <a:schemeClr val="accent2"/>
                </a:solidFill>
              </a:rPr>
              <a:t>Evolutionary trends</a:t>
            </a:r>
          </a:p>
          <a:p>
            <a:pPr marL="742950" lvl="1" indent="-285750">
              <a:buFont typeface="Arial" panose="020B0604020202020204" pitchFamily="34" charset="0"/>
              <a:buChar char="•"/>
            </a:pPr>
            <a:r>
              <a:rPr lang="en-US" dirty="0">
                <a:solidFill>
                  <a:schemeClr val="accent2"/>
                </a:solidFill>
              </a:rPr>
              <a:t>Scaling</a:t>
            </a:r>
          </a:p>
          <a:p>
            <a:pPr marL="285750" indent="-285750">
              <a:buFont typeface="Arial" panose="020B0604020202020204" pitchFamily="34" charset="0"/>
              <a:buChar char="•"/>
            </a:pPr>
            <a:r>
              <a:rPr lang="en-US" dirty="0">
                <a:solidFill>
                  <a:schemeClr val="accent2"/>
                </a:solidFill>
              </a:rPr>
              <a:t>Relationships between variables</a:t>
            </a:r>
          </a:p>
          <a:p>
            <a:pPr marL="742950" lvl="1" indent="-285750">
              <a:buFont typeface="Arial" panose="020B0604020202020204" pitchFamily="34" charset="0"/>
              <a:buChar char="•"/>
            </a:pPr>
            <a:r>
              <a:rPr lang="en-US" dirty="0">
                <a:solidFill>
                  <a:schemeClr val="accent2"/>
                </a:solidFill>
              </a:rPr>
              <a:t>Non-dimensional groupings</a:t>
            </a:r>
          </a:p>
          <a:p>
            <a:pPr marL="285750" indent="-285750">
              <a:buFont typeface="Arial" panose="020B0604020202020204" pitchFamily="34" charset="0"/>
              <a:buChar char="•"/>
            </a:pPr>
            <a:r>
              <a:rPr lang="en-US" dirty="0">
                <a:solidFill>
                  <a:schemeClr val="accent2"/>
                </a:solidFill>
              </a:rPr>
              <a:t>Bayesian Hybrid models </a:t>
            </a:r>
          </a:p>
          <a:p>
            <a:pPr marL="285750" indent="-285750">
              <a:buFont typeface="Arial" panose="020B0604020202020204" pitchFamily="34" charset="0"/>
              <a:buChar char="•"/>
            </a:pPr>
            <a:r>
              <a:rPr lang="en-US" dirty="0">
                <a:solidFill>
                  <a:schemeClr val="accent2"/>
                </a:solidFill>
              </a:rPr>
              <a:t>Models of physical significance</a:t>
            </a:r>
          </a:p>
          <a:p>
            <a:pPr marL="285750" indent="-285750">
              <a:buFont typeface="Arial" panose="020B0604020202020204" pitchFamily="34" charset="0"/>
              <a:buChar char="•"/>
            </a:pPr>
            <a:r>
              <a:rPr lang="en-US" dirty="0">
                <a:solidFill>
                  <a:schemeClr val="accent2"/>
                </a:solidFill>
              </a:rPr>
              <a:t>Uncertainty quantification</a:t>
            </a:r>
          </a:p>
          <a:p>
            <a:pPr marL="285750" indent="-285750">
              <a:buFont typeface="Arial" panose="020B0604020202020204" pitchFamily="34" charset="0"/>
              <a:buChar char="•"/>
            </a:pPr>
            <a:r>
              <a:rPr lang="en-US" dirty="0">
                <a:solidFill>
                  <a:schemeClr val="accent2"/>
                </a:solidFill>
              </a:rPr>
              <a:t>Underlying physical principles</a:t>
            </a:r>
          </a:p>
        </p:txBody>
      </p:sp>
      <p:grpSp>
        <p:nvGrpSpPr>
          <p:cNvPr id="24" name="Group 23">
            <a:extLst>
              <a:ext uri="{FF2B5EF4-FFF2-40B4-BE49-F238E27FC236}">
                <a16:creationId xmlns:a16="http://schemas.microsoft.com/office/drawing/2014/main" id="{E42B1DB1-C4E4-42B7-82D1-DE9EF232EE90}"/>
              </a:ext>
            </a:extLst>
          </p:cNvPr>
          <p:cNvGrpSpPr/>
          <p:nvPr/>
        </p:nvGrpSpPr>
        <p:grpSpPr>
          <a:xfrm>
            <a:off x="2929918" y="1208538"/>
            <a:ext cx="5618239" cy="1536925"/>
            <a:chOff x="2966565" y="1580732"/>
            <a:chExt cx="5618239" cy="1536925"/>
          </a:xfrm>
        </p:grpSpPr>
        <p:sp>
          <p:nvSpPr>
            <p:cNvPr id="13" name="Arrow: Right 12">
              <a:extLst>
                <a:ext uri="{FF2B5EF4-FFF2-40B4-BE49-F238E27FC236}">
                  <a16:creationId xmlns:a16="http://schemas.microsoft.com/office/drawing/2014/main" id="{039D7C22-5C3A-43C3-A087-2C5A65D68CC9}"/>
                </a:ext>
              </a:extLst>
            </p:cNvPr>
            <p:cNvSpPr/>
            <p:nvPr/>
          </p:nvSpPr>
          <p:spPr>
            <a:xfrm>
              <a:off x="2966565" y="1580732"/>
              <a:ext cx="5618239" cy="1536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859BCA-3BEA-4518-8A32-E2A3E66F05B4}"/>
                </a:ext>
              </a:extLst>
            </p:cNvPr>
            <p:cNvSpPr txBox="1"/>
            <p:nvPr/>
          </p:nvSpPr>
          <p:spPr>
            <a:xfrm>
              <a:off x="3037268" y="1614440"/>
              <a:ext cx="1724260" cy="276999"/>
            </a:xfrm>
            <a:prstGeom prst="rect">
              <a:avLst/>
            </a:prstGeom>
            <a:noFill/>
          </p:spPr>
          <p:txBody>
            <a:bodyPr wrap="square" lIns="0" tIns="0" rIns="0" bIns="0" rtlCol="0">
              <a:spAutoFit/>
            </a:bodyPr>
            <a:lstStyle/>
            <a:p>
              <a:r>
                <a:rPr lang="en-US" dirty="0">
                  <a:solidFill>
                    <a:schemeClr val="accent2"/>
                  </a:solidFill>
                </a:rPr>
                <a:t>ASKE</a:t>
              </a:r>
            </a:p>
          </p:txBody>
        </p:sp>
        <p:sp>
          <p:nvSpPr>
            <p:cNvPr id="20" name="TextBox 19">
              <a:extLst>
                <a:ext uri="{FF2B5EF4-FFF2-40B4-BE49-F238E27FC236}">
                  <a16:creationId xmlns:a16="http://schemas.microsoft.com/office/drawing/2014/main" id="{A6FC1E01-421D-4679-8913-8D2B7319C5AB}"/>
                </a:ext>
              </a:extLst>
            </p:cNvPr>
            <p:cNvSpPr txBox="1"/>
            <p:nvPr/>
          </p:nvSpPr>
          <p:spPr>
            <a:xfrm>
              <a:off x="3027033" y="2047884"/>
              <a:ext cx="4827292" cy="553998"/>
            </a:xfrm>
            <a:prstGeom prst="rect">
              <a:avLst/>
            </a:prstGeom>
            <a:noFill/>
          </p:spPr>
          <p:txBody>
            <a:bodyPr wrap="square" lIns="0" tIns="0" rIns="0" bIns="0" rtlCol="0">
              <a:spAutoFit/>
            </a:bodyPr>
            <a:lstStyle/>
            <a:p>
              <a:r>
                <a:rPr lang="en-US" dirty="0">
                  <a:solidFill>
                    <a:schemeClr val="bg1"/>
                  </a:solidFill>
                </a:rPr>
                <a:t>Equations and description in text and engineering code (typically in FORTRAN/BASIC..)</a:t>
              </a:r>
            </a:p>
          </p:txBody>
        </p:sp>
        <p:sp>
          <p:nvSpPr>
            <p:cNvPr id="21" name="TextBox 20">
              <a:extLst>
                <a:ext uri="{FF2B5EF4-FFF2-40B4-BE49-F238E27FC236}">
                  <a16:creationId xmlns:a16="http://schemas.microsoft.com/office/drawing/2014/main" id="{5816DF3A-0038-4060-B15C-E6529F1C06AB}"/>
                </a:ext>
              </a:extLst>
            </p:cNvPr>
            <p:cNvSpPr txBox="1"/>
            <p:nvPr/>
          </p:nvSpPr>
          <p:spPr>
            <a:xfrm>
              <a:off x="6291918" y="2736711"/>
              <a:ext cx="1817370" cy="276999"/>
            </a:xfrm>
            <a:prstGeom prst="rect">
              <a:avLst/>
            </a:prstGeom>
            <a:noFill/>
          </p:spPr>
          <p:txBody>
            <a:bodyPr wrap="square" lIns="0" tIns="0" rIns="0" bIns="0" rtlCol="0">
              <a:spAutoFit/>
            </a:bodyPr>
            <a:lstStyle/>
            <a:p>
              <a:r>
                <a:rPr lang="en-US" i="1" dirty="0">
                  <a:solidFill>
                    <a:schemeClr val="accent2"/>
                  </a:solidFill>
                </a:rPr>
                <a:t>Expert curated</a:t>
              </a:r>
            </a:p>
          </p:txBody>
        </p:sp>
      </p:grpSp>
      <p:grpSp>
        <p:nvGrpSpPr>
          <p:cNvPr id="25" name="Group 24">
            <a:extLst>
              <a:ext uri="{FF2B5EF4-FFF2-40B4-BE49-F238E27FC236}">
                <a16:creationId xmlns:a16="http://schemas.microsoft.com/office/drawing/2014/main" id="{F759DDFC-647C-4547-B998-1F6864EF99FA}"/>
              </a:ext>
            </a:extLst>
          </p:cNvPr>
          <p:cNvGrpSpPr/>
          <p:nvPr/>
        </p:nvGrpSpPr>
        <p:grpSpPr>
          <a:xfrm>
            <a:off x="3910673" y="3201679"/>
            <a:ext cx="4671436" cy="1292733"/>
            <a:chOff x="3948449" y="3682956"/>
            <a:chExt cx="4671436" cy="1292733"/>
          </a:xfrm>
        </p:grpSpPr>
        <p:sp>
          <p:nvSpPr>
            <p:cNvPr id="18" name="TextBox 17">
              <a:extLst>
                <a:ext uri="{FF2B5EF4-FFF2-40B4-BE49-F238E27FC236}">
                  <a16:creationId xmlns:a16="http://schemas.microsoft.com/office/drawing/2014/main" id="{738BA292-E954-4355-B33F-43D92460C0E2}"/>
                </a:ext>
              </a:extLst>
            </p:cNvPr>
            <p:cNvSpPr txBox="1"/>
            <p:nvPr/>
          </p:nvSpPr>
          <p:spPr>
            <a:xfrm rot="21059337">
              <a:off x="3948449" y="3861945"/>
              <a:ext cx="1394460" cy="276999"/>
            </a:xfrm>
            <a:prstGeom prst="rect">
              <a:avLst/>
            </a:prstGeom>
            <a:noFill/>
          </p:spPr>
          <p:txBody>
            <a:bodyPr wrap="square" lIns="0" tIns="0" rIns="0" bIns="0" rtlCol="0">
              <a:spAutoFit/>
            </a:bodyPr>
            <a:lstStyle/>
            <a:p>
              <a:r>
                <a:rPr lang="en-US" dirty="0">
                  <a:solidFill>
                    <a:schemeClr val="accent2"/>
                  </a:solidFill>
                </a:rPr>
                <a:t>PROGRAM B</a:t>
              </a:r>
            </a:p>
          </p:txBody>
        </p:sp>
        <p:grpSp>
          <p:nvGrpSpPr>
            <p:cNvPr id="6" name="Group 5">
              <a:extLst>
                <a:ext uri="{FF2B5EF4-FFF2-40B4-BE49-F238E27FC236}">
                  <a16:creationId xmlns:a16="http://schemas.microsoft.com/office/drawing/2014/main" id="{03E48CB8-FE39-4577-8590-224AFCA590A1}"/>
                </a:ext>
              </a:extLst>
            </p:cNvPr>
            <p:cNvGrpSpPr/>
            <p:nvPr/>
          </p:nvGrpSpPr>
          <p:grpSpPr>
            <a:xfrm rot="21163282">
              <a:off x="3961085" y="3682956"/>
              <a:ext cx="4658800" cy="1292733"/>
              <a:chOff x="2966565" y="3687082"/>
              <a:chExt cx="4658800" cy="1292733"/>
            </a:xfrm>
          </p:grpSpPr>
          <p:sp>
            <p:nvSpPr>
              <p:cNvPr id="16" name="Arrow: Right 15">
                <a:extLst>
                  <a:ext uri="{FF2B5EF4-FFF2-40B4-BE49-F238E27FC236}">
                    <a16:creationId xmlns:a16="http://schemas.microsoft.com/office/drawing/2014/main" id="{32E9C79A-13D7-4F52-976B-BA5F5DCD7E53}"/>
                  </a:ext>
                </a:extLst>
              </p:cNvPr>
              <p:cNvSpPr/>
              <p:nvPr/>
            </p:nvSpPr>
            <p:spPr>
              <a:xfrm>
                <a:off x="2966565" y="3687082"/>
                <a:ext cx="4658800" cy="1292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7B46F37-F0C4-4150-9A86-8676946257C7}"/>
                  </a:ext>
                </a:extLst>
              </p:cNvPr>
              <p:cNvSpPr txBox="1"/>
              <p:nvPr/>
            </p:nvSpPr>
            <p:spPr>
              <a:xfrm>
                <a:off x="3115399" y="4056449"/>
                <a:ext cx="3787972" cy="553998"/>
              </a:xfrm>
              <a:prstGeom prst="rect">
                <a:avLst/>
              </a:prstGeom>
              <a:noFill/>
            </p:spPr>
            <p:txBody>
              <a:bodyPr wrap="square" lIns="0" tIns="0" rIns="0" bIns="0" rtlCol="0">
                <a:spAutoFit/>
              </a:bodyPr>
              <a:lstStyle/>
              <a:p>
                <a:r>
                  <a:rPr lang="en-US" dirty="0">
                    <a:solidFill>
                      <a:schemeClr val="bg1"/>
                    </a:solidFill>
                  </a:rPr>
                  <a:t>Graphical representation of variables: XY plots, Area plots…</a:t>
                </a:r>
              </a:p>
            </p:txBody>
          </p:sp>
        </p:grpSp>
        <p:sp>
          <p:nvSpPr>
            <p:cNvPr id="22" name="TextBox 21">
              <a:extLst>
                <a:ext uri="{FF2B5EF4-FFF2-40B4-BE49-F238E27FC236}">
                  <a16:creationId xmlns:a16="http://schemas.microsoft.com/office/drawing/2014/main" id="{D56353EC-FC1D-41E4-8367-F3DD5DC00BC8}"/>
                </a:ext>
              </a:extLst>
            </p:cNvPr>
            <p:cNvSpPr txBox="1"/>
            <p:nvPr/>
          </p:nvSpPr>
          <p:spPr>
            <a:xfrm rot="21177989">
              <a:off x="6475463" y="4520027"/>
              <a:ext cx="1817370" cy="276999"/>
            </a:xfrm>
            <a:prstGeom prst="rect">
              <a:avLst/>
            </a:prstGeom>
            <a:noFill/>
          </p:spPr>
          <p:txBody>
            <a:bodyPr wrap="square" lIns="0" tIns="0" rIns="0" bIns="0" rtlCol="0">
              <a:spAutoFit/>
            </a:bodyPr>
            <a:lstStyle/>
            <a:p>
              <a:r>
                <a:rPr lang="en-US" i="1" dirty="0">
                  <a:solidFill>
                    <a:schemeClr val="accent2"/>
                  </a:solidFill>
                </a:rPr>
                <a:t>Expert curated</a:t>
              </a:r>
            </a:p>
          </p:txBody>
        </p:sp>
      </p:grpSp>
      <p:sp>
        <p:nvSpPr>
          <p:cNvPr id="23" name="Speech Bubble: Rectangle with Corners Rounded 22">
            <a:extLst>
              <a:ext uri="{FF2B5EF4-FFF2-40B4-BE49-F238E27FC236}">
                <a16:creationId xmlns:a16="http://schemas.microsoft.com/office/drawing/2014/main" id="{A67F6092-1FB1-49E7-B3D5-651AD542272F}"/>
              </a:ext>
            </a:extLst>
          </p:cNvPr>
          <p:cNvSpPr/>
          <p:nvPr/>
        </p:nvSpPr>
        <p:spPr>
          <a:xfrm>
            <a:off x="3725046" y="5192262"/>
            <a:ext cx="6122624" cy="914400"/>
          </a:xfrm>
          <a:prstGeom prst="wedgeRoundRectCallout">
            <a:avLst>
              <a:gd name="adj1" fmla="val -38276"/>
              <a:gd name="adj2" fmla="val 92271"/>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Knowledge retention is a key challenge of US industry. Expert curation of  documentation will enable retention of knowledge and avoid costly re-learning of lessons</a:t>
            </a:r>
          </a:p>
        </p:txBody>
      </p:sp>
      <p:sp>
        <p:nvSpPr>
          <p:cNvPr id="8" name="TextBox 7">
            <a:extLst>
              <a:ext uri="{FF2B5EF4-FFF2-40B4-BE49-F238E27FC236}">
                <a16:creationId xmlns:a16="http://schemas.microsoft.com/office/drawing/2014/main" id="{D0B13A6B-CCBC-44B9-AECA-3EF7624706EC}"/>
              </a:ext>
            </a:extLst>
          </p:cNvPr>
          <p:cNvSpPr txBox="1"/>
          <p:nvPr/>
        </p:nvSpPr>
        <p:spPr>
          <a:xfrm>
            <a:off x="7028149" y="4442167"/>
            <a:ext cx="5018085" cy="553998"/>
          </a:xfrm>
          <a:prstGeom prst="rect">
            <a:avLst/>
          </a:prstGeom>
          <a:noFill/>
        </p:spPr>
        <p:txBody>
          <a:bodyPr wrap="square" lIns="0" tIns="0" rIns="0" bIns="0" rtlCol="0">
            <a:spAutoFit/>
          </a:bodyPr>
          <a:lstStyle/>
          <a:p>
            <a:r>
              <a:rPr lang="en-US" i="1" dirty="0">
                <a:solidFill>
                  <a:schemeClr val="accent2"/>
                </a:solidFill>
              </a:rPr>
              <a:t>Challenge: Correlation is not causation</a:t>
            </a:r>
          </a:p>
          <a:p>
            <a:r>
              <a:rPr lang="en-US" i="1" dirty="0">
                <a:solidFill>
                  <a:schemeClr val="accent2"/>
                </a:solidFill>
              </a:rPr>
              <a:t>Expert curation required to make proper assessment</a:t>
            </a:r>
          </a:p>
        </p:txBody>
      </p:sp>
    </p:spTree>
    <p:extLst>
      <p:ext uri="{BB962C8B-B14F-4D97-AF65-F5344CB8AC3E}">
        <p14:creationId xmlns:p14="http://schemas.microsoft.com/office/powerpoint/2010/main" val="44717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6832-EFA8-43E9-A09F-105F5E6FFA56}"/>
              </a:ext>
            </a:extLst>
          </p:cNvPr>
          <p:cNvSpPr>
            <a:spLocks noGrp="1"/>
          </p:cNvSpPr>
          <p:nvPr>
            <p:ph type="title"/>
          </p:nvPr>
        </p:nvSpPr>
        <p:spPr/>
        <p:txBody>
          <a:bodyPr/>
          <a:lstStyle/>
          <a:p>
            <a:r>
              <a:rPr lang="en-US" dirty="0"/>
              <a:t>Higher Level of Abstraction and Inference</a:t>
            </a:r>
          </a:p>
        </p:txBody>
      </p:sp>
      <p:sp>
        <p:nvSpPr>
          <p:cNvPr id="2" name="Date Placeholder 1">
            <a:extLst>
              <a:ext uri="{FF2B5EF4-FFF2-40B4-BE49-F238E27FC236}">
                <a16:creationId xmlns:a16="http://schemas.microsoft.com/office/drawing/2014/main" id="{C19EACC2-AD18-4617-A805-EC1245479DC9}"/>
              </a:ext>
            </a:extLst>
          </p:cNvPr>
          <p:cNvSpPr>
            <a:spLocks noGrp="1"/>
          </p:cNvSpPr>
          <p:nvPr>
            <p:ph type="dt" sz="half" idx="10"/>
          </p:nvPr>
        </p:nvSpPr>
        <p:spPr/>
        <p:txBody>
          <a:bodyPr/>
          <a:lstStyle/>
          <a:p>
            <a:fld id="{561146A8-A192-4F5D-A963-F694E58B90FD}" type="datetime4">
              <a:rPr lang="en-US" smtClean="0"/>
              <a:t>May 24, 2019</a:t>
            </a:fld>
            <a:endParaRPr lang="en-CA"/>
          </a:p>
        </p:txBody>
      </p:sp>
      <p:sp>
        <p:nvSpPr>
          <p:cNvPr id="4" name="Slide Number Placeholder 3">
            <a:extLst>
              <a:ext uri="{FF2B5EF4-FFF2-40B4-BE49-F238E27FC236}">
                <a16:creationId xmlns:a16="http://schemas.microsoft.com/office/drawing/2014/main" id="{25A25F4A-E2CE-4F27-811C-4694C3C9668F}"/>
              </a:ext>
            </a:extLst>
          </p:cNvPr>
          <p:cNvSpPr>
            <a:spLocks noGrp="1"/>
          </p:cNvSpPr>
          <p:nvPr>
            <p:ph type="sldNum" sz="quarter" idx="12"/>
          </p:nvPr>
        </p:nvSpPr>
        <p:spPr/>
        <p:txBody>
          <a:bodyPr/>
          <a:lstStyle/>
          <a:p>
            <a:fld id="{00E6A5BD-C011-4A45-AA3A-201790FB7F2B}" type="slidenum">
              <a:rPr lang="en-CA" smtClean="0"/>
              <a:t>3</a:t>
            </a:fld>
            <a:endParaRPr lang="en-CA"/>
          </a:p>
        </p:txBody>
      </p:sp>
      <p:grpSp>
        <p:nvGrpSpPr>
          <p:cNvPr id="15" name="Group 14">
            <a:extLst>
              <a:ext uri="{FF2B5EF4-FFF2-40B4-BE49-F238E27FC236}">
                <a16:creationId xmlns:a16="http://schemas.microsoft.com/office/drawing/2014/main" id="{76B93CB4-D6EC-4B51-ADC5-D95AD4594882}"/>
              </a:ext>
            </a:extLst>
          </p:cNvPr>
          <p:cNvGrpSpPr/>
          <p:nvPr/>
        </p:nvGrpSpPr>
        <p:grpSpPr>
          <a:xfrm>
            <a:off x="1381499" y="2684259"/>
            <a:ext cx="1765578" cy="1765578"/>
            <a:chOff x="867093" y="1400532"/>
            <a:chExt cx="1765578" cy="1765578"/>
          </a:xfrm>
        </p:grpSpPr>
        <p:pic>
          <p:nvPicPr>
            <p:cNvPr id="7" name="Picture 6">
              <a:extLst>
                <a:ext uri="{FF2B5EF4-FFF2-40B4-BE49-F238E27FC236}">
                  <a16:creationId xmlns:a16="http://schemas.microsoft.com/office/drawing/2014/main" id="{084FF579-1DC8-4BAF-9449-C7CD15D90C59}"/>
                </a:ext>
              </a:extLst>
            </p:cNvPr>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7093" y="1400532"/>
              <a:ext cx="1308378" cy="1308378"/>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7C1A00-3243-4277-9DBB-10AD321E671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9493" y="1552932"/>
              <a:ext cx="1308378" cy="1308378"/>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57D6F8EC-9806-4648-97AE-244C59EC35A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71893" y="1705332"/>
              <a:ext cx="1308378" cy="1308378"/>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5BFDBCA-A191-42A8-88F5-EFA9C0370E3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24293" y="1857732"/>
              <a:ext cx="1308378" cy="1308378"/>
            </a:xfrm>
            <a:prstGeom prst="rect">
              <a:avLst/>
            </a:prstGeom>
            <a:effectLst>
              <a:outerShdw blurRad="50800" dist="38100" dir="2700000" algn="tl" rotWithShape="0">
                <a:prstClr val="black">
                  <a:alpha val="40000"/>
                </a:prstClr>
              </a:outerShdw>
            </a:effectLst>
          </p:spPr>
        </p:pic>
      </p:grpSp>
      <p:sp>
        <p:nvSpPr>
          <p:cNvPr id="12" name="TextBox 11">
            <a:extLst>
              <a:ext uri="{FF2B5EF4-FFF2-40B4-BE49-F238E27FC236}">
                <a16:creationId xmlns:a16="http://schemas.microsoft.com/office/drawing/2014/main" id="{71C200F3-2CF2-4246-8EB9-F44BB47CE034}"/>
              </a:ext>
            </a:extLst>
          </p:cNvPr>
          <p:cNvSpPr txBox="1"/>
          <p:nvPr/>
        </p:nvSpPr>
        <p:spPr>
          <a:xfrm>
            <a:off x="778420" y="4921002"/>
            <a:ext cx="2594871" cy="1384995"/>
          </a:xfrm>
          <a:prstGeom prst="rect">
            <a:avLst/>
          </a:prstGeom>
          <a:noFill/>
        </p:spPr>
        <p:txBody>
          <a:bodyPr wrap="square" lIns="0" tIns="0" rIns="0" bIns="0" rtlCol="0">
            <a:spAutoFit/>
          </a:bodyPr>
          <a:lstStyle/>
          <a:p>
            <a:r>
              <a:rPr lang="en-US" dirty="0">
                <a:solidFill>
                  <a:schemeClr val="accent2"/>
                </a:solidFill>
              </a:rPr>
              <a:t>Published Literature,</a:t>
            </a:r>
          </a:p>
          <a:p>
            <a:r>
              <a:rPr lang="en-US" dirty="0">
                <a:solidFill>
                  <a:schemeClr val="accent2"/>
                </a:solidFill>
              </a:rPr>
              <a:t>Internal Reports,</a:t>
            </a:r>
          </a:p>
          <a:p>
            <a:r>
              <a:rPr lang="en-US" dirty="0">
                <a:solidFill>
                  <a:schemeClr val="accent2"/>
                </a:solidFill>
              </a:rPr>
              <a:t>Technical Reports,</a:t>
            </a:r>
          </a:p>
          <a:p>
            <a:r>
              <a:rPr lang="en-US" dirty="0">
                <a:solidFill>
                  <a:schemeClr val="accent2"/>
                </a:solidFill>
              </a:rPr>
              <a:t>Design review reports</a:t>
            </a:r>
          </a:p>
          <a:p>
            <a:r>
              <a:rPr lang="en-US" dirty="0">
                <a:solidFill>
                  <a:schemeClr val="accent2"/>
                </a:solidFill>
              </a:rPr>
              <a:t>Documentation </a:t>
            </a:r>
          </a:p>
        </p:txBody>
      </p:sp>
      <p:sp>
        <p:nvSpPr>
          <p:cNvPr id="14" name="TextBox 13">
            <a:extLst>
              <a:ext uri="{FF2B5EF4-FFF2-40B4-BE49-F238E27FC236}">
                <a16:creationId xmlns:a16="http://schemas.microsoft.com/office/drawing/2014/main" id="{73145886-03FC-4D85-94EB-B75EA6A7328C}"/>
              </a:ext>
            </a:extLst>
          </p:cNvPr>
          <p:cNvSpPr txBox="1"/>
          <p:nvPr/>
        </p:nvSpPr>
        <p:spPr>
          <a:xfrm>
            <a:off x="8987805" y="1222357"/>
            <a:ext cx="3188970" cy="304698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Learn new abstractions</a:t>
            </a:r>
          </a:p>
          <a:p>
            <a:pPr marL="742950" lvl="1" indent="-285750">
              <a:buFont typeface="Arial" panose="020B0604020202020204" pitchFamily="34" charset="0"/>
              <a:buChar char="•"/>
            </a:pPr>
            <a:r>
              <a:rPr lang="en-US" dirty="0">
                <a:solidFill>
                  <a:schemeClr val="accent2"/>
                </a:solidFill>
              </a:rPr>
              <a:t>Evolutionary trends</a:t>
            </a:r>
          </a:p>
          <a:p>
            <a:pPr marL="742950" lvl="1" indent="-285750">
              <a:buFont typeface="Arial" panose="020B0604020202020204" pitchFamily="34" charset="0"/>
              <a:buChar char="•"/>
            </a:pPr>
            <a:r>
              <a:rPr lang="en-US" dirty="0">
                <a:solidFill>
                  <a:schemeClr val="accent2"/>
                </a:solidFill>
              </a:rPr>
              <a:t>Scaling</a:t>
            </a:r>
          </a:p>
          <a:p>
            <a:pPr marL="285750" indent="-285750">
              <a:buFont typeface="Arial" panose="020B0604020202020204" pitchFamily="34" charset="0"/>
              <a:buChar char="•"/>
            </a:pPr>
            <a:r>
              <a:rPr lang="en-US" dirty="0">
                <a:solidFill>
                  <a:schemeClr val="accent2"/>
                </a:solidFill>
              </a:rPr>
              <a:t>Relationships between variables</a:t>
            </a:r>
          </a:p>
          <a:p>
            <a:pPr marL="742950" lvl="1" indent="-285750">
              <a:buFont typeface="Arial" panose="020B0604020202020204" pitchFamily="34" charset="0"/>
              <a:buChar char="•"/>
            </a:pPr>
            <a:r>
              <a:rPr lang="en-US" dirty="0">
                <a:solidFill>
                  <a:schemeClr val="accent2"/>
                </a:solidFill>
              </a:rPr>
              <a:t>Non-dimensional groupings</a:t>
            </a:r>
          </a:p>
          <a:p>
            <a:pPr marL="285750" indent="-285750">
              <a:buFont typeface="Arial" panose="020B0604020202020204" pitchFamily="34" charset="0"/>
              <a:buChar char="•"/>
            </a:pPr>
            <a:r>
              <a:rPr lang="en-US" dirty="0">
                <a:solidFill>
                  <a:schemeClr val="accent2"/>
                </a:solidFill>
              </a:rPr>
              <a:t>Bayesian Hybrid models </a:t>
            </a:r>
          </a:p>
          <a:p>
            <a:pPr marL="285750" indent="-285750">
              <a:buFont typeface="Arial" panose="020B0604020202020204" pitchFamily="34" charset="0"/>
              <a:buChar char="•"/>
            </a:pPr>
            <a:r>
              <a:rPr lang="en-US" dirty="0">
                <a:solidFill>
                  <a:schemeClr val="accent2"/>
                </a:solidFill>
              </a:rPr>
              <a:t>Models of physical significance</a:t>
            </a:r>
          </a:p>
          <a:p>
            <a:pPr marL="285750" indent="-285750">
              <a:buFont typeface="Arial" panose="020B0604020202020204" pitchFamily="34" charset="0"/>
              <a:buChar char="•"/>
            </a:pPr>
            <a:r>
              <a:rPr lang="en-US" dirty="0">
                <a:solidFill>
                  <a:schemeClr val="accent2"/>
                </a:solidFill>
              </a:rPr>
              <a:t>Uncertainty quantification</a:t>
            </a:r>
          </a:p>
          <a:p>
            <a:pPr marL="285750" indent="-285750">
              <a:buFont typeface="Arial" panose="020B0604020202020204" pitchFamily="34" charset="0"/>
              <a:buChar char="•"/>
            </a:pPr>
            <a:r>
              <a:rPr lang="en-US" dirty="0">
                <a:solidFill>
                  <a:schemeClr val="accent2"/>
                </a:solidFill>
              </a:rPr>
              <a:t>Underlying physical principles</a:t>
            </a:r>
          </a:p>
        </p:txBody>
      </p:sp>
      <p:grpSp>
        <p:nvGrpSpPr>
          <p:cNvPr id="24" name="Group 23">
            <a:extLst>
              <a:ext uri="{FF2B5EF4-FFF2-40B4-BE49-F238E27FC236}">
                <a16:creationId xmlns:a16="http://schemas.microsoft.com/office/drawing/2014/main" id="{E42B1DB1-C4E4-42B7-82D1-DE9EF232EE90}"/>
              </a:ext>
            </a:extLst>
          </p:cNvPr>
          <p:cNvGrpSpPr/>
          <p:nvPr/>
        </p:nvGrpSpPr>
        <p:grpSpPr>
          <a:xfrm>
            <a:off x="2929918" y="1208538"/>
            <a:ext cx="5618239" cy="1536925"/>
            <a:chOff x="2966565" y="1580732"/>
            <a:chExt cx="5618239" cy="1536925"/>
          </a:xfrm>
        </p:grpSpPr>
        <p:sp>
          <p:nvSpPr>
            <p:cNvPr id="13" name="Arrow: Right 12">
              <a:extLst>
                <a:ext uri="{FF2B5EF4-FFF2-40B4-BE49-F238E27FC236}">
                  <a16:creationId xmlns:a16="http://schemas.microsoft.com/office/drawing/2014/main" id="{039D7C22-5C3A-43C3-A087-2C5A65D68CC9}"/>
                </a:ext>
              </a:extLst>
            </p:cNvPr>
            <p:cNvSpPr/>
            <p:nvPr/>
          </p:nvSpPr>
          <p:spPr>
            <a:xfrm>
              <a:off x="2966565" y="1580732"/>
              <a:ext cx="5618239" cy="1536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859BCA-3BEA-4518-8A32-E2A3E66F05B4}"/>
                </a:ext>
              </a:extLst>
            </p:cNvPr>
            <p:cNvSpPr txBox="1"/>
            <p:nvPr/>
          </p:nvSpPr>
          <p:spPr>
            <a:xfrm>
              <a:off x="3037268" y="1614440"/>
              <a:ext cx="1724260" cy="276999"/>
            </a:xfrm>
            <a:prstGeom prst="rect">
              <a:avLst/>
            </a:prstGeom>
            <a:noFill/>
          </p:spPr>
          <p:txBody>
            <a:bodyPr wrap="square" lIns="0" tIns="0" rIns="0" bIns="0" rtlCol="0">
              <a:spAutoFit/>
            </a:bodyPr>
            <a:lstStyle/>
            <a:p>
              <a:r>
                <a:rPr lang="en-US" dirty="0">
                  <a:solidFill>
                    <a:schemeClr val="accent2"/>
                  </a:solidFill>
                </a:rPr>
                <a:t>ASKE</a:t>
              </a:r>
            </a:p>
          </p:txBody>
        </p:sp>
        <p:sp>
          <p:nvSpPr>
            <p:cNvPr id="20" name="TextBox 19">
              <a:extLst>
                <a:ext uri="{FF2B5EF4-FFF2-40B4-BE49-F238E27FC236}">
                  <a16:creationId xmlns:a16="http://schemas.microsoft.com/office/drawing/2014/main" id="{A6FC1E01-421D-4679-8913-8D2B7319C5AB}"/>
                </a:ext>
              </a:extLst>
            </p:cNvPr>
            <p:cNvSpPr txBox="1"/>
            <p:nvPr/>
          </p:nvSpPr>
          <p:spPr>
            <a:xfrm>
              <a:off x="3027033" y="2047884"/>
              <a:ext cx="4827292" cy="553998"/>
            </a:xfrm>
            <a:prstGeom prst="rect">
              <a:avLst/>
            </a:prstGeom>
            <a:noFill/>
          </p:spPr>
          <p:txBody>
            <a:bodyPr wrap="square" lIns="0" tIns="0" rIns="0" bIns="0" rtlCol="0">
              <a:spAutoFit/>
            </a:bodyPr>
            <a:lstStyle/>
            <a:p>
              <a:r>
                <a:rPr lang="en-US" dirty="0">
                  <a:solidFill>
                    <a:schemeClr val="bg1"/>
                  </a:solidFill>
                </a:rPr>
                <a:t>Equations and description in text and engineering code (typically in FORTRAN/BASIC..)</a:t>
              </a:r>
            </a:p>
          </p:txBody>
        </p:sp>
        <p:sp>
          <p:nvSpPr>
            <p:cNvPr id="21" name="TextBox 20">
              <a:extLst>
                <a:ext uri="{FF2B5EF4-FFF2-40B4-BE49-F238E27FC236}">
                  <a16:creationId xmlns:a16="http://schemas.microsoft.com/office/drawing/2014/main" id="{5816DF3A-0038-4060-B15C-E6529F1C06AB}"/>
                </a:ext>
              </a:extLst>
            </p:cNvPr>
            <p:cNvSpPr txBox="1"/>
            <p:nvPr/>
          </p:nvSpPr>
          <p:spPr>
            <a:xfrm>
              <a:off x="6291918" y="2736711"/>
              <a:ext cx="1817370" cy="276999"/>
            </a:xfrm>
            <a:prstGeom prst="rect">
              <a:avLst/>
            </a:prstGeom>
            <a:noFill/>
          </p:spPr>
          <p:txBody>
            <a:bodyPr wrap="square" lIns="0" tIns="0" rIns="0" bIns="0" rtlCol="0">
              <a:spAutoFit/>
            </a:bodyPr>
            <a:lstStyle/>
            <a:p>
              <a:r>
                <a:rPr lang="en-US" i="1" dirty="0">
                  <a:solidFill>
                    <a:schemeClr val="accent2"/>
                  </a:solidFill>
                </a:rPr>
                <a:t>Expert curated</a:t>
              </a:r>
            </a:p>
          </p:txBody>
        </p:sp>
      </p:grpSp>
      <p:grpSp>
        <p:nvGrpSpPr>
          <p:cNvPr id="25" name="Group 24">
            <a:extLst>
              <a:ext uri="{FF2B5EF4-FFF2-40B4-BE49-F238E27FC236}">
                <a16:creationId xmlns:a16="http://schemas.microsoft.com/office/drawing/2014/main" id="{F759DDFC-647C-4547-B998-1F6864EF99FA}"/>
              </a:ext>
            </a:extLst>
          </p:cNvPr>
          <p:cNvGrpSpPr/>
          <p:nvPr/>
        </p:nvGrpSpPr>
        <p:grpSpPr>
          <a:xfrm>
            <a:off x="3910673" y="3201679"/>
            <a:ext cx="4671436" cy="1292733"/>
            <a:chOff x="3948449" y="3682956"/>
            <a:chExt cx="4671436" cy="1292733"/>
          </a:xfrm>
        </p:grpSpPr>
        <p:sp>
          <p:nvSpPr>
            <p:cNvPr id="18" name="TextBox 17">
              <a:extLst>
                <a:ext uri="{FF2B5EF4-FFF2-40B4-BE49-F238E27FC236}">
                  <a16:creationId xmlns:a16="http://schemas.microsoft.com/office/drawing/2014/main" id="{738BA292-E954-4355-B33F-43D92460C0E2}"/>
                </a:ext>
              </a:extLst>
            </p:cNvPr>
            <p:cNvSpPr txBox="1"/>
            <p:nvPr/>
          </p:nvSpPr>
          <p:spPr>
            <a:xfrm rot="21059337">
              <a:off x="3948449" y="3861945"/>
              <a:ext cx="1394460" cy="276999"/>
            </a:xfrm>
            <a:prstGeom prst="rect">
              <a:avLst/>
            </a:prstGeom>
            <a:noFill/>
          </p:spPr>
          <p:txBody>
            <a:bodyPr wrap="square" lIns="0" tIns="0" rIns="0" bIns="0" rtlCol="0">
              <a:spAutoFit/>
            </a:bodyPr>
            <a:lstStyle/>
            <a:p>
              <a:r>
                <a:rPr lang="en-US" dirty="0">
                  <a:solidFill>
                    <a:schemeClr val="accent2"/>
                  </a:solidFill>
                </a:rPr>
                <a:t>PROGRAM B</a:t>
              </a:r>
            </a:p>
          </p:txBody>
        </p:sp>
        <p:grpSp>
          <p:nvGrpSpPr>
            <p:cNvPr id="6" name="Group 5">
              <a:extLst>
                <a:ext uri="{FF2B5EF4-FFF2-40B4-BE49-F238E27FC236}">
                  <a16:creationId xmlns:a16="http://schemas.microsoft.com/office/drawing/2014/main" id="{03E48CB8-FE39-4577-8590-224AFCA590A1}"/>
                </a:ext>
              </a:extLst>
            </p:cNvPr>
            <p:cNvGrpSpPr/>
            <p:nvPr/>
          </p:nvGrpSpPr>
          <p:grpSpPr>
            <a:xfrm rot="21163282">
              <a:off x="3961085" y="3682956"/>
              <a:ext cx="4658800" cy="1292733"/>
              <a:chOff x="2966565" y="3687082"/>
              <a:chExt cx="4658800" cy="1292733"/>
            </a:xfrm>
          </p:grpSpPr>
          <p:sp>
            <p:nvSpPr>
              <p:cNvPr id="16" name="Arrow: Right 15">
                <a:extLst>
                  <a:ext uri="{FF2B5EF4-FFF2-40B4-BE49-F238E27FC236}">
                    <a16:creationId xmlns:a16="http://schemas.microsoft.com/office/drawing/2014/main" id="{32E9C79A-13D7-4F52-976B-BA5F5DCD7E53}"/>
                  </a:ext>
                </a:extLst>
              </p:cNvPr>
              <p:cNvSpPr/>
              <p:nvPr/>
            </p:nvSpPr>
            <p:spPr>
              <a:xfrm>
                <a:off x="2966565" y="3687082"/>
                <a:ext cx="4658800" cy="1292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7B46F37-F0C4-4150-9A86-8676946257C7}"/>
                  </a:ext>
                </a:extLst>
              </p:cNvPr>
              <p:cNvSpPr txBox="1"/>
              <p:nvPr/>
            </p:nvSpPr>
            <p:spPr>
              <a:xfrm>
                <a:off x="3115399" y="4056449"/>
                <a:ext cx="3787972" cy="553998"/>
              </a:xfrm>
              <a:prstGeom prst="rect">
                <a:avLst/>
              </a:prstGeom>
              <a:noFill/>
            </p:spPr>
            <p:txBody>
              <a:bodyPr wrap="square" lIns="0" tIns="0" rIns="0" bIns="0" rtlCol="0">
                <a:spAutoFit/>
              </a:bodyPr>
              <a:lstStyle/>
              <a:p>
                <a:r>
                  <a:rPr lang="en-US" dirty="0">
                    <a:solidFill>
                      <a:schemeClr val="bg1"/>
                    </a:solidFill>
                  </a:rPr>
                  <a:t>Graphical representation of variables: XY plots, Area plots…</a:t>
                </a:r>
              </a:p>
            </p:txBody>
          </p:sp>
        </p:grpSp>
        <p:sp>
          <p:nvSpPr>
            <p:cNvPr id="22" name="TextBox 21">
              <a:extLst>
                <a:ext uri="{FF2B5EF4-FFF2-40B4-BE49-F238E27FC236}">
                  <a16:creationId xmlns:a16="http://schemas.microsoft.com/office/drawing/2014/main" id="{D56353EC-FC1D-41E4-8367-F3DD5DC00BC8}"/>
                </a:ext>
              </a:extLst>
            </p:cNvPr>
            <p:cNvSpPr txBox="1"/>
            <p:nvPr/>
          </p:nvSpPr>
          <p:spPr>
            <a:xfrm rot="21177989">
              <a:off x="6475463" y="4520027"/>
              <a:ext cx="1817370" cy="276999"/>
            </a:xfrm>
            <a:prstGeom prst="rect">
              <a:avLst/>
            </a:prstGeom>
            <a:noFill/>
          </p:spPr>
          <p:txBody>
            <a:bodyPr wrap="square" lIns="0" tIns="0" rIns="0" bIns="0" rtlCol="0">
              <a:spAutoFit/>
            </a:bodyPr>
            <a:lstStyle/>
            <a:p>
              <a:r>
                <a:rPr lang="en-US" i="1" dirty="0">
                  <a:solidFill>
                    <a:schemeClr val="accent2"/>
                  </a:solidFill>
                </a:rPr>
                <a:t>Expert curated</a:t>
              </a:r>
            </a:p>
          </p:txBody>
        </p:sp>
      </p:grpSp>
      <p:sp>
        <p:nvSpPr>
          <p:cNvPr id="23" name="Speech Bubble: Rectangle with Corners Rounded 22">
            <a:extLst>
              <a:ext uri="{FF2B5EF4-FFF2-40B4-BE49-F238E27FC236}">
                <a16:creationId xmlns:a16="http://schemas.microsoft.com/office/drawing/2014/main" id="{A67F6092-1FB1-49E7-B3D5-651AD542272F}"/>
              </a:ext>
            </a:extLst>
          </p:cNvPr>
          <p:cNvSpPr/>
          <p:nvPr/>
        </p:nvSpPr>
        <p:spPr>
          <a:xfrm>
            <a:off x="5290956" y="4845107"/>
            <a:ext cx="6122624" cy="1460890"/>
          </a:xfrm>
          <a:prstGeom prst="wedgeRoundRectCallout">
            <a:avLst>
              <a:gd name="adj1" fmla="val 9828"/>
              <a:gd name="adj2" fmla="val 60069"/>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Enables :</a:t>
            </a:r>
          </a:p>
          <a:p>
            <a:pPr algn="ctr"/>
            <a:r>
              <a:rPr lang="en-US" dirty="0"/>
              <a:t>tracking of evolutionary trends,</a:t>
            </a:r>
          </a:p>
          <a:p>
            <a:pPr algn="ctr"/>
            <a:r>
              <a:rPr lang="en-US" dirty="0"/>
              <a:t> identifying hidden relationships, </a:t>
            </a:r>
          </a:p>
          <a:p>
            <a:pPr algn="ctr"/>
            <a:r>
              <a:rPr lang="en-US" dirty="0"/>
              <a:t>subtle physical principles.</a:t>
            </a:r>
          </a:p>
          <a:p>
            <a:pPr algn="ctr"/>
            <a:r>
              <a:rPr lang="en-US" dirty="0"/>
              <a:t> </a:t>
            </a:r>
          </a:p>
        </p:txBody>
      </p:sp>
    </p:spTree>
    <p:extLst>
      <p:ext uri="{BB962C8B-B14F-4D97-AF65-F5344CB8AC3E}">
        <p14:creationId xmlns:p14="http://schemas.microsoft.com/office/powerpoint/2010/main" val="88141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8733"/>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671</TotalTime>
  <Words>240</Words>
  <Application>Microsoft Office PowerPoint</Application>
  <PresentationFormat>Widescreen</PresentationFormat>
  <Paragraphs>64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GE Inspira Sans</vt:lpstr>
      <vt:lpstr>GE</vt:lpstr>
      <vt:lpstr>ASKE Use Cases (2)</vt:lpstr>
      <vt:lpstr>Knowledge Retention and Curation</vt:lpstr>
      <vt:lpstr>Higher Level of Abstraction and Inference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ASKE Use Case</dc:title>
  <dc:creator>Joshi, Narendra (GE Global Research, US)</dc:creator>
  <dc:description>Version 1.08
Job 1437
August 25, 2016</dc:description>
  <cp:lastModifiedBy>Crapo, Andrew (GE Global Research, US)</cp:lastModifiedBy>
  <cp:revision>39</cp:revision>
  <dcterms:created xsi:type="dcterms:W3CDTF">2019-05-21T18:41:46Z</dcterms:created>
  <dcterms:modified xsi:type="dcterms:W3CDTF">2019-05-24T21:19:35Z</dcterms:modified>
</cp:coreProperties>
</file>