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9" r:id="rId2"/>
  </p:sldMasterIdLst>
  <p:notesMasterIdLst>
    <p:notesMasterId r:id="rId9"/>
  </p:notesMasterIdLst>
  <p:sldIdLst>
    <p:sldId id="268" r:id="rId3"/>
    <p:sldId id="286" r:id="rId4"/>
    <p:sldId id="288" r:id="rId5"/>
    <p:sldId id="289" r:id="rId6"/>
    <p:sldId id="290" r:id="rId7"/>
    <p:sldId id="27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8" d="100"/>
          <a:sy n="108" d="100"/>
        </p:scale>
        <p:origin x="5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964387-C45C-482E-82A5-4F6898CF178D}" type="datetimeFigureOut">
              <a:rPr lang="en-US" smtClean="0"/>
              <a:t>5/24/2019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E9E1C3-E031-440C-9EF3-E66AF7C93451}" type="slidenum">
              <a:rPr lang="en-US" smtClean="0"/>
              <a:t>‹#›</a:t>
            </a:fld>
            <a:endParaRPr lang="en-US"/>
          </a:p>
        </p:txBody>
      </p:sp>
    </p:spTree>
    <p:extLst>
      <p:ext uri="{BB962C8B-B14F-4D97-AF65-F5344CB8AC3E}">
        <p14:creationId xmlns:p14="http://schemas.microsoft.com/office/powerpoint/2010/main" val="118428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39B577F-6036-4BCD-9021-A736CBC28733}" type="slidenum">
              <a:rPr kumimoji="0" lang="en-US" sz="1200" b="0" i="0" u="none" strike="noStrike" kern="1200" cap="none" spc="0" normalizeH="0" baseline="0" noProof="0" smtClean="0">
                <a:ln>
                  <a:noFill/>
                </a:ln>
                <a:solidFill>
                  <a:prstClr val="white">
                    <a:lumMod val="65000"/>
                  </a:prstClr>
                </a:solidFill>
                <a:effectLst/>
                <a:uLnTx/>
                <a:uFillTx/>
                <a:latin typeface="Tahoma" pitchFamily="34" charset="0"/>
                <a:ea typeface="Tahoma" pitchFamily="34" charset="0"/>
                <a:cs typeface="Tahom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white">
                  <a:lumMod val="65000"/>
                </a:prstClr>
              </a:solidFill>
              <a:effectLst/>
              <a:uLnTx/>
              <a:uFillTx/>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95343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39B577F-6036-4BCD-9021-A736CBC28733}" type="slidenum">
              <a:rPr kumimoji="0" lang="en-US" sz="1200" b="0" i="0" u="none" strike="noStrike" kern="1200" cap="none" spc="0" normalizeH="0" baseline="0" noProof="0" smtClean="0">
                <a:ln>
                  <a:noFill/>
                </a:ln>
                <a:solidFill>
                  <a:prstClr val="white">
                    <a:lumMod val="65000"/>
                  </a:prstClr>
                </a:solidFill>
                <a:effectLst/>
                <a:uLnTx/>
                <a:uFillTx/>
                <a:latin typeface="Tahoma" pitchFamily="34" charset="0"/>
                <a:ea typeface="Tahoma" pitchFamily="34" charset="0"/>
                <a:cs typeface="Tahom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white">
                  <a:lumMod val="65000"/>
                </a:prstClr>
              </a:solidFill>
              <a:effectLst/>
              <a:uLnTx/>
              <a:uFillTx/>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614262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39B577F-6036-4BCD-9021-A736CBC28733}" type="slidenum">
              <a:rPr kumimoji="0" lang="en-US" sz="1200" b="0" i="0" u="none" strike="noStrike" kern="1200" cap="none" spc="0" normalizeH="0" baseline="0" noProof="0" smtClean="0">
                <a:ln>
                  <a:noFill/>
                </a:ln>
                <a:solidFill>
                  <a:prstClr val="white">
                    <a:lumMod val="65000"/>
                  </a:prstClr>
                </a:solidFill>
                <a:effectLst/>
                <a:uLnTx/>
                <a:uFillTx/>
                <a:latin typeface="Tahoma" pitchFamily="34" charset="0"/>
                <a:ea typeface="Tahoma" pitchFamily="34" charset="0"/>
                <a:cs typeface="Tahom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white">
                  <a:lumMod val="65000"/>
                </a:prstClr>
              </a:solidFill>
              <a:effectLst/>
              <a:uLnTx/>
              <a:uFillTx/>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20881672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a:t>Distribution Statement</a:t>
            </a:r>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910167" y="1456511"/>
            <a:ext cx="10363200" cy="457200"/>
          </a:xfrm>
        </p:spPr>
        <p:txBody>
          <a:bodyPr anchor="b" anchorCtr="0"/>
          <a:lstStyle>
            <a:lvl1pPr algn="ctr">
              <a:defRPr sz="2400" b="1">
                <a:latin typeface="Tahoma" pitchFamily="34" charset="0"/>
                <a:ea typeface="Tahoma" pitchFamily="34" charset="0"/>
                <a:cs typeface="Tahoma" pitchFamily="34" charset="0"/>
              </a:defRPr>
            </a:lvl1pPr>
          </a:lstStyle>
          <a:p>
            <a:r>
              <a:rPr lang="en-US"/>
              <a:t>Click to edit Master title style</a:t>
            </a:r>
            <a:endParaRPr lang="en-US" dirty="0"/>
          </a:p>
        </p:txBody>
      </p:sp>
      <p:sp>
        <p:nvSpPr>
          <p:cNvPr id="6" name="Subtitle 2"/>
          <p:cNvSpPr>
            <a:spLocks noGrp="1"/>
          </p:cNvSpPr>
          <p:nvPr>
            <p:ph type="subTitle" idx="1" hasCustomPrompt="1"/>
          </p:nvPr>
        </p:nvSpPr>
        <p:spPr>
          <a:xfrm>
            <a:off x="1828800" y="2057400"/>
            <a:ext cx="8534400" cy="1752600"/>
          </a:xfrm>
        </p:spPr>
        <p:txBody>
          <a:bodyPr/>
          <a:lstStyle>
            <a:lvl1pPr marL="0" indent="0" algn="ctr">
              <a:buNone/>
              <a:defRPr sz="1800">
                <a:latin typeface="Tahoma" pitchFamily="34" charset="0"/>
                <a:ea typeface="Tahoma" pitchFamily="34" charset="0"/>
                <a:cs typeface="Tahoma"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add briefer names</a:t>
            </a:r>
          </a:p>
        </p:txBody>
      </p:sp>
      <p:cxnSp>
        <p:nvCxnSpPr>
          <p:cNvPr id="7" name="Straight Connector 6"/>
          <p:cNvCxnSpPr>
            <a:cxnSpLocks noChangeShapeType="1"/>
          </p:cNvCxnSpPr>
          <p:nvPr userDrawn="1"/>
        </p:nvCxnSpPr>
        <p:spPr bwMode="auto">
          <a:xfrm>
            <a:off x="508000" y="1979616"/>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9" name="Text Placeholder 8"/>
          <p:cNvSpPr>
            <a:spLocks noGrp="1"/>
          </p:cNvSpPr>
          <p:nvPr>
            <p:ph type="body" sz="quarter" idx="12" hasCustomPrompt="1"/>
          </p:nvPr>
        </p:nvSpPr>
        <p:spPr>
          <a:xfrm>
            <a:off x="1834195" y="4049487"/>
            <a:ext cx="8524567" cy="720221"/>
          </a:xfrm>
        </p:spPr>
        <p:txBody>
          <a:bodyPr/>
          <a:lstStyle>
            <a:lvl1pPr algn="ctr" eaLnBrk="1" hangingPunct="1">
              <a:defRPr sz="1600">
                <a:solidFill>
                  <a:schemeClr val="bg1">
                    <a:lumMod val="65000"/>
                  </a:schemeClr>
                </a:solidFill>
              </a:defRPr>
            </a:lvl1pPr>
          </a:lstStyle>
          <a:p>
            <a:pPr eaLnBrk="1" hangingPunct="1"/>
            <a:r>
              <a:rPr lang="en-US" dirty="0">
                <a:latin typeface="Tahoma" charset="0"/>
              </a:rPr>
              <a:t>Click to edit “Briefing prepared for”</a:t>
            </a:r>
          </a:p>
        </p:txBody>
      </p:sp>
      <p:sp>
        <p:nvSpPr>
          <p:cNvPr id="11" name="Text Placeholder 10"/>
          <p:cNvSpPr>
            <a:spLocks noGrp="1"/>
          </p:cNvSpPr>
          <p:nvPr>
            <p:ph type="body" sz="quarter" idx="13" hasCustomPrompt="1"/>
          </p:nvPr>
        </p:nvSpPr>
        <p:spPr>
          <a:xfrm>
            <a:off x="3653367" y="4790049"/>
            <a:ext cx="4876799" cy="322825"/>
          </a:xfrm>
        </p:spPr>
        <p:txBody>
          <a:bodyPr/>
          <a:lstStyle>
            <a:lvl1pPr algn="ctr" eaLnBrk="1" hangingPunct="1">
              <a:defRPr sz="1600">
                <a:solidFill>
                  <a:schemeClr val="bg1">
                    <a:lumMod val="65000"/>
                  </a:schemeClr>
                </a:solidFill>
              </a:defRPr>
            </a:lvl1pPr>
          </a:lstStyle>
          <a:p>
            <a:pPr eaLnBrk="1" hangingPunct="1"/>
            <a:r>
              <a:rPr lang="en-US" dirty="0">
                <a:latin typeface="Tahoma" charset="0"/>
              </a:rPr>
              <a:t>Click to edit Date</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30281" y="5167034"/>
            <a:ext cx="1722970" cy="1039826"/>
          </a:xfrm>
          <a:prstGeom prst="rect">
            <a:avLst/>
          </a:prstGeom>
        </p:spPr>
      </p:pic>
    </p:spTree>
    <p:extLst>
      <p:ext uri="{BB962C8B-B14F-4D97-AF65-F5344CB8AC3E}">
        <p14:creationId xmlns:p14="http://schemas.microsoft.com/office/powerpoint/2010/main" val="1796495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_Four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a:t>Distribution Statement</a:t>
            </a:r>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609604" y="1066800"/>
            <a:ext cx="5377545"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6193975" y="1066800"/>
            <a:ext cx="5490031"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5"/>
          </p:nvPr>
        </p:nvSpPr>
        <p:spPr>
          <a:xfrm>
            <a:off x="6193970" y="3521528"/>
            <a:ext cx="5490031"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6"/>
          </p:nvPr>
        </p:nvSpPr>
        <p:spPr>
          <a:xfrm>
            <a:off x="605976" y="3529693"/>
            <a:ext cx="5377545"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ctrTitle"/>
          </p:nvPr>
        </p:nvSpPr>
        <p:spPr>
          <a:xfrm>
            <a:off x="1828800" y="151418"/>
            <a:ext cx="985520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1000" y="83133"/>
            <a:ext cx="1241441" cy="749220"/>
          </a:xfrm>
          <a:prstGeom prst="rect">
            <a:avLst/>
          </a:prstGeom>
        </p:spPr>
      </p:pic>
      <p:cxnSp>
        <p:nvCxnSpPr>
          <p:cNvPr id="12" name="Straight Connector 11"/>
          <p:cNvCxnSpPr>
            <a:cxnSpLocks noChangeShapeType="1"/>
          </p:cNvCxnSpPr>
          <p:nvPr userDrawn="1"/>
        </p:nvCxnSpPr>
        <p:spPr bwMode="auto">
          <a:xfrm>
            <a:off x="381000" y="841689"/>
            <a:ext cx="11302999" cy="0"/>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945329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_Six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a:t>Distribution Statement</a:t>
            </a:r>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6" name="Content Placeholder 2"/>
          <p:cNvSpPr>
            <a:spLocks noGrp="1"/>
          </p:cNvSpPr>
          <p:nvPr>
            <p:ph sz="quarter" idx="13"/>
          </p:nvPr>
        </p:nvSpPr>
        <p:spPr>
          <a:xfrm>
            <a:off x="609600" y="1066800"/>
            <a:ext cx="3556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4"/>
          </p:nvPr>
        </p:nvSpPr>
        <p:spPr>
          <a:xfrm>
            <a:off x="4368800" y="1066800"/>
            <a:ext cx="3556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5"/>
          </p:nvPr>
        </p:nvSpPr>
        <p:spPr>
          <a:xfrm>
            <a:off x="616857" y="3535137"/>
            <a:ext cx="3556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quarter" idx="16"/>
          </p:nvPr>
        </p:nvSpPr>
        <p:spPr>
          <a:xfrm>
            <a:off x="8120743" y="1066800"/>
            <a:ext cx="3556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sz="quarter" idx="17"/>
          </p:nvPr>
        </p:nvSpPr>
        <p:spPr>
          <a:xfrm>
            <a:off x="8128000" y="3535137"/>
            <a:ext cx="3556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quarter" idx="18"/>
          </p:nvPr>
        </p:nvSpPr>
        <p:spPr>
          <a:xfrm>
            <a:off x="4376059" y="3537858"/>
            <a:ext cx="3556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p:cNvSpPr>
            <a:spLocks noGrp="1"/>
          </p:cNvSpPr>
          <p:nvPr>
            <p:ph type="ctrTitle"/>
          </p:nvPr>
        </p:nvSpPr>
        <p:spPr>
          <a:xfrm>
            <a:off x="1828800" y="151418"/>
            <a:ext cx="985520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1000" y="83133"/>
            <a:ext cx="1241441" cy="749220"/>
          </a:xfrm>
          <a:prstGeom prst="rect">
            <a:avLst/>
          </a:prstGeom>
        </p:spPr>
      </p:pic>
      <p:cxnSp>
        <p:nvCxnSpPr>
          <p:cNvPr id="15" name="Straight Connector 14"/>
          <p:cNvCxnSpPr>
            <a:cxnSpLocks noChangeShapeType="1"/>
          </p:cNvCxnSpPr>
          <p:nvPr userDrawn="1"/>
        </p:nvCxnSpPr>
        <p:spPr bwMode="auto">
          <a:xfrm>
            <a:off x="381000" y="841689"/>
            <a:ext cx="11302999" cy="0"/>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047809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_Caption">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a:t>Distribution Statement</a:t>
            </a:r>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4"/>
          </p:nvPr>
        </p:nvSpPr>
        <p:spPr>
          <a:xfrm>
            <a:off x="4713516" y="1066801"/>
            <a:ext cx="6970485" cy="4811486"/>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quarter" idx="15"/>
          </p:nvPr>
        </p:nvSpPr>
        <p:spPr>
          <a:xfrm>
            <a:off x="751422" y="1763489"/>
            <a:ext cx="3831468" cy="4115027"/>
          </a:xfrm>
        </p:spPr>
        <p:txBody>
          <a:bodyPr/>
          <a:lstStyle>
            <a:lvl1pPr>
              <a:defRPr sz="1400"/>
            </a:lvl1pPr>
          </a:lstStyle>
          <a:p>
            <a:pPr lvl="0"/>
            <a:r>
              <a:rPr lang="en-US"/>
              <a:t>Edit Master text styles</a:t>
            </a:r>
          </a:p>
        </p:txBody>
      </p:sp>
      <p:sp>
        <p:nvSpPr>
          <p:cNvPr id="7" name="Text Placeholder 3"/>
          <p:cNvSpPr>
            <a:spLocks noGrp="1"/>
          </p:cNvSpPr>
          <p:nvPr>
            <p:ph type="body" sz="quarter" idx="16"/>
          </p:nvPr>
        </p:nvSpPr>
        <p:spPr>
          <a:xfrm>
            <a:off x="762002" y="1066800"/>
            <a:ext cx="3828143" cy="696687"/>
          </a:xfrm>
        </p:spPr>
        <p:txBody>
          <a:bodyPr anchor="b"/>
          <a:lstStyle>
            <a:lvl1pPr algn="l">
              <a:defRPr sz="2000" b="1" baseline="0"/>
            </a:lvl1pPr>
          </a:lstStyle>
          <a:p>
            <a:pPr lvl="0"/>
            <a:r>
              <a:rPr lang="en-US"/>
              <a:t>Edit Master text styles</a:t>
            </a:r>
          </a:p>
          <a:p>
            <a:pPr lvl="1"/>
            <a:r>
              <a:rPr lang="en-US"/>
              <a:t>Second level</a:t>
            </a:r>
          </a:p>
        </p:txBody>
      </p:sp>
      <p:sp>
        <p:nvSpPr>
          <p:cNvPr id="10" name="Title 1"/>
          <p:cNvSpPr>
            <a:spLocks noGrp="1"/>
          </p:cNvSpPr>
          <p:nvPr>
            <p:ph type="ctrTitle"/>
          </p:nvPr>
        </p:nvSpPr>
        <p:spPr>
          <a:xfrm>
            <a:off x="1828800" y="151418"/>
            <a:ext cx="985520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1000" y="83133"/>
            <a:ext cx="1241441" cy="749220"/>
          </a:xfrm>
          <a:prstGeom prst="rect">
            <a:avLst/>
          </a:prstGeom>
        </p:spPr>
      </p:pic>
      <p:cxnSp>
        <p:nvCxnSpPr>
          <p:cNvPr id="11" name="Straight Connector 10"/>
          <p:cNvCxnSpPr>
            <a:cxnSpLocks noChangeShapeType="1"/>
          </p:cNvCxnSpPr>
          <p:nvPr userDrawn="1"/>
        </p:nvCxnSpPr>
        <p:spPr bwMode="auto">
          <a:xfrm>
            <a:off x="381000" y="841689"/>
            <a:ext cx="11302999" cy="0"/>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2043747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cluding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a:t>Distribution Statement</a:t>
            </a:r>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extBox 4"/>
          <p:cNvSpPr txBox="1"/>
          <p:nvPr userDrawn="1"/>
        </p:nvSpPr>
        <p:spPr>
          <a:xfrm>
            <a:off x="4550365" y="3979891"/>
            <a:ext cx="3030308" cy="369332"/>
          </a:xfrm>
          <a:prstGeom prst="rect">
            <a:avLst/>
          </a:prstGeom>
          <a:noFill/>
        </p:spPr>
        <p:txBody>
          <a:bodyPr wrap="square" rtlCol="0">
            <a:spAutoFit/>
          </a:bodyPr>
          <a:lstStyle/>
          <a:p>
            <a:pPr lvl="0" algn="ctr"/>
            <a:r>
              <a:rPr lang="en-US" sz="1800" dirty="0">
                <a:latin typeface="Tahoma" pitchFamily="34" charset="0"/>
                <a:ea typeface="Tahoma" pitchFamily="34" charset="0"/>
                <a:cs typeface="Tahoma" pitchFamily="34" charset="0"/>
              </a:rPr>
              <a:t>www.darpa.mil</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50364" y="2151075"/>
            <a:ext cx="3030308" cy="1828816"/>
          </a:xfrm>
          <a:prstGeom prst="rect">
            <a:avLst/>
          </a:prstGeom>
        </p:spPr>
      </p:pic>
    </p:spTree>
    <p:extLst>
      <p:ext uri="{BB962C8B-B14F-4D97-AF65-F5344CB8AC3E}">
        <p14:creationId xmlns:p14="http://schemas.microsoft.com/office/powerpoint/2010/main" val="338328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Y17_Staffer_Quad_1">
    <p:spTree>
      <p:nvGrpSpPr>
        <p:cNvPr id="1" name=""/>
        <p:cNvGrpSpPr/>
        <p:nvPr/>
      </p:nvGrpSpPr>
      <p:grpSpPr>
        <a:xfrm>
          <a:off x="0" y="0"/>
          <a:ext cx="0" cy="0"/>
          <a:chOff x="0" y="0"/>
          <a:chExt cx="0" cy="0"/>
        </a:xfrm>
      </p:grpSpPr>
      <p:sp>
        <p:nvSpPr>
          <p:cNvPr id="74" name="Text Placeholder 73"/>
          <p:cNvSpPr>
            <a:spLocks noGrp="1"/>
          </p:cNvSpPr>
          <p:nvPr>
            <p:ph type="body" sz="quarter" idx="36" hasCustomPrompt="1"/>
          </p:nvPr>
        </p:nvSpPr>
        <p:spPr>
          <a:xfrm>
            <a:off x="262875" y="4077691"/>
            <a:ext cx="5718048" cy="2157984"/>
          </a:xfrm>
        </p:spPr>
        <p:txBody>
          <a:bodyPr/>
          <a:lstStyle>
            <a:lvl1pPr marL="0" indent="0">
              <a:defRPr sz="1200" baseline="0"/>
            </a:lvl1pPr>
          </a:lstStyle>
          <a:p>
            <a:pPr lvl="0"/>
            <a:r>
              <a:rPr lang="en-US" dirty="0"/>
              <a:t>(What are you trying to accomplish and what is the desired end state)</a:t>
            </a:r>
          </a:p>
        </p:txBody>
      </p:sp>
      <p:sp>
        <p:nvSpPr>
          <p:cNvPr id="71" name="Text Placeholder 70"/>
          <p:cNvSpPr>
            <a:spLocks noGrp="1"/>
          </p:cNvSpPr>
          <p:nvPr>
            <p:ph type="body" sz="quarter" idx="35" hasCustomPrompt="1"/>
          </p:nvPr>
        </p:nvSpPr>
        <p:spPr>
          <a:xfrm>
            <a:off x="262875" y="1592626"/>
            <a:ext cx="5718048" cy="2157984"/>
          </a:xfrm>
        </p:spPr>
        <p:txBody>
          <a:bodyPr/>
          <a:lstStyle>
            <a:lvl1pPr marL="0" indent="0">
              <a:defRPr sz="1200" baseline="0"/>
            </a:lvl1pPr>
          </a:lstStyle>
          <a:p>
            <a:pPr lvl="0"/>
            <a:r>
              <a:rPr lang="en-US" dirty="0"/>
              <a:t>(Give a broad overview of the program here)</a:t>
            </a:r>
          </a:p>
        </p:txBody>
      </p:sp>
      <p:cxnSp>
        <p:nvCxnSpPr>
          <p:cNvPr id="11" name="Straight Connector 10"/>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12" name="Straight Connector 11"/>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15" name="Text Placeholder 6"/>
          <p:cNvSpPr>
            <a:spLocks noGrp="1"/>
          </p:cNvSpPr>
          <p:nvPr>
            <p:ph type="body" sz="quarter" idx="14" hasCustomPrompt="1"/>
          </p:nvPr>
        </p:nvSpPr>
        <p:spPr>
          <a:xfrm>
            <a:off x="6273660" y="1592626"/>
            <a:ext cx="5718048" cy="2157984"/>
          </a:xfrm>
        </p:spPr>
        <p:txBody>
          <a:bodyPr/>
          <a:lstStyle>
            <a:lvl1pPr marL="0" indent="0">
              <a:defRPr sz="1200" baseline="0"/>
            </a:lvl1pPr>
          </a:lstStyle>
          <a:p>
            <a:pPr lvl="0"/>
            <a:r>
              <a:rPr lang="en-US" dirty="0"/>
              <a:t>Upcoming Key Decisions:</a:t>
            </a:r>
          </a:p>
          <a:p>
            <a:pPr lvl="0"/>
            <a:endParaRPr lang="en-US" dirty="0"/>
          </a:p>
          <a:p>
            <a:pPr lvl="0"/>
            <a:r>
              <a:rPr lang="en-US" dirty="0"/>
              <a:t>Transition: (Define stages of transition – 6.1, 6.2, 6.3</a:t>
            </a:r>
          </a:p>
          <a:p>
            <a:pPr lvl="0"/>
            <a:endParaRPr lang="en-US" dirty="0"/>
          </a:p>
          <a:p>
            <a:pPr lvl="0"/>
            <a:r>
              <a:rPr lang="en-US" dirty="0"/>
              <a:t>Technical Risk</a:t>
            </a:r>
          </a:p>
        </p:txBody>
      </p:sp>
      <p:sp>
        <p:nvSpPr>
          <p:cNvPr id="17" name="TextBox 16"/>
          <p:cNvSpPr txBox="1"/>
          <p:nvPr userDrawn="1"/>
        </p:nvSpPr>
        <p:spPr>
          <a:xfrm>
            <a:off x="1200151" y="1363190"/>
            <a:ext cx="3619503"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OVERVIEW</a:t>
            </a:r>
          </a:p>
        </p:txBody>
      </p:sp>
      <p:sp>
        <p:nvSpPr>
          <p:cNvPr id="18" name="TextBox 17"/>
          <p:cNvSpPr txBox="1"/>
          <p:nvPr userDrawn="1"/>
        </p:nvSpPr>
        <p:spPr>
          <a:xfrm>
            <a:off x="7454898" y="1365363"/>
            <a:ext cx="3619503"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STATUS</a:t>
            </a:r>
          </a:p>
        </p:txBody>
      </p:sp>
      <p:sp>
        <p:nvSpPr>
          <p:cNvPr id="19" name="TextBox 18"/>
          <p:cNvSpPr txBox="1"/>
          <p:nvPr userDrawn="1"/>
        </p:nvSpPr>
        <p:spPr>
          <a:xfrm>
            <a:off x="341314" y="3843864"/>
            <a:ext cx="533717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CAPABILITY OBJECTIVE/GOAL</a:t>
            </a:r>
          </a:p>
        </p:txBody>
      </p:sp>
      <p:sp>
        <p:nvSpPr>
          <p:cNvPr id="21" name="TextBox 20"/>
          <p:cNvSpPr txBox="1"/>
          <p:nvPr userDrawn="1"/>
        </p:nvSpPr>
        <p:spPr>
          <a:xfrm>
            <a:off x="8188123" y="3843864"/>
            <a:ext cx="2153051"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PERFORMERS</a:t>
            </a:r>
          </a:p>
        </p:txBody>
      </p:sp>
      <p:sp>
        <p:nvSpPr>
          <p:cNvPr id="24" name="Text Placeholder 6"/>
          <p:cNvSpPr>
            <a:spLocks noGrp="1"/>
          </p:cNvSpPr>
          <p:nvPr>
            <p:ph type="body" sz="quarter" idx="32" hasCustomPrompt="1"/>
          </p:nvPr>
        </p:nvSpPr>
        <p:spPr>
          <a:xfrm>
            <a:off x="6253087" y="4329799"/>
            <a:ext cx="3252157" cy="2221992"/>
          </a:xfrm>
        </p:spPr>
        <p:txBody>
          <a:bodyPr/>
          <a:lstStyle>
            <a:lvl1pPr marL="0" indent="0">
              <a:defRPr sz="1000"/>
            </a:lvl1pPr>
          </a:lstStyle>
          <a:p>
            <a:pPr lvl="0"/>
            <a:r>
              <a:rPr lang="en-US" dirty="0"/>
              <a:t>(Just include primes)</a:t>
            </a:r>
          </a:p>
        </p:txBody>
      </p:sp>
      <p:sp>
        <p:nvSpPr>
          <p:cNvPr id="25" name="Text Placeholder 6"/>
          <p:cNvSpPr>
            <a:spLocks noGrp="1"/>
          </p:cNvSpPr>
          <p:nvPr>
            <p:ph type="body" sz="quarter" idx="33" hasCustomPrompt="1"/>
          </p:nvPr>
        </p:nvSpPr>
        <p:spPr>
          <a:xfrm>
            <a:off x="9514448" y="4329585"/>
            <a:ext cx="2621280" cy="2221992"/>
          </a:xfrm>
        </p:spPr>
        <p:txBody>
          <a:bodyPr/>
          <a:lstStyle>
            <a:lvl1pPr marL="0" indent="0">
              <a:defRPr sz="1000" baseline="0"/>
            </a:lvl1pPr>
          </a:lstStyle>
          <a:p>
            <a:pPr lvl="0"/>
            <a:r>
              <a:rPr lang="en-US" dirty="0"/>
              <a:t>(City, State)</a:t>
            </a:r>
          </a:p>
        </p:txBody>
      </p:sp>
      <p:cxnSp>
        <p:nvCxnSpPr>
          <p:cNvPr id="13" name="Straight Connector 12"/>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8" name="Text Placeholder 67"/>
          <p:cNvSpPr>
            <a:spLocks noGrp="1"/>
          </p:cNvSpPr>
          <p:nvPr>
            <p:ph type="body" sz="quarter" idx="34" hasCustomPrompt="1"/>
          </p:nvPr>
        </p:nvSpPr>
        <p:spPr>
          <a:xfrm>
            <a:off x="1828800" y="201560"/>
            <a:ext cx="10162908" cy="521208"/>
          </a:xfrm>
        </p:spPr>
        <p:txBody>
          <a:bodyPr anchor="ctr"/>
          <a:lstStyle>
            <a:lvl1pPr>
              <a:defRPr sz="2400"/>
            </a:lvl1pPr>
          </a:lstStyle>
          <a:p>
            <a:pPr lvl="0"/>
            <a:r>
              <a:rPr lang="en-US" dirty="0"/>
              <a:t>Program Name (Acronym)</a:t>
            </a:r>
          </a:p>
        </p:txBody>
      </p:sp>
      <p:sp>
        <p:nvSpPr>
          <p:cNvPr id="52" name="TextBox 51"/>
          <p:cNvSpPr txBox="1"/>
          <p:nvPr userDrawn="1"/>
        </p:nvSpPr>
        <p:spPr>
          <a:xfrm>
            <a:off x="38105" y="1100946"/>
            <a:ext cx="831849" cy="246221"/>
          </a:xfrm>
          <a:prstGeom prst="rect">
            <a:avLst/>
          </a:prstGeom>
          <a:noFill/>
        </p:spPr>
        <p:txBody>
          <a:bodyPr wrap="square" rtlCol="0">
            <a:spAutoFit/>
          </a:bodyPr>
          <a:lstStyle/>
          <a:p>
            <a:r>
              <a:rPr lang="en-US" sz="1000" dirty="0">
                <a:solidFill>
                  <a:prstClr val="black"/>
                </a:solidFill>
              </a:rPr>
              <a:t>PE:</a:t>
            </a:r>
          </a:p>
        </p:txBody>
      </p:sp>
      <p:sp>
        <p:nvSpPr>
          <p:cNvPr id="53" name="TextBox 52"/>
          <p:cNvSpPr txBox="1"/>
          <p:nvPr userDrawn="1"/>
        </p:nvSpPr>
        <p:spPr>
          <a:xfrm>
            <a:off x="1392061" y="1100946"/>
            <a:ext cx="1606551" cy="246221"/>
          </a:xfrm>
          <a:prstGeom prst="rect">
            <a:avLst/>
          </a:prstGeom>
          <a:noFill/>
        </p:spPr>
        <p:txBody>
          <a:bodyPr wrap="square" rtlCol="0">
            <a:spAutoFit/>
          </a:bodyPr>
          <a:lstStyle/>
          <a:p>
            <a:r>
              <a:rPr lang="en-US" sz="1000" dirty="0">
                <a:solidFill>
                  <a:prstClr val="black"/>
                </a:solidFill>
              </a:rPr>
              <a:t>PROJECT:</a:t>
            </a:r>
          </a:p>
        </p:txBody>
      </p:sp>
      <p:sp>
        <p:nvSpPr>
          <p:cNvPr id="54" name="TextBox 53"/>
          <p:cNvSpPr txBox="1"/>
          <p:nvPr userDrawn="1"/>
        </p:nvSpPr>
        <p:spPr>
          <a:xfrm>
            <a:off x="3009902" y="1100946"/>
            <a:ext cx="1606551" cy="246221"/>
          </a:xfrm>
          <a:prstGeom prst="rect">
            <a:avLst/>
          </a:prstGeom>
          <a:noFill/>
        </p:spPr>
        <p:txBody>
          <a:bodyPr wrap="square" rtlCol="0">
            <a:spAutoFit/>
          </a:bodyPr>
          <a:lstStyle/>
          <a:p>
            <a:r>
              <a:rPr lang="en-US" sz="1000" dirty="0">
                <a:solidFill>
                  <a:prstClr val="black"/>
                </a:solidFill>
              </a:rPr>
              <a:t>RDDS PG #:</a:t>
            </a:r>
          </a:p>
        </p:txBody>
      </p:sp>
      <p:sp>
        <p:nvSpPr>
          <p:cNvPr id="55" name="Text Placeholder 2"/>
          <p:cNvSpPr>
            <a:spLocks noGrp="1"/>
          </p:cNvSpPr>
          <p:nvPr>
            <p:ph type="body" sz="quarter" idx="21" hasCustomPrompt="1"/>
          </p:nvPr>
        </p:nvSpPr>
        <p:spPr>
          <a:xfrm>
            <a:off x="373943" y="1100945"/>
            <a:ext cx="992009"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56" name="Text Placeholder 2"/>
          <p:cNvSpPr>
            <a:spLocks noGrp="1"/>
          </p:cNvSpPr>
          <p:nvPr>
            <p:ph type="body" sz="quarter" idx="22" hasCustomPrompt="1"/>
          </p:nvPr>
        </p:nvSpPr>
        <p:spPr>
          <a:xfrm>
            <a:off x="2238766" y="1100946"/>
            <a:ext cx="6695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7" name="Text Placeholder 2"/>
          <p:cNvSpPr>
            <a:spLocks noGrp="1"/>
          </p:cNvSpPr>
          <p:nvPr>
            <p:ph type="body" sz="quarter" idx="23" hasCustomPrompt="1"/>
          </p:nvPr>
        </p:nvSpPr>
        <p:spPr>
          <a:xfrm>
            <a:off x="4030131" y="110094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39"/>
          <p:cNvSpPr>
            <a:spLocks noGrp="1"/>
          </p:cNvSpPr>
          <p:nvPr>
            <p:ph type="body" sz="quarter" idx="15" hasCustomPrompt="1"/>
          </p:nvPr>
        </p:nvSpPr>
        <p:spPr>
          <a:xfrm>
            <a:off x="9119973"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9" name="Text Placeholder 39"/>
          <p:cNvSpPr>
            <a:spLocks noGrp="1"/>
          </p:cNvSpPr>
          <p:nvPr>
            <p:ph type="body" sz="quarter" idx="29" hasCustomPrompt="1"/>
          </p:nvPr>
        </p:nvSpPr>
        <p:spPr>
          <a:xfrm>
            <a:off x="10096341"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60" name="Text Placeholder 39"/>
          <p:cNvSpPr>
            <a:spLocks noGrp="1"/>
          </p:cNvSpPr>
          <p:nvPr>
            <p:ph type="body" sz="quarter" idx="30" hasCustomPrompt="1"/>
          </p:nvPr>
        </p:nvSpPr>
        <p:spPr>
          <a:xfrm>
            <a:off x="11079800"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61" name="TextBox 60"/>
          <p:cNvSpPr txBox="1"/>
          <p:nvPr userDrawn="1"/>
        </p:nvSpPr>
        <p:spPr>
          <a:xfrm>
            <a:off x="11079800" y="880703"/>
            <a:ext cx="975360" cy="246221"/>
          </a:xfrm>
          <a:prstGeom prst="rect">
            <a:avLst/>
          </a:prstGeom>
          <a:noFill/>
        </p:spPr>
        <p:txBody>
          <a:bodyPr wrap="square" rtlCol="0">
            <a:spAutoFit/>
          </a:bodyPr>
          <a:lstStyle>
            <a:defPPr>
              <a:defRPr lang="en-US"/>
            </a:defPPr>
            <a:lvl1pPr>
              <a:defRPr sz="1000"/>
            </a:lvl1pPr>
          </a:lstStyle>
          <a:p>
            <a:pPr algn="ctr"/>
            <a:r>
              <a:rPr lang="en-US" sz="1000" dirty="0">
                <a:solidFill>
                  <a:prstClr val="black"/>
                </a:solidFill>
              </a:rPr>
              <a:t>FY20</a:t>
            </a:r>
          </a:p>
        </p:txBody>
      </p:sp>
      <p:sp>
        <p:nvSpPr>
          <p:cNvPr id="62" name="TextBox 61"/>
          <p:cNvSpPr txBox="1"/>
          <p:nvPr userDrawn="1"/>
        </p:nvSpPr>
        <p:spPr>
          <a:xfrm>
            <a:off x="10101659" y="880703"/>
            <a:ext cx="975360" cy="246221"/>
          </a:xfrm>
          <a:prstGeom prst="rect">
            <a:avLst/>
          </a:prstGeom>
          <a:noFill/>
        </p:spPr>
        <p:txBody>
          <a:bodyPr wrap="square" rtlCol="0">
            <a:spAutoFit/>
          </a:bodyPr>
          <a:lstStyle>
            <a:defPPr>
              <a:defRPr lang="en-US"/>
            </a:defPPr>
            <a:lvl1pPr>
              <a:defRPr sz="1000"/>
            </a:lvl1pPr>
          </a:lstStyle>
          <a:p>
            <a:pPr algn="ctr"/>
            <a:r>
              <a:rPr lang="en-US" sz="1000" dirty="0">
                <a:solidFill>
                  <a:prstClr val="black"/>
                </a:solidFill>
              </a:rPr>
              <a:t>FY19</a:t>
            </a:r>
          </a:p>
        </p:txBody>
      </p:sp>
      <p:sp>
        <p:nvSpPr>
          <p:cNvPr id="63" name="TextBox 62"/>
          <p:cNvSpPr txBox="1"/>
          <p:nvPr userDrawn="1"/>
        </p:nvSpPr>
        <p:spPr>
          <a:xfrm>
            <a:off x="9123517" y="880703"/>
            <a:ext cx="975360" cy="246221"/>
          </a:xfrm>
          <a:prstGeom prst="rect">
            <a:avLst/>
          </a:prstGeom>
          <a:noFill/>
        </p:spPr>
        <p:txBody>
          <a:bodyPr wrap="square" rtlCol="0">
            <a:spAutoFit/>
          </a:bodyPr>
          <a:lstStyle>
            <a:defPPr>
              <a:defRPr lang="en-US"/>
            </a:defPPr>
            <a:lvl1pPr>
              <a:defRPr sz="1000"/>
            </a:lvl1pPr>
          </a:lstStyle>
          <a:p>
            <a:pPr algn="ctr"/>
            <a:r>
              <a:rPr lang="en-US" sz="1000" dirty="0">
                <a:solidFill>
                  <a:prstClr val="black"/>
                </a:solidFill>
              </a:rPr>
              <a:t>FY18</a:t>
            </a:r>
          </a:p>
        </p:txBody>
      </p:sp>
      <p:sp>
        <p:nvSpPr>
          <p:cNvPr id="20" name="Rectangle 19"/>
          <p:cNvSpPr/>
          <p:nvPr userDrawn="1"/>
        </p:nvSpPr>
        <p:spPr>
          <a:xfrm>
            <a:off x="6245883" y="4103929"/>
            <a:ext cx="5876544"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2455863" algn="l"/>
              </a:tabLst>
            </a:pPr>
            <a:r>
              <a:rPr lang="en-US" sz="1000" dirty="0">
                <a:solidFill>
                  <a:prstClr val="white"/>
                </a:solidFill>
                <a:ea typeface="Tahoma" pitchFamily="34" charset="0"/>
                <a:cs typeface="Tahoma" pitchFamily="34" charset="0"/>
              </a:rPr>
              <a:t>PERFORMER:	</a:t>
            </a:r>
          </a:p>
        </p:txBody>
      </p:sp>
      <p:sp>
        <p:nvSpPr>
          <p:cNvPr id="22" name="Rectangle 21"/>
          <p:cNvSpPr/>
          <p:nvPr userDrawn="1"/>
        </p:nvSpPr>
        <p:spPr>
          <a:xfrm>
            <a:off x="9505245" y="4095463"/>
            <a:ext cx="838691" cy="246221"/>
          </a:xfrm>
          <a:prstGeom prst="rect">
            <a:avLst/>
          </a:prstGeom>
        </p:spPr>
        <p:txBody>
          <a:bodyPr wrap="none">
            <a:spAutoFit/>
          </a:bodyPr>
          <a:lstStyle/>
          <a:p>
            <a:pPr>
              <a:tabLst>
                <a:tab pos="2455863" algn="l"/>
              </a:tabLst>
              <a:defRPr/>
            </a:pPr>
            <a:r>
              <a:rPr lang="en-US" sz="1000" dirty="0">
                <a:solidFill>
                  <a:prstClr val="white"/>
                </a:solidFill>
                <a:ea typeface="Tahoma" pitchFamily="34" charset="0"/>
                <a:cs typeface="Tahoma" pitchFamily="34" charset="0"/>
              </a:rPr>
              <a:t>LOCATION:</a:t>
            </a:r>
          </a:p>
        </p:txBody>
      </p:sp>
      <p:sp>
        <p:nvSpPr>
          <p:cNvPr id="14" name="Slide Number Placeholder 13"/>
          <p:cNvSpPr>
            <a:spLocks noGrp="1"/>
          </p:cNvSpPr>
          <p:nvPr>
            <p:ph type="sldNum" sz="quarter" idx="39"/>
          </p:nvPr>
        </p:nvSpPr>
        <p:spPr>
          <a:xfrm>
            <a:off x="10803240" y="6553200"/>
            <a:ext cx="1016000" cy="292102"/>
          </a:xfrm>
        </p:spPr>
        <p:txBody>
          <a:bodyPr/>
          <a:lstStyle/>
          <a:p>
            <a:pPr>
              <a:defRPr/>
            </a:pPr>
            <a:fld id="{231CC523-8BC6-4921-807A-66BD262F34AB}" type="slidenum">
              <a:rPr lang="en-US" smtClean="0"/>
              <a:pPr>
                <a:defRPr/>
              </a:pPr>
              <a:t>‹#›</a:t>
            </a:fld>
            <a:endParaRPr lang="en-US"/>
          </a:p>
        </p:txBody>
      </p:sp>
      <p:pic>
        <p:nvPicPr>
          <p:cNvPr id="32" name="Picture 3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1000" y="83133"/>
            <a:ext cx="1241441" cy="749220"/>
          </a:xfrm>
          <a:prstGeom prst="rect">
            <a:avLst/>
          </a:prstGeom>
        </p:spPr>
      </p:pic>
      <p:sp>
        <p:nvSpPr>
          <p:cNvPr id="33" name="Footer Placeholder 2"/>
          <p:cNvSpPr>
            <a:spLocks noGrp="1"/>
          </p:cNvSpPr>
          <p:nvPr>
            <p:ph type="ftr" sz="quarter" idx="10"/>
          </p:nvPr>
        </p:nvSpPr>
        <p:spPr>
          <a:xfrm>
            <a:off x="1778000" y="6550026"/>
            <a:ext cx="8636000" cy="298450"/>
          </a:xfrm>
        </p:spPr>
        <p:txBody>
          <a:bodyPr/>
          <a:lstStyle/>
          <a:p>
            <a:r>
              <a:rPr lang="en-US" sz="900" dirty="0">
                <a:solidFill>
                  <a:prstClr val="white">
                    <a:lumMod val="50000"/>
                  </a:prstClr>
                </a:solidFill>
              </a:rPr>
              <a:t>Distribution authorized to U.S. Government Agencies only. Other requests for this document shall be referred to DARPA Director’s Office.</a:t>
            </a:r>
          </a:p>
        </p:txBody>
      </p:sp>
    </p:spTree>
    <p:extLst>
      <p:ext uri="{BB962C8B-B14F-4D97-AF65-F5344CB8AC3E}">
        <p14:creationId xmlns:p14="http://schemas.microsoft.com/office/powerpoint/2010/main" val="5588174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Y17_Staffer_Quad_2">
    <p:spTree>
      <p:nvGrpSpPr>
        <p:cNvPr id="1" name=""/>
        <p:cNvGrpSpPr/>
        <p:nvPr/>
      </p:nvGrpSpPr>
      <p:grpSpPr>
        <a:xfrm>
          <a:off x="0" y="0"/>
          <a:ext cx="0" cy="0"/>
          <a:chOff x="0" y="0"/>
          <a:chExt cx="0" cy="0"/>
        </a:xfrm>
      </p:grpSpPr>
      <p:sp>
        <p:nvSpPr>
          <p:cNvPr id="74" name="Text Placeholder 73"/>
          <p:cNvSpPr>
            <a:spLocks noGrp="1"/>
          </p:cNvSpPr>
          <p:nvPr>
            <p:ph type="body" sz="quarter" idx="36" hasCustomPrompt="1"/>
          </p:nvPr>
        </p:nvSpPr>
        <p:spPr>
          <a:xfrm>
            <a:off x="262875" y="4077691"/>
            <a:ext cx="5718048" cy="2157984"/>
          </a:xfrm>
        </p:spPr>
        <p:txBody>
          <a:bodyPr/>
          <a:lstStyle>
            <a:lvl1pPr marL="0" indent="0">
              <a:defRPr sz="1200" baseline="0"/>
            </a:lvl1pPr>
          </a:lstStyle>
          <a:p>
            <a:pPr lvl="0"/>
            <a:r>
              <a:rPr lang="en-US" dirty="0"/>
              <a:t>(What are you trying to accomplish and what is the desired end state)</a:t>
            </a:r>
          </a:p>
        </p:txBody>
      </p:sp>
      <p:sp>
        <p:nvSpPr>
          <p:cNvPr id="71" name="Text Placeholder 70"/>
          <p:cNvSpPr>
            <a:spLocks noGrp="1"/>
          </p:cNvSpPr>
          <p:nvPr>
            <p:ph type="body" sz="quarter" idx="35" hasCustomPrompt="1"/>
          </p:nvPr>
        </p:nvSpPr>
        <p:spPr>
          <a:xfrm>
            <a:off x="262875" y="1592626"/>
            <a:ext cx="5718048" cy="2157984"/>
          </a:xfrm>
        </p:spPr>
        <p:txBody>
          <a:bodyPr/>
          <a:lstStyle>
            <a:lvl1pPr marL="0" indent="0">
              <a:defRPr sz="1200" baseline="0"/>
            </a:lvl1pPr>
          </a:lstStyle>
          <a:p>
            <a:pPr lvl="0"/>
            <a:r>
              <a:rPr lang="en-US" dirty="0"/>
              <a:t>(Give a broad overview of the program here)</a:t>
            </a:r>
          </a:p>
        </p:txBody>
      </p:sp>
      <p:cxnSp>
        <p:nvCxnSpPr>
          <p:cNvPr id="11" name="Straight Connector 10"/>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12" name="Straight Connector 11"/>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15" name="Text Placeholder 6"/>
          <p:cNvSpPr>
            <a:spLocks noGrp="1"/>
          </p:cNvSpPr>
          <p:nvPr>
            <p:ph type="body" sz="quarter" idx="14" hasCustomPrompt="1"/>
          </p:nvPr>
        </p:nvSpPr>
        <p:spPr>
          <a:xfrm>
            <a:off x="6273660" y="1592626"/>
            <a:ext cx="5718048" cy="2157984"/>
          </a:xfrm>
        </p:spPr>
        <p:txBody>
          <a:bodyPr/>
          <a:lstStyle>
            <a:lvl1pPr marL="0" indent="0">
              <a:defRPr sz="1200" baseline="0"/>
            </a:lvl1pPr>
          </a:lstStyle>
          <a:p>
            <a:pPr lvl="0"/>
            <a:r>
              <a:rPr lang="en-US" dirty="0"/>
              <a:t>Upcoming Key Decisions:</a:t>
            </a:r>
          </a:p>
          <a:p>
            <a:pPr lvl="0"/>
            <a:endParaRPr lang="en-US" dirty="0"/>
          </a:p>
          <a:p>
            <a:pPr lvl="0"/>
            <a:r>
              <a:rPr lang="en-US" dirty="0"/>
              <a:t>Transition: (Define stages of transition – 6.1, 6.2, 6.3</a:t>
            </a:r>
          </a:p>
          <a:p>
            <a:pPr lvl="0"/>
            <a:endParaRPr lang="en-US" dirty="0"/>
          </a:p>
          <a:p>
            <a:pPr lvl="0"/>
            <a:r>
              <a:rPr lang="en-US" dirty="0"/>
              <a:t>Technical Risk</a:t>
            </a:r>
          </a:p>
        </p:txBody>
      </p:sp>
      <p:sp>
        <p:nvSpPr>
          <p:cNvPr id="17" name="TextBox 16"/>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18" name="TextBox 17"/>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19" name="TextBox 18"/>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sp>
        <p:nvSpPr>
          <p:cNvPr id="21" name="TextBox 20"/>
          <p:cNvSpPr txBox="1"/>
          <p:nvPr userDrawn="1"/>
        </p:nvSpPr>
        <p:spPr>
          <a:xfrm>
            <a:off x="8188123" y="3843864"/>
            <a:ext cx="2153051"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PERFORMERS</a:t>
            </a:r>
          </a:p>
        </p:txBody>
      </p:sp>
      <p:sp>
        <p:nvSpPr>
          <p:cNvPr id="24" name="Text Placeholder 6"/>
          <p:cNvSpPr>
            <a:spLocks noGrp="1"/>
          </p:cNvSpPr>
          <p:nvPr>
            <p:ph type="body" sz="quarter" idx="32" hasCustomPrompt="1"/>
          </p:nvPr>
        </p:nvSpPr>
        <p:spPr>
          <a:xfrm>
            <a:off x="6253087" y="4329799"/>
            <a:ext cx="3252157" cy="2221992"/>
          </a:xfrm>
        </p:spPr>
        <p:txBody>
          <a:bodyPr/>
          <a:lstStyle>
            <a:lvl1pPr marL="0" indent="0">
              <a:defRPr sz="1000"/>
            </a:lvl1pPr>
          </a:lstStyle>
          <a:p>
            <a:pPr lvl="0"/>
            <a:r>
              <a:rPr lang="en-US" dirty="0"/>
              <a:t>(Just include primes)</a:t>
            </a:r>
          </a:p>
        </p:txBody>
      </p:sp>
      <p:sp>
        <p:nvSpPr>
          <p:cNvPr id="25" name="Text Placeholder 6"/>
          <p:cNvSpPr>
            <a:spLocks noGrp="1"/>
          </p:cNvSpPr>
          <p:nvPr>
            <p:ph type="body" sz="quarter" idx="33" hasCustomPrompt="1"/>
          </p:nvPr>
        </p:nvSpPr>
        <p:spPr>
          <a:xfrm>
            <a:off x="9514448" y="4329585"/>
            <a:ext cx="2621280" cy="2221992"/>
          </a:xfrm>
        </p:spPr>
        <p:txBody>
          <a:bodyPr/>
          <a:lstStyle>
            <a:lvl1pPr marL="0" indent="0">
              <a:defRPr sz="1000" baseline="0"/>
            </a:lvl1pPr>
          </a:lstStyle>
          <a:p>
            <a:pPr lvl="0"/>
            <a:r>
              <a:rPr lang="en-US" dirty="0"/>
              <a:t>(City, State)</a:t>
            </a:r>
          </a:p>
        </p:txBody>
      </p:sp>
      <p:cxnSp>
        <p:nvCxnSpPr>
          <p:cNvPr id="13" name="Straight Connector 12"/>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8" name="Text Placeholder 67"/>
          <p:cNvSpPr>
            <a:spLocks noGrp="1"/>
          </p:cNvSpPr>
          <p:nvPr>
            <p:ph type="body" sz="quarter" idx="34" hasCustomPrompt="1"/>
          </p:nvPr>
        </p:nvSpPr>
        <p:spPr>
          <a:xfrm>
            <a:off x="1828800" y="201560"/>
            <a:ext cx="10162908" cy="521208"/>
          </a:xfrm>
        </p:spPr>
        <p:txBody>
          <a:bodyPr anchor="ctr"/>
          <a:lstStyle>
            <a:lvl1pPr>
              <a:defRPr sz="2400"/>
            </a:lvl1pPr>
          </a:lstStyle>
          <a:p>
            <a:pPr lvl="0"/>
            <a:r>
              <a:rPr lang="en-US" dirty="0"/>
              <a:t>Program Name (Acronym)</a:t>
            </a:r>
          </a:p>
        </p:txBody>
      </p:sp>
      <p:sp>
        <p:nvSpPr>
          <p:cNvPr id="55" name="Text Placeholder 2"/>
          <p:cNvSpPr>
            <a:spLocks noGrp="1"/>
          </p:cNvSpPr>
          <p:nvPr>
            <p:ph type="body" sz="quarter" idx="21" hasCustomPrompt="1"/>
          </p:nvPr>
        </p:nvSpPr>
        <p:spPr>
          <a:xfrm>
            <a:off x="373941" y="1100945"/>
            <a:ext cx="1987296"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56" name="Text Placeholder 2"/>
          <p:cNvSpPr>
            <a:spLocks noGrp="1"/>
          </p:cNvSpPr>
          <p:nvPr>
            <p:ph type="body" sz="quarter" idx="22" hasCustomPrompt="1"/>
          </p:nvPr>
        </p:nvSpPr>
        <p:spPr>
          <a:xfrm>
            <a:off x="3203771" y="1100946"/>
            <a:ext cx="165811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7" name="Text Placeholder 2"/>
          <p:cNvSpPr>
            <a:spLocks noGrp="1"/>
          </p:cNvSpPr>
          <p:nvPr>
            <p:ph type="body" sz="quarter" idx="23" hasCustomPrompt="1"/>
          </p:nvPr>
        </p:nvSpPr>
        <p:spPr>
          <a:xfrm>
            <a:off x="5851173" y="110094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39"/>
          <p:cNvSpPr>
            <a:spLocks noGrp="1"/>
          </p:cNvSpPr>
          <p:nvPr>
            <p:ph type="body" sz="quarter" idx="15" hasCustomPrompt="1"/>
          </p:nvPr>
        </p:nvSpPr>
        <p:spPr>
          <a:xfrm>
            <a:off x="9122068" y="1120609"/>
            <a:ext cx="975360" cy="230832"/>
          </a:xfrm>
          <a:noFill/>
        </p:spPr>
        <p:txBody>
          <a:bodyPr wrap="square" rtlCol="0">
            <a:spAutoFit/>
          </a:bodyPr>
          <a:lstStyle>
            <a:lvl1pPr algn="ctr">
              <a:defRPr lang="en-US" sz="900" dirty="0">
                <a:latin typeface="+mn-lt"/>
                <a:cs typeface="+mn-cs"/>
              </a:defRPr>
            </a:lvl1pPr>
          </a:lstStyle>
          <a:p>
            <a:pPr marL="0" lvl="0"/>
            <a:r>
              <a:rPr lang="en-US" dirty="0"/>
              <a:t>0.000</a:t>
            </a:r>
          </a:p>
        </p:txBody>
      </p:sp>
      <p:sp>
        <p:nvSpPr>
          <p:cNvPr id="59" name="Text Placeholder 39"/>
          <p:cNvSpPr>
            <a:spLocks noGrp="1"/>
          </p:cNvSpPr>
          <p:nvPr>
            <p:ph type="body" sz="quarter" idx="29" hasCustomPrompt="1"/>
          </p:nvPr>
        </p:nvSpPr>
        <p:spPr>
          <a:xfrm>
            <a:off x="10111545" y="1120609"/>
            <a:ext cx="975360" cy="230832"/>
          </a:xfrm>
          <a:noFill/>
        </p:spPr>
        <p:txBody>
          <a:bodyPr wrap="square"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30" hasCustomPrompt="1"/>
          </p:nvPr>
        </p:nvSpPr>
        <p:spPr>
          <a:xfrm>
            <a:off x="11095004" y="1120609"/>
            <a:ext cx="975360" cy="230832"/>
          </a:xfrm>
          <a:noFill/>
        </p:spPr>
        <p:txBody>
          <a:bodyPr wrap="square" rtlCol="0">
            <a:spAutoFit/>
          </a:bodyPr>
          <a:lstStyle>
            <a:lvl1pPr algn="ctr">
              <a:defRPr lang="en-US" sz="900" dirty="0">
                <a:latin typeface="+mn-lt"/>
                <a:cs typeface="+mn-cs"/>
              </a:defRPr>
            </a:lvl1pPr>
          </a:lstStyle>
          <a:p>
            <a:pPr marL="0" lvl="0"/>
            <a:r>
              <a:rPr lang="en-US" dirty="0"/>
              <a:t>0.000</a:t>
            </a:r>
          </a:p>
        </p:txBody>
      </p:sp>
      <p:sp>
        <p:nvSpPr>
          <p:cNvPr id="33" name="TextBox 32"/>
          <p:cNvSpPr txBox="1"/>
          <p:nvPr userDrawn="1"/>
        </p:nvSpPr>
        <p:spPr>
          <a:xfrm>
            <a:off x="2376359" y="1109506"/>
            <a:ext cx="1056740" cy="246221"/>
          </a:xfrm>
          <a:prstGeom prst="rect">
            <a:avLst/>
          </a:prstGeom>
          <a:noFill/>
        </p:spPr>
        <p:txBody>
          <a:bodyPr wrap="square" rtlCol="0">
            <a:spAutoFit/>
          </a:bodyPr>
          <a:lstStyle/>
          <a:p>
            <a:r>
              <a:rPr lang="en-US" sz="1000" dirty="0">
                <a:latin typeface="+mn-lt"/>
              </a:rPr>
              <a:t>PROJECT:</a:t>
            </a:r>
          </a:p>
        </p:txBody>
      </p:sp>
      <p:sp>
        <p:nvSpPr>
          <p:cNvPr id="34" name="TextBox 33"/>
          <p:cNvSpPr txBox="1"/>
          <p:nvPr userDrawn="1"/>
        </p:nvSpPr>
        <p:spPr>
          <a:xfrm>
            <a:off x="4819654" y="110950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35" name="TextBox 34"/>
          <p:cNvSpPr txBox="1"/>
          <p:nvPr userDrawn="1"/>
        </p:nvSpPr>
        <p:spPr>
          <a:xfrm>
            <a:off x="11085197"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FY20</a:t>
            </a:r>
          </a:p>
        </p:txBody>
      </p:sp>
      <p:sp>
        <p:nvSpPr>
          <p:cNvPr id="36" name="TextBox 35"/>
          <p:cNvSpPr txBox="1"/>
          <p:nvPr userDrawn="1"/>
        </p:nvSpPr>
        <p:spPr>
          <a:xfrm>
            <a:off x="10106128"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FY19</a:t>
            </a:r>
          </a:p>
        </p:txBody>
      </p:sp>
      <p:sp>
        <p:nvSpPr>
          <p:cNvPr id="37" name="TextBox 36"/>
          <p:cNvSpPr txBox="1"/>
          <p:nvPr userDrawn="1"/>
        </p:nvSpPr>
        <p:spPr>
          <a:xfrm>
            <a:off x="913060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FY18</a:t>
            </a:r>
          </a:p>
        </p:txBody>
      </p:sp>
      <p:sp>
        <p:nvSpPr>
          <p:cNvPr id="38" name="TextBox 37"/>
          <p:cNvSpPr txBox="1"/>
          <p:nvPr userDrawn="1"/>
        </p:nvSpPr>
        <p:spPr>
          <a:xfrm>
            <a:off x="815524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39" name="TextBox 38"/>
          <p:cNvSpPr txBox="1"/>
          <p:nvPr userDrawn="1"/>
        </p:nvSpPr>
        <p:spPr>
          <a:xfrm>
            <a:off x="38105" y="1100946"/>
            <a:ext cx="831849" cy="246221"/>
          </a:xfrm>
          <a:prstGeom prst="rect">
            <a:avLst/>
          </a:prstGeom>
          <a:noFill/>
        </p:spPr>
        <p:txBody>
          <a:bodyPr wrap="square" rtlCol="0">
            <a:spAutoFit/>
          </a:bodyPr>
          <a:lstStyle/>
          <a:p>
            <a:r>
              <a:rPr lang="en-US" sz="1000" dirty="0">
                <a:latin typeface="+mn-lt"/>
              </a:rPr>
              <a:t>PE:</a:t>
            </a:r>
          </a:p>
        </p:txBody>
      </p:sp>
      <p:sp>
        <p:nvSpPr>
          <p:cNvPr id="5" name="Text Placeholder 4"/>
          <p:cNvSpPr>
            <a:spLocks noGrp="1"/>
          </p:cNvSpPr>
          <p:nvPr>
            <p:ph type="body" sz="quarter" idx="37" hasCustomPrompt="1"/>
          </p:nvPr>
        </p:nvSpPr>
        <p:spPr>
          <a:xfrm>
            <a:off x="9115229" y="874914"/>
            <a:ext cx="975360" cy="228600"/>
          </a:xfrm>
        </p:spPr>
        <p:txBody>
          <a:bodyPr/>
          <a:lstStyle>
            <a:lvl1pPr algn="ctr">
              <a:defRPr sz="900"/>
            </a:lvl1pPr>
          </a:lstStyle>
          <a:p>
            <a:pPr lvl="0"/>
            <a:r>
              <a:rPr lang="en-US" dirty="0"/>
              <a:t>0.000</a:t>
            </a:r>
          </a:p>
        </p:txBody>
      </p:sp>
      <p:sp>
        <p:nvSpPr>
          <p:cNvPr id="7" name="Text Placeholder 6"/>
          <p:cNvSpPr>
            <a:spLocks noGrp="1"/>
          </p:cNvSpPr>
          <p:nvPr>
            <p:ph type="body" sz="quarter" idx="38" hasCustomPrompt="1"/>
          </p:nvPr>
        </p:nvSpPr>
        <p:spPr>
          <a:xfrm>
            <a:off x="10111545" y="874688"/>
            <a:ext cx="975360" cy="228600"/>
          </a:xfrm>
        </p:spPr>
        <p:txBody>
          <a:bodyPr/>
          <a:lstStyle>
            <a:lvl1pPr algn="ctr">
              <a:defRPr sz="900"/>
            </a:lvl1pPr>
          </a:lstStyle>
          <a:p>
            <a:pPr lvl="0"/>
            <a:r>
              <a:rPr lang="en-US" dirty="0"/>
              <a:t>0.000</a:t>
            </a:r>
          </a:p>
        </p:txBody>
      </p:sp>
      <p:sp>
        <p:nvSpPr>
          <p:cNvPr id="10" name="Text Placeholder 9"/>
          <p:cNvSpPr>
            <a:spLocks noGrp="1"/>
          </p:cNvSpPr>
          <p:nvPr>
            <p:ph type="body" sz="quarter" idx="39" hasCustomPrompt="1"/>
          </p:nvPr>
        </p:nvSpPr>
        <p:spPr>
          <a:xfrm>
            <a:off x="11095004" y="874688"/>
            <a:ext cx="975360" cy="228600"/>
          </a:xfrm>
        </p:spPr>
        <p:txBody>
          <a:bodyPr/>
          <a:lstStyle>
            <a:lvl1pPr algn="ctr">
              <a:defRPr sz="900"/>
            </a:lvl1pPr>
          </a:lstStyle>
          <a:p>
            <a:pPr lvl="0"/>
            <a:r>
              <a:rPr lang="en-US" dirty="0"/>
              <a:t>0.000</a:t>
            </a:r>
          </a:p>
        </p:txBody>
      </p:sp>
      <p:sp>
        <p:nvSpPr>
          <p:cNvPr id="16" name="Content Placeholder 15"/>
          <p:cNvSpPr>
            <a:spLocks noGrp="1"/>
          </p:cNvSpPr>
          <p:nvPr>
            <p:ph sz="quarter" idx="40" hasCustomPrompt="1"/>
          </p:nvPr>
        </p:nvSpPr>
        <p:spPr>
          <a:xfrm>
            <a:off x="8124905" y="1121948"/>
            <a:ext cx="975360" cy="228600"/>
          </a:xfrm>
        </p:spPr>
        <p:txBody>
          <a:bodyPr/>
          <a:lstStyle>
            <a:lvl1pPr algn="ctr">
              <a:defRPr sz="900"/>
            </a:lvl1pPr>
          </a:lstStyle>
          <a:p>
            <a:pPr lvl="0"/>
            <a:r>
              <a:rPr lang="en-US" dirty="0"/>
              <a:t>-</a:t>
            </a:r>
          </a:p>
        </p:txBody>
      </p:sp>
      <p:sp>
        <p:nvSpPr>
          <p:cNvPr id="26" name="Content Placeholder 25"/>
          <p:cNvSpPr>
            <a:spLocks noGrp="1"/>
          </p:cNvSpPr>
          <p:nvPr>
            <p:ph sz="quarter" idx="41" hasCustomPrompt="1"/>
          </p:nvPr>
        </p:nvSpPr>
        <p:spPr>
          <a:xfrm>
            <a:off x="8124905" y="874688"/>
            <a:ext cx="975360" cy="228600"/>
          </a:xfrm>
        </p:spPr>
        <p:txBody>
          <a:bodyPr/>
          <a:lstStyle>
            <a:lvl1pPr algn="ctr">
              <a:defRPr sz="900"/>
            </a:lvl1pPr>
            <a:lvl2pPr>
              <a:defRPr sz="900"/>
            </a:lvl2pPr>
            <a:lvl3pPr>
              <a:defRPr sz="900"/>
            </a:lvl3pPr>
            <a:lvl4pPr>
              <a:defRPr sz="900"/>
            </a:lvl4pPr>
            <a:lvl5pPr>
              <a:defRPr sz="900"/>
            </a:lvl5pPr>
          </a:lstStyle>
          <a:p>
            <a:pPr lvl="0"/>
            <a:r>
              <a:rPr lang="en-US" dirty="0"/>
              <a:t>-</a:t>
            </a:r>
          </a:p>
        </p:txBody>
      </p:sp>
      <p:sp>
        <p:nvSpPr>
          <p:cNvPr id="20" name="Rectangle 19"/>
          <p:cNvSpPr/>
          <p:nvPr userDrawn="1"/>
        </p:nvSpPr>
        <p:spPr>
          <a:xfrm>
            <a:off x="6245883" y="4103929"/>
            <a:ext cx="5876544"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a:latin typeface="Tahoma" pitchFamily="34" charset="0"/>
                <a:ea typeface="Tahoma" pitchFamily="34" charset="0"/>
                <a:cs typeface="Tahoma" pitchFamily="34" charset="0"/>
              </a:rPr>
              <a:t>PERFORMER:	</a:t>
            </a:r>
          </a:p>
        </p:txBody>
      </p:sp>
      <p:sp>
        <p:nvSpPr>
          <p:cNvPr id="22" name="Rectangle 21"/>
          <p:cNvSpPr/>
          <p:nvPr userDrawn="1"/>
        </p:nvSpPr>
        <p:spPr>
          <a:xfrm>
            <a:off x="9505245" y="4095463"/>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rPr>
              <a:t>LOCATION:</a:t>
            </a:r>
          </a:p>
        </p:txBody>
      </p:sp>
      <p:sp>
        <p:nvSpPr>
          <p:cNvPr id="4" name="Slide Number Placeholder 3"/>
          <p:cNvSpPr>
            <a:spLocks noGrp="1"/>
          </p:cNvSpPr>
          <p:nvPr>
            <p:ph type="sldNum" sz="quarter" idx="44"/>
          </p:nvPr>
        </p:nvSpPr>
        <p:spPr/>
        <p:txBody>
          <a:bodyPr/>
          <a:lstStyle/>
          <a:p>
            <a:pPr>
              <a:defRPr/>
            </a:pPr>
            <a:fld id="{231CC523-8BC6-4921-807A-66BD262F34AB}" type="slidenum">
              <a:rPr lang="en-US" smtClean="0"/>
              <a:pPr>
                <a:defRPr/>
              </a:pPr>
              <a:t>‹#›</a:t>
            </a:fld>
            <a:endParaRPr lang="en-US"/>
          </a:p>
        </p:txBody>
      </p:sp>
      <p:pic>
        <p:nvPicPr>
          <p:cNvPr id="40" name="Picture 3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1000" y="83133"/>
            <a:ext cx="1241441" cy="749220"/>
          </a:xfrm>
          <a:prstGeom prst="rect">
            <a:avLst/>
          </a:prstGeom>
        </p:spPr>
      </p:pic>
      <p:sp>
        <p:nvSpPr>
          <p:cNvPr id="41" name="Footer Placeholder 2"/>
          <p:cNvSpPr>
            <a:spLocks noGrp="1"/>
          </p:cNvSpPr>
          <p:nvPr>
            <p:ph type="ftr" sz="quarter" idx="10"/>
          </p:nvPr>
        </p:nvSpPr>
        <p:spPr>
          <a:xfrm>
            <a:off x="1778000" y="6550026"/>
            <a:ext cx="8636000" cy="298450"/>
          </a:xfrm>
        </p:spPr>
        <p:txBody>
          <a:bodyPr/>
          <a:lstStyle/>
          <a:p>
            <a:r>
              <a:rPr lang="en-US" sz="900" dirty="0">
                <a:solidFill>
                  <a:prstClr val="white">
                    <a:lumMod val="50000"/>
                  </a:prstClr>
                </a:solidFill>
              </a:rPr>
              <a:t>Distribution authorized to U.S. Government Agencies only. Other requests for this document shall be referred to DARPA Director’s Office.</a:t>
            </a:r>
          </a:p>
        </p:txBody>
      </p:sp>
    </p:spTree>
    <p:extLst>
      <p:ext uri="{BB962C8B-B14F-4D97-AF65-F5344CB8AC3E}">
        <p14:creationId xmlns:p14="http://schemas.microsoft.com/office/powerpoint/2010/main" val="13623988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Y17_Staffer_Quad_3">
    <p:spTree>
      <p:nvGrpSpPr>
        <p:cNvPr id="1" name=""/>
        <p:cNvGrpSpPr/>
        <p:nvPr/>
      </p:nvGrpSpPr>
      <p:grpSpPr>
        <a:xfrm>
          <a:off x="0" y="0"/>
          <a:ext cx="0" cy="0"/>
          <a:chOff x="0" y="0"/>
          <a:chExt cx="0" cy="0"/>
        </a:xfrm>
      </p:grpSpPr>
      <p:sp>
        <p:nvSpPr>
          <p:cNvPr id="64" name="Text Placeholder 70"/>
          <p:cNvSpPr>
            <a:spLocks noGrp="1"/>
          </p:cNvSpPr>
          <p:nvPr>
            <p:ph type="body" sz="quarter" idx="49" hasCustomPrompt="1"/>
          </p:nvPr>
        </p:nvSpPr>
        <p:spPr>
          <a:xfrm>
            <a:off x="262875" y="1592626"/>
            <a:ext cx="5718048" cy="2157984"/>
          </a:xfrm>
        </p:spPr>
        <p:txBody>
          <a:bodyPr/>
          <a:lstStyle>
            <a:lvl1pPr marL="0" indent="0">
              <a:defRPr sz="1200" baseline="0"/>
            </a:lvl1pPr>
          </a:lstStyle>
          <a:p>
            <a:pPr lvl="0"/>
            <a:r>
              <a:rPr lang="en-US" dirty="0"/>
              <a:t>(Give a broad overview of the program here)</a:t>
            </a:r>
          </a:p>
        </p:txBody>
      </p:sp>
      <p:sp>
        <p:nvSpPr>
          <p:cNvPr id="63" name="Text Placeholder 6"/>
          <p:cNvSpPr>
            <a:spLocks noGrp="1"/>
          </p:cNvSpPr>
          <p:nvPr>
            <p:ph type="body" sz="quarter" idx="47" hasCustomPrompt="1"/>
          </p:nvPr>
        </p:nvSpPr>
        <p:spPr>
          <a:xfrm>
            <a:off x="9514448" y="4329585"/>
            <a:ext cx="2621280" cy="2221992"/>
          </a:xfrm>
        </p:spPr>
        <p:txBody>
          <a:bodyPr/>
          <a:lstStyle>
            <a:lvl1pPr marL="0" indent="0">
              <a:defRPr sz="1000" baseline="0"/>
            </a:lvl1pPr>
          </a:lstStyle>
          <a:p>
            <a:pPr lvl="0"/>
            <a:r>
              <a:rPr lang="en-US" dirty="0"/>
              <a:t>(City, State)</a:t>
            </a:r>
          </a:p>
        </p:txBody>
      </p:sp>
      <p:sp>
        <p:nvSpPr>
          <p:cNvPr id="62" name="Text Placeholder 6"/>
          <p:cNvSpPr>
            <a:spLocks noGrp="1"/>
          </p:cNvSpPr>
          <p:nvPr>
            <p:ph type="body" sz="quarter" idx="46" hasCustomPrompt="1"/>
          </p:nvPr>
        </p:nvSpPr>
        <p:spPr>
          <a:xfrm>
            <a:off x="6253087" y="4329799"/>
            <a:ext cx="3252157" cy="2221992"/>
          </a:xfrm>
        </p:spPr>
        <p:txBody>
          <a:bodyPr/>
          <a:lstStyle>
            <a:lvl1pPr marL="0" indent="0">
              <a:defRPr sz="1000"/>
            </a:lvl1pPr>
          </a:lstStyle>
          <a:p>
            <a:pPr lvl="0"/>
            <a:r>
              <a:rPr lang="en-US" dirty="0"/>
              <a:t>(Just include primes)</a:t>
            </a:r>
          </a:p>
        </p:txBody>
      </p:sp>
      <p:sp>
        <p:nvSpPr>
          <p:cNvPr id="60" name="Text Placeholder 67"/>
          <p:cNvSpPr>
            <a:spLocks noGrp="1"/>
          </p:cNvSpPr>
          <p:nvPr>
            <p:ph type="body" sz="quarter" idx="43" hasCustomPrompt="1"/>
          </p:nvPr>
        </p:nvSpPr>
        <p:spPr>
          <a:xfrm>
            <a:off x="1828800" y="201560"/>
            <a:ext cx="10162908" cy="521208"/>
          </a:xfrm>
        </p:spPr>
        <p:txBody>
          <a:bodyPr anchor="ctr"/>
          <a:lstStyle>
            <a:lvl1pPr>
              <a:defRPr sz="2400"/>
            </a:lvl1pPr>
          </a:lstStyle>
          <a:p>
            <a:pPr lvl="0"/>
            <a:r>
              <a:rPr lang="en-US" dirty="0"/>
              <a:t>Program Name (Acronym)</a:t>
            </a:r>
          </a:p>
        </p:txBody>
      </p:sp>
      <p:cxnSp>
        <p:nvCxnSpPr>
          <p:cNvPr id="41" name="Straight Connector 4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11" name="TextBox 10"/>
          <p:cNvSpPr txBox="1"/>
          <p:nvPr userDrawn="1"/>
        </p:nvSpPr>
        <p:spPr>
          <a:xfrm>
            <a:off x="2953687" y="1124895"/>
            <a:ext cx="1056740" cy="246221"/>
          </a:xfrm>
          <a:prstGeom prst="rect">
            <a:avLst/>
          </a:prstGeom>
          <a:noFill/>
        </p:spPr>
        <p:txBody>
          <a:bodyPr wrap="square" rtlCol="0">
            <a:spAutoFit/>
          </a:bodyPr>
          <a:lstStyle/>
          <a:p>
            <a:r>
              <a:rPr lang="en-US" sz="1000" dirty="0">
                <a:latin typeface="+mn-lt"/>
              </a:rPr>
              <a:t>PROJECT:</a:t>
            </a:r>
          </a:p>
        </p:txBody>
      </p:sp>
      <p:sp>
        <p:nvSpPr>
          <p:cNvPr id="53" name="TextBox 52"/>
          <p:cNvSpPr txBox="1"/>
          <p:nvPr userDrawn="1"/>
        </p:nvSpPr>
        <p:spPr>
          <a:xfrm>
            <a:off x="38105" y="1100946"/>
            <a:ext cx="831849" cy="246221"/>
          </a:xfrm>
          <a:prstGeom prst="rect">
            <a:avLst/>
          </a:prstGeom>
          <a:noFill/>
        </p:spPr>
        <p:txBody>
          <a:bodyPr wrap="square" rtlCol="0">
            <a:spAutoFit/>
          </a:bodyPr>
          <a:lstStyle/>
          <a:p>
            <a:r>
              <a:rPr lang="en-US" sz="1000" dirty="0">
                <a:latin typeface="+mn-lt"/>
              </a:rPr>
              <a:t>PE:</a:t>
            </a:r>
          </a:p>
        </p:txBody>
      </p:sp>
      <p:sp>
        <p:nvSpPr>
          <p:cNvPr id="12" name="TextBox 11"/>
          <p:cNvSpPr txBox="1"/>
          <p:nvPr userDrawn="1"/>
        </p:nvSpPr>
        <p:spPr>
          <a:xfrm>
            <a:off x="5901886" y="1115063"/>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23" name="Text Placeholder 2"/>
          <p:cNvSpPr>
            <a:spLocks noGrp="1"/>
          </p:cNvSpPr>
          <p:nvPr>
            <p:ph type="body" sz="quarter" idx="21" hasCustomPrompt="1"/>
          </p:nvPr>
        </p:nvSpPr>
        <p:spPr>
          <a:xfrm>
            <a:off x="364472" y="1095399"/>
            <a:ext cx="2764371"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3768343" y="1095399"/>
            <a:ext cx="229721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6934856" y="1105231"/>
            <a:ext cx="121362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10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19" name="Text Placeholder 39"/>
          <p:cNvSpPr>
            <a:spLocks noGrp="1"/>
          </p:cNvSpPr>
          <p:nvPr>
            <p:ph type="body" sz="quarter" idx="15" hasCustomPrompt="1"/>
          </p:nvPr>
        </p:nvSpPr>
        <p:spPr>
          <a:xfrm>
            <a:off x="91310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10106128"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110851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32" name="Text Placeholder 39"/>
          <p:cNvSpPr>
            <a:spLocks noGrp="1"/>
          </p:cNvSpPr>
          <p:nvPr>
            <p:ph type="body" sz="quarter" idx="31" hasCustomPrompt="1"/>
          </p:nvPr>
        </p:nvSpPr>
        <p:spPr>
          <a:xfrm>
            <a:off x="91310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34" name="Text Placeholder 39"/>
          <p:cNvSpPr>
            <a:spLocks noGrp="1"/>
          </p:cNvSpPr>
          <p:nvPr>
            <p:ph type="body" sz="quarter" idx="32" hasCustomPrompt="1"/>
          </p:nvPr>
        </p:nvSpPr>
        <p:spPr>
          <a:xfrm>
            <a:off x="10106128"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3" name="Text Placeholder 39"/>
          <p:cNvSpPr>
            <a:spLocks noGrp="1"/>
          </p:cNvSpPr>
          <p:nvPr>
            <p:ph type="body" sz="quarter" idx="33" hasCustomPrompt="1"/>
          </p:nvPr>
        </p:nvSpPr>
        <p:spPr>
          <a:xfrm>
            <a:off x="110851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13" name="TextBox 12"/>
          <p:cNvSpPr txBox="1"/>
          <p:nvPr userDrawn="1"/>
        </p:nvSpPr>
        <p:spPr>
          <a:xfrm>
            <a:off x="110851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FY20</a:t>
            </a:r>
          </a:p>
        </p:txBody>
      </p:sp>
      <p:sp>
        <p:nvSpPr>
          <p:cNvPr id="14" name="TextBox 13"/>
          <p:cNvSpPr txBox="1"/>
          <p:nvPr userDrawn="1"/>
        </p:nvSpPr>
        <p:spPr>
          <a:xfrm>
            <a:off x="10106128"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FY19</a:t>
            </a:r>
          </a:p>
        </p:txBody>
      </p:sp>
      <p:sp>
        <p:nvSpPr>
          <p:cNvPr id="15" name="TextBox 14"/>
          <p:cNvSpPr txBox="1"/>
          <p:nvPr userDrawn="1"/>
        </p:nvSpPr>
        <p:spPr>
          <a:xfrm>
            <a:off x="91310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FY18</a:t>
            </a:r>
          </a:p>
        </p:txBody>
      </p:sp>
      <p:sp>
        <p:nvSpPr>
          <p:cNvPr id="45" name="TextBox 44"/>
          <p:cNvSpPr txBox="1"/>
          <p:nvPr userDrawn="1"/>
        </p:nvSpPr>
        <p:spPr>
          <a:xfrm>
            <a:off x="8152193"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46" name="Text Placeholder 39"/>
          <p:cNvSpPr>
            <a:spLocks noGrp="1"/>
          </p:cNvSpPr>
          <p:nvPr userDrawn="1">
            <p:ph type="body" sz="quarter" idx="34" hasCustomPrompt="1"/>
          </p:nvPr>
        </p:nvSpPr>
        <p:spPr>
          <a:xfrm>
            <a:off x="8152193"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48" name="Text Placeholder 39"/>
          <p:cNvSpPr>
            <a:spLocks noGrp="1"/>
          </p:cNvSpPr>
          <p:nvPr userDrawn="1">
            <p:ph type="body" sz="quarter" idx="35" hasCustomPrompt="1"/>
          </p:nvPr>
        </p:nvSpPr>
        <p:spPr>
          <a:xfrm>
            <a:off x="8152193"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16" name="TextBox 15"/>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17" name="TextBox 16"/>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18" name="TextBox 17"/>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2" name="Straight Connector 41"/>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39" name="TextBox 38"/>
          <p:cNvSpPr txBox="1"/>
          <p:nvPr userDrawn="1"/>
        </p:nvSpPr>
        <p:spPr>
          <a:xfrm>
            <a:off x="8188123" y="3843864"/>
            <a:ext cx="2153051"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PERFORMERS</a:t>
            </a:r>
          </a:p>
        </p:txBody>
      </p:sp>
      <p:sp>
        <p:nvSpPr>
          <p:cNvPr id="49" name="Text Placeholder 39"/>
          <p:cNvSpPr>
            <a:spLocks noGrp="1"/>
          </p:cNvSpPr>
          <p:nvPr userDrawn="1">
            <p:ph type="body" sz="quarter" idx="36" hasCustomPrompt="1"/>
          </p:nvPr>
        </p:nvSpPr>
        <p:spPr>
          <a:xfrm>
            <a:off x="9131097" y="84914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0" name="Text Placeholder 39"/>
          <p:cNvSpPr>
            <a:spLocks noGrp="1"/>
          </p:cNvSpPr>
          <p:nvPr userDrawn="1">
            <p:ph type="body" sz="quarter" idx="37" hasCustomPrompt="1"/>
          </p:nvPr>
        </p:nvSpPr>
        <p:spPr>
          <a:xfrm>
            <a:off x="10106620" y="84914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1" name="Text Placeholder 39"/>
          <p:cNvSpPr>
            <a:spLocks noGrp="1"/>
          </p:cNvSpPr>
          <p:nvPr userDrawn="1">
            <p:ph type="body" sz="quarter" idx="38" hasCustomPrompt="1"/>
          </p:nvPr>
        </p:nvSpPr>
        <p:spPr>
          <a:xfrm>
            <a:off x="11085197" y="84914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2" name="Text Placeholder 39"/>
          <p:cNvSpPr>
            <a:spLocks noGrp="1"/>
          </p:cNvSpPr>
          <p:nvPr userDrawn="1">
            <p:ph type="body" sz="quarter" idx="39" hasCustomPrompt="1"/>
          </p:nvPr>
        </p:nvSpPr>
        <p:spPr>
          <a:xfrm>
            <a:off x="8152193" y="84914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57" name="Text Placeholder 73"/>
          <p:cNvSpPr>
            <a:spLocks noGrp="1"/>
          </p:cNvSpPr>
          <p:nvPr>
            <p:ph type="body" sz="quarter" idx="40" hasCustomPrompt="1"/>
          </p:nvPr>
        </p:nvSpPr>
        <p:spPr>
          <a:xfrm>
            <a:off x="262875" y="4077691"/>
            <a:ext cx="5718048" cy="2157984"/>
          </a:xfrm>
        </p:spPr>
        <p:txBody>
          <a:bodyPr/>
          <a:lstStyle>
            <a:lvl1pPr marL="0" indent="0">
              <a:defRPr sz="1200" baseline="0"/>
            </a:lvl1pPr>
          </a:lstStyle>
          <a:p>
            <a:pPr lvl="0"/>
            <a:r>
              <a:rPr lang="en-US" dirty="0"/>
              <a:t>(What are you trying to accomplish and what is the desired end state)</a:t>
            </a:r>
          </a:p>
        </p:txBody>
      </p:sp>
      <p:sp>
        <p:nvSpPr>
          <p:cNvPr id="59" name="Text Placeholder 6"/>
          <p:cNvSpPr>
            <a:spLocks noGrp="1"/>
          </p:cNvSpPr>
          <p:nvPr>
            <p:ph type="body" sz="quarter" idx="14" hasCustomPrompt="1"/>
          </p:nvPr>
        </p:nvSpPr>
        <p:spPr>
          <a:xfrm>
            <a:off x="6273660" y="1592626"/>
            <a:ext cx="5718048" cy="2157984"/>
          </a:xfrm>
        </p:spPr>
        <p:txBody>
          <a:bodyPr/>
          <a:lstStyle>
            <a:lvl1pPr marL="0" indent="0">
              <a:defRPr sz="1200" baseline="0"/>
            </a:lvl1pPr>
          </a:lstStyle>
          <a:p>
            <a:pPr lvl="0"/>
            <a:r>
              <a:rPr lang="en-US" dirty="0"/>
              <a:t>Upcoming Key Decisions:</a:t>
            </a:r>
          </a:p>
          <a:p>
            <a:pPr lvl="0"/>
            <a:endParaRPr lang="en-US" dirty="0"/>
          </a:p>
          <a:p>
            <a:pPr lvl="0"/>
            <a:r>
              <a:rPr lang="en-US" dirty="0"/>
              <a:t>Transition: (Define stages of transition – 6.1, 6.2, 6.3</a:t>
            </a:r>
          </a:p>
          <a:p>
            <a:pPr lvl="0"/>
            <a:endParaRPr lang="en-US" dirty="0"/>
          </a:p>
          <a:p>
            <a:pPr lvl="0"/>
            <a:r>
              <a:rPr lang="en-US" dirty="0"/>
              <a:t>Technical Risk</a:t>
            </a:r>
          </a:p>
        </p:txBody>
      </p:sp>
      <p:sp>
        <p:nvSpPr>
          <p:cNvPr id="36" name="Rectangle 35"/>
          <p:cNvSpPr/>
          <p:nvPr userDrawn="1"/>
        </p:nvSpPr>
        <p:spPr>
          <a:xfrm>
            <a:off x="6245883" y="4103929"/>
            <a:ext cx="5876544"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a:latin typeface="Tahoma" pitchFamily="34" charset="0"/>
                <a:ea typeface="Tahoma" pitchFamily="34" charset="0"/>
                <a:cs typeface="Tahoma" pitchFamily="34" charset="0"/>
              </a:rPr>
              <a:t>PERFORMER:	</a:t>
            </a:r>
          </a:p>
        </p:txBody>
      </p:sp>
      <p:sp>
        <p:nvSpPr>
          <p:cNvPr id="8" name="Rectangle 7"/>
          <p:cNvSpPr/>
          <p:nvPr userDrawn="1"/>
        </p:nvSpPr>
        <p:spPr>
          <a:xfrm>
            <a:off x="9505245" y="4095463"/>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rPr>
              <a:t>LOCATION:</a:t>
            </a:r>
          </a:p>
        </p:txBody>
      </p:sp>
      <p:sp>
        <p:nvSpPr>
          <p:cNvPr id="4" name="Slide Number Placeholder 3"/>
          <p:cNvSpPr>
            <a:spLocks noGrp="1"/>
          </p:cNvSpPr>
          <p:nvPr>
            <p:ph type="sldNum" sz="quarter" idx="52"/>
          </p:nvPr>
        </p:nvSpPr>
        <p:spPr/>
        <p:txBody>
          <a:bodyPr/>
          <a:lstStyle/>
          <a:p>
            <a:pPr>
              <a:defRPr/>
            </a:pPr>
            <a:fld id="{231CC523-8BC6-4921-807A-66BD262F34AB}" type="slidenum">
              <a:rPr lang="en-US" smtClean="0"/>
              <a:pPr>
                <a:defRPr/>
              </a:pPr>
              <a:t>‹#›</a:t>
            </a:fld>
            <a:endParaRPr lang="en-US"/>
          </a:p>
        </p:txBody>
      </p:sp>
      <p:pic>
        <p:nvPicPr>
          <p:cNvPr id="54" name="Picture 5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1000" y="83133"/>
            <a:ext cx="1241441" cy="749220"/>
          </a:xfrm>
          <a:prstGeom prst="rect">
            <a:avLst/>
          </a:prstGeom>
        </p:spPr>
      </p:pic>
      <p:sp>
        <p:nvSpPr>
          <p:cNvPr id="55" name="Footer Placeholder 2"/>
          <p:cNvSpPr>
            <a:spLocks noGrp="1"/>
          </p:cNvSpPr>
          <p:nvPr>
            <p:ph type="ftr" sz="quarter" idx="10"/>
          </p:nvPr>
        </p:nvSpPr>
        <p:spPr>
          <a:xfrm>
            <a:off x="1778000" y="6550026"/>
            <a:ext cx="8636000" cy="298450"/>
          </a:xfrm>
        </p:spPr>
        <p:txBody>
          <a:bodyPr/>
          <a:lstStyle/>
          <a:p>
            <a:r>
              <a:rPr lang="en-US" sz="900" dirty="0">
                <a:solidFill>
                  <a:prstClr val="white">
                    <a:lumMod val="50000"/>
                  </a:prstClr>
                </a:solidFill>
              </a:rPr>
              <a:t>Distribution authorized to U.S. Government Agencies only. Other requests for this document shall be referred to DARPA Director’s Office.</a:t>
            </a:r>
          </a:p>
        </p:txBody>
      </p:sp>
    </p:spTree>
    <p:extLst>
      <p:ext uri="{BB962C8B-B14F-4D97-AF65-F5344CB8AC3E}">
        <p14:creationId xmlns:p14="http://schemas.microsoft.com/office/powerpoint/2010/main" val="1493063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_and_Content_Vert">
    <p:spTree>
      <p:nvGrpSpPr>
        <p:cNvPr id="1" name=""/>
        <p:cNvGrpSpPr/>
        <p:nvPr/>
      </p:nvGrpSpPr>
      <p:grpSpPr>
        <a:xfrm>
          <a:off x="0" y="0"/>
          <a:ext cx="0" cy="0"/>
          <a:chOff x="0" y="0"/>
          <a:chExt cx="0" cy="0"/>
        </a:xfrm>
      </p:grpSpPr>
      <p:sp>
        <p:nvSpPr>
          <p:cNvPr id="5" name="Content Placeholder 10"/>
          <p:cNvSpPr>
            <a:spLocks noGrp="1"/>
          </p:cNvSpPr>
          <p:nvPr>
            <p:ph sz="quarter" idx="13"/>
          </p:nvPr>
        </p:nvSpPr>
        <p:spPr>
          <a:xfrm rot="5400000">
            <a:off x="2603497" y="-1333497"/>
            <a:ext cx="6400803" cy="9525001"/>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a:xfrm rot="5400000">
            <a:off x="-2447443" y="3228446"/>
            <a:ext cx="5546817" cy="397933"/>
          </a:xfrm>
        </p:spPr>
        <p:txBody>
          <a:bodyPr/>
          <a:lstStyle/>
          <a:p>
            <a:pPr>
              <a:defRPr/>
            </a:pPr>
            <a:r>
              <a:rPr lang="en-US" dirty="0"/>
              <a:t>Distribution Statement</a:t>
            </a:r>
          </a:p>
        </p:txBody>
      </p:sp>
      <p:sp>
        <p:nvSpPr>
          <p:cNvPr id="4" name="Slide Number Placeholder 3"/>
          <p:cNvSpPr>
            <a:spLocks noGrp="1"/>
          </p:cNvSpPr>
          <p:nvPr>
            <p:ph type="sldNum" sz="quarter" idx="11"/>
          </p:nvPr>
        </p:nvSpPr>
        <p:spPr>
          <a:xfrm rot="5400000">
            <a:off x="56713" y="6309160"/>
            <a:ext cx="530038" cy="389469"/>
          </a:xfrm>
        </p:spPr>
        <p:txBody>
          <a:bodyPr/>
          <a:lstStyle/>
          <a:p>
            <a:pPr>
              <a:defRPr/>
            </a:pPr>
            <a:fld id="{231CC523-8BC6-4921-807A-66BD262F34AB}" type="slidenum">
              <a:rPr lang="en-US" smtClean="0"/>
              <a:pPr>
                <a:defRPr/>
              </a:pPr>
              <a:t>‹#›</a:t>
            </a:fld>
            <a:endParaRPr lang="en-US"/>
          </a:p>
        </p:txBody>
      </p:sp>
      <p:sp>
        <p:nvSpPr>
          <p:cNvPr id="6" name="Title 1"/>
          <p:cNvSpPr>
            <a:spLocks noGrp="1"/>
          </p:cNvSpPr>
          <p:nvPr>
            <p:ph type="ctrTitle"/>
          </p:nvPr>
        </p:nvSpPr>
        <p:spPr>
          <a:xfrm rot="5400000">
            <a:off x="9074222" y="3657674"/>
            <a:ext cx="5041761" cy="901700"/>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7" name="Straight Connector 6"/>
          <p:cNvCxnSpPr>
            <a:cxnSpLocks noChangeShapeType="1"/>
          </p:cNvCxnSpPr>
          <p:nvPr userDrawn="1"/>
        </p:nvCxnSpPr>
        <p:spPr bwMode="auto">
          <a:xfrm flipH="1">
            <a:off x="11022546" y="228601"/>
            <a:ext cx="2117" cy="6410325"/>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974382" y="442948"/>
            <a:ext cx="1241441" cy="749220"/>
          </a:xfrm>
          <a:prstGeom prst="rect">
            <a:avLst/>
          </a:prstGeom>
        </p:spPr>
      </p:pic>
    </p:spTree>
    <p:extLst>
      <p:ext uri="{BB962C8B-B14F-4D97-AF65-F5344CB8AC3E}">
        <p14:creationId xmlns:p14="http://schemas.microsoft.com/office/powerpoint/2010/main" val="35519412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2400" y="36576"/>
            <a:ext cx="11887200" cy="521208"/>
          </a:xfrm>
        </p:spPr>
        <p:txBody>
          <a:bodyPr anchor="ctr">
            <a:noAutofit/>
          </a:bodyPr>
          <a:lstStyle>
            <a:lvl1pPr>
              <a:defRPr lang="en-US" sz="3200" kern="1200" dirty="0">
                <a:solidFill>
                  <a:srgbClr val="0070C0"/>
                </a:solidFill>
                <a:latin typeface="+mn-lt"/>
                <a:ea typeface="+mn-ea"/>
                <a:cs typeface="Segoe UI" panose="020B0502040204020203" pitchFamily="34" charset="0"/>
              </a:defRPr>
            </a:lvl1pPr>
          </a:lstStyle>
          <a:p>
            <a:pPr marL="0" lvl="0" algn="l" defTabSz="914400" rtl="0" eaLnBrk="1" latinLnBrk="0" hangingPunct="1">
              <a:defRPr/>
            </a:pPr>
            <a:r>
              <a:rPr lang="en-US" dirty="0"/>
              <a:t>Click to edit Master title style</a:t>
            </a:r>
          </a:p>
        </p:txBody>
      </p:sp>
      <p:sp>
        <p:nvSpPr>
          <p:cNvPr id="4" name="Footer Placeholder 3"/>
          <p:cNvSpPr>
            <a:spLocks noGrp="1"/>
          </p:cNvSpPr>
          <p:nvPr>
            <p:ph type="ftr" sz="quarter" idx="11"/>
          </p:nvPr>
        </p:nvSpPr>
        <p:spPr/>
        <p:txBody>
          <a:bodyPr/>
          <a:lstStyle>
            <a:lvl1pPr>
              <a:defRPr sz="900"/>
            </a:lvl1pPr>
          </a:lstStyle>
          <a:p>
            <a:endParaRPr lang="en-US" dirty="0">
              <a:solidFill>
                <a:schemeClr val="bg1">
                  <a:lumMod val="65000"/>
                </a:schemeClr>
              </a:solidFill>
            </a:endParaRPr>
          </a:p>
        </p:txBody>
      </p:sp>
      <p:sp>
        <p:nvSpPr>
          <p:cNvPr id="5" name="Slide Number Placeholder 4"/>
          <p:cNvSpPr>
            <a:spLocks noGrp="1"/>
          </p:cNvSpPr>
          <p:nvPr>
            <p:ph type="sldNum" sz="quarter" idx="12"/>
          </p:nvPr>
        </p:nvSpPr>
        <p:spPr/>
        <p:txBody>
          <a:bodyPr/>
          <a:lstStyle/>
          <a:p>
            <a:fld id="{D70FFEAC-A044-4C69-AD42-D848C9273770}" type="slidenum">
              <a:rPr lang="en-US" smtClean="0"/>
              <a:t>‹#›</a:t>
            </a:fld>
            <a:endParaRPr lang="en-US" dirty="0"/>
          </a:p>
        </p:txBody>
      </p:sp>
    </p:spTree>
    <p:extLst>
      <p:ext uri="{BB962C8B-B14F-4D97-AF65-F5344CB8AC3E}">
        <p14:creationId xmlns:p14="http://schemas.microsoft.com/office/powerpoint/2010/main" val="3577838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30554" y="1649413"/>
            <a:ext cx="9000934" cy="1554480"/>
          </a:xfrm>
        </p:spPr>
        <p:txBody>
          <a:bodyPr anchor="t" anchorCtr="0">
            <a:noAutofit/>
          </a:bodyPr>
          <a:lstStyle>
            <a:lvl1pPr algn="l">
              <a:lnSpc>
                <a:spcPct val="90000"/>
              </a:lnSpc>
              <a:defRPr sz="4800">
                <a:solidFill>
                  <a:schemeClr val="accent2"/>
                </a:solidFill>
              </a:defRPr>
            </a:lvl1pPr>
          </a:lstStyle>
          <a:p>
            <a:r>
              <a:rPr lang="en-US" dirty="0"/>
              <a:t>Title Slide Layout</a:t>
            </a:r>
            <a:endParaRPr lang="en-CA" dirty="0"/>
          </a:p>
        </p:txBody>
      </p:sp>
      <p:sp>
        <p:nvSpPr>
          <p:cNvPr id="4" name="Date Placeholder 3"/>
          <p:cNvSpPr>
            <a:spLocks noGrp="1"/>
          </p:cNvSpPr>
          <p:nvPr>
            <p:ph type="dt" sz="half" idx="10"/>
          </p:nvPr>
        </p:nvSpPr>
        <p:spPr>
          <a:xfrm>
            <a:off x="1627188" y="3657600"/>
            <a:ext cx="4467288" cy="254013"/>
          </a:xfrm>
        </p:spPr>
        <p:txBody>
          <a:bodyPr/>
          <a:lstStyle>
            <a:lvl1pPr algn="l">
              <a:defRPr sz="1400" b="1">
                <a:solidFill>
                  <a:schemeClr val="accent2"/>
                </a:solidFill>
              </a:defRPr>
            </a:lvl1pPr>
          </a:lstStyle>
          <a:p>
            <a:fld id="{6050E0BC-091B-4F46-A64B-EF4A39477016}" type="datetime4">
              <a:rPr lang="en-US" smtClean="0"/>
              <a:t>May 24, 2019</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8" name="Rectangle 7">
            <a:extLst>
              <a:ext uri="{FF2B5EF4-FFF2-40B4-BE49-F238E27FC236}">
                <a16:creationId xmlns:a16="http://schemas.microsoft.com/office/drawing/2014/main" id="{0325036F-BF1D-44AF-891D-786237A0A871}"/>
              </a:ext>
            </a:extLst>
          </p:cNvPr>
          <p:cNvSpPr/>
          <p:nvPr userDrawn="1"/>
        </p:nvSpPr>
        <p:spPr>
          <a:xfrm>
            <a:off x="587829" y="6302829"/>
            <a:ext cx="424542" cy="440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1625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Slide_No 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a:t>Distribution Statement</a:t>
            </a:r>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914400" y="2514600"/>
            <a:ext cx="10363200" cy="914400"/>
          </a:xfrm>
        </p:spPr>
        <p:txBody>
          <a:bodyPr/>
          <a:lstStyle>
            <a:lvl1pPr algn="ctr">
              <a:defRPr sz="22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6" name="Straight Connector 5"/>
          <p:cNvCxnSpPr>
            <a:cxnSpLocks noChangeShapeType="1"/>
          </p:cNvCxnSpPr>
          <p:nvPr userDrawn="1"/>
        </p:nvCxnSpPr>
        <p:spPr bwMode="auto">
          <a:xfrm>
            <a:off x="508000" y="3198816"/>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1000" y="83133"/>
            <a:ext cx="1241441" cy="749220"/>
          </a:xfrm>
          <a:prstGeom prst="rect">
            <a:avLst/>
          </a:prstGeom>
        </p:spPr>
      </p:pic>
    </p:spTree>
    <p:extLst>
      <p:ext uri="{BB962C8B-B14F-4D97-AF65-F5344CB8AC3E}">
        <p14:creationId xmlns:p14="http://schemas.microsoft.com/office/powerpoint/2010/main" val="6398368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4903" y="1649413"/>
            <a:ext cx="9000934" cy="1417468"/>
          </a:xfrm>
        </p:spPr>
        <p:txBody>
          <a:bodyPr anchor="t" anchorCtr="0">
            <a:noAutofit/>
          </a:bodyPr>
          <a:lstStyle>
            <a:lvl1pPr algn="l">
              <a:lnSpc>
                <a:spcPct val="90000"/>
              </a:lnSpc>
              <a:defRPr sz="4800">
                <a:solidFill>
                  <a:schemeClr val="accent2"/>
                </a:solidFill>
              </a:defRPr>
            </a:lvl1pPr>
          </a:lstStyle>
          <a:p>
            <a:r>
              <a:rPr lang="en-US" dirty="0"/>
              <a:t>Title Slide 2 Layout</a:t>
            </a:r>
            <a:endParaRPr lang="en-CA" dirty="0"/>
          </a:p>
        </p:txBody>
      </p:sp>
      <p:sp>
        <p:nvSpPr>
          <p:cNvPr id="4" name="Date Placeholder 3"/>
          <p:cNvSpPr>
            <a:spLocks noGrp="1"/>
          </p:cNvSpPr>
          <p:nvPr>
            <p:ph type="dt" sz="half" idx="10"/>
          </p:nvPr>
        </p:nvSpPr>
        <p:spPr>
          <a:xfrm>
            <a:off x="1627188" y="3072384"/>
            <a:ext cx="3979927" cy="254013"/>
          </a:xfrm>
        </p:spPr>
        <p:txBody>
          <a:bodyPr/>
          <a:lstStyle>
            <a:lvl1pPr algn="l">
              <a:defRPr sz="1300" b="1">
                <a:solidFill>
                  <a:schemeClr val="accent2"/>
                </a:solidFill>
              </a:defRPr>
            </a:lvl1pPr>
          </a:lstStyle>
          <a:p>
            <a:fld id="{11A10271-0286-4BA7-AF61-91EDADC7C7D8}" type="datetime4">
              <a:rPr lang="en-US" smtClean="0"/>
              <a:t>May 24, 2019</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383280"/>
            <a:ext cx="3977640" cy="1343701"/>
          </a:xfrm>
          <a:prstGeom prst="rect">
            <a:avLst/>
          </a:prstGeom>
          <a:noFill/>
        </p:spPr>
        <p:txBody>
          <a:bodyPr wrap="square" lIns="0" tIns="0" rIns="0" bIns="0" rtlCol="0">
            <a:spAutoFit/>
          </a:bodyPr>
          <a:lstStyle/>
          <a:p>
            <a:pPr>
              <a:lnSpc>
                <a:spcPct val="110000"/>
              </a:lnSpc>
            </a:pPr>
            <a:r>
              <a:rPr lang="en-CA" sz="800" b="1" dirty="0">
                <a:solidFill>
                  <a:schemeClr val="accent2"/>
                </a:solidFill>
              </a:rPr>
              <a:t>CAUTION CONCERNING FORWARD-LOOKING STATEMENTS:</a:t>
            </a:r>
          </a:p>
          <a:p>
            <a:pPr>
              <a:lnSpc>
                <a:spcPct val="110000"/>
              </a:lnSpc>
            </a:pPr>
            <a:r>
              <a:rPr lang="en-CA" sz="800" dirty="0">
                <a:solidFill>
                  <a:schemeClr val="accent2"/>
                </a:solidFill>
              </a:rPr>
              <a:t>This document contains "forward-looking statements" – that is, statements related to future events that by their nature address matters that are, to different degrees, uncertain. For details on the uncertainties that may cause our actual future results to be materially different than those expressed in our forward-looking statements, see </a:t>
            </a:r>
            <a:br>
              <a:rPr lang="en-CA" sz="800" dirty="0">
                <a:solidFill>
                  <a:schemeClr val="accent2"/>
                </a:solidFill>
              </a:rPr>
            </a:br>
            <a:r>
              <a:rPr lang="en-CA" sz="800" dirty="0">
                <a:solidFill>
                  <a:schemeClr val="accent2"/>
                </a:solidFill>
              </a:rPr>
              <a:t>http://www.ge.com/investor-relations/disclaimer-caution-concerning-forwardlooking-statements as well as our annual reports on Form 10-K and quarterly reports on Form 10-Q. We do not undertake to update our forward-looking statements. This document also includes certain forward-looking projected financial information that is based on current estimates and forecasts. Actual results could differ materially. to total risk-weighted assets.]</a:t>
            </a:r>
          </a:p>
        </p:txBody>
      </p:sp>
      <p:sp>
        <p:nvSpPr>
          <p:cNvPr id="7" name="TextBox 6"/>
          <p:cNvSpPr txBox="1"/>
          <p:nvPr/>
        </p:nvSpPr>
        <p:spPr>
          <a:xfrm>
            <a:off x="5820377" y="3383280"/>
            <a:ext cx="4800600" cy="3114122"/>
          </a:xfrm>
          <a:prstGeom prst="rect">
            <a:avLst/>
          </a:prstGeom>
          <a:noFill/>
        </p:spPr>
        <p:txBody>
          <a:bodyPr wrap="square" lIns="0" tIns="0" rIns="0" bIns="0" rtlCol="0">
            <a:spAutoFit/>
          </a:bodyPr>
          <a:lstStyle/>
          <a:p>
            <a:pPr>
              <a:lnSpc>
                <a:spcPct val="110000"/>
              </a:lnSpc>
            </a:pPr>
            <a:r>
              <a:rPr lang="en-CA" sz="800" b="1" dirty="0">
                <a:solidFill>
                  <a:schemeClr val="accent2"/>
                </a:solidFill>
              </a:rPr>
              <a:t>NON-GAAP FINANCIAL MEASURES:</a:t>
            </a:r>
          </a:p>
          <a:p>
            <a:pPr>
              <a:lnSpc>
                <a:spcPct val="110000"/>
              </a:lnSpc>
            </a:pPr>
            <a:r>
              <a:rPr lang="en-CA" sz="800" dirty="0">
                <a:solidFill>
                  <a:schemeClr val="accent2"/>
                </a:solidFill>
              </a:rPr>
              <a:t>In this document, we sometimes use information derived from consolidated financial data but not presented in our financial statements prepared in accordance with U.S. generally accepted accounting principles (GAAP). Certain of these data are considered “non-GAAP financial measures” under the U.S. Securities and Exchange Commission rules. These non-GAAP financial measures supplement our GAAP disclosures and should not be considered an alternative to the GAAP measure. The reasons we use these non-GAAP financial measures and the reconciliations to their most directly comparable GAAP financial measures are posted to the investor relations section of our website at www.ge.com. [We use non-GAAP financial measures including the following:</a:t>
            </a:r>
          </a:p>
          <a:p>
            <a:pPr>
              <a:lnSpc>
                <a:spcPct val="110000"/>
              </a:lnSpc>
            </a:pPr>
            <a:r>
              <a:rPr lang="en-CA" sz="800" dirty="0">
                <a:solidFill>
                  <a:schemeClr val="accent2"/>
                </a:solidFill>
              </a:rPr>
              <a:t>•  Operating earnings and EPS, which is earnings from continuing operations excluding non-service-related pension costs of our principal pension plans.</a:t>
            </a:r>
          </a:p>
          <a:p>
            <a:pPr>
              <a:lnSpc>
                <a:spcPct val="110000"/>
              </a:lnSpc>
            </a:pPr>
            <a:r>
              <a:rPr lang="en-CA" sz="800" dirty="0">
                <a:solidFill>
                  <a:schemeClr val="accent2"/>
                </a:solidFill>
              </a:rPr>
              <a:t>•  GE Industrial operating &amp; Verticals earnings and EPS, which is operating earnings of our industrial businesses and the GE Capital businesses that we expect to retain.</a:t>
            </a:r>
          </a:p>
          <a:p>
            <a:pPr>
              <a:lnSpc>
                <a:spcPct val="110000"/>
              </a:lnSpc>
            </a:pPr>
            <a:r>
              <a:rPr lang="en-CA" sz="800" dirty="0">
                <a:solidFill>
                  <a:schemeClr val="accent2"/>
                </a:solidFill>
              </a:rPr>
              <a:t>•  GE Industrial &amp; Verticals revenues, which is revenue of our industrial businesses and the GE Capital businesses that we expect to retain.</a:t>
            </a:r>
          </a:p>
          <a:p>
            <a:pPr>
              <a:lnSpc>
                <a:spcPct val="110000"/>
              </a:lnSpc>
            </a:pPr>
            <a:r>
              <a:rPr lang="en-CA" sz="800" dirty="0">
                <a:solidFill>
                  <a:schemeClr val="accent2"/>
                </a:solidFill>
              </a:rPr>
              <a:t>•  Industrial segment organic revenue, which is the sum of revenue from all of our industrial segments less the effects of acquisitions/dispositions and currency exchange.</a:t>
            </a:r>
          </a:p>
          <a:p>
            <a:pPr>
              <a:lnSpc>
                <a:spcPct val="110000"/>
              </a:lnSpc>
            </a:pPr>
            <a:r>
              <a:rPr lang="en-CA" sz="800" dirty="0">
                <a:solidFill>
                  <a:schemeClr val="accent2"/>
                </a:solidFill>
              </a:rPr>
              <a:t>•  Industrial segment organic operating profit, which is the sum of segment profit from all of our industrial segments less the effects of acquisitions/dispositions and currency exchange.</a:t>
            </a:r>
          </a:p>
          <a:p>
            <a:pPr>
              <a:lnSpc>
                <a:spcPct val="110000"/>
              </a:lnSpc>
            </a:pPr>
            <a:r>
              <a:rPr lang="en-CA" sz="800" dirty="0">
                <a:solidFill>
                  <a:schemeClr val="accent2"/>
                </a:solidFill>
              </a:rPr>
              <a:t>•  Industrial cash flows from operating activities (Industrial CFOA), which is GE’s cash flow from operating activities excluding dividends received from GE Capital.</a:t>
            </a:r>
          </a:p>
          <a:p>
            <a:pPr>
              <a:lnSpc>
                <a:spcPct val="110000"/>
              </a:lnSpc>
            </a:pPr>
            <a:r>
              <a:rPr lang="en-CA" sz="800" dirty="0">
                <a:solidFill>
                  <a:schemeClr val="accent2"/>
                </a:solidFill>
              </a:rPr>
              <a:t>•  Capital ending net investment (ENI), excluding liquidity, which is a measure we use to measure the size of our Capital segment.</a:t>
            </a:r>
          </a:p>
          <a:p>
            <a:pPr>
              <a:lnSpc>
                <a:spcPct val="110000"/>
              </a:lnSpc>
            </a:pPr>
            <a:r>
              <a:rPr lang="en-CA" sz="800" dirty="0">
                <a:solidFill>
                  <a:schemeClr val="accent2"/>
                </a:solidFill>
              </a:rPr>
              <a:t>•  GE Capital Tier 1 Common ratio estimate is a ratio of equity</a:t>
            </a:r>
          </a:p>
        </p:txBody>
      </p:sp>
      <p:sp>
        <p:nvSpPr>
          <p:cNvPr id="12"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9" name="Rectangle 8">
            <a:extLst>
              <a:ext uri="{FF2B5EF4-FFF2-40B4-BE49-F238E27FC236}">
                <a16:creationId xmlns:a16="http://schemas.microsoft.com/office/drawing/2014/main" id="{E01D49B6-0C3E-4BF8-B6B3-B817B17F28DF}"/>
              </a:ext>
            </a:extLst>
          </p:cNvPr>
          <p:cNvSpPr/>
          <p:nvPr userDrawn="1"/>
        </p:nvSpPr>
        <p:spPr>
          <a:xfrm>
            <a:off x="587829" y="6302829"/>
            <a:ext cx="424542" cy="440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33274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Only Layout</a:t>
            </a:r>
            <a:endParaRPr lang="en-CA" dirty="0"/>
          </a:p>
        </p:txBody>
      </p:sp>
      <p:sp>
        <p:nvSpPr>
          <p:cNvPr id="3" name="Date Placeholder 2"/>
          <p:cNvSpPr>
            <a:spLocks noGrp="1"/>
          </p:cNvSpPr>
          <p:nvPr>
            <p:ph type="dt" sz="half" idx="10"/>
          </p:nvPr>
        </p:nvSpPr>
        <p:spPr/>
        <p:txBody>
          <a:bodyPr/>
          <a:lstStyle/>
          <a:p>
            <a:fld id="{9AC9EBFE-5BA1-460F-BE92-8CF5579A714B}" type="datetime4">
              <a:rPr lang="en-US" smtClean="0"/>
              <a:t>May 24, 2019</a:t>
            </a:fld>
            <a:endParaRPr lang="en-CA"/>
          </a:p>
        </p:txBody>
      </p:sp>
      <p:sp>
        <p:nvSpPr>
          <p:cNvPr id="4" name="Footer Placeholder 3"/>
          <p:cNvSpPr>
            <a:spLocks noGrp="1"/>
          </p:cNvSpPr>
          <p:nvPr>
            <p:ph type="ftr" sz="quarter" idx="11"/>
          </p:nvPr>
        </p:nvSpPr>
        <p:spPr/>
        <p:txBody>
          <a:bodyPr/>
          <a:lstStyle/>
          <a:p>
            <a:r>
              <a:rPr lang="en-CA"/>
              <a:t>Presentation Title</a:t>
            </a:r>
          </a:p>
        </p:txBody>
      </p:sp>
      <p:sp>
        <p:nvSpPr>
          <p:cNvPr id="5" name="Slide Number Placeholder 4"/>
          <p:cNvSpPr>
            <a:spLocks noGrp="1"/>
          </p:cNvSpPr>
          <p:nvPr>
            <p:ph type="sldNum" sz="quarter" idx="12"/>
          </p:nvPr>
        </p:nvSpPr>
        <p:spPr/>
        <p:txBody>
          <a:bodyPr/>
          <a:lstStyle/>
          <a:p>
            <a:fld id="{00E6A5BD-C011-4A45-AA3A-201790FB7F2B}" type="slidenum">
              <a:rPr lang="en-CA" smtClean="0"/>
              <a:t>‹#›</a:t>
            </a:fld>
            <a:endParaRPr lang="en-CA"/>
          </a:p>
        </p:txBody>
      </p:sp>
      <p:cxnSp>
        <p:nvCxnSpPr>
          <p:cNvPr id="6" name="Straight Connector 5">
            <a:extLst>
              <a:ext uri="{FF2B5EF4-FFF2-40B4-BE49-F238E27FC236}">
                <a16:creationId xmlns:a16="http://schemas.microsoft.com/office/drawing/2014/main" id="{166DF8EC-6E18-499F-B24E-A023426EF117}"/>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73186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1146A8-A192-4F5D-A963-F694E58B90FD}" type="datetime4">
              <a:rPr lang="en-US" smtClean="0"/>
              <a:t>May 24, 2019</a:t>
            </a:fld>
            <a:endParaRPr lang="en-CA"/>
          </a:p>
        </p:txBody>
      </p:sp>
      <p:sp>
        <p:nvSpPr>
          <p:cNvPr id="3" name="Footer Placeholder 2"/>
          <p:cNvSpPr>
            <a:spLocks noGrp="1"/>
          </p:cNvSpPr>
          <p:nvPr>
            <p:ph type="ftr" sz="quarter" idx="11"/>
          </p:nvPr>
        </p:nvSpPr>
        <p:spPr/>
        <p:txBody>
          <a:bodyPr/>
          <a:lstStyle/>
          <a:p>
            <a:r>
              <a:rPr lang="en-CA"/>
              <a:t>Presentation Title</a:t>
            </a:r>
          </a:p>
        </p:txBody>
      </p:sp>
      <p:sp>
        <p:nvSpPr>
          <p:cNvPr id="4" name="Slide Number Placeholder 3"/>
          <p:cNvSpPr>
            <a:spLocks noGrp="1"/>
          </p:cNvSpPr>
          <p:nvPr>
            <p:ph type="sldNum" sz="quarter" idx="12"/>
          </p:nvPr>
        </p:nvSpPr>
        <p:spPr/>
        <p:txBody>
          <a:bodyPr/>
          <a:lstStyle/>
          <a:p>
            <a:fld id="{00E6A5BD-C011-4A45-AA3A-201790FB7F2B}" type="slidenum">
              <a:rPr lang="en-CA" smtClean="0"/>
              <a:t>‹#›</a:t>
            </a:fld>
            <a:endParaRPr lang="en-CA"/>
          </a:p>
        </p:txBody>
      </p:sp>
      <p:cxnSp>
        <p:nvCxnSpPr>
          <p:cNvPr id="5" name="Straight Connector 4">
            <a:extLst>
              <a:ext uri="{FF2B5EF4-FFF2-40B4-BE49-F238E27FC236}">
                <a16:creationId xmlns:a16="http://schemas.microsoft.com/office/drawing/2014/main" id="{DD1951AB-6913-438B-B13F-24675A9B7175}"/>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17581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ection Header">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1649413"/>
            <a:ext cx="9000934" cy="2852737"/>
          </a:xfrm>
        </p:spPr>
        <p:txBody>
          <a:bodyPr anchor="t" anchorCtr="0">
            <a:noAutofit/>
          </a:bodyPr>
          <a:lstStyle>
            <a:lvl1pPr>
              <a:lnSpc>
                <a:spcPct val="90000"/>
              </a:lnSpc>
              <a:defRPr sz="4800">
                <a:solidFill>
                  <a:schemeClr val="bg1"/>
                </a:solidFill>
              </a:defRPr>
            </a:lvl1pPr>
          </a:lstStyle>
          <a:p>
            <a:r>
              <a:rPr lang="en-US" dirty="0"/>
              <a:t>Section Divider</a:t>
            </a:r>
            <a:endParaRPr lang="en-CA" dirty="0"/>
          </a:p>
        </p:txBody>
      </p:sp>
      <p:sp>
        <p:nvSpPr>
          <p:cNvPr id="4" name="Date Placeholder 3"/>
          <p:cNvSpPr>
            <a:spLocks noGrp="1"/>
          </p:cNvSpPr>
          <p:nvPr>
            <p:ph type="dt" sz="half" idx="10"/>
          </p:nvPr>
        </p:nvSpPr>
        <p:spPr/>
        <p:txBody>
          <a:bodyPr/>
          <a:lstStyle>
            <a:lvl1pPr>
              <a:defRPr>
                <a:solidFill>
                  <a:schemeClr val="bg1"/>
                </a:solidFill>
              </a:defRPr>
            </a:lvl1pPr>
          </a:lstStyle>
          <a:p>
            <a:fld id="{D36516F6-A097-4E38-8A59-185C4D2E3785}" type="datetime4">
              <a:rPr lang="en-US" smtClean="0"/>
              <a:t>May 24, 2019</a:t>
            </a:fld>
            <a:endParaRPr lang="en-CA"/>
          </a:p>
        </p:txBody>
      </p:sp>
      <p:sp>
        <p:nvSpPr>
          <p:cNvPr id="5" name="Footer Placeholder 4"/>
          <p:cNvSpPr>
            <a:spLocks noGrp="1"/>
          </p:cNvSpPr>
          <p:nvPr>
            <p:ph type="ftr" sz="quarter" idx="11"/>
          </p:nvPr>
        </p:nvSpPr>
        <p:spPr/>
        <p:txBody>
          <a:bodyPr/>
          <a:lstStyle>
            <a:lvl1pPr>
              <a:defRPr>
                <a:solidFill>
                  <a:schemeClr val="bg1"/>
                </a:solidFill>
              </a:defRPr>
            </a:lvl1pPr>
          </a:lstStyle>
          <a:p>
            <a:r>
              <a:rPr lang="en-CA"/>
              <a:t>Presentation Title</a:t>
            </a:r>
            <a:endParaRPr lang="en-CA"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E6A5BD-C011-4A45-AA3A-201790FB7F2B}" type="slidenum">
              <a:rPr lang="en-CA" smtClean="0"/>
              <a:pPr/>
              <a:t>‹#›</a:t>
            </a:fld>
            <a:endParaRPr lang="en-CA"/>
          </a:p>
        </p:txBody>
      </p:sp>
      <p:cxnSp>
        <p:nvCxnSpPr>
          <p:cNvPr id="7" name="Straight Connector 6"/>
          <p:cNvCxnSpPr/>
          <p:nvPr userDrawn="1"/>
        </p:nvCxnSpPr>
        <p:spPr>
          <a:xfrm>
            <a:off x="1627188" y="6410996"/>
            <a:ext cx="1011574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3" descr="I:\Dockets\1421 SmallStuff GE PPT\Graphics\GEWhite.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428" y="6345936"/>
            <a:ext cx="384048" cy="384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80843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Section Divider Dark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bg1"/>
                </a:solidFill>
              </a:defRPr>
            </a:lvl1pPr>
          </a:lstStyle>
          <a:p>
            <a:r>
              <a:rPr lang="en-US" dirty="0"/>
              <a:t>Section Divider Dark Image Layout</a:t>
            </a:r>
            <a:endParaRPr lang="en-CA" dirty="0"/>
          </a:p>
        </p:txBody>
      </p:sp>
    </p:spTree>
    <p:extLst>
      <p:ext uri="{BB962C8B-B14F-4D97-AF65-F5344CB8AC3E}">
        <p14:creationId xmlns:p14="http://schemas.microsoft.com/office/powerpoint/2010/main" val="15359469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Section Divider Light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accent2"/>
                </a:solidFill>
              </a:defRPr>
            </a:lvl1pPr>
          </a:lstStyle>
          <a:p>
            <a:r>
              <a:rPr lang="en-US" dirty="0"/>
              <a:t>Section Divider Light Image Layout</a:t>
            </a:r>
            <a:endParaRPr lang="en-CA" dirty="0"/>
          </a:p>
        </p:txBody>
      </p:sp>
    </p:spTree>
    <p:extLst>
      <p:ext uri="{BB962C8B-B14F-4D97-AF65-F5344CB8AC3E}">
        <p14:creationId xmlns:p14="http://schemas.microsoft.com/office/powerpoint/2010/main" val="33735108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ontent - No Ru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 No Rule Layout</a:t>
            </a:r>
            <a:endParaRPr lang="en-CA" dirty="0"/>
          </a:p>
        </p:txBody>
      </p:sp>
      <p:sp>
        <p:nvSpPr>
          <p:cNvPr id="4" name="Date Placeholder 3"/>
          <p:cNvSpPr>
            <a:spLocks noGrp="1"/>
          </p:cNvSpPr>
          <p:nvPr>
            <p:ph type="dt" sz="half" idx="10"/>
          </p:nvPr>
        </p:nvSpPr>
        <p:spPr/>
        <p:txBody>
          <a:bodyPr/>
          <a:lstStyle/>
          <a:p>
            <a:fld id="{66CA7FD2-EEE1-4653-A3ED-EC06E26685F5}" type="datetime4">
              <a:rPr lang="en-US" smtClean="0"/>
              <a:t>May 24, 2019</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8" name="Straight Connector 7">
            <a:extLst>
              <a:ext uri="{FF2B5EF4-FFF2-40B4-BE49-F238E27FC236}">
                <a16:creationId xmlns:a16="http://schemas.microsoft.com/office/drawing/2014/main" id="{26B91ED5-5431-4880-AEFC-BDEAD3C071DA}"/>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52036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Layout</a:t>
            </a:r>
            <a:endParaRPr lang="en-CA" dirty="0"/>
          </a:p>
        </p:txBody>
      </p:sp>
      <p:sp>
        <p:nvSpPr>
          <p:cNvPr id="4" name="Date Placeholder 3"/>
          <p:cNvSpPr>
            <a:spLocks noGrp="1"/>
          </p:cNvSpPr>
          <p:nvPr>
            <p:ph type="dt" sz="half" idx="10"/>
          </p:nvPr>
        </p:nvSpPr>
        <p:spPr/>
        <p:txBody>
          <a:bodyPr/>
          <a:lstStyle/>
          <a:p>
            <a:fld id="{66CA7FD2-EEE1-4653-A3ED-EC06E26685F5}" type="datetime4">
              <a:rPr lang="en-US" smtClean="0"/>
              <a:t>May 24, 2019</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cxnSp>
        <p:nvCxnSpPr>
          <p:cNvPr id="8" name="Straight Connector 7"/>
          <p:cNvCxnSpPr/>
          <p:nvPr/>
        </p:nvCxnSpPr>
        <p:spPr>
          <a:xfrm>
            <a:off x="2751138" y="1647255"/>
            <a:ext cx="899636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0" name="Straight Connector 9"/>
          <p:cNvCxnSpPr/>
          <p:nvPr userDrawn="1"/>
        </p:nvCxnSpPr>
        <p:spPr>
          <a:xfrm>
            <a:off x="1627188" y="1647255"/>
            <a:ext cx="1012031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9910200-1FDA-45B7-8617-DD2A8D1CF6BD}"/>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52206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Comparison Layout</a:t>
            </a:r>
            <a:endParaRPr lang="en-CA" dirty="0"/>
          </a:p>
        </p:txBody>
      </p:sp>
      <p:sp>
        <p:nvSpPr>
          <p:cNvPr id="3" name="Text Placeholder 2"/>
          <p:cNvSpPr>
            <a:spLocks noGrp="1"/>
          </p:cNvSpPr>
          <p:nvPr>
            <p:ph type="body" idx="1" hasCustomPrompt="1"/>
          </p:nvPr>
        </p:nvSpPr>
        <p:spPr>
          <a:xfrm>
            <a:off x="1623697" y="1133856"/>
            <a:ext cx="4946966"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6810374" y="1133856"/>
            <a:ext cx="4934487"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May 24, 2019</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4944318"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10375" y="1649541"/>
            <a:ext cx="4934487"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4943475"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6810375" y="1848930"/>
            <a:ext cx="4937125"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userDrawn="1"/>
        </p:nvCxnSpPr>
        <p:spPr>
          <a:xfrm>
            <a:off x="1626345" y="1649541"/>
            <a:ext cx="4944318"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810375" y="1649541"/>
            <a:ext cx="4934487"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560F844-BF21-4AD2-9D1A-2E8D2D3063DF}"/>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57369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Two Content Layout</a:t>
            </a:r>
            <a:endParaRPr lang="en-CA" dirty="0"/>
          </a:p>
        </p:txBody>
      </p:sp>
      <p:sp>
        <p:nvSpPr>
          <p:cNvPr id="5" name="Date Placeholder 4"/>
          <p:cNvSpPr>
            <a:spLocks noGrp="1"/>
          </p:cNvSpPr>
          <p:nvPr>
            <p:ph type="dt" sz="half" idx="10"/>
          </p:nvPr>
        </p:nvSpPr>
        <p:spPr/>
        <p:txBody>
          <a:bodyPr/>
          <a:lstStyle/>
          <a:p>
            <a:fld id="{016954F2-A168-429F-B267-8625DABCA019}" type="datetime4">
              <a:rPr lang="en-US" smtClean="0"/>
              <a:t>May 24, 2019</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cxnSp>
        <p:nvCxnSpPr>
          <p:cNvPr id="9" name="Straight Connector 8"/>
          <p:cNvCxnSpPr/>
          <p:nvPr/>
        </p:nvCxnSpPr>
        <p:spPr>
          <a:xfrm>
            <a:off x="1627188" y="1649541"/>
            <a:ext cx="1011250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Content Placeholder 9"/>
          <p:cNvSpPr>
            <a:spLocks noGrp="1"/>
          </p:cNvSpPr>
          <p:nvPr>
            <p:ph sz="quarter" idx="13"/>
          </p:nvPr>
        </p:nvSpPr>
        <p:spPr>
          <a:xfrm>
            <a:off x="1627188" y="1851659"/>
            <a:ext cx="4943475"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2" name="Content Placeholder 11"/>
          <p:cNvSpPr>
            <a:spLocks noGrp="1"/>
          </p:cNvSpPr>
          <p:nvPr>
            <p:ph sz="quarter" idx="14"/>
          </p:nvPr>
        </p:nvSpPr>
        <p:spPr>
          <a:xfrm>
            <a:off x="6810375" y="1851658"/>
            <a:ext cx="4929188" cy="43434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1" name="Straight Connector 10"/>
          <p:cNvCxnSpPr/>
          <p:nvPr userDrawn="1"/>
        </p:nvCxnSpPr>
        <p:spPr>
          <a:xfrm>
            <a:off x="1627188" y="1649541"/>
            <a:ext cx="1011250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02852ED-406E-459C-BE67-4C16A8EDF779}"/>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1008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Slide_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a:t>Distribution Statement</a:t>
            </a:r>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914400" y="2514600"/>
            <a:ext cx="10363200" cy="914400"/>
          </a:xfrm>
        </p:spPr>
        <p:txBody>
          <a:bodyPr/>
          <a:lstStyle>
            <a:lvl1pPr algn="ctr">
              <a:defRPr sz="22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6" name="Straight Connector 5"/>
          <p:cNvCxnSpPr>
            <a:cxnSpLocks noChangeShapeType="1"/>
          </p:cNvCxnSpPr>
          <p:nvPr userDrawn="1"/>
        </p:nvCxnSpPr>
        <p:spPr bwMode="auto">
          <a:xfrm>
            <a:off x="508000" y="3198816"/>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8" name="Text Placeholder 3"/>
          <p:cNvSpPr>
            <a:spLocks noGrp="1"/>
          </p:cNvSpPr>
          <p:nvPr>
            <p:ph type="body" sz="quarter" idx="12" hasCustomPrompt="1"/>
          </p:nvPr>
        </p:nvSpPr>
        <p:spPr>
          <a:xfrm>
            <a:off x="914400" y="3352798"/>
            <a:ext cx="10363200" cy="465138"/>
          </a:xfrm>
        </p:spPr>
        <p:txBody>
          <a:bodyPr/>
          <a:lstStyle>
            <a:lvl1pPr algn="ctr">
              <a:defRPr sz="1800">
                <a:solidFill>
                  <a:schemeClr val="bg1">
                    <a:lumMod val="65000"/>
                  </a:schemeClr>
                </a:solidFill>
              </a:defRPr>
            </a:lvl1pPr>
          </a:lstStyle>
          <a:p>
            <a:pPr lvl="0"/>
            <a:r>
              <a:rPr lang="en-US" dirty="0"/>
              <a:t>Click to add subtitle</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1000" y="83133"/>
            <a:ext cx="1241441" cy="749220"/>
          </a:xfrm>
          <a:prstGeom prst="rect">
            <a:avLst/>
          </a:prstGeom>
        </p:spPr>
      </p:pic>
    </p:spTree>
    <p:extLst>
      <p:ext uri="{BB962C8B-B14F-4D97-AF65-F5344CB8AC3E}">
        <p14:creationId xmlns:p14="http://schemas.microsoft.com/office/powerpoint/2010/main" val="38679494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Three Content Layout</a:t>
            </a:r>
            <a:endParaRPr lang="en-CA" dirty="0"/>
          </a:p>
        </p:txBody>
      </p:sp>
      <p:sp>
        <p:nvSpPr>
          <p:cNvPr id="3" name="Text Placeholder 2"/>
          <p:cNvSpPr>
            <a:spLocks noGrp="1"/>
          </p:cNvSpPr>
          <p:nvPr>
            <p:ph type="body" idx="1" hasCustomPrompt="1"/>
          </p:nvPr>
        </p:nvSpPr>
        <p:spPr>
          <a:xfrm>
            <a:off x="1623697"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5078094"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May 24, 2019</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07809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3209544"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5078095" y="1848930"/>
            <a:ext cx="3209544"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8537956" y="1649413"/>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8534019"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8533003" y="1848930"/>
            <a:ext cx="3209925" cy="43291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userDrawn="1"/>
        </p:nvCxnSpPr>
        <p:spPr>
          <a:xfrm>
            <a:off x="162634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507809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8537956" y="1649413"/>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29AABF5-27F6-4C39-9BD7-EE6B28E0DAB9}"/>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05452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Four Content Layout</a:t>
            </a:r>
            <a:endParaRPr lang="en-CA" dirty="0"/>
          </a:p>
        </p:txBody>
      </p:sp>
      <p:sp>
        <p:nvSpPr>
          <p:cNvPr id="3" name="Text Placeholder 2"/>
          <p:cNvSpPr>
            <a:spLocks noGrp="1"/>
          </p:cNvSpPr>
          <p:nvPr>
            <p:ph type="body" idx="1" hasCustomPrompt="1"/>
          </p:nvPr>
        </p:nvSpPr>
        <p:spPr>
          <a:xfrm>
            <a:off x="162369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420143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May 24, 2019</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20453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4203361"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6779177"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6779534" y="1848930"/>
            <a:ext cx="2386584" cy="4329112"/>
          </a:xfr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p:nvCxnSpPr>
        <p:spPr>
          <a:xfrm>
            <a:off x="9360916"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7" hasCustomPrompt="1"/>
          </p:nvPr>
        </p:nvSpPr>
        <p:spPr>
          <a:xfrm>
            <a:off x="9356916"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20" name="Content Placeholder 19"/>
          <p:cNvSpPr>
            <a:spLocks noGrp="1"/>
          </p:cNvSpPr>
          <p:nvPr>
            <p:ph sz="quarter" idx="18"/>
          </p:nvPr>
        </p:nvSpPr>
        <p:spPr>
          <a:xfrm>
            <a:off x="9355708" y="1848929"/>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8" name="Straight Connector 17"/>
          <p:cNvCxnSpPr/>
          <p:nvPr userDrawn="1"/>
        </p:nvCxnSpPr>
        <p:spPr>
          <a:xfrm>
            <a:off x="162634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420453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360916"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F764254-1C0E-4631-8670-4457B3F238B9}"/>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09812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2-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2-Column Table Layout</a:t>
            </a:r>
            <a:endParaRPr lang="en-CA" dirty="0"/>
          </a:p>
        </p:txBody>
      </p:sp>
      <p:sp>
        <p:nvSpPr>
          <p:cNvPr id="3" name="Text Placeholder 2"/>
          <p:cNvSpPr>
            <a:spLocks noGrp="1"/>
          </p:cNvSpPr>
          <p:nvPr>
            <p:ph type="body" idx="1" hasCustomPrompt="1"/>
          </p:nvPr>
        </p:nvSpPr>
        <p:spPr>
          <a:xfrm>
            <a:off x="1627187" y="1133856"/>
            <a:ext cx="493776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May 24, 2019</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6813550" y="1133856"/>
            <a:ext cx="4933950" cy="338328"/>
          </a:xfrm>
        </p:spPr>
        <p:txBody>
          <a:bodyPr anchor="b" anchorCtr="0"/>
          <a:lstStyle>
            <a:lvl1pPr marL="0" indent="0">
              <a:lnSpc>
                <a:spcPct val="90000"/>
              </a:lnSpc>
              <a:spcBef>
                <a:spcPts val="0"/>
              </a:spcBef>
              <a:buFontTx/>
              <a:buNone/>
              <a:defRPr sz="1400" b="1"/>
            </a:lvl1pPr>
          </a:lstStyle>
          <a:p>
            <a:pPr lvl="0"/>
            <a:r>
              <a:rPr lang="en-US" dirty="0"/>
              <a:t>Subtitle</a:t>
            </a:r>
            <a:endParaRPr lang="en-CA" dirty="0"/>
          </a:p>
        </p:txBody>
      </p:sp>
      <p:cxnSp>
        <p:nvCxnSpPr>
          <p:cNvPr id="10" name="Straight Connector 9">
            <a:extLst>
              <a:ext uri="{FF2B5EF4-FFF2-40B4-BE49-F238E27FC236}">
                <a16:creationId xmlns:a16="http://schemas.microsoft.com/office/drawing/2014/main" id="{792A8861-7B2B-4F59-8942-06CC4EB6631F}"/>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50624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3-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3-Column Table Layout</a:t>
            </a:r>
            <a:endParaRPr lang="en-CA" dirty="0"/>
          </a:p>
        </p:txBody>
      </p:sp>
      <p:sp>
        <p:nvSpPr>
          <p:cNvPr id="3" name="Text Placeholder 2"/>
          <p:cNvSpPr>
            <a:spLocks noGrp="1"/>
          </p:cNvSpPr>
          <p:nvPr>
            <p:ph type="body" idx="1" hasCustomPrompt="1"/>
          </p:nvPr>
        </p:nvSpPr>
        <p:spPr>
          <a:xfrm>
            <a:off x="1627187" y="1133856"/>
            <a:ext cx="320954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May 24, 2019</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5084064"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5" hasCustomPrompt="1"/>
          </p:nvPr>
        </p:nvSpPr>
        <p:spPr>
          <a:xfrm>
            <a:off x="8534400" y="1133856"/>
            <a:ext cx="3213100" cy="338328"/>
          </a:xfrm>
        </p:spPr>
        <p:txBody>
          <a:bodyPr anchor="b" anchorCtr="0">
            <a:noAutofit/>
          </a:bodyPr>
          <a:lstStyle>
            <a:lvl1pPr marL="0" indent="0">
              <a:buFontTx/>
              <a:buNone/>
              <a:defRPr sz="1400" b="1"/>
            </a:lvl1pPr>
          </a:lstStyle>
          <a:p>
            <a:pPr lvl="0"/>
            <a:r>
              <a:rPr lang="en-US" dirty="0"/>
              <a:t>Subtitle</a:t>
            </a:r>
            <a:endParaRPr lang="en-CA" dirty="0"/>
          </a:p>
        </p:txBody>
      </p:sp>
      <p:cxnSp>
        <p:nvCxnSpPr>
          <p:cNvPr id="10" name="Straight Connector 9">
            <a:extLst>
              <a:ext uri="{FF2B5EF4-FFF2-40B4-BE49-F238E27FC236}">
                <a16:creationId xmlns:a16="http://schemas.microsoft.com/office/drawing/2014/main" id="{9DBD8263-5B28-4762-ACE3-B95B8B9B5133}"/>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029991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4-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4-Column Table Layout</a:t>
            </a:r>
            <a:endParaRPr lang="en-CA" dirty="0"/>
          </a:p>
        </p:txBody>
      </p:sp>
      <p:sp>
        <p:nvSpPr>
          <p:cNvPr id="3" name="Text Placeholder 2"/>
          <p:cNvSpPr>
            <a:spLocks noGrp="1"/>
          </p:cNvSpPr>
          <p:nvPr>
            <p:ph type="body" idx="1" hasCustomPrompt="1"/>
          </p:nvPr>
        </p:nvSpPr>
        <p:spPr>
          <a:xfrm>
            <a:off x="1627187" y="1133856"/>
            <a:ext cx="238658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May 24, 2019</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4203805"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5" name="Text Placeholder 4"/>
          <p:cNvSpPr>
            <a:spLocks noGrp="1"/>
          </p:cNvSpPr>
          <p:nvPr>
            <p:ph type="body" sz="quarter" idx="15" hasCustomPrompt="1"/>
          </p:nvPr>
        </p:nvSpPr>
        <p:spPr>
          <a:xfrm>
            <a:off x="6780423"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6" hasCustomPrompt="1"/>
          </p:nvPr>
        </p:nvSpPr>
        <p:spPr>
          <a:xfrm>
            <a:off x="9357042"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cxnSp>
        <p:nvCxnSpPr>
          <p:cNvPr id="11" name="Straight Connector 10">
            <a:extLst>
              <a:ext uri="{FF2B5EF4-FFF2-40B4-BE49-F238E27FC236}">
                <a16:creationId xmlns:a16="http://schemas.microsoft.com/office/drawing/2014/main" id="{36D50BBA-27BE-46B1-9DA2-142911E75587}"/>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901773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Content with Caption Layout</a:t>
            </a:r>
            <a:endParaRPr lang="en-CA" dirty="0"/>
          </a:p>
        </p:txBody>
      </p:sp>
      <p:sp>
        <p:nvSpPr>
          <p:cNvPr id="7" name="Date Placeholder 6"/>
          <p:cNvSpPr>
            <a:spLocks noGrp="1"/>
          </p:cNvSpPr>
          <p:nvPr>
            <p:ph type="dt" sz="half" idx="11"/>
          </p:nvPr>
        </p:nvSpPr>
        <p:spPr>
          <a:xfrm>
            <a:off x="9537192" y="6472936"/>
            <a:ext cx="1876388" cy="182880"/>
          </a:xfrm>
        </p:spPr>
        <p:txBody>
          <a:bodyPr/>
          <a:lstStyle/>
          <a:p>
            <a:fld id="{F5C60C1E-BE52-444A-B903-D3D3A7A6ABD9}" type="datetime4">
              <a:rPr lang="en-US" smtClean="0"/>
              <a:t>May 24, 2019</a:t>
            </a:fld>
            <a:endParaRPr lang="en-CA"/>
          </a:p>
        </p:txBody>
      </p:sp>
      <p:sp>
        <p:nvSpPr>
          <p:cNvPr id="8" name="Footer Placeholder 7"/>
          <p:cNvSpPr>
            <a:spLocks noGrp="1"/>
          </p:cNvSpPr>
          <p:nvPr>
            <p:ph type="ftr" sz="quarter" idx="12"/>
          </p:nvPr>
        </p:nvSpPr>
        <p:spPr>
          <a:xfrm>
            <a:off x="1627632" y="6472976"/>
            <a:ext cx="2688336" cy="182880"/>
          </a:xfrm>
        </p:spPr>
        <p:txBody>
          <a:bodyPr/>
          <a:lstStyle/>
          <a:p>
            <a:r>
              <a:rPr lang="en-CA"/>
              <a:t>Presentation Title</a:t>
            </a:r>
          </a:p>
        </p:txBody>
      </p:sp>
      <p:sp>
        <p:nvSpPr>
          <p:cNvPr id="9" name="Slide Number Placeholder 8"/>
          <p:cNvSpPr>
            <a:spLocks noGrp="1"/>
          </p:cNvSpPr>
          <p:nvPr>
            <p:ph type="sldNum" sz="quarter" idx="13"/>
          </p:nvPr>
        </p:nvSpPr>
        <p:spPr>
          <a:xfrm>
            <a:off x="11413998" y="6475080"/>
            <a:ext cx="329636" cy="182880"/>
          </a:xfrm>
        </p:spPr>
        <p:txBody>
          <a:bodyPr/>
          <a:lstStyle/>
          <a:p>
            <a:fld id="{00E6A5BD-C011-4A45-AA3A-201790FB7F2B}" type="slidenum">
              <a:rPr lang="en-CA" smtClean="0"/>
              <a:t>‹#›</a:t>
            </a:fld>
            <a:endParaRPr lang="en-CA"/>
          </a:p>
        </p:txBody>
      </p:sp>
      <p:sp>
        <p:nvSpPr>
          <p:cNvPr id="10" name="Content Placeholder 9"/>
          <p:cNvSpPr>
            <a:spLocks noGrp="1"/>
          </p:cNvSpPr>
          <p:nvPr>
            <p:ph sz="quarter" idx="14"/>
          </p:nvPr>
        </p:nvSpPr>
        <p:spPr>
          <a:xfrm>
            <a:off x="1627188" y="1649413"/>
            <a:ext cx="9004300" cy="44897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1" name="Text Placeholder 4"/>
          <p:cNvSpPr>
            <a:spLocks noGrp="1"/>
          </p:cNvSpPr>
          <p:nvPr>
            <p:ph type="body" sz="quarter" idx="3" hasCustomPrompt="1"/>
          </p:nvPr>
        </p:nvSpPr>
        <p:spPr>
          <a:xfrm>
            <a:off x="1633538" y="1133856"/>
            <a:ext cx="899795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cxnSp>
        <p:nvCxnSpPr>
          <p:cNvPr id="12" name="Straight Connector 11">
            <a:extLst>
              <a:ext uri="{FF2B5EF4-FFF2-40B4-BE49-F238E27FC236}">
                <a16:creationId xmlns:a16="http://schemas.microsoft.com/office/drawing/2014/main" id="{2A6DB393-5CAF-4A0C-A21B-CCB84603D4F4}"/>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5777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627188" y="1649413"/>
            <a:ext cx="8992616" cy="4546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dirty="0"/>
          </a:p>
        </p:txBody>
      </p:sp>
      <p:sp>
        <p:nvSpPr>
          <p:cNvPr id="5" name="Date Placeholder 4"/>
          <p:cNvSpPr>
            <a:spLocks noGrp="1"/>
          </p:cNvSpPr>
          <p:nvPr>
            <p:ph type="dt" sz="half" idx="10"/>
          </p:nvPr>
        </p:nvSpPr>
        <p:spPr/>
        <p:txBody>
          <a:bodyPr/>
          <a:lstStyle/>
          <a:p>
            <a:fld id="{CDBE93D9-1E7C-4963-AD25-D0E8D4EECEE5}" type="datetime4">
              <a:rPr lang="en-US" smtClean="0"/>
              <a:t>May 24, 2019</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sp>
        <p:nvSpPr>
          <p:cNvPr id="8" name="Title 7"/>
          <p:cNvSpPr>
            <a:spLocks noGrp="1"/>
          </p:cNvSpPr>
          <p:nvPr>
            <p:ph type="title" hasCustomPrompt="1"/>
          </p:nvPr>
        </p:nvSpPr>
        <p:spPr/>
        <p:txBody>
          <a:bodyPr/>
          <a:lstStyle>
            <a:lvl1pPr>
              <a:defRPr/>
            </a:lvl1pPr>
          </a:lstStyle>
          <a:p>
            <a:r>
              <a:rPr lang="en-US" dirty="0"/>
              <a:t>Picture with Caption Layout</a:t>
            </a:r>
            <a:endParaRPr lang="en-CA" dirty="0"/>
          </a:p>
        </p:txBody>
      </p:sp>
      <p:cxnSp>
        <p:nvCxnSpPr>
          <p:cNvPr id="9" name="Straight Connector 8">
            <a:extLst>
              <a:ext uri="{FF2B5EF4-FFF2-40B4-BE49-F238E27FC236}">
                <a16:creationId xmlns:a16="http://schemas.microsoft.com/office/drawing/2014/main" id="{96362DC7-B2FA-4948-A940-1119B33F03E3}"/>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234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agline">
    <p:bg>
      <p:bgPr>
        <a:solidFill>
          <a:schemeClr val="bg1"/>
        </a:solidFill>
        <a:effectLst/>
      </p:bgPr>
    </p:bg>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5" name="AutoShape 3"/>
          <p:cNvSpPr>
            <a:spLocks noChangeAspect="1" noChangeArrowheads="1" noTextEdit="1"/>
          </p:cNvSpPr>
          <p:nvPr userDrawn="1"/>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6" name="Freeform 5"/>
          <p:cNvSpPr>
            <a:spLocks noEditPoints="1"/>
          </p:cNvSpPr>
          <p:nvPr userDrawn="1"/>
        </p:nvSpPr>
        <p:spPr bwMode="auto">
          <a:xfrm>
            <a:off x="2231136" y="2951163"/>
            <a:ext cx="7927974" cy="949325"/>
          </a:xfrm>
          <a:custGeom>
            <a:avLst/>
            <a:gdLst>
              <a:gd name="T0" fmla="*/ 20 w 9061"/>
              <a:gd name="T1" fmla="*/ 64 h 1076"/>
              <a:gd name="T2" fmla="*/ 310 w 9061"/>
              <a:gd name="T3" fmla="*/ 832 h 1076"/>
              <a:gd name="T4" fmla="*/ 607 w 9061"/>
              <a:gd name="T5" fmla="*/ 832 h 1076"/>
              <a:gd name="T6" fmla="*/ 932 w 9061"/>
              <a:gd name="T7" fmla="*/ 811 h 1076"/>
              <a:gd name="T8" fmla="*/ 647 w 9061"/>
              <a:gd name="T9" fmla="*/ 352 h 1076"/>
              <a:gd name="T10" fmla="*/ 240 w 9061"/>
              <a:gd name="T11" fmla="*/ 296 h 1076"/>
              <a:gd name="T12" fmla="*/ 1565 w 9061"/>
              <a:gd name="T13" fmla="*/ 811 h 1076"/>
              <a:gd name="T14" fmla="*/ 1198 w 9061"/>
              <a:gd name="T15" fmla="*/ 386 h 1076"/>
              <a:gd name="T16" fmla="*/ 1307 w 9061"/>
              <a:gd name="T17" fmla="*/ 844 h 1076"/>
              <a:gd name="T18" fmla="*/ 1322 w 9061"/>
              <a:gd name="T19" fmla="*/ 770 h 1076"/>
              <a:gd name="T20" fmla="*/ 2155 w 9061"/>
              <a:gd name="T21" fmla="*/ 888 h 1076"/>
              <a:gd name="T22" fmla="*/ 1884 w 9061"/>
              <a:gd name="T23" fmla="*/ 658 h 1076"/>
              <a:gd name="T24" fmla="*/ 2127 w 9061"/>
              <a:gd name="T25" fmla="*/ 275 h 1076"/>
              <a:gd name="T26" fmla="*/ 1732 w 9061"/>
              <a:gd name="T27" fmla="*/ 801 h 1076"/>
              <a:gd name="T28" fmla="*/ 1792 w 9061"/>
              <a:gd name="T29" fmla="*/ 820 h 1076"/>
              <a:gd name="T30" fmla="*/ 1766 w 9061"/>
              <a:gd name="T31" fmla="*/ 461 h 1076"/>
              <a:gd name="T32" fmla="*/ 2300 w 9061"/>
              <a:gd name="T33" fmla="*/ 832 h 1076"/>
              <a:gd name="T34" fmla="*/ 2230 w 9061"/>
              <a:gd name="T35" fmla="*/ 811 h 1076"/>
              <a:gd name="T36" fmla="*/ 2214 w 9061"/>
              <a:gd name="T37" fmla="*/ 74 h 1076"/>
              <a:gd name="T38" fmla="*/ 2549 w 9061"/>
              <a:gd name="T39" fmla="*/ 413 h 1076"/>
              <a:gd name="T40" fmla="*/ 2908 w 9061"/>
              <a:gd name="T41" fmla="*/ 811 h 1076"/>
              <a:gd name="T42" fmla="*/ 2480 w 9061"/>
              <a:gd name="T43" fmla="*/ 275 h 1076"/>
              <a:gd name="T44" fmla="*/ 3428 w 9061"/>
              <a:gd name="T45" fmla="*/ 832 h 1076"/>
              <a:gd name="T46" fmla="*/ 3054 w 9061"/>
              <a:gd name="T47" fmla="*/ 382 h 1076"/>
              <a:gd name="T48" fmla="*/ 3006 w 9061"/>
              <a:gd name="T49" fmla="*/ 675 h 1076"/>
              <a:gd name="T50" fmla="*/ 3207 w 9061"/>
              <a:gd name="T51" fmla="*/ 770 h 1076"/>
              <a:gd name="T52" fmla="*/ 3207 w 9061"/>
              <a:gd name="T53" fmla="*/ 770 h 1076"/>
              <a:gd name="T54" fmla="*/ 3876 w 9061"/>
              <a:gd name="T55" fmla="*/ 788 h 1076"/>
              <a:gd name="T56" fmla="*/ 3856 w 9061"/>
              <a:gd name="T57" fmla="*/ 346 h 1076"/>
              <a:gd name="T58" fmla="*/ 3678 w 9061"/>
              <a:gd name="T59" fmla="*/ 125 h 1076"/>
              <a:gd name="T60" fmla="*/ 3513 w 9061"/>
              <a:gd name="T61" fmla="*/ 325 h 1076"/>
              <a:gd name="T62" fmla="*/ 4051 w 9061"/>
              <a:gd name="T63" fmla="*/ 296 h 1076"/>
              <a:gd name="T64" fmla="*/ 4030 w 9061"/>
              <a:gd name="T65" fmla="*/ 832 h 1076"/>
              <a:gd name="T66" fmla="*/ 4068 w 9061"/>
              <a:gd name="T67" fmla="*/ 74 h 1076"/>
              <a:gd name="T68" fmla="*/ 4248 w 9061"/>
              <a:gd name="T69" fmla="*/ 554 h 1076"/>
              <a:gd name="T70" fmla="*/ 4667 w 9061"/>
              <a:gd name="T71" fmla="*/ 554 h 1076"/>
              <a:gd name="T72" fmla="*/ 5132 w 9061"/>
              <a:gd name="T73" fmla="*/ 483 h 1076"/>
              <a:gd name="T74" fmla="*/ 5030 w 9061"/>
              <a:gd name="T75" fmla="*/ 264 h 1076"/>
              <a:gd name="T76" fmla="*/ 4774 w 9061"/>
              <a:gd name="T77" fmla="*/ 811 h 1076"/>
              <a:gd name="T78" fmla="*/ 6045 w 9061"/>
              <a:gd name="T79" fmla="*/ 465 h 1076"/>
              <a:gd name="T80" fmla="*/ 5824 w 9061"/>
              <a:gd name="T81" fmla="*/ 340 h 1076"/>
              <a:gd name="T82" fmla="*/ 5961 w 9061"/>
              <a:gd name="T83" fmla="*/ 761 h 1076"/>
              <a:gd name="T84" fmla="*/ 5694 w 9061"/>
              <a:gd name="T85" fmla="*/ 673 h 1076"/>
              <a:gd name="T86" fmla="*/ 6204 w 9061"/>
              <a:gd name="T87" fmla="*/ 346 h 1076"/>
              <a:gd name="T88" fmla="*/ 6434 w 9061"/>
              <a:gd name="T89" fmla="*/ 750 h 1076"/>
              <a:gd name="T90" fmla="*/ 6473 w 9061"/>
              <a:gd name="T91" fmla="*/ 296 h 1076"/>
              <a:gd name="T92" fmla="*/ 6204 w 9061"/>
              <a:gd name="T93" fmla="*/ 146 h 1076"/>
              <a:gd name="T94" fmla="*/ 6204 w 9061"/>
              <a:gd name="T95" fmla="*/ 346 h 1076"/>
              <a:gd name="T96" fmla="*/ 7189 w 9061"/>
              <a:gd name="T97" fmla="*/ 275 h 1076"/>
              <a:gd name="T98" fmla="*/ 6788 w 9061"/>
              <a:gd name="T99" fmla="*/ 275 h 1076"/>
              <a:gd name="T100" fmla="*/ 7040 w 9061"/>
              <a:gd name="T101" fmla="*/ 812 h 1076"/>
              <a:gd name="T102" fmla="*/ 7566 w 9061"/>
              <a:gd name="T103" fmla="*/ 306 h 1076"/>
              <a:gd name="T104" fmla="*/ 7868 w 9061"/>
              <a:gd name="T105" fmla="*/ 335 h 1076"/>
              <a:gd name="T106" fmla="*/ 7868 w 9061"/>
              <a:gd name="T107" fmla="*/ 264 h 1076"/>
              <a:gd name="T108" fmla="*/ 8321 w 9061"/>
              <a:gd name="T109" fmla="*/ 811 h 1076"/>
              <a:gd name="T110" fmla="*/ 8522 w 9061"/>
              <a:gd name="T111" fmla="*/ 269 h 1076"/>
              <a:gd name="T112" fmla="*/ 8231 w 9061"/>
              <a:gd name="T113" fmla="*/ 296 h 1076"/>
              <a:gd name="T114" fmla="*/ 9056 w 9061"/>
              <a:gd name="T115" fmla="*/ 813 h 1076"/>
              <a:gd name="T116" fmla="*/ 8704 w 9061"/>
              <a:gd name="T117" fmla="*/ 526 h 1076"/>
              <a:gd name="T118" fmla="*/ 8634 w 9061"/>
              <a:gd name="T119" fmla="*/ 832 h 1076"/>
              <a:gd name="T120" fmla="*/ 8988 w 9061"/>
              <a:gd name="T121" fmla="*/ 832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61" h="1076">
                <a:moveTo>
                  <a:pt x="74" y="832"/>
                </a:moveTo>
                <a:lnTo>
                  <a:pt x="74" y="832"/>
                </a:lnTo>
                <a:cubicBezTo>
                  <a:pt x="89" y="832"/>
                  <a:pt x="95" y="826"/>
                  <a:pt x="95" y="811"/>
                </a:cubicBezTo>
                <a:lnTo>
                  <a:pt x="95" y="85"/>
                </a:lnTo>
                <a:cubicBezTo>
                  <a:pt x="95" y="70"/>
                  <a:pt x="89" y="64"/>
                  <a:pt x="74" y="64"/>
                </a:cubicBezTo>
                <a:lnTo>
                  <a:pt x="20" y="64"/>
                </a:lnTo>
                <a:cubicBezTo>
                  <a:pt x="5" y="64"/>
                  <a:pt x="0" y="70"/>
                  <a:pt x="0" y="85"/>
                </a:cubicBezTo>
                <a:lnTo>
                  <a:pt x="0" y="811"/>
                </a:lnTo>
                <a:cubicBezTo>
                  <a:pt x="0" y="826"/>
                  <a:pt x="5" y="832"/>
                  <a:pt x="20" y="832"/>
                </a:cubicBezTo>
                <a:lnTo>
                  <a:pt x="74" y="832"/>
                </a:lnTo>
                <a:close/>
                <a:moveTo>
                  <a:pt x="310" y="832"/>
                </a:moveTo>
                <a:lnTo>
                  <a:pt x="310" y="832"/>
                </a:lnTo>
                <a:cubicBezTo>
                  <a:pt x="325" y="832"/>
                  <a:pt x="331" y="826"/>
                  <a:pt x="331" y="811"/>
                </a:cubicBezTo>
                <a:lnTo>
                  <a:pt x="331" y="413"/>
                </a:lnTo>
                <a:cubicBezTo>
                  <a:pt x="369" y="357"/>
                  <a:pt x="425" y="339"/>
                  <a:pt x="471" y="339"/>
                </a:cubicBezTo>
                <a:cubicBezTo>
                  <a:pt x="565" y="339"/>
                  <a:pt x="586" y="418"/>
                  <a:pt x="586" y="483"/>
                </a:cubicBezTo>
                <a:lnTo>
                  <a:pt x="586" y="811"/>
                </a:lnTo>
                <a:cubicBezTo>
                  <a:pt x="586" y="826"/>
                  <a:pt x="592" y="832"/>
                  <a:pt x="607" y="832"/>
                </a:cubicBezTo>
                <a:lnTo>
                  <a:pt x="655" y="832"/>
                </a:lnTo>
                <a:cubicBezTo>
                  <a:pt x="671" y="832"/>
                  <a:pt x="676" y="826"/>
                  <a:pt x="676" y="811"/>
                </a:cubicBezTo>
                <a:lnTo>
                  <a:pt x="676" y="413"/>
                </a:lnTo>
                <a:cubicBezTo>
                  <a:pt x="715" y="357"/>
                  <a:pt x="771" y="339"/>
                  <a:pt x="817" y="339"/>
                </a:cubicBezTo>
                <a:cubicBezTo>
                  <a:pt x="912" y="339"/>
                  <a:pt x="932" y="418"/>
                  <a:pt x="932" y="483"/>
                </a:cubicBezTo>
                <a:lnTo>
                  <a:pt x="932" y="811"/>
                </a:lnTo>
                <a:cubicBezTo>
                  <a:pt x="932" y="826"/>
                  <a:pt x="937" y="832"/>
                  <a:pt x="952" y="832"/>
                </a:cubicBezTo>
                <a:lnTo>
                  <a:pt x="1001" y="832"/>
                </a:lnTo>
                <a:cubicBezTo>
                  <a:pt x="1016" y="832"/>
                  <a:pt x="1022" y="826"/>
                  <a:pt x="1022" y="811"/>
                </a:cubicBezTo>
                <a:lnTo>
                  <a:pt x="1022" y="475"/>
                </a:lnTo>
                <a:cubicBezTo>
                  <a:pt x="1022" y="361"/>
                  <a:pt x="971" y="264"/>
                  <a:pt x="834" y="264"/>
                </a:cubicBezTo>
                <a:cubicBezTo>
                  <a:pt x="747" y="264"/>
                  <a:pt x="687" y="304"/>
                  <a:pt x="647" y="352"/>
                </a:cubicBezTo>
                <a:cubicBezTo>
                  <a:pt x="619" y="298"/>
                  <a:pt x="568" y="264"/>
                  <a:pt x="490" y="264"/>
                </a:cubicBezTo>
                <a:cubicBezTo>
                  <a:pt x="405" y="264"/>
                  <a:pt x="355" y="303"/>
                  <a:pt x="325" y="342"/>
                </a:cubicBezTo>
                <a:lnTo>
                  <a:pt x="325" y="296"/>
                </a:lnTo>
                <a:cubicBezTo>
                  <a:pt x="325" y="281"/>
                  <a:pt x="319" y="275"/>
                  <a:pt x="304" y="275"/>
                </a:cubicBezTo>
                <a:lnTo>
                  <a:pt x="261" y="275"/>
                </a:lnTo>
                <a:cubicBezTo>
                  <a:pt x="246" y="275"/>
                  <a:pt x="240" y="281"/>
                  <a:pt x="240" y="296"/>
                </a:cubicBezTo>
                <a:lnTo>
                  <a:pt x="240" y="811"/>
                </a:lnTo>
                <a:cubicBezTo>
                  <a:pt x="240" y="826"/>
                  <a:pt x="246" y="832"/>
                  <a:pt x="261" y="832"/>
                </a:cubicBezTo>
                <a:lnTo>
                  <a:pt x="310" y="832"/>
                </a:lnTo>
                <a:close/>
                <a:moveTo>
                  <a:pt x="1544" y="832"/>
                </a:moveTo>
                <a:lnTo>
                  <a:pt x="1544" y="832"/>
                </a:lnTo>
                <a:cubicBezTo>
                  <a:pt x="1559" y="832"/>
                  <a:pt x="1565" y="826"/>
                  <a:pt x="1565" y="811"/>
                </a:cubicBezTo>
                <a:lnTo>
                  <a:pt x="1565" y="465"/>
                </a:lnTo>
                <a:cubicBezTo>
                  <a:pt x="1565" y="346"/>
                  <a:pt x="1502" y="264"/>
                  <a:pt x="1351" y="264"/>
                </a:cubicBezTo>
                <a:cubicBezTo>
                  <a:pt x="1274" y="264"/>
                  <a:pt x="1203" y="286"/>
                  <a:pt x="1155" y="325"/>
                </a:cubicBezTo>
                <a:cubicBezTo>
                  <a:pt x="1145" y="333"/>
                  <a:pt x="1144" y="344"/>
                  <a:pt x="1151" y="355"/>
                </a:cubicBezTo>
                <a:lnTo>
                  <a:pt x="1169" y="382"/>
                </a:lnTo>
                <a:cubicBezTo>
                  <a:pt x="1179" y="395"/>
                  <a:pt x="1186" y="396"/>
                  <a:pt x="1198" y="386"/>
                </a:cubicBezTo>
                <a:cubicBezTo>
                  <a:pt x="1238" y="355"/>
                  <a:pt x="1292" y="340"/>
                  <a:pt x="1343" y="340"/>
                </a:cubicBezTo>
                <a:cubicBezTo>
                  <a:pt x="1454" y="340"/>
                  <a:pt x="1474" y="411"/>
                  <a:pt x="1474" y="479"/>
                </a:cubicBezTo>
                <a:lnTo>
                  <a:pt x="1474" y="526"/>
                </a:lnTo>
                <a:cubicBezTo>
                  <a:pt x="1444" y="513"/>
                  <a:pt x="1398" y="504"/>
                  <a:pt x="1343" y="504"/>
                </a:cubicBezTo>
                <a:cubicBezTo>
                  <a:pt x="1190" y="504"/>
                  <a:pt x="1122" y="578"/>
                  <a:pt x="1122" y="675"/>
                </a:cubicBezTo>
                <a:cubicBezTo>
                  <a:pt x="1122" y="772"/>
                  <a:pt x="1187" y="844"/>
                  <a:pt x="1307" y="844"/>
                </a:cubicBezTo>
                <a:cubicBezTo>
                  <a:pt x="1400" y="844"/>
                  <a:pt x="1450" y="801"/>
                  <a:pt x="1480" y="761"/>
                </a:cubicBezTo>
                <a:lnTo>
                  <a:pt x="1480" y="811"/>
                </a:lnTo>
                <a:cubicBezTo>
                  <a:pt x="1480" y="826"/>
                  <a:pt x="1486" y="832"/>
                  <a:pt x="1501" y="832"/>
                </a:cubicBezTo>
                <a:lnTo>
                  <a:pt x="1544" y="832"/>
                </a:lnTo>
                <a:close/>
                <a:moveTo>
                  <a:pt x="1322" y="770"/>
                </a:moveTo>
                <a:lnTo>
                  <a:pt x="1322" y="770"/>
                </a:lnTo>
                <a:cubicBezTo>
                  <a:pt x="1237" y="770"/>
                  <a:pt x="1213" y="719"/>
                  <a:pt x="1213" y="673"/>
                </a:cubicBezTo>
                <a:cubicBezTo>
                  <a:pt x="1213" y="615"/>
                  <a:pt x="1251" y="573"/>
                  <a:pt x="1355" y="573"/>
                </a:cubicBezTo>
                <a:cubicBezTo>
                  <a:pt x="1390" y="573"/>
                  <a:pt x="1444" y="578"/>
                  <a:pt x="1474" y="592"/>
                </a:cubicBezTo>
                <a:lnTo>
                  <a:pt x="1474" y="690"/>
                </a:lnTo>
                <a:cubicBezTo>
                  <a:pt x="1435" y="747"/>
                  <a:pt x="1380" y="770"/>
                  <a:pt x="1322" y="770"/>
                </a:cubicBezTo>
                <a:close/>
                <a:moveTo>
                  <a:pt x="2155" y="888"/>
                </a:moveTo>
                <a:lnTo>
                  <a:pt x="2155" y="888"/>
                </a:lnTo>
                <a:cubicBezTo>
                  <a:pt x="2155" y="790"/>
                  <a:pt x="2075" y="746"/>
                  <a:pt x="1974" y="746"/>
                </a:cubicBezTo>
                <a:lnTo>
                  <a:pt x="1834" y="746"/>
                </a:lnTo>
                <a:cubicBezTo>
                  <a:pt x="1766" y="746"/>
                  <a:pt x="1760" y="726"/>
                  <a:pt x="1760" y="709"/>
                </a:cubicBezTo>
                <a:cubicBezTo>
                  <a:pt x="1760" y="688"/>
                  <a:pt x="1771" y="666"/>
                  <a:pt x="1794" y="644"/>
                </a:cubicBezTo>
                <a:cubicBezTo>
                  <a:pt x="1820" y="653"/>
                  <a:pt x="1850" y="658"/>
                  <a:pt x="1884" y="658"/>
                </a:cubicBezTo>
                <a:cubicBezTo>
                  <a:pt x="2037" y="658"/>
                  <a:pt x="2094" y="559"/>
                  <a:pt x="2094" y="460"/>
                </a:cubicBezTo>
                <a:cubicBezTo>
                  <a:pt x="2094" y="409"/>
                  <a:pt x="2079" y="369"/>
                  <a:pt x="2039" y="335"/>
                </a:cubicBezTo>
                <a:cubicBezTo>
                  <a:pt x="2062" y="341"/>
                  <a:pt x="2098" y="346"/>
                  <a:pt x="2127" y="346"/>
                </a:cubicBezTo>
                <a:cubicBezTo>
                  <a:pt x="2141" y="346"/>
                  <a:pt x="2148" y="340"/>
                  <a:pt x="2148" y="325"/>
                </a:cubicBezTo>
                <a:lnTo>
                  <a:pt x="2148" y="296"/>
                </a:lnTo>
                <a:cubicBezTo>
                  <a:pt x="2148" y="281"/>
                  <a:pt x="2142" y="275"/>
                  <a:pt x="2127" y="275"/>
                </a:cubicBezTo>
                <a:lnTo>
                  <a:pt x="1958" y="275"/>
                </a:lnTo>
                <a:cubicBezTo>
                  <a:pt x="1937" y="268"/>
                  <a:pt x="1913" y="264"/>
                  <a:pt x="1881" y="264"/>
                </a:cubicBezTo>
                <a:cubicBezTo>
                  <a:pt x="1736" y="264"/>
                  <a:pt x="1677" y="362"/>
                  <a:pt x="1677" y="462"/>
                </a:cubicBezTo>
                <a:cubicBezTo>
                  <a:pt x="1677" y="522"/>
                  <a:pt x="1699" y="584"/>
                  <a:pt x="1754" y="622"/>
                </a:cubicBezTo>
                <a:cubicBezTo>
                  <a:pt x="1719" y="642"/>
                  <a:pt x="1681" y="674"/>
                  <a:pt x="1681" y="724"/>
                </a:cubicBezTo>
                <a:cubicBezTo>
                  <a:pt x="1681" y="762"/>
                  <a:pt x="1702" y="788"/>
                  <a:pt x="1732" y="801"/>
                </a:cubicBezTo>
                <a:cubicBezTo>
                  <a:pt x="1677" y="823"/>
                  <a:pt x="1640" y="862"/>
                  <a:pt x="1640" y="922"/>
                </a:cubicBezTo>
                <a:cubicBezTo>
                  <a:pt x="1640" y="1020"/>
                  <a:pt x="1736" y="1076"/>
                  <a:pt x="1882" y="1076"/>
                </a:cubicBezTo>
                <a:cubicBezTo>
                  <a:pt x="2060" y="1076"/>
                  <a:pt x="2155" y="994"/>
                  <a:pt x="2155" y="888"/>
                </a:cubicBezTo>
                <a:close/>
                <a:moveTo>
                  <a:pt x="1728" y="911"/>
                </a:moveTo>
                <a:lnTo>
                  <a:pt x="1728" y="911"/>
                </a:lnTo>
                <a:cubicBezTo>
                  <a:pt x="1728" y="873"/>
                  <a:pt x="1747" y="841"/>
                  <a:pt x="1792" y="820"/>
                </a:cubicBezTo>
                <a:lnTo>
                  <a:pt x="1956" y="820"/>
                </a:lnTo>
                <a:cubicBezTo>
                  <a:pt x="2038" y="820"/>
                  <a:pt x="2065" y="854"/>
                  <a:pt x="2065" y="897"/>
                </a:cubicBezTo>
                <a:cubicBezTo>
                  <a:pt x="2065" y="960"/>
                  <a:pt x="2009" y="1011"/>
                  <a:pt x="1884" y="1011"/>
                </a:cubicBezTo>
                <a:cubicBezTo>
                  <a:pt x="1762" y="1011"/>
                  <a:pt x="1728" y="963"/>
                  <a:pt x="1728" y="911"/>
                </a:cubicBezTo>
                <a:close/>
                <a:moveTo>
                  <a:pt x="1766" y="461"/>
                </a:moveTo>
                <a:lnTo>
                  <a:pt x="1766" y="461"/>
                </a:lnTo>
                <a:cubicBezTo>
                  <a:pt x="1766" y="385"/>
                  <a:pt x="1808" y="328"/>
                  <a:pt x="1886" y="328"/>
                </a:cubicBezTo>
                <a:cubicBezTo>
                  <a:pt x="1964" y="328"/>
                  <a:pt x="2005" y="385"/>
                  <a:pt x="2005" y="461"/>
                </a:cubicBezTo>
                <a:cubicBezTo>
                  <a:pt x="2005" y="537"/>
                  <a:pt x="1964" y="593"/>
                  <a:pt x="1886" y="593"/>
                </a:cubicBezTo>
                <a:cubicBezTo>
                  <a:pt x="1808" y="593"/>
                  <a:pt x="1766" y="537"/>
                  <a:pt x="1766" y="461"/>
                </a:cubicBezTo>
                <a:close/>
                <a:moveTo>
                  <a:pt x="2300" y="832"/>
                </a:moveTo>
                <a:lnTo>
                  <a:pt x="2300" y="832"/>
                </a:lnTo>
                <a:cubicBezTo>
                  <a:pt x="2315" y="832"/>
                  <a:pt x="2320" y="826"/>
                  <a:pt x="2320" y="811"/>
                </a:cubicBezTo>
                <a:lnTo>
                  <a:pt x="2320" y="296"/>
                </a:lnTo>
                <a:cubicBezTo>
                  <a:pt x="2320" y="281"/>
                  <a:pt x="2315" y="275"/>
                  <a:pt x="2300" y="275"/>
                </a:cubicBezTo>
                <a:lnTo>
                  <a:pt x="2251" y="275"/>
                </a:lnTo>
                <a:cubicBezTo>
                  <a:pt x="2236" y="275"/>
                  <a:pt x="2230" y="281"/>
                  <a:pt x="2230" y="296"/>
                </a:cubicBezTo>
                <a:lnTo>
                  <a:pt x="2230" y="811"/>
                </a:lnTo>
                <a:cubicBezTo>
                  <a:pt x="2230" y="826"/>
                  <a:pt x="2236" y="832"/>
                  <a:pt x="2251" y="832"/>
                </a:cubicBezTo>
                <a:lnTo>
                  <a:pt x="2300" y="832"/>
                </a:lnTo>
                <a:close/>
                <a:moveTo>
                  <a:pt x="2337" y="74"/>
                </a:moveTo>
                <a:lnTo>
                  <a:pt x="2337" y="74"/>
                </a:lnTo>
                <a:cubicBezTo>
                  <a:pt x="2337" y="40"/>
                  <a:pt x="2314" y="12"/>
                  <a:pt x="2275" y="12"/>
                </a:cubicBezTo>
                <a:cubicBezTo>
                  <a:pt x="2237" y="12"/>
                  <a:pt x="2214" y="40"/>
                  <a:pt x="2214" y="74"/>
                </a:cubicBezTo>
                <a:cubicBezTo>
                  <a:pt x="2214" y="109"/>
                  <a:pt x="2237" y="137"/>
                  <a:pt x="2275" y="137"/>
                </a:cubicBezTo>
                <a:cubicBezTo>
                  <a:pt x="2314" y="137"/>
                  <a:pt x="2337" y="109"/>
                  <a:pt x="2337" y="74"/>
                </a:cubicBezTo>
                <a:close/>
                <a:moveTo>
                  <a:pt x="2528" y="832"/>
                </a:moveTo>
                <a:lnTo>
                  <a:pt x="2528" y="832"/>
                </a:lnTo>
                <a:cubicBezTo>
                  <a:pt x="2543" y="832"/>
                  <a:pt x="2549" y="826"/>
                  <a:pt x="2549" y="811"/>
                </a:cubicBezTo>
                <a:lnTo>
                  <a:pt x="2549" y="413"/>
                </a:lnTo>
                <a:cubicBezTo>
                  <a:pt x="2590" y="357"/>
                  <a:pt x="2648" y="339"/>
                  <a:pt x="2696" y="339"/>
                </a:cubicBezTo>
                <a:cubicBezTo>
                  <a:pt x="2795" y="339"/>
                  <a:pt x="2817" y="418"/>
                  <a:pt x="2817" y="483"/>
                </a:cubicBezTo>
                <a:lnTo>
                  <a:pt x="2817" y="811"/>
                </a:lnTo>
                <a:cubicBezTo>
                  <a:pt x="2817" y="826"/>
                  <a:pt x="2823" y="832"/>
                  <a:pt x="2838" y="832"/>
                </a:cubicBezTo>
                <a:lnTo>
                  <a:pt x="2887" y="832"/>
                </a:lnTo>
                <a:cubicBezTo>
                  <a:pt x="2902" y="832"/>
                  <a:pt x="2908" y="826"/>
                  <a:pt x="2908" y="811"/>
                </a:cubicBezTo>
                <a:lnTo>
                  <a:pt x="2908" y="475"/>
                </a:lnTo>
                <a:cubicBezTo>
                  <a:pt x="2908" y="361"/>
                  <a:pt x="2853" y="264"/>
                  <a:pt x="2715" y="264"/>
                </a:cubicBezTo>
                <a:cubicBezTo>
                  <a:pt x="2627" y="264"/>
                  <a:pt x="2575" y="303"/>
                  <a:pt x="2543" y="342"/>
                </a:cubicBezTo>
                <a:lnTo>
                  <a:pt x="2543" y="296"/>
                </a:lnTo>
                <a:cubicBezTo>
                  <a:pt x="2543" y="281"/>
                  <a:pt x="2538" y="275"/>
                  <a:pt x="2522" y="275"/>
                </a:cubicBezTo>
                <a:lnTo>
                  <a:pt x="2480" y="275"/>
                </a:lnTo>
                <a:cubicBezTo>
                  <a:pt x="2464" y="275"/>
                  <a:pt x="2459" y="281"/>
                  <a:pt x="2459" y="296"/>
                </a:cubicBezTo>
                <a:lnTo>
                  <a:pt x="2459" y="811"/>
                </a:lnTo>
                <a:cubicBezTo>
                  <a:pt x="2459" y="826"/>
                  <a:pt x="2464" y="832"/>
                  <a:pt x="2480" y="832"/>
                </a:cubicBezTo>
                <a:lnTo>
                  <a:pt x="2528" y="832"/>
                </a:lnTo>
                <a:close/>
                <a:moveTo>
                  <a:pt x="3428" y="832"/>
                </a:moveTo>
                <a:lnTo>
                  <a:pt x="3428" y="832"/>
                </a:lnTo>
                <a:cubicBezTo>
                  <a:pt x="3443" y="832"/>
                  <a:pt x="3449" y="826"/>
                  <a:pt x="3449" y="811"/>
                </a:cubicBezTo>
                <a:lnTo>
                  <a:pt x="3449" y="465"/>
                </a:lnTo>
                <a:cubicBezTo>
                  <a:pt x="3449" y="346"/>
                  <a:pt x="3387" y="264"/>
                  <a:pt x="3236" y="264"/>
                </a:cubicBezTo>
                <a:cubicBezTo>
                  <a:pt x="3158" y="264"/>
                  <a:pt x="3087" y="286"/>
                  <a:pt x="3040" y="325"/>
                </a:cubicBezTo>
                <a:cubicBezTo>
                  <a:pt x="3029" y="333"/>
                  <a:pt x="3028" y="344"/>
                  <a:pt x="3035" y="355"/>
                </a:cubicBezTo>
                <a:lnTo>
                  <a:pt x="3054" y="382"/>
                </a:lnTo>
                <a:cubicBezTo>
                  <a:pt x="3063" y="395"/>
                  <a:pt x="3070" y="396"/>
                  <a:pt x="3083" y="386"/>
                </a:cubicBezTo>
                <a:cubicBezTo>
                  <a:pt x="3122" y="355"/>
                  <a:pt x="3177" y="340"/>
                  <a:pt x="3228" y="340"/>
                </a:cubicBezTo>
                <a:cubicBezTo>
                  <a:pt x="3338" y="340"/>
                  <a:pt x="3359" y="411"/>
                  <a:pt x="3359" y="479"/>
                </a:cubicBezTo>
                <a:lnTo>
                  <a:pt x="3359" y="526"/>
                </a:lnTo>
                <a:cubicBezTo>
                  <a:pt x="3329" y="513"/>
                  <a:pt x="3282" y="504"/>
                  <a:pt x="3228" y="504"/>
                </a:cubicBezTo>
                <a:cubicBezTo>
                  <a:pt x="3074" y="504"/>
                  <a:pt x="3006" y="578"/>
                  <a:pt x="3006" y="675"/>
                </a:cubicBezTo>
                <a:cubicBezTo>
                  <a:pt x="3006" y="772"/>
                  <a:pt x="3071" y="844"/>
                  <a:pt x="3192" y="844"/>
                </a:cubicBezTo>
                <a:cubicBezTo>
                  <a:pt x="3284" y="844"/>
                  <a:pt x="3334" y="801"/>
                  <a:pt x="3364" y="761"/>
                </a:cubicBezTo>
                <a:lnTo>
                  <a:pt x="3364" y="811"/>
                </a:lnTo>
                <a:cubicBezTo>
                  <a:pt x="3364" y="826"/>
                  <a:pt x="3370" y="832"/>
                  <a:pt x="3385" y="832"/>
                </a:cubicBezTo>
                <a:lnTo>
                  <a:pt x="3428" y="832"/>
                </a:lnTo>
                <a:close/>
                <a:moveTo>
                  <a:pt x="3207" y="770"/>
                </a:moveTo>
                <a:lnTo>
                  <a:pt x="3207" y="770"/>
                </a:lnTo>
                <a:cubicBezTo>
                  <a:pt x="3121" y="770"/>
                  <a:pt x="3098" y="719"/>
                  <a:pt x="3098" y="673"/>
                </a:cubicBezTo>
                <a:cubicBezTo>
                  <a:pt x="3098" y="615"/>
                  <a:pt x="3135" y="573"/>
                  <a:pt x="3239" y="573"/>
                </a:cubicBezTo>
                <a:cubicBezTo>
                  <a:pt x="3274" y="573"/>
                  <a:pt x="3329" y="578"/>
                  <a:pt x="3359" y="592"/>
                </a:cubicBezTo>
                <a:lnTo>
                  <a:pt x="3359" y="690"/>
                </a:lnTo>
                <a:cubicBezTo>
                  <a:pt x="3319" y="747"/>
                  <a:pt x="3265" y="770"/>
                  <a:pt x="3207" y="770"/>
                </a:cubicBezTo>
                <a:close/>
                <a:moveTo>
                  <a:pt x="3608" y="346"/>
                </a:moveTo>
                <a:lnTo>
                  <a:pt x="3608" y="346"/>
                </a:lnTo>
                <a:lnTo>
                  <a:pt x="3608" y="676"/>
                </a:lnTo>
                <a:cubicBezTo>
                  <a:pt x="3608" y="799"/>
                  <a:pt x="3663" y="844"/>
                  <a:pt x="3760" y="844"/>
                </a:cubicBezTo>
                <a:cubicBezTo>
                  <a:pt x="3798" y="844"/>
                  <a:pt x="3834" y="837"/>
                  <a:pt x="3867" y="818"/>
                </a:cubicBezTo>
                <a:cubicBezTo>
                  <a:pt x="3878" y="811"/>
                  <a:pt x="3882" y="802"/>
                  <a:pt x="3876" y="788"/>
                </a:cubicBezTo>
                <a:lnTo>
                  <a:pt x="3863" y="758"/>
                </a:lnTo>
                <a:cubicBezTo>
                  <a:pt x="3858" y="745"/>
                  <a:pt x="3851" y="743"/>
                  <a:pt x="3838" y="750"/>
                </a:cubicBezTo>
                <a:cubicBezTo>
                  <a:pt x="3818" y="761"/>
                  <a:pt x="3797" y="768"/>
                  <a:pt x="3772" y="768"/>
                </a:cubicBezTo>
                <a:cubicBezTo>
                  <a:pt x="3717" y="768"/>
                  <a:pt x="3699" y="734"/>
                  <a:pt x="3699" y="673"/>
                </a:cubicBezTo>
                <a:lnTo>
                  <a:pt x="3699" y="346"/>
                </a:lnTo>
                <a:lnTo>
                  <a:pt x="3856" y="346"/>
                </a:lnTo>
                <a:cubicBezTo>
                  <a:pt x="3871" y="346"/>
                  <a:pt x="3877" y="340"/>
                  <a:pt x="3877" y="325"/>
                </a:cubicBezTo>
                <a:lnTo>
                  <a:pt x="3877" y="296"/>
                </a:lnTo>
                <a:cubicBezTo>
                  <a:pt x="3877" y="281"/>
                  <a:pt x="3871" y="275"/>
                  <a:pt x="3856" y="275"/>
                </a:cubicBezTo>
                <a:lnTo>
                  <a:pt x="3699" y="275"/>
                </a:lnTo>
                <a:lnTo>
                  <a:pt x="3699" y="146"/>
                </a:lnTo>
                <a:cubicBezTo>
                  <a:pt x="3699" y="131"/>
                  <a:pt x="3693" y="125"/>
                  <a:pt x="3678" y="125"/>
                </a:cubicBezTo>
                <a:lnTo>
                  <a:pt x="3629" y="125"/>
                </a:lnTo>
                <a:cubicBezTo>
                  <a:pt x="3614" y="125"/>
                  <a:pt x="3608" y="131"/>
                  <a:pt x="3608" y="146"/>
                </a:cubicBezTo>
                <a:lnTo>
                  <a:pt x="3608" y="275"/>
                </a:lnTo>
                <a:lnTo>
                  <a:pt x="3534" y="275"/>
                </a:lnTo>
                <a:cubicBezTo>
                  <a:pt x="3519" y="275"/>
                  <a:pt x="3513" y="281"/>
                  <a:pt x="3513" y="296"/>
                </a:cubicBezTo>
                <a:lnTo>
                  <a:pt x="3513" y="325"/>
                </a:lnTo>
                <a:cubicBezTo>
                  <a:pt x="3513" y="340"/>
                  <a:pt x="3519" y="346"/>
                  <a:pt x="3534" y="346"/>
                </a:cubicBezTo>
                <a:lnTo>
                  <a:pt x="3608" y="346"/>
                </a:lnTo>
                <a:close/>
                <a:moveTo>
                  <a:pt x="4030" y="832"/>
                </a:moveTo>
                <a:lnTo>
                  <a:pt x="4030" y="832"/>
                </a:lnTo>
                <a:cubicBezTo>
                  <a:pt x="4045" y="832"/>
                  <a:pt x="4051" y="826"/>
                  <a:pt x="4051" y="811"/>
                </a:cubicBezTo>
                <a:lnTo>
                  <a:pt x="4051" y="296"/>
                </a:lnTo>
                <a:cubicBezTo>
                  <a:pt x="4051" y="281"/>
                  <a:pt x="4045" y="275"/>
                  <a:pt x="4030" y="275"/>
                </a:cubicBezTo>
                <a:lnTo>
                  <a:pt x="3982" y="275"/>
                </a:lnTo>
                <a:cubicBezTo>
                  <a:pt x="3967" y="275"/>
                  <a:pt x="3961" y="281"/>
                  <a:pt x="3961" y="296"/>
                </a:cubicBezTo>
                <a:lnTo>
                  <a:pt x="3961" y="811"/>
                </a:lnTo>
                <a:cubicBezTo>
                  <a:pt x="3961" y="826"/>
                  <a:pt x="3967" y="832"/>
                  <a:pt x="3982" y="832"/>
                </a:cubicBezTo>
                <a:lnTo>
                  <a:pt x="4030" y="832"/>
                </a:lnTo>
                <a:close/>
                <a:moveTo>
                  <a:pt x="4068" y="74"/>
                </a:moveTo>
                <a:lnTo>
                  <a:pt x="4068" y="74"/>
                </a:lnTo>
                <a:cubicBezTo>
                  <a:pt x="4068" y="40"/>
                  <a:pt x="4044" y="12"/>
                  <a:pt x="4006" y="12"/>
                </a:cubicBezTo>
                <a:cubicBezTo>
                  <a:pt x="3968" y="12"/>
                  <a:pt x="3945" y="40"/>
                  <a:pt x="3945" y="74"/>
                </a:cubicBezTo>
                <a:cubicBezTo>
                  <a:pt x="3945" y="109"/>
                  <a:pt x="3968" y="137"/>
                  <a:pt x="4006" y="137"/>
                </a:cubicBezTo>
                <a:cubicBezTo>
                  <a:pt x="4044" y="137"/>
                  <a:pt x="4068" y="109"/>
                  <a:pt x="4068" y="74"/>
                </a:cubicBezTo>
                <a:close/>
                <a:moveTo>
                  <a:pt x="4248" y="554"/>
                </a:moveTo>
                <a:lnTo>
                  <a:pt x="4248" y="554"/>
                </a:lnTo>
                <a:cubicBezTo>
                  <a:pt x="4248" y="439"/>
                  <a:pt x="4295" y="335"/>
                  <a:pt x="4411" y="335"/>
                </a:cubicBezTo>
                <a:cubicBezTo>
                  <a:pt x="4527" y="335"/>
                  <a:pt x="4573" y="439"/>
                  <a:pt x="4573" y="554"/>
                </a:cubicBezTo>
                <a:cubicBezTo>
                  <a:pt x="4573" y="668"/>
                  <a:pt x="4527" y="772"/>
                  <a:pt x="4411" y="772"/>
                </a:cubicBezTo>
                <a:cubicBezTo>
                  <a:pt x="4295" y="772"/>
                  <a:pt x="4248" y="668"/>
                  <a:pt x="4248" y="554"/>
                </a:cubicBezTo>
                <a:close/>
                <a:moveTo>
                  <a:pt x="4667" y="554"/>
                </a:moveTo>
                <a:lnTo>
                  <a:pt x="4667" y="554"/>
                </a:lnTo>
                <a:cubicBezTo>
                  <a:pt x="4667" y="404"/>
                  <a:pt x="4593" y="264"/>
                  <a:pt x="4411" y="264"/>
                </a:cubicBezTo>
                <a:cubicBezTo>
                  <a:pt x="4232" y="264"/>
                  <a:pt x="4155" y="404"/>
                  <a:pt x="4155" y="554"/>
                </a:cubicBezTo>
                <a:cubicBezTo>
                  <a:pt x="4155" y="703"/>
                  <a:pt x="4229" y="844"/>
                  <a:pt x="4411" y="844"/>
                </a:cubicBezTo>
                <a:cubicBezTo>
                  <a:pt x="4590" y="844"/>
                  <a:pt x="4667" y="703"/>
                  <a:pt x="4667" y="554"/>
                </a:cubicBezTo>
                <a:close/>
                <a:moveTo>
                  <a:pt x="4844" y="832"/>
                </a:moveTo>
                <a:lnTo>
                  <a:pt x="4844" y="832"/>
                </a:lnTo>
                <a:cubicBezTo>
                  <a:pt x="4859" y="832"/>
                  <a:pt x="4864" y="826"/>
                  <a:pt x="4864" y="811"/>
                </a:cubicBezTo>
                <a:lnTo>
                  <a:pt x="4864" y="413"/>
                </a:lnTo>
                <a:cubicBezTo>
                  <a:pt x="4905" y="357"/>
                  <a:pt x="4963" y="339"/>
                  <a:pt x="5012" y="339"/>
                </a:cubicBezTo>
                <a:cubicBezTo>
                  <a:pt x="5110" y="339"/>
                  <a:pt x="5132" y="418"/>
                  <a:pt x="5132" y="483"/>
                </a:cubicBezTo>
                <a:lnTo>
                  <a:pt x="5132" y="811"/>
                </a:lnTo>
                <a:cubicBezTo>
                  <a:pt x="5132" y="826"/>
                  <a:pt x="5138" y="832"/>
                  <a:pt x="5153" y="832"/>
                </a:cubicBezTo>
                <a:lnTo>
                  <a:pt x="5202" y="832"/>
                </a:lnTo>
                <a:cubicBezTo>
                  <a:pt x="5217" y="832"/>
                  <a:pt x="5223" y="826"/>
                  <a:pt x="5223" y="811"/>
                </a:cubicBezTo>
                <a:lnTo>
                  <a:pt x="5223" y="475"/>
                </a:lnTo>
                <a:cubicBezTo>
                  <a:pt x="5223" y="361"/>
                  <a:pt x="5168" y="264"/>
                  <a:pt x="5030" y="264"/>
                </a:cubicBezTo>
                <a:cubicBezTo>
                  <a:pt x="4942" y="264"/>
                  <a:pt x="4890" y="303"/>
                  <a:pt x="4859" y="342"/>
                </a:cubicBezTo>
                <a:lnTo>
                  <a:pt x="4859" y="296"/>
                </a:lnTo>
                <a:cubicBezTo>
                  <a:pt x="4859" y="281"/>
                  <a:pt x="4853" y="275"/>
                  <a:pt x="4838" y="275"/>
                </a:cubicBezTo>
                <a:lnTo>
                  <a:pt x="4795" y="275"/>
                </a:lnTo>
                <a:cubicBezTo>
                  <a:pt x="4780" y="275"/>
                  <a:pt x="4774" y="281"/>
                  <a:pt x="4774" y="296"/>
                </a:cubicBezTo>
                <a:lnTo>
                  <a:pt x="4774" y="811"/>
                </a:lnTo>
                <a:cubicBezTo>
                  <a:pt x="4774" y="826"/>
                  <a:pt x="4780" y="832"/>
                  <a:pt x="4795" y="832"/>
                </a:cubicBezTo>
                <a:lnTo>
                  <a:pt x="4844" y="832"/>
                </a:lnTo>
                <a:close/>
                <a:moveTo>
                  <a:pt x="6024" y="832"/>
                </a:moveTo>
                <a:lnTo>
                  <a:pt x="6024" y="832"/>
                </a:lnTo>
                <a:cubicBezTo>
                  <a:pt x="6039" y="832"/>
                  <a:pt x="6045" y="826"/>
                  <a:pt x="6045" y="811"/>
                </a:cubicBezTo>
                <a:lnTo>
                  <a:pt x="6045" y="465"/>
                </a:lnTo>
                <a:cubicBezTo>
                  <a:pt x="6045" y="346"/>
                  <a:pt x="5983" y="264"/>
                  <a:pt x="5832" y="264"/>
                </a:cubicBezTo>
                <a:cubicBezTo>
                  <a:pt x="5754" y="264"/>
                  <a:pt x="5683" y="286"/>
                  <a:pt x="5636" y="325"/>
                </a:cubicBezTo>
                <a:cubicBezTo>
                  <a:pt x="5625" y="333"/>
                  <a:pt x="5624" y="344"/>
                  <a:pt x="5631" y="355"/>
                </a:cubicBezTo>
                <a:lnTo>
                  <a:pt x="5650" y="382"/>
                </a:lnTo>
                <a:cubicBezTo>
                  <a:pt x="5659" y="395"/>
                  <a:pt x="5666" y="396"/>
                  <a:pt x="5679" y="386"/>
                </a:cubicBezTo>
                <a:cubicBezTo>
                  <a:pt x="5718" y="355"/>
                  <a:pt x="5773" y="340"/>
                  <a:pt x="5824" y="340"/>
                </a:cubicBezTo>
                <a:cubicBezTo>
                  <a:pt x="5934" y="340"/>
                  <a:pt x="5955" y="411"/>
                  <a:pt x="5955" y="479"/>
                </a:cubicBezTo>
                <a:lnTo>
                  <a:pt x="5955" y="526"/>
                </a:lnTo>
                <a:cubicBezTo>
                  <a:pt x="5925" y="513"/>
                  <a:pt x="5878" y="504"/>
                  <a:pt x="5824" y="504"/>
                </a:cubicBezTo>
                <a:cubicBezTo>
                  <a:pt x="5671" y="504"/>
                  <a:pt x="5602" y="578"/>
                  <a:pt x="5602" y="675"/>
                </a:cubicBezTo>
                <a:cubicBezTo>
                  <a:pt x="5602" y="772"/>
                  <a:pt x="5667" y="844"/>
                  <a:pt x="5788" y="844"/>
                </a:cubicBezTo>
                <a:cubicBezTo>
                  <a:pt x="5881" y="844"/>
                  <a:pt x="5930" y="801"/>
                  <a:pt x="5961" y="761"/>
                </a:cubicBezTo>
                <a:lnTo>
                  <a:pt x="5961" y="811"/>
                </a:lnTo>
                <a:cubicBezTo>
                  <a:pt x="5961" y="826"/>
                  <a:pt x="5966" y="832"/>
                  <a:pt x="5981" y="832"/>
                </a:cubicBezTo>
                <a:lnTo>
                  <a:pt x="6024" y="832"/>
                </a:lnTo>
                <a:close/>
                <a:moveTo>
                  <a:pt x="5803" y="770"/>
                </a:moveTo>
                <a:lnTo>
                  <a:pt x="5803" y="770"/>
                </a:lnTo>
                <a:cubicBezTo>
                  <a:pt x="5717" y="770"/>
                  <a:pt x="5694" y="719"/>
                  <a:pt x="5694" y="673"/>
                </a:cubicBezTo>
                <a:cubicBezTo>
                  <a:pt x="5694" y="615"/>
                  <a:pt x="5731" y="573"/>
                  <a:pt x="5835" y="573"/>
                </a:cubicBezTo>
                <a:cubicBezTo>
                  <a:pt x="5870" y="573"/>
                  <a:pt x="5925" y="578"/>
                  <a:pt x="5955" y="592"/>
                </a:cubicBezTo>
                <a:lnTo>
                  <a:pt x="5955" y="690"/>
                </a:lnTo>
                <a:cubicBezTo>
                  <a:pt x="5915" y="747"/>
                  <a:pt x="5861" y="770"/>
                  <a:pt x="5803" y="770"/>
                </a:cubicBezTo>
                <a:close/>
                <a:moveTo>
                  <a:pt x="6204" y="346"/>
                </a:moveTo>
                <a:lnTo>
                  <a:pt x="6204" y="346"/>
                </a:lnTo>
                <a:lnTo>
                  <a:pt x="6204" y="676"/>
                </a:lnTo>
                <a:cubicBezTo>
                  <a:pt x="6204" y="799"/>
                  <a:pt x="6259" y="844"/>
                  <a:pt x="6356" y="844"/>
                </a:cubicBezTo>
                <a:cubicBezTo>
                  <a:pt x="6395" y="844"/>
                  <a:pt x="6431" y="837"/>
                  <a:pt x="6463" y="818"/>
                </a:cubicBezTo>
                <a:cubicBezTo>
                  <a:pt x="6475" y="811"/>
                  <a:pt x="6478" y="802"/>
                  <a:pt x="6472" y="788"/>
                </a:cubicBezTo>
                <a:lnTo>
                  <a:pt x="6460" y="758"/>
                </a:lnTo>
                <a:cubicBezTo>
                  <a:pt x="6454" y="745"/>
                  <a:pt x="6447" y="743"/>
                  <a:pt x="6434" y="750"/>
                </a:cubicBezTo>
                <a:cubicBezTo>
                  <a:pt x="6414" y="761"/>
                  <a:pt x="6393" y="768"/>
                  <a:pt x="6368" y="768"/>
                </a:cubicBezTo>
                <a:cubicBezTo>
                  <a:pt x="6313" y="768"/>
                  <a:pt x="6295" y="734"/>
                  <a:pt x="6295" y="673"/>
                </a:cubicBezTo>
                <a:lnTo>
                  <a:pt x="6295" y="346"/>
                </a:lnTo>
                <a:lnTo>
                  <a:pt x="6453" y="346"/>
                </a:lnTo>
                <a:cubicBezTo>
                  <a:pt x="6468" y="346"/>
                  <a:pt x="6473" y="340"/>
                  <a:pt x="6473" y="325"/>
                </a:cubicBezTo>
                <a:lnTo>
                  <a:pt x="6473" y="296"/>
                </a:lnTo>
                <a:cubicBezTo>
                  <a:pt x="6473" y="281"/>
                  <a:pt x="6468" y="275"/>
                  <a:pt x="6453" y="275"/>
                </a:cubicBezTo>
                <a:lnTo>
                  <a:pt x="6295" y="275"/>
                </a:lnTo>
                <a:lnTo>
                  <a:pt x="6295" y="146"/>
                </a:lnTo>
                <a:cubicBezTo>
                  <a:pt x="6295" y="131"/>
                  <a:pt x="6289" y="125"/>
                  <a:pt x="6274" y="125"/>
                </a:cubicBezTo>
                <a:lnTo>
                  <a:pt x="6225" y="125"/>
                </a:lnTo>
                <a:cubicBezTo>
                  <a:pt x="6210" y="125"/>
                  <a:pt x="6204" y="131"/>
                  <a:pt x="6204" y="146"/>
                </a:cubicBezTo>
                <a:lnTo>
                  <a:pt x="6204" y="275"/>
                </a:lnTo>
                <a:lnTo>
                  <a:pt x="6130" y="275"/>
                </a:lnTo>
                <a:cubicBezTo>
                  <a:pt x="6115" y="275"/>
                  <a:pt x="6109" y="281"/>
                  <a:pt x="6109" y="296"/>
                </a:cubicBezTo>
                <a:lnTo>
                  <a:pt x="6109" y="325"/>
                </a:lnTo>
                <a:cubicBezTo>
                  <a:pt x="6109" y="340"/>
                  <a:pt x="6115" y="346"/>
                  <a:pt x="6130" y="346"/>
                </a:cubicBezTo>
                <a:lnTo>
                  <a:pt x="6204" y="346"/>
                </a:lnTo>
                <a:close/>
                <a:moveTo>
                  <a:pt x="7502" y="275"/>
                </a:moveTo>
                <a:lnTo>
                  <a:pt x="7502" y="275"/>
                </a:lnTo>
                <a:cubicBezTo>
                  <a:pt x="7487" y="275"/>
                  <a:pt x="7480" y="281"/>
                  <a:pt x="7478" y="296"/>
                </a:cubicBezTo>
                <a:cubicBezTo>
                  <a:pt x="7451" y="447"/>
                  <a:pt x="7398" y="628"/>
                  <a:pt x="7350" y="741"/>
                </a:cubicBezTo>
                <a:cubicBezTo>
                  <a:pt x="7298" y="628"/>
                  <a:pt x="7241" y="447"/>
                  <a:pt x="7214" y="296"/>
                </a:cubicBezTo>
                <a:cubicBezTo>
                  <a:pt x="7211" y="281"/>
                  <a:pt x="7204" y="275"/>
                  <a:pt x="7189" y="275"/>
                </a:cubicBezTo>
                <a:lnTo>
                  <a:pt x="7150" y="275"/>
                </a:lnTo>
                <a:cubicBezTo>
                  <a:pt x="7135" y="275"/>
                  <a:pt x="7128" y="281"/>
                  <a:pt x="7125" y="296"/>
                </a:cubicBezTo>
                <a:cubicBezTo>
                  <a:pt x="7099" y="447"/>
                  <a:pt x="7042" y="628"/>
                  <a:pt x="6990" y="741"/>
                </a:cubicBezTo>
                <a:cubicBezTo>
                  <a:pt x="6942" y="628"/>
                  <a:pt x="6889" y="447"/>
                  <a:pt x="6862" y="296"/>
                </a:cubicBezTo>
                <a:cubicBezTo>
                  <a:pt x="6860" y="281"/>
                  <a:pt x="6853" y="275"/>
                  <a:pt x="6838" y="275"/>
                </a:cubicBezTo>
                <a:lnTo>
                  <a:pt x="6788" y="275"/>
                </a:lnTo>
                <a:cubicBezTo>
                  <a:pt x="6776" y="275"/>
                  <a:pt x="6770" y="281"/>
                  <a:pt x="6770" y="290"/>
                </a:cubicBezTo>
                <a:cubicBezTo>
                  <a:pt x="6770" y="295"/>
                  <a:pt x="6772" y="301"/>
                  <a:pt x="6773" y="306"/>
                </a:cubicBezTo>
                <a:cubicBezTo>
                  <a:pt x="6808" y="483"/>
                  <a:pt x="6877" y="688"/>
                  <a:pt x="6935" y="813"/>
                </a:cubicBezTo>
                <a:cubicBezTo>
                  <a:pt x="6941" y="826"/>
                  <a:pt x="6950" y="832"/>
                  <a:pt x="6965" y="832"/>
                </a:cubicBezTo>
                <a:lnTo>
                  <a:pt x="7011" y="832"/>
                </a:lnTo>
                <a:cubicBezTo>
                  <a:pt x="7026" y="832"/>
                  <a:pt x="7034" y="826"/>
                  <a:pt x="7040" y="812"/>
                </a:cubicBezTo>
                <a:cubicBezTo>
                  <a:pt x="7104" y="659"/>
                  <a:pt x="7147" y="533"/>
                  <a:pt x="7169" y="412"/>
                </a:cubicBezTo>
                <a:cubicBezTo>
                  <a:pt x="7193" y="533"/>
                  <a:pt x="7234" y="659"/>
                  <a:pt x="7301" y="813"/>
                </a:cubicBezTo>
                <a:cubicBezTo>
                  <a:pt x="7306" y="826"/>
                  <a:pt x="7314" y="832"/>
                  <a:pt x="7330" y="832"/>
                </a:cubicBezTo>
                <a:lnTo>
                  <a:pt x="7374" y="832"/>
                </a:lnTo>
                <a:cubicBezTo>
                  <a:pt x="7389" y="832"/>
                  <a:pt x="7398" y="825"/>
                  <a:pt x="7404" y="813"/>
                </a:cubicBezTo>
                <a:cubicBezTo>
                  <a:pt x="7465" y="690"/>
                  <a:pt x="7531" y="483"/>
                  <a:pt x="7566" y="306"/>
                </a:cubicBezTo>
                <a:cubicBezTo>
                  <a:pt x="7567" y="301"/>
                  <a:pt x="7568" y="295"/>
                  <a:pt x="7568" y="290"/>
                </a:cubicBezTo>
                <a:cubicBezTo>
                  <a:pt x="7568" y="281"/>
                  <a:pt x="7563" y="275"/>
                  <a:pt x="7551" y="275"/>
                </a:cubicBezTo>
                <a:lnTo>
                  <a:pt x="7502" y="275"/>
                </a:lnTo>
                <a:close/>
                <a:moveTo>
                  <a:pt x="7705" y="554"/>
                </a:moveTo>
                <a:lnTo>
                  <a:pt x="7705" y="554"/>
                </a:lnTo>
                <a:cubicBezTo>
                  <a:pt x="7705" y="439"/>
                  <a:pt x="7752" y="335"/>
                  <a:pt x="7868" y="335"/>
                </a:cubicBezTo>
                <a:cubicBezTo>
                  <a:pt x="7984" y="335"/>
                  <a:pt x="8030" y="439"/>
                  <a:pt x="8030" y="554"/>
                </a:cubicBezTo>
                <a:cubicBezTo>
                  <a:pt x="8030" y="668"/>
                  <a:pt x="7984" y="772"/>
                  <a:pt x="7868" y="772"/>
                </a:cubicBezTo>
                <a:cubicBezTo>
                  <a:pt x="7752" y="772"/>
                  <a:pt x="7705" y="668"/>
                  <a:pt x="7705" y="554"/>
                </a:cubicBezTo>
                <a:close/>
                <a:moveTo>
                  <a:pt x="8124" y="554"/>
                </a:moveTo>
                <a:lnTo>
                  <a:pt x="8124" y="554"/>
                </a:lnTo>
                <a:cubicBezTo>
                  <a:pt x="8124" y="404"/>
                  <a:pt x="8050" y="264"/>
                  <a:pt x="7868" y="264"/>
                </a:cubicBezTo>
                <a:cubicBezTo>
                  <a:pt x="7689" y="264"/>
                  <a:pt x="7611" y="404"/>
                  <a:pt x="7611" y="554"/>
                </a:cubicBezTo>
                <a:cubicBezTo>
                  <a:pt x="7611" y="703"/>
                  <a:pt x="7686" y="844"/>
                  <a:pt x="7868" y="844"/>
                </a:cubicBezTo>
                <a:cubicBezTo>
                  <a:pt x="8046" y="844"/>
                  <a:pt x="8124" y="703"/>
                  <a:pt x="8124" y="554"/>
                </a:cubicBezTo>
                <a:close/>
                <a:moveTo>
                  <a:pt x="8300" y="832"/>
                </a:moveTo>
                <a:lnTo>
                  <a:pt x="8300" y="832"/>
                </a:lnTo>
                <a:cubicBezTo>
                  <a:pt x="8315" y="832"/>
                  <a:pt x="8321" y="826"/>
                  <a:pt x="8321" y="811"/>
                </a:cubicBezTo>
                <a:lnTo>
                  <a:pt x="8321" y="413"/>
                </a:lnTo>
                <a:cubicBezTo>
                  <a:pt x="8357" y="363"/>
                  <a:pt x="8410" y="346"/>
                  <a:pt x="8455" y="346"/>
                </a:cubicBezTo>
                <a:cubicBezTo>
                  <a:pt x="8471" y="346"/>
                  <a:pt x="8487" y="348"/>
                  <a:pt x="8503" y="353"/>
                </a:cubicBezTo>
                <a:cubicBezTo>
                  <a:pt x="8518" y="356"/>
                  <a:pt x="8524" y="353"/>
                  <a:pt x="8528" y="338"/>
                </a:cubicBezTo>
                <a:lnTo>
                  <a:pt x="8537" y="295"/>
                </a:lnTo>
                <a:cubicBezTo>
                  <a:pt x="8540" y="282"/>
                  <a:pt x="8535" y="273"/>
                  <a:pt x="8522" y="269"/>
                </a:cubicBezTo>
                <a:cubicBezTo>
                  <a:pt x="8506" y="265"/>
                  <a:pt x="8488" y="264"/>
                  <a:pt x="8473" y="264"/>
                </a:cubicBezTo>
                <a:cubicBezTo>
                  <a:pt x="8392" y="264"/>
                  <a:pt x="8347" y="308"/>
                  <a:pt x="8315" y="348"/>
                </a:cubicBezTo>
                <a:lnTo>
                  <a:pt x="8315" y="296"/>
                </a:lnTo>
                <a:cubicBezTo>
                  <a:pt x="8315" y="281"/>
                  <a:pt x="8310" y="275"/>
                  <a:pt x="8294" y="275"/>
                </a:cubicBezTo>
                <a:lnTo>
                  <a:pt x="8252" y="275"/>
                </a:lnTo>
                <a:cubicBezTo>
                  <a:pt x="8236" y="275"/>
                  <a:pt x="8231" y="281"/>
                  <a:pt x="8231" y="296"/>
                </a:cubicBezTo>
                <a:lnTo>
                  <a:pt x="8231" y="811"/>
                </a:lnTo>
                <a:cubicBezTo>
                  <a:pt x="8231" y="826"/>
                  <a:pt x="8236" y="832"/>
                  <a:pt x="8252" y="832"/>
                </a:cubicBezTo>
                <a:lnTo>
                  <a:pt x="8300" y="832"/>
                </a:lnTo>
                <a:close/>
                <a:moveTo>
                  <a:pt x="9044" y="832"/>
                </a:moveTo>
                <a:lnTo>
                  <a:pt x="9044" y="832"/>
                </a:lnTo>
                <a:cubicBezTo>
                  <a:pt x="9058" y="832"/>
                  <a:pt x="9061" y="825"/>
                  <a:pt x="9056" y="813"/>
                </a:cubicBezTo>
                <a:cubicBezTo>
                  <a:pt x="9009" y="716"/>
                  <a:pt x="8919" y="595"/>
                  <a:pt x="8833" y="515"/>
                </a:cubicBezTo>
                <a:cubicBezTo>
                  <a:pt x="8909" y="447"/>
                  <a:pt x="8978" y="369"/>
                  <a:pt x="9028" y="293"/>
                </a:cubicBezTo>
                <a:cubicBezTo>
                  <a:pt x="9035" y="282"/>
                  <a:pt x="9031" y="275"/>
                  <a:pt x="9018" y="275"/>
                </a:cubicBezTo>
                <a:lnTo>
                  <a:pt x="8962" y="275"/>
                </a:lnTo>
                <a:cubicBezTo>
                  <a:pt x="8945" y="275"/>
                  <a:pt x="8937" y="280"/>
                  <a:pt x="8928" y="293"/>
                </a:cubicBezTo>
                <a:cubicBezTo>
                  <a:pt x="8878" y="367"/>
                  <a:pt x="8789" y="465"/>
                  <a:pt x="8704" y="526"/>
                </a:cubicBezTo>
                <a:lnTo>
                  <a:pt x="8704" y="20"/>
                </a:lnTo>
                <a:cubicBezTo>
                  <a:pt x="8704" y="5"/>
                  <a:pt x="8698" y="0"/>
                  <a:pt x="8683" y="0"/>
                </a:cubicBezTo>
                <a:lnTo>
                  <a:pt x="8634" y="0"/>
                </a:lnTo>
                <a:cubicBezTo>
                  <a:pt x="8619" y="0"/>
                  <a:pt x="8614" y="5"/>
                  <a:pt x="8614" y="20"/>
                </a:cubicBezTo>
                <a:lnTo>
                  <a:pt x="8614" y="811"/>
                </a:lnTo>
                <a:cubicBezTo>
                  <a:pt x="8614" y="826"/>
                  <a:pt x="8619" y="832"/>
                  <a:pt x="8634" y="832"/>
                </a:cubicBezTo>
                <a:lnTo>
                  <a:pt x="8683" y="832"/>
                </a:lnTo>
                <a:cubicBezTo>
                  <a:pt x="8698" y="832"/>
                  <a:pt x="8704" y="826"/>
                  <a:pt x="8704" y="811"/>
                </a:cubicBezTo>
                <a:lnTo>
                  <a:pt x="8704" y="613"/>
                </a:lnTo>
                <a:cubicBezTo>
                  <a:pt x="8727" y="598"/>
                  <a:pt x="8750" y="581"/>
                  <a:pt x="8773" y="564"/>
                </a:cubicBezTo>
                <a:cubicBezTo>
                  <a:pt x="8846" y="634"/>
                  <a:pt x="8914" y="732"/>
                  <a:pt x="8958" y="813"/>
                </a:cubicBezTo>
                <a:cubicBezTo>
                  <a:pt x="8965" y="827"/>
                  <a:pt x="8973" y="832"/>
                  <a:pt x="8988" y="832"/>
                </a:cubicBezTo>
                <a:lnTo>
                  <a:pt x="9044" y="83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2085410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Monogram 1">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3"/>
          <p:cNvSpPr>
            <a:spLocks noChangeAspect="1" noChangeArrowheads="1" noTextEdit="1"/>
          </p:cNvSpPr>
          <p:nvPr userDrawn="1"/>
        </p:nvSpPr>
        <p:spPr bwMode="auto">
          <a:xfrm>
            <a:off x="4819650" y="2185988"/>
            <a:ext cx="2543175"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62926169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Monogram 2">
    <p:bg>
      <p:bgPr>
        <a:solidFill>
          <a:schemeClr val="accent1"/>
        </a:solidFill>
        <a:effectLst/>
      </p:bgPr>
    </p:bg>
    <p:spTree>
      <p:nvGrpSpPr>
        <p:cNvPr id="1" name=""/>
        <p:cNvGrpSpPr/>
        <p:nvPr/>
      </p:nvGrpSpPr>
      <p:grpSpPr>
        <a:xfrm>
          <a:off x="0" y="0"/>
          <a:ext cx="0" cy="0"/>
          <a:chOff x="0" y="0"/>
          <a:chExt cx="0" cy="0"/>
        </a:xfrm>
      </p:grpSpPr>
      <p:pic>
        <p:nvPicPr>
          <p:cNvPr id="3" name="Picture 3" descr="I:\Dockets\1421 SmallStuff GE PPT\Graphics\GEWhite.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944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_Hea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a:t>Distribution Statement</a:t>
            </a:r>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hasCustomPrompt="1"/>
          </p:nvPr>
        </p:nvSpPr>
        <p:spPr>
          <a:xfrm>
            <a:off x="876300" y="4329372"/>
            <a:ext cx="10363200" cy="1461828"/>
          </a:xfrm>
        </p:spPr>
        <p:txBody>
          <a:bodyPr anchor="t"/>
          <a:lstStyle>
            <a:lvl1pPr algn="l">
              <a:defRPr sz="2400" b="1" baseline="0">
                <a:latin typeface="Tahoma" pitchFamily="34" charset="0"/>
                <a:ea typeface="Tahoma" pitchFamily="34" charset="0"/>
                <a:cs typeface="Tahoma" pitchFamily="34" charset="0"/>
              </a:defRPr>
            </a:lvl1pPr>
          </a:lstStyle>
          <a:p>
            <a:r>
              <a:rPr lang="en-US" dirty="0"/>
              <a:t>CLICK TO EDIT MASTER TITLE STYLE</a:t>
            </a:r>
          </a:p>
        </p:txBody>
      </p:sp>
      <p:cxnSp>
        <p:nvCxnSpPr>
          <p:cNvPr id="6" name="Straight Connector 5"/>
          <p:cNvCxnSpPr>
            <a:cxnSpLocks noChangeShapeType="1"/>
          </p:cNvCxnSpPr>
          <p:nvPr userDrawn="1"/>
        </p:nvCxnSpPr>
        <p:spPr bwMode="auto">
          <a:xfrm>
            <a:off x="508000" y="4341816"/>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7" name="Text Placeholder 3"/>
          <p:cNvSpPr>
            <a:spLocks noGrp="1"/>
          </p:cNvSpPr>
          <p:nvPr>
            <p:ph type="body" sz="quarter" idx="12"/>
          </p:nvPr>
        </p:nvSpPr>
        <p:spPr>
          <a:xfrm>
            <a:off x="892629" y="2954111"/>
            <a:ext cx="10363200" cy="1379538"/>
          </a:xfrm>
        </p:spPr>
        <p:txBody>
          <a:bodyPr anchor="b"/>
          <a:lstStyle>
            <a:lvl1pPr algn="l">
              <a:defRPr sz="1800">
                <a:solidFill>
                  <a:schemeClr val="bg1">
                    <a:lumMod val="65000"/>
                  </a:schemeClr>
                </a:solidFill>
              </a:defRPr>
            </a:lvl1pPr>
          </a:lstStyle>
          <a:p>
            <a:pPr lvl="0"/>
            <a:r>
              <a:rPr lang="en-US"/>
              <a:t>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1000" y="83133"/>
            <a:ext cx="1241441" cy="749220"/>
          </a:xfrm>
          <a:prstGeom prst="rect">
            <a:avLst/>
          </a:prstGeom>
        </p:spPr>
      </p:pic>
    </p:spTree>
    <p:extLst>
      <p:ext uri="{BB962C8B-B14F-4D97-AF65-F5344CB8AC3E}">
        <p14:creationId xmlns:p14="http://schemas.microsoft.com/office/powerpoint/2010/main" val="2322682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and_Conten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a:t>Distribution Statement</a:t>
            </a:r>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10"/>
          <p:cNvSpPr>
            <a:spLocks noGrp="1"/>
          </p:cNvSpPr>
          <p:nvPr>
            <p:ph sz="quarter" idx="13"/>
          </p:nvPr>
        </p:nvSpPr>
        <p:spPr>
          <a:xfrm>
            <a:off x="558800" y="1143000"/>
            <a:ext cx="11074400" cy="5334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p:cNvSpPr>
            <a:spLocks noGrp="1"/>
          </p:cNvSpPr>
          <p:nvPr>
            <p:ph type="ctrTitle"/>
          </p:nvPr>
        </p:nvSpPr>
        <p:spPr>
          <a:xfrm>
            <a:off x="1828800" y="151418"/>
            <a:ext cx="9855199"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7" name="Straight Connector 6"/>
          <p:cNvCxnSpPr>
            <a:cxnSpLocks noChangeShapeType="1"/>
          </p:cNvCxnSpPr>
          <p:nvPr userDrawn="1"/>
        </p:nvCxnSpPr>
        <p:spPr bwMode="auto">
          <a:xfrm>
            <a:off x="381000" y="841689"/>
            <a:ext cx="11302999" cy="0"/>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1000" y="83133"/>
            <a:ext cx="1241441" cy="749220"/>
          </a:xfrm>
          <a:prstGeom prst="rect">
            <a:avLst/>
          </a:prstGeom>
        </p:spPr>
      </p:pic>
    </p:spTree>
    <p:extLst>
      <p:ext uri="{BB962C8B-B14F-4D97-AF65-F5344CB8AC3E}">
        <p14:creationId xmlns:p14="http://schemas.microsoft.com/office/powerpoint/2010/main" val="2267805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ogo_and_Title_Onl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a:t>Distribution Statement</a:t>
            </a:r>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7" name="Title 1"/>
          <p:cNvSpPr>
            <a:spLocks noGrp="1"/>
          </p:cNvSpPr>
          <p:nvPr>
            <p:ph type="ctrTitle"/>
          </p:nvPr>
        </p:nvSpPr>
        <p:spPr>
          <a:xfrm>
            <a:off x="1828800" y="151418"/>
            <a:ext cx="985520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1000" y="83133"/>
            <a:ext cx="1241441" cy="749220"/>
          </a:xfrm>
          <a:prstGeom prst="rect">
            <a:avLst/>
          </a:prstGeom>
        </p:spPr>
      </p:pic>
      <p:cxnSp>
        <p:nvCxnSpPr>
          <p:cNvPr id="8" name="Straight Connector 7"/>
          <p:cNvCxnSpPr>
            <a:cxnSpLocks noChangeShapeType="1"/>
          </p:cNvCxnSpPr>
          <p:nvPr userDrawn="1"/>
        </p:nvCxnSpPr>
        <p:spPr bwMode="auto">
          <a:xfrm>
            <a:off x="381000" y="841689"/>
            <a:ext cx="11302999" cy="0"/>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088601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_Two_Row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a:t>Distribution Statement</a:t>
            </a:r>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609600" y="1066800"/>
            <a:ext cx="110744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609600" y="3581400"/>
            <a:ext cx="110744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ctrTitle"/>
          </p:nvPr>
        </p:nvSpPr>
        <p:spPr>
          <a:xfrm>
            <a:off x="1828800" y="151418"/>
            <a:ext cx="985520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1000" y="83133"/>
            <a:ext cx="1241441" cy="749220"/>
          </a:xfrm>
          <a:prstGeom prst="rect">
            <a:avLst/>
          </a:prstGeom>
        </p:spPr>
      </p:pic>
      <p:cxnSp>
        <p:nvCxnSpPr>
          <p:cNvPr id="10" name="Straight Connector 9"/>
          <p:cNvCxnSpPr>
            <a:cxnSpLocks noChangeShapeType="1"/>
          </p:cNvCxnSpPr>
          <p:nvPr userDrawn="1"/>
        </p:nvCxnSpPr>
        <p:spPr bwMode="auto">
          <a:xfrm>
            <a:off x="381000" y="841689"/>
            <a:ext cx="11302999" cy="0"/>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271310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_Two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a:t>Distribution Statement</a:t>
            </a:r>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609600" y="1066800"/>
            <a:ext cx="53848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6197600" y="1066800"/>
            <a:ext cx="53848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ctrTitle"/>
          </p:nvPr>
        </p:nvSpPr>
        <p:spPr>
          <a:xfrm>
            <a:off x="1828800" y="151418"/>
            <a:ext cx="985520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1000" y="83133"/>
            <a:ext cx="1241441" cy="749220"/>
          </a:xfrm>
          <a:prstGeom prst="rect">
            <a:avLst/>
          </a:prstGeom>
        </p:spPr>
      </p:pic>
      <p:cxnSp>
        <p:nvCxnSpPr>
          <p:cNvPr id="10" name="Straight Connector 9"/>
          <p:cNvCxnSpPr>
            <a:cxnSpLocks noChangeShapeType="1"/>
          </p:cNvCxnSpPr>
          <p:nvPr userDrawn="1"/>
        </p:nvCxnSpPr>
        <p:spPr bwMode="auto">
          <a:xfrm>
            <a:off x="381000" y="841689"/>
            <a:ext cx="11302999" cy="0"/>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230603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_Three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a:t>Distribution Statement</a:t>
            </a:r>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609600" y="1066800"/>
            <a:ext cx="3556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4368800" y="1066800"/>
            <a:ext cx="3556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5"/>
          </p:nvPr>
        </p:nvSpPr>
        <p:spPr>
          <a:xfrm>
            <a:off x="8128000" y="1066800"/>
            <a:ext cx="3556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p:cNvSpPr>
            <a:spLocks noGrp="1"/>
          </p:cNvSpPr>
          <p:nvPr>
            <p:ph type="ctrTitle"/>
          </p:nvPr>
        </p:nvSpPr>
        <p:spPr>
          <a:xfrm>
            <a:off x="1828800" y="151418"/>
            <a:ext cx="985520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1000" y="83133"/>
            <a:ext cx="1241441" cy="749220"/>
          </a:xfrm>
          <a:prstGeom prst="rect">
            <a:avLst/>
          </a:prstGeom>
        </p:spPr>
      </p:pic>
      <p:cxnSp>
        <p:nvCxnSpPr>
          <p:cNvPr id="11" name="Straight Connector 10"/>
          <p:cNvCxnSpPr>
            <a:cxnSpLocks noChangeShapeType="1"/>
          </p:cNvCxnSpPr>
          <p:nvPr userDrawn="1"/>
        </p:nvCxnSpPr>
        <p:spPr bwMode="auto">
          <a:xfrm>
            <a:off x="381000" y="841689"/>
            <a:ext cx="11302999" cy="0"/>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675882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21" Type="http://schemas.openxmlformats.org/officeDocument/2006/relationships/slideLayout" Target="../slideLayouts/slideLayout39.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slideLayout" Target="../slideLayouts/slideLayout38.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23" Type="http://schemas.openxmlformats.org/officeDocument/2006/relationships/image" Target="../media/image2.emf"/><Relationship Id="rId10" Type="http://schemas.openxmlformats.org/officeDocument/2006/relationships/slideLayout" Target="../slideLayouts/slideLayout28.xml"/><Relationship Id="rId19" Type="http://schemas.openxmlformats.org/officeDocument/2006/relationships/slideLayout" Target="../slideLayouts/slideLayout37.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ext Placeholder 2"/>
          <p:cNvSpPr>
            <a:spLocks noGrp="1"/>
          </p:cNvSpPr>
          <p:nvPr>
            <p:ph type="body" idx="1"/>
          </p:nvPr>
        </p:nvSpPr>
        <p:spPr bwMode="auto">
          <a:xfrm>
            <a:off x="508000" y="1219200"/>
            <a:ext cx="11176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3"/>
          </p:nvPr>
        </p:nvSpPr>
        <p:spPr>
          <a:xfrm>
            <a:off x="1778000" y="6550026"/>
            <a:ext cx="8636000" cy="298450"/>
          </a:xfrm>
          <a:prstGeom prst="rect">
            <a:avLst/>
          </a:prstGeom>
        </p:spPr>
        <p:txBody>
          <a:bodyPr vert="horz" wrap="square" lIns="91440" tIns="45720" rIns="91440" bIns="45720" numCol="1" anchor="ctr" anchorCtr="0" compatLnSpc="1">
            <a:prstTxWarp prst="textNoShape">
              <a:avLst/>
            </a:prstTxWarp>
          </a:bodyPr>
          <a:lstStyle>
            <a:lvl1pPr algn="ctr">
              <a:defRPr sz="900" baseline="0">
                <a:solidFill>
                  <a:srgbClr val="898989"/>
                </a:solidFill>
                <a:latin typeface="Tahoma" charset="0"/>
              </a:defRPr>
            </a:lvl1pPr>
          </a:lstStyle>
          <a:p>
            <a:pPr>
              <a:defRPr/>
            </a:pPr>
            <a:r>
              <a:rPr lang="en-US" dirty="0"/>
              <a:t>Distribution Statement</a:t>
            </a:r>
          </a:p>
        </p:txBody>
      </p:sp>
      <p:sp>
        <p:nvSpPr>
          <p:cNvPr id="12" name="Slide Number Placeholder 5"/>
          <p:cNvSpPr>
            <a:spLocks noGrp="1"/>
          </p:cNvSpPr>
          <p:nvPr>
            <p:ph type="sldNum" sz="quarter" idx="4"/>
          </p:nvPr>
        </p:nvSpPr>
        <p:spPr>
          <a:xfrm>
            <a:off x="10803240" y="6553200"/>
            <a:ext cx="1016000" cy="292102"/>
          </a:xfrm>
          <a:prstGeom prst="rect">
            <a:avLst/>
          </a:prstGeom>
        </p:spPr>
        <p:txBody>
          <a:bodyPr vert="horz" wrap="square" lIns="91440" tIns="45720" rIns="91440" bIns="45720" numCol="1" anchor="ctr" anchorCtr="0" compatLnSpc="1">
            <a:prstTxWarp prst="textNoShape">
              <a:avLst/>
            </a:prstTxWarp>
          </a:bodyPr>
          <a:lstStyle>
            <a:lvl1pPr algn="r">
              <a:defRPr sz="1200" baseline="0">
                <a:solidFill>
                  <a:srgbClr val="898989"/>
                </a:solidFill>
                <a:latin typeface="Tahoma" charset="0"/>
              </a:defRPr>
            </a:lvl1pPr>
          </a:lstStyle>
          <a:p>
            <a:pPr>
              <a:defRPr/>
            </a:pPr>
            <a:fld id="{231CC523-8BC6-4921-807A-66BD262F34AB}" type="slidenum">
              <a:rPr lang="en-US"/>
              <a:pPr>
                <a:defRPr/>
              </a:pPr>
              <a:t>‹#›</a:t>
            </a:fld>
            <a:endParaRPr lang="en-US"/>
          </a:p>
        </p:txBody>
      </p:sp>
      <p:sp>
        <p:nvSpPr>
          <p:cNvPr id="13" name="Title Placeholder 9"/>
          <p:cNvSpPr>
            <a:spLocks noGrp="1"/>
          </p:cNvSpPr>
          <p:nvPr>
            <p:ph type="title"/>
          </p:nvPr>
        </p:nvSpPr>
        <p:spPr bwMode="auto">
          <a:xfrm>
            <a:off x="2163233" y="152400"/>
            <a:ext cx="952076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Master title style</a:t>
            </a:r>
          </a:p>
        </p:txBody>
      </p:sp>
      <p:sp>
        <p:nvSpPr>
          <p:cNvPr id="2" name="Date Placeholder 1"/>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194E2C-28A1-4ACF-BE1C-DC6E3E3FF6B4}" type="datetimeFigureOut">
              <a:rPr lang="en-US" smtClean="0"/>
              <a:t>5/24/2019</a:t>
            </a:fld>
            <a:endParaRPr lang="en-US"/>
          </a:p>
        </p:txBody>
      </p:sp>
    </p:spTree>
    <p:extLst>
      <p:ext uri="{BB962C8B-B14F-4D97-AF65-F5344CB8AC3E}">
        <p14:creationId xmlns:p14="http://schemas.microsoft.com/office/powerpoint/2010/main" val="33087737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hdr="0"/>
  <p:txStyles>
    <p:titleStyle>
      <a:lvl1pPr algn="l" defTabSz="914400" rtl="0" eaLnBrk="1" latinLnBrk="0" hangingPunct="1">
        <a:spcBef>
          <a:spcPct val="0"/>
        </a:spcBef>
        <a:buNone/>
        <a:defRPr sz="2200" kern="1200">
          <a:solidFill>
            <a:schemeClr val="tx1"/>
          </a:solidFill>
          <a:latin typeface="Tahoma" pitchFamily="34" charset="0"/>
          <a:ea typeface="+mj-ea"/>
          <a:cs typeface="Tahoma" pitchFamily="34" charset="0"/>
        </a:defRPr>
      </a:lvl1pPr>
    </p:titleStyle>
    <p:bodyStyle>
      <a:lvl1pPr marL="342900" indent="-342900" algn="l" defTabSz="914400" rtl="0" eaLnBrk="1" latinLnBrk="0" hangingPunct="1">
        <a:spcBef>
          <a:spcPct val="20000"/>
        </a:spcBef>
        <a:buFont typeface="Arial" pitchFamily="34" charset="0"/>
        <a:buNone/>
        <a:defRPr sz="2000" kern="1200">
          <a:solidFill>
            <a:schemeClr val="tx1"/>
          </a:solidFill>
          <a:latin typeface="Tahoma" pitchFamily="34" charset="0"/>
          <a:ea typeface="+mn-ea"/>
          <a:cs typeface="Tahoma"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Tahoma" pitchFamily="34" charset="0"/>
          <a:ea typeface="+mn-ea"/>
          <a:cs typeface="Tahoma"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Tahoma" pitchFamily="34" charset="0"/>
          <a:ea typeface="+mn-ea"/>
          <a:cs typeface="Tahoma"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612648" y="6345936"/>
            <a:ext cx="384048" cy="384048"/>
          </a:xfrm>
          <a:prstGeom prst="rect">
            <a:avLst/>
          </a:prstGeom>
        </p:spPr>
      </p:pic>
      <p:sp>
        <p:nvSpPr>
          <p:cNvPr id="2" name="Title Placeholder 1"/>
          <p:cNvSpPr>
            <a:spLocks noGrp="1"/>
          </p:cNvSpPr>
          <p:nvPr>
            <p:ph type="title"/>
          </p:nvPr>
        </p:nvSpPr>
        <p:spPr>
          <a:xfrm>
            <a:off x="1627188" y="222086"/>
            <a:ext cx="8997696" cy="914400"/>
          </a:xfrm>
          <a:prstGeom prst="rect">
            <a:avLst/>
          </a:prstGeom>
        </p:spPr>
        <p:txBody>
          <a:bodyPr vert="horz" lIns="0" tIns="0" rIns="0" bIns="0" rtlCol="0" anchor="ctr" anchorCtr="0">
            <a:noAutofit/>
          </a:bodyPr>
          <a:lstStyle/>
          <a:p>
            <a:r>
              <a:rPr lang="en-US"/>
              <a:t>Click to edit Master title style</a:t>
            </a:r>
            <a:endParaRPr lang="en-CA" dirty="0"/>
          </a:p>
        </p:txBody>
      </p:sp>
      <p:sp>
        <p:nvSpPr>
          <p:cNvPr id="3" name="Text Placeholder 2"/>
          <p:cNvSpPr>
            <a:spLocks noGrp="1"/>
          </p:cNvSpPr>
          <p:nvPr>
            <p:ph type="body" idx="1"/>
          </p:nvPr>
        </p:nvSpPr>
        <p:spPr>
          <a:xfrm>
            <a:off x="1627189" y="1846398"/>
            <a:ext cx="8997696" cy="4343400"/>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4" name="Date Placeholder 3"/>
          <p:cNvSpPr>
            <a:spLocks noGrp="1"/>
          </p:cNvSpPr>
          <p:nvPr>
            <p:ph type="dt" sz="half" idx="2"/>
          </p:nvPr>
        </p:nvSpPr>
        <p:spPr>
          <a:xfrm>
            <a:off x="9537192" y="6472936"/>
            <a:ext cx="1876388" cy="182880"/>
          </a:xfrm>
          <a:prstGeom prst="rect">
            <a:avLst/>
          </a:prstGeom>
        </p:spPr>
        <p:txBody>
          <a:bodyPr vert="horz" lIns="0" tIns="0" rIns="0" bIns="0" rtlCol="0" anchor="t" anchorCtr="0">
            <a:noAutofit/>
          </a:bodyPr>
          <a:lstStyle>
            <a:lvl1pPr algn="r">
              <a:defRPr sz="1200">
                <a:solidFill>
                  <a:schemeClr val="accent2"/>
                </a:solidFill>
              </a:defRPr>
            </a:lvl1pPr>
          </a:lstStyle>
          <a:p>
            <a:fld id="{59AD7A44-F5B9-48AC-81DD-DBE0808B6C3A}" type="datetime4">
              <a:rPr lang="en-US" smtClean="0"/>
              <a:t>May 24, 2019</a:t>
            </a:fld>
            <a:endParaRPr lang="en-CA" dirty="0"/>
          </a:p>
        </p:txBody>
      </p:sp>
      <p:sp>
        <p:nvSpPr>
          <p:cNvPr id="5" name="Footer Placeholder 4"/>
          <p:cNvSpPr>
            <a:spLocks noGrp="1"/>
          </p:cNvSpPr>
          <p:nvPr>
            <p:ph type="ftr" sz="quarter" idx="3"/>
          </p:nvPr>
        </p:nvSpPr>
        <p:spPr>
          <a:xfrm>
            <a:off x="1627632" y="6472976"/>
            <a:ext cx="2688336" cy="182880"/>
          </a:xfrm>
          <a:prstGeom prst="rect">
            <a:avLst/>
          </a:prstGeom>
        </p:spPr>
        <p:txBody>
          <a:bodyPr vert="horz" lIns="0" tIns="0" rIns="0" bIns="0" rtlCol="0" anchor="t" anchorCtr="0">
            <a:noAutofit/>
          </a:bodyPr>
          <a:lstStyle>
            <a:lvl1pPr algn="l">
              <a:defRPr sz="1200">
                <a:solidFill>
                  <a:schemeClr val="accent2"/>
                </a:solidFill>
              </a:defRPr>
            </a:lvl1pPr>
          </a:lstStyle>
          <a:p>
            <a:r>
              <a:rPr lang="en-CA"/>
              <a:t>Presentation Title</a:t>
            </a:r>
            <a:endParaRPr lang="en-CA" dirty="0"/>
          </a:p>
        </p:txBody>
      </p:sp>
      <p:sp>
        <p:nvSpPr>
          <p:cNvPr id="6" name="Slide Number Placeholder 5"/>
          <p:cNvSpPr>
            <a:spLocks noGrp="1"/>
          </p:cNvSpPr>
          <p:nvPr>
            <p:ph type="sldNum" sz="quarter" idx="4"/>
          </p:nvPr>
        </p:nvSpPr>
        <p:spPr>
          <a:xfrm>
            <a:off x="11413998" y="6475080"/>
            <a:ext cx="329636" cy="182880"/>
          </a:xfrm>
          <a:prstGeom prst="rect">
            <a:avLst/>
          </a:prstGeom>
        </p:spPr>
        <p:txBody>
          <a:bodyPr vert="horz" lIns="0" tIns="0" rIns="0" bIns="0" rtlCol="0" anchor="t" anchorCtr="0">
            <a:noAutofit/>
          </a:bodyPr>
          <a:lstStyle>
            <a:lvl1pPr algn="r">
              <a:defRPr sz="1200">
                <a:solidFill>
                  <a:schemeClr val="accent2"/>
                </a:solidFill>
              </a:defRPr>
            </a:lvl1pPr>
          </a:lstStyle>
          <a:p>
            <a:fld id="{00E6A5BD-C011-4A45-AA3A-201790FB7F2B}" type="slidenum">
              <a:rPr lang="en-CA" smtClean="0"/>
              <a:pPr/>
              <a:t>‹#›</a:t>
            </a:fld>
            <a:endParaRPr lang="en-CA" dirty="0"/>
          </a:p>
        </p:txBody>
      </p:sp>
    </p:spTree>
    <p:extLst>
      <p:ext uri="{BB962C8B-B14F-4D97-AF65-F5344CB8AC3E}">
        <p14:creationId xmlns:p14="http://schemas.microsoft.com/office/powerpoint/2010/main" val="3619451624"/>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 id="2147483699" r:id="rId20"/>
    <p:sldLayoutId id="2147483700" r:id="rId21"/>
  </p:sldLayoutIdLst>
  <p:hf hdr="0"/>
  <p:txStyles>
    <p:title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p:titleStyle>
    <p:bodyStyle>
      <a:lvl1pPr marL="192024" indent="-192024" algn="l" defTabSz="914400" rtl="0" eaLnBrk="1" latinLnBrk="0" hangingPunct="1">
        <a:lnSpc>
          <a:spcPct val="99000"/>
        </a:lnSpc>
        <a:spcBef>
          <a:spcPts val="1400"/>
        </a:spcBef>
        <a:spcAft>
          <a:spcPts val="0"/>
        </a:spcAft>
        <a:buFont typeface="Arial" panose="020B0604020202020204" pitchFamily="34" charset="0"/>
        <a:buChar char="•"/>
        <a:defRPr sz="2800" kern="1200">
          <a:solidFill>
            <a:schemeClr val="accent2"/>
          </a:solidFill>
          <a:latin typeface="+mn-lt"/>
          <a:ea typeface="+mn-ea"/>
          <a:cs typeface="+mn-cs"/>
        </a:defRPr>
      </a:lvl1pPr>
      <a:lvl2pPr marL="192024" indent="0" algn="l" defTabSz="914400" rtl="0" eaLnBrk="1" latinLnBrk="0" hangingPunct="1">
        <a:lnSpc>
          <a:spcPct val="99000"/>
        </a:lnSpc>
        <a:spcBef>
          <a:spcPts val="0"/>
        </a:spcBef>
        <a:buFontTx/>
        <a:buNone/>
        <a:defRPr sz="2800" kern="1200">
          <a:solidFill>
            <a:schemeClr val="accent2"/>
          </a:solidFill>
          <a:latin typeface="+mn-lt"/>
          <a:ea typeface="+mn-ea"/>
          <a:cs typeface="+mn-cs"/>
        </a:defRPr>
      </a:lvl2pPr>
      <a:lvl3pPr marL="192088" indent="-192088" algn="l" defTabSz="914400" rtl="0" eaLnBrk="1" latinLnBrk="0" hangingPunct="1">
        <a:lnSpc>
          <a:spcPct val="99000"/>
        </a:lnSpc>
        <a:spcBef>
          <a:spcPts val="1200"/>
        </a:spcBef>
        <a:buSzPct val="91000"/>
        <a:buFont typeface="Arial" panose="020B0604020202020204" pitchFamily="34" charset="0"/>
        <a:buChar char="•"/>
        <a:defRPr sz="2400" kern="1200">
          <a:solidFill>
            <a:schemeClr val="accent2"/>
          </a:solidFill>
          <a:latin typeface="+mn-lt"/>
          <a:ea typeface="+mn-ea"/>
          <a:cs typeface="+mn-cs"/>
        </a:defRPr>
      </a:lvl3pPr>
      <a:lvl4pPr marL="192024" indent="0" algn="l" defTabSz="914400" rtl="0" eaLnBrk="1" latinLnBrk="0" hangingPunct="1">
        <a:lnSpc>
          <a:spcPct val="99000"/>
        </a:lnSpc>
        <a:spcBef>
          <a:spcPts val="0"/>
        </a:spcBef>
        <a:buFontTx/>
        <a:buNone/>
        <a:defRPr sz="2400" kern="1200">
          <a:solidFill>
            <a:schemeClr val="accent2"/>
          </a:solidFill>
          <a:latin typeface="+mn-lt"/>
          <a:ea typeface="+mn-ea"/>
          <a:cs typeface="+mn-cs"/>
        </a:defRPr>
      </a:lvl4pPr>
      <a:lvl5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mn-lt"/>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0" indent="0" algn="l" defTabSz="914400" rtl="0" eaLnBrk="1" latinLnBrk="0" hangingPunct="1">
        <a:lnSpc>
          <a:spcPct val="99000"/>
        </a:lnSpc>
        <a:spcBef>
          <a:spcPts val="900"/>
        </a:spcBef>
        <a:buSzPct val="91000"/>
        <a:buFontTx/>
        <a:buNone/>
        <a:defRPr sz="1800" b="1" kern="1200">
          <a:solidFill>
            <a:schemeClr val="accent2"/>
          </a:solidFill>
          <a:latin typeface="+mn-lt"/>
          <a:ea typeface="+mn-ea"/>
          <a:cs typeface="+mn-cs"/>
        </a:defRPr>
      </a:lvl7pPr>
      <a:lvl8pPr marL="0"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0" indent="0" algn="l" defTabSz="914400" rtl="0" eaLnBrk="1" latinLnBrk="0" hangingPunct="1">
        <a:lnSpc>
          <a:spcPct val="99000"/>
        </a:lnSpc>
        <a:spcBef>
          <a:spcPts val="900"/>
        </a:spcBef>
        <a:buSzPct val="91000"/>
        <a:buFontTx/>
        <a:buNone/>
        <a:defRPr sz="1800" i="1" kern="1200">
          <a:solidFill>
            <a:schemeClr val="accent2"/>
          </a:solidFill>
          <a:latin typeface="+mn-lt"/>
          <a:ea typeface="+mn-ea"/>
          <a:cs typeface="+mn-cs"/>
        </a:defRPr>
      </a:lvl9pPr>
    </p:bodyStyle>
    <p:otherStyle>
      <a:defPPr>
        <a:defRPr lang="en-US"/>
      </a:defPPr>
      <a:lvl1pPr marL="0" algn="l" defTabSz="914400" rtl="0" eaLnBrk="1" latinLnBrk="0" hangingPunct="1">
        <a:lnSpc>
          <a:spcPct val="99000"/>
        </a:lnSpc>
        <a:defRPr sz="1400" kern="1200">
          <a:solidFill>
            <a:schemeClr val="accent2"/>
          </a:solidFill>
          <a:latin typeface="+mn-lt"/>
          <a:ea typeface="+mn-ea"/>
          <a:cs typeface="+mn-cs"/>
        </a:defRPr>
      </a:lvl1pPr>
      <a:lvl2pPr marL="0" algn="l" defTabSz="914400" rtl="0" eaLnBrk="1" latinLnBrk="0" hangingPunct="1">
        <a:lnSpc>
          <a:spcPct val="99000"/>
        </a:lnSpc>
        <a:spcBef>
          <a:spcPts val="900"/>
        </a:spcBef>
        <a:defRPr sz="1400" b="1" kern="1200">
          <a:solidFill>
            <a:schemeClr val="accent2"/>
          </a:solidFill>
          <a:latin typeface="+mn-lt"/>
          <a:ea typeface="+mn-ea"/>
          <a:cs typeface="+mn-cs"/>
        </a:defRPr>
      </a:lvl2pPr>
      <a:lvl3pPr marL="155448" indent="-155448" algn="l" defTabSz="914400" rtl="0" eaLnBrk="1" latinLnBrk="0" hangingPunct="1">
        <a:lnSpc>
          <a:spcPct val="99000"/>
        </a:lnSpc>
        <a:buSzPct val="91000"/>
        <a:buFont typeface="Arial" panose="020B0604020202020204" pitchFamily="34" charset="0"/>
        <a:buChar char="•"/>
        <a:defRPr sz="1400" kern="1200">
          <a:solidFill>
            <a:schemeClr val="accent2"/>
          </a:solidFill>
          <a:latin typeface="+mn-lt"/>
          <a:ea typeface="+mn-ea"/>
          <a:cs typeface="+mn-cs"/>
        </a:defRPr>
      </a:lvl3pPr>
      <a:lvl4pPr marL="155448" indent="-155448" algn="l" defTabSz="914400" rtl="0" eaLnBrk="1" latinLnBrk="0" hangingPunct="1">
        <a:lnSpc>
          <a:spcPct val="99000"/>
        </a:lnSpc>
        <a:spcBef>
          <a:spcPts val="900"/>
        </a:spcBef>
        <a:buSzPct val="91000"/>
        <a:buFont typeface="Arial" panose="020B0604020202020204" pitchFamily="34" charset="0"/>
        <a:buChar char="•"/>
        <a:defRPr sz="1400" b="1" kern="1200">
          <a:solidFill>
            <a:schemeClr val="accent2"/>
          </a:solidFill>
          <a:latin typeface="+mn-lt"/>
          <a:ea typeface="+mn-ea"/>
          <a:cs typeface="+mn-cs"/>
        </a:defRPr>
      </a:lvl4pPr>
      <a:lvl5pPr marL="155448" algn="l" defTabSz="914400" rtl="0" eaLnBrk="1" latinLnBrk="0" hangingPunct="1">
        <a:lnSpc>
          <a:spcPct val="99000"/>
        </a:lnSpc>
        <a:defRPr sz="1400" kern="1200">
          <a:solidFill>
            <a:schemeClr val="accent2"/>
          </a:solidFill>
          <a:latin typeface="+mn-lt"/>
          <a:ea typeface="+mn-ea"/>
          <a:cs typeface="+mn-cs"/>
        </a:defRPr>
      </a:lvl5pPr>
      <a:lvl6pPr marL="0" algn="l" defTabSz="914400" rtl="0" eaLnBrk="1" latinLnBrk="0" hangingPunct="1">
        <a:lnSpc>
          <a:spcPct val="99000"/>
        </a:lnSpc>
        <a:defRPr sz="1400" kern="1200">
          <a:solidFill>
            <a:schemeClr val="accent2"/>
          </a:solidFill>
          <a:latin typeface="+mn-lt"/>
          <a:ea typeface="+mn-ea"/>
          <a:cs typeface="+mn-cs"/>
        </a:defRPr>
      </a:lvl6pPr>
      <a:lvl7pPr marL="0" algn="l" defTabSz="914400" rtl="0" eaLnBrk="1" latinLnBrk="0" hangingPunct="1">
        <a:lnSpc>
          <a:spcPct val="99000"/>
        </a:lnSpc>
        <a:defRPr sz="1400" kern="1200">
          <a:solidFill>
            <a:schemeClr val="accent2"/>
          </a:solidFill>
          <a:latin typeface="+mn-lt"/>
          <a:ea typeface="+mn-ea"/>
          <a:cs typeface="+mn-cs"/>
        </a:defRPr>
      </a:lvl7pPr>
      <a:lvl8pPr marL="0" algn="l" defTabSz="914400" rtl="0" eaLnBrk="1" latinLnBrk="0" hangingPunct="1">
        <a:lnSpc>
          <a:spcPct val="99000"/>
        </a:lnSpc>
        <a:defRPr sz="1400" kern="1200">
          <a:solidFill>
            <a:schemeClr val="accent2"/>
          </a:solidFill>
          <a:latin typeface="+mn-lt"/>
          <a:ea typeface="+mn-ea"/>
          <a:cs typeface="+mn-cs"/>
        </a:defRPr>
      </a:lvl8pPr>
      <a:lvl9pPr marL="0" algn="l" defTabSz="914400" rtl="0" eaLnBrk="1" latinLnBrk="0" hangingPunct="1">
        <a:lnSpc>
          <a:spcPct val="99000"/>
        </a:lnSpc>
        <a:defRPr sz="1400" kern="1200">
          <a:solidFill>
            <a:schemeClr val="accent2"/>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319DA-0A32-471F-9913-2A4DF7401553}"/>
              </a:ext>
            </a:extLst>
          </p:cNvPr>
          <p:cNvSpPr>
            <a:spLocks noGrp="1"/>
          </p:cNvSpPr>
          <p:nvPr>
            <p:ph type="ctrTitle"/>
          </p:nvPr>
        </p:nvSpPr>
        <p:spPr/>
        <p:txBody>
          <a:bodyPr/>
          <a:lstStyle/>
          <a:p>
            <a:r>
              <a:rPr lang="en-US" dirty="0"/>
              <a:t>ASKE ANSWER Description</a:t>
            </a:r>
            <a:br>
              <a:rPr lang="en-US" dirty="0"/>
            </a:br>
            <a:r>
              <a:rPr lang="en-US" sz="3600" dirty="0"/>
              <a:t>(Homework from Phase 2 Kick-off Meeting)</a:t>
            </a:r>
            <a:endParaRPr lang="en-US" dirty="0"/>
          </a:p>
        </p:txBody>
      </p:sp>
      <p:sp>
        <p:nvSpPr>
          <p:cNvPr id="3" name="Date Placeholder 2">
            <a:extLst>
              <a:ext uri="{FF2B5EF4-FFF2-40B4-BE49-F238E27FC236}">
                <a16:creationId xmlns:a16="http://schemas.microsoft.com/office/drawing/2014/main" id="{CA40EC4F-2C66-4152-BCC9-5F620F62F447}"/>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BE6D354-99C5-404C-B6A2-01FFCCA0E449}" type="datetime4">
              <a:rPr kumimoji="0" lang="en-US" sz="1400" b="1" i="0" u="none" strike="noStrike" kern="1200" cap="none" spc="0" normalizeH="0" baseline="0" noProof="0" smtClean="0">
                <a:ln>
                  <a:noFill/>
                </a:ln>
                <a:solidFill>
                  <a:srgbClr val="63666A"/>
                </a:solidFill>
                <a:effectLst/>
                <a:uLnTx/>
                <a:uFillTx/>
                <a:latin typeface="GE Inspira Sans"/>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May 24, 2019</a:t>
            </a:fld>
            <a:endParaRPr kumimoji="0" lang="en-CA" sz="1400" b="1" i="0" u="none" strike="noStrike" kern="1200" cap="none" spc="0" normalizeH="0" baseline="0" noProof="0" dirty="0">
              <a:ln>
                <a:noFill/>
              </a:ln>
              <a:solidFill>
                <a:srgbClr val="63666A"/>
              </a:solidFill>
              <a:effectLst/>
              <a:uLnTx/>
              <a:uFillTx/>
              <a:latin typeface="GE Inspira Sans"/>
              <a:ea typeface="+mn-ea"/>
              <a:cs typeface="+mn-cs"/>
            </a:endParaRPr>
          </a:p>
        </p:txBody>
      </p:sp>
      <p:sp>
        <p:nvSpPr>
          <p:cNvPr id="7" name="TextBox 6">
            <a:extLst>
              <a:ext uri="{FF2B5EF4-FFF2-40B4-BE49-F238E27FC236}">
                <a16:creationId xmlns:a16="http://schemas.microsoft.com/office/drawing/2014/main" id="{341D2C9B-1448-4FAF-A3D5-CCC6BDB78606}"/>
              </a:ext>
            </a:extLst>
          </p:cNvPr>
          <p:cNvSpPr txBox="1"/>
          <p:nvPr/>
        </p:nvSpPr>
        <p:spPr>
          <a:xfrm>
            <a:off x="6943927" y="3357615"/>
            <a:ext cx="4467288" cy="110799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63666A"/>
                </a:solidFill>
                <a:effectLst/>
                <a:uLnTx/>
                <a:uFillTx/>
                <a:latin typeface="GE Inspira Sans"/>
                <a:ea typeface="+mn-ea"/>
                <a:cs typeface="+mn-cs"/>
              </a:rPr>
              <a:t>Andrew Crapo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63666A"/>
                </a:solidFill>
                <a:effectLst/>
                <a:uLnTx/>
                <a:uFillTx/>
                <a:latin typeface="GE Inspira Sans"/>
                <a:ea typeface="+mn-ea"/>
                <a:cs typeface="+mn-cs"/>
              </a:rPr>
              <a:t>Narendra Joshi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63666A"/>
                </a:solidFill>
                <a:effectLst/>
                <a:uLnTx/>
                <a:uFillTx/>
                <a:latin typeface="GE Inspira Sans"/>
                <a:ea typeface="+mn-ea"/>
                <a:cs typeface="+mn-cs"/>
              </a:rPr>
              <a:t>Nurali Virani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63666A"/>
                </a:solidFill>
                <a:effectLst/>
                <a:uLnTx/>
                <a:uFillTx/>
                <a:latin typeface="GE Inspira Sans"/>
                <a:ea typeface="+mn-ea"/>
                <a:cs typeface="+mn-cs"/>
              </a:rPr>
              <a:t>Varish Mulwad</a:t>
            </a:r>
          </a:p>
        </p:txBody>
      </p:sp>
    </p:spTree>
    <p:extLst>
      <p:ext uri="{BB962C8B-B14F-4D97-AF65-F5344CB8AC3E}">
        <p14:creationId xmlns:p14="http://schemas.microsoft.com/office/powerpoint/2010/main" val="505918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6576"/>
            <a:ext cx="2850633" cy="521208"/>
          </a:xfrm>
        </p:spPr>
        <p:txBody>
          <a:bodyPr/>
          <a:lstStyle/>
          <a:p>
            <a:r>
              <a:rPr lang="en-US" dirty="0"/>
              <a:t>Revised sketch</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0FFEAC-A044-4C69-AD42-D848C9273770}" type="slidenum">
              <a:rPr kumimoji="0" lang="en-US" sz="1200" b="0" i="0" u="none" strike="noStrike" kern="1200" cap="none" spc="0" normalizeH="0" baseline="0" noProof="0" smtClean="0">
                <a:ln>
                  <a:noFill/>
                </a:ln>
                <a:solidFill>
                  <a:srgbClr val="898989"/>
                </a:solidFill>
                <a:effectLst/>
                <a:uLnTx/>
                <a:uFillTx/>
                <a:latin typeface="Tahoma"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srgbClr val="898989"/>
              </a:solidFill>
              <a:effectLst/>
              <a:uLnTx/>
              <a:uFillTx/>
              <a:latin typeface="Tahoma" charset="0"/>
              <a:ea typeface="+mn-ea"/>
              <a:cs typeface="+mn-cs"/>
            </a:endParaRPr>
          </a:p>
        </p:txBody>
      </p:sp>
      <p:sp>
        <p:nvSpPr>
          <p:cNvPr id="5" name="Oval 4"/>
          <p:cNvSpPr/>
          <p:nvPr/>
        </p:nvSpPr>
        <p:spPr>
          <a:xfrm>
            <a:off x="4924425" y="779978"/>
            <a:ext cx="295275" cy="2952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a:ea typeface="+mn-ea"/>
              <a:cs typeface="+mn-cs"/>
            </a:endParaRPr>
          </a:p>
        </p:txBody>
      </p:sp>
      <p:sp>
        <p:nvSpPr>
          <p:cNvPr id="6" name="TextBox 5"/>
          <p:cNvSpPr txBox="1"/>
          <p:nvPr/>
        </p:nvSpPr>
        <p:spPr>
          <a:xfrm>
            <a:off x="5219700" y="558284"/>
            <a:ext cx="29367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ahoma"/>
                <a:ea typeface="+mn-ea"/>
                <a:cs typeface="+mn-cs"/>
              </a:rPr>
              <a:t>?</a:t>
            </a:r>
          </a:p>
        </p:txBody>
      </p:sp>
      <p:sp>
        <p:nvSpPr>
          <p:cNvPr id="7" name="Freeform 6"/>
          <p:cNvSpPr/>
          <p:nvPr/>
        </p:nvSpPr>
        <p:spPr>
          <a:xfrm>
            <a:off x="4857750" y="1123950"/>
            <a:ext cx="478808" cy="390525"/>
          </a:xfrm>
          <a:custGeom>
            <a:avLst/>
            <a:gdLst>
              <a:gd name="connsiteX0" fmla="*/ 0 w 478808"/>
              <a:gd name="connsiteY0" fmla="*/ 371475 h 390525"/>
              <a:gd name="connsiteX1" fmla="*/ 47625 w 478808"/>
              <a:gd name="connsiteY1" fmla="*/ 114300 h 390525"/>
              <a:gd name="connsiteX2" fmla="*/ 76200 w 478808"/>
              <a:gd name="connsiteY2" fmla="*/ 47625 h 390525"/>
              <a:gd name="connsiteX3" fmla="*/ 152400 w 478808"/>
              <a:gd name="connsiteY3" fmla="*/ 19050 h 390525"/>
              <a:gd name="connsiteX4" fmla="*/ 219075 w 478808"/>
              <a:gd name="connsiteY4" fmla="*/ 0 h 390525"/>
              <a:gd name="connsiteX5" fmla="*/ 342900 w 478808"/>
              <a:gd name="connsiteY5" fmla="*/ 28575 h 390525"/>
              <a:gd name="connsiteX6" fmla="*/ 361950 w 478808"/>
              <a:gd name="connsiteY6" fmla="*/ 57150 h 390525"/>
              <a:gd name="connsiteX7" fmla="*/ 390525 w 478808"/>
              <a:gd name="connsiteY7" fmla="*/ 76200 h 390525"/>
              <a:gd name="connsiteX8" fmla="*/ 419100 w 478808"/>
              <a:gd name="connsiteY8" fmla="*/ 104775 h 390525"/>
              <a:gd name="connsiteX9" fmla="*/ 438150 w 478808"/>
              <a:gd name="connsiteY9" fmla="*/ 171450 h 390525"/>
              <a:gd name="connsiteX10" fmla="*/ 457200 w 478808"/>
              <a:gd name="connsiteY10" fmla="*/ 238125 h 390525"/>
              <a:gd name="connsiteX11" fmla="*/ 457200 w 478808"/>
              <a:gd name="connsiteY11" fmla="*/ 390525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8808" h="390525">
                <a:moveTo>
                  <a:pt x="0" y="371475"/>
                </a:moveTo>
                <a:cubicBezTo>
                  <a:pt x="17944" y="102319"/>
                  <a:pt x="-10405" y="346418"/>
                  <a:pt x="47625" y="114300"/>
                </a:cubicBezTo>
                <a:cubicBezTo>
                  <a:pt x="53592" y="90432"/>
                  <a:pt x="55428" y="64935"/>
                  <a:pt x="76200" y="47625"/>
                </a:cubicBezTo>
                <a:cubicBezTo>
                  <a:pt x="99360" y="28325"/>
                  <a:pt x="125094" y="26852"/>
                  <a:pt x="152400" y="19050"/>
                </a:cubicBezTo>
                <a:cubicBezTo>
                  <a:pt x="248053" y="-8279"/>
                  <a:pt x="99968" y="29777"/>
                  <a:pt x="219075" y="0"/>
                </a:cubicBezTo>
                <a:cubicBezTo>
                  <a:pt x="297524" y="26150"/>
                  <a:pt x="256346" y="16210"/>
                  <a:pt x="342900" y="28575"/>
                </a:cubicBezTo>
                <a:cubicBezTo>
                  <a:pt x="349250" y="38100"/>
                  <a:pt x="353855" y="49055"/>
                  <a:pt x="361950" y="57150"/>
                </a:cubicBezTo>
                <a:cubicBezTo>
                  <a:pt x="370045" y="65245"/>
                  <a:pt x="381731" y="68871"/>
                  <a:pt x="390525" y="76200"/>
                </a:cubicBezTo>
                <a:cubicBezTo>
                  <a:pt x="400873" y="84824"/>
                  <a:pt x="409575" y="95250"/>
                  <a:pt x="419100" y="104775"/>
                </a:cubicBezTo>
                <a:cubicBezTo>
                  <a:pt x="448877" y="223882"/>
                  <a:pt x="410821" y="75797"/>
                  <a:pt x="438150" y="171450"/>
                </a:cubicBezTo>
                <a:cubicBezTo>
                  <a:pt x="462070" y="255171"/>
                  <a:pt x="434362" y="169612"/>
                  <a:pt x="457200" y="238125"/>
                </a:cubicBezTo>
                <a:cubicBezTo>
                  <a:pt x="467024" y="385480"/>
                  <a:pt x="500476" y="347249"/>
                  <a:pt x="457200" y="39052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ahoma"/>
              <a:ea typeface="+mn-ea"/>
              <a:cs typeface="+mn-cs"/>
            </a:endParaRPr>
          </a:p>
        </p:txBody>
      </p:sp>
      <p:sp>
        <p:nvSpPr>
          <p:cNvPr id="8" name="Rectangle 7"/>
          <p:cNvSpPr/>
          <p:nvPr/>
        </p:nvSpPr>
        <p:spPr>
          <a:xfrm>
            <a:off x="3533775" y="1710809"/>
            <a:ext cx="3092141" cy="6936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ahoma"/>
                <a:ea typeface="+mn-ea"/>
                <a:cs typeface="+mn-cs"/>
              </a:rPr>
              <a:t>   Formulation(s)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solidFill>
              <a:effectLst/>
              <a:uLnTx/>
              <a:uFillTx/>
              <a:latin typeface="Tahoma"/>
              <a:ea typeface="+mn-ea"/>
              <a:cs typeface="+mn-cs"/>
            </a:endParaRPr>
          </a:p>
        </p:txBody>
      </p:sp>
      <p:sp>
        <p:nvSpPr>
          <p:cNvPr id="9" name="TextBox 8"/>
          <p:cNvSpPr txBox="1"/>
          <p:nvPr/>
        </p:nvSpPr>
        <p:spPr>
          <a:xfrm>
            <a:off x="5444035" y="669689"/>
            <a:ext cx="3747091" cy="80021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ahoma"/>
                <a:ea typeface="+mn-ea"/>
                <a:cs typeface="+mn-cs"/>
              </a:rPr>
              <a:t>Problem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a:ea typeface="+mn-ea"/>
                <a:cs typeface="+mn-cs"/>
              </a:rPr>
              <a:t>Could be general (understand X system)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a:ea typeface="+mn-ea"/>
                <a:cs typeface="+mn-cs"/>
              </a:rPr>
              <a:t>Or specific (how does x effect y in z)</a:t>
            </a:r>
          </a:p>
        </p:txBody>
      </p:sp>
      <p:sp>
        <p:nvSpPr>
          <p:cNvPr id="10" name="TextBox 9"/>
          <p:cNvSpPr txBox="1"/>
          <p:nvPr/>
        </p:nvSpPr>
        <p:spPr>
          <a:xfrm>
            <a:off x="2705099" y="1208298"/>
            <a:ext cx="186626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F497D">
                    <a:lumMod val="60000"/>
                    <a:lumOff val="40000"/>
                  </a:srgbClr>
                </a:solidFill>
                <a:effectLst/>
                <a:uLnTx/>
                <a:uFillTx/>
                <a:latin typeface="Tahoma"/>
                <a:ea typeface="+mn-ea"/>
                <a:cs typeface="+mn-cs"/>
              </a:rPr>
              <a:t>Galois/Asimov Visual modeling HMIs</a:t>
            </a:r>
          </a:p>
        </p:txBody>
      </p:sp>
      <p:sp>
        <p:nvSpPr>
          <p:cNvPr id="12" name="Rectangle 11"/>
          <p:cNvSpPr/>
          <p:nvPr/>
        </p:nvSpPr>
        <p:spPr>
          <a:xfrm>
            <a:off x="7409561" y="2280151"/>
            <a:ext cx="1943989" cy="8858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ahoma"/>
                <a:ea typeface="+mn-ea"/>
                <a:cs typeface="+mn-cs"/>
              </a:rPr>
              <a:t>Modeling framework(s)</a:t>
            </a:r>
          </a:p>
        </p:txBody>
      </p:sp>
      <p:sp>
        <p:nvSpPr>
          <p:cNvPr id="13" name="Rectangle 12"/>
          <p:cNvSpPr/>
          <p:nvPr/>
        </p:nvSpPr>
        <p:spPr>
          <a:xfrm>
            <a:off x="7409561" y="3700575"/>
            <a:ext cx="1943989" cy="8944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ahoma"/>
                <a:ea typeface="+mn-ea"/>
                <a:cs typeface="+mn-cs"/>
              </a:rPr>
              <a:t>Implementation library(</a:t>
            </a:r>
            <a:r>
              <a:rPr kumimoji="0" lang="en-US" sz="1800" b="0" i="0" u="none" strike="noStrike" kern="1200" cap="none" spc="0" normalizeH="0" baseline="0" noProof="0" dirty="0" err="1">
                <a:ln>
                  <a:noFill/>
                </a:ln>
                <a:solidFill>
                  <a:prstClr val="black"/>
                </a:solidFill>
                <a:effectLst/>
                <a:uLnTx/>
                <a:uFillTx/>
                <a:latin typeface="Tahoma"/>
                <a:ea typeface="+mn-ea"/>
                <a:cs typeface="+mn-cs"/>
              </a:rPr>
              <a:t>ies</a:t>
            </a:r>
            <a:r>
              <a:rPr kumimoji="0" lang="en-US" sz="1800" b="0" i="0" u="none" strike="noStrike" kern="1200" cap="none" spc="0" normalizeH="0" baseline="0" noProof="0" dirty="0">
                <a:ln>
                  <a:noFill/>
                </a:ln>
                <a:solidFill>
                  <a:prstClr val="black"/>
                </a:solidFill>
                <a:effectLst/>
                <a:uLnTx/>
                <a:uFillTx/>
                <a:latin typeface="Tahoma"/>
                <a:ea typeface="+mn-ea"/>
                <a:cs typeface="+mn-cs"/>
              </a:rPr>
              <a:t>)</a:t>
            </a:r>
          </a:p>
        </p:txBody>
      </p:sp>
      <p:sp>
        <p:nvSpPr>
          <p:cNvPr id="14" name="Rectangle 13"/>
          <p:cNvSpPr/>
          <p:nvPr/>
        </p:nvSpPr>
        <p:spPr>
          <a:xfrm>
            <a:off x="3549342" y="3117723"/>
            <a:ext cx="3076574" cy="6762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ahoma"/>
                <a:ea typeface="+mn-ea"/>
                <a:cs typeface="+mn-cs"/>
              </a:rPr>
              <a:t>       Model(s)</a:t>
            </a:r>
          </a:p>
        </p:txBody>
      </p:sp>
      <p:sp>
        <p:nvSpPr>
          <p:cNvPr id="15" name="Rectangle 14"/>
          <p:cNvSpPr/>
          <p:nvPr/>
        </p:nvSpPr>
        <p:spPr>
          <a:xfrm>
            <a:off x="3576638" y="4617101"/>
            <a:ext cx="3076574" cy="6762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ahoma"/>
                <a:ea typeface="+mn-ea"/>
                <a:cs typeface="+mn-cs"/>
              </a:rPr>
              <a:t>Executable code(s)</a:t>
            </a:r>
          </a:p>
        </p:txBody>
      </p:sp>
      <p:cxnSp>
        <p:nvCxnSpPr>
          <p:cNvPr id="17" name="Straight Arrow Connector 16"/>
          <p:cNvCxnSpPr/>
          <p:nvPr/>
        </p:nvCxnSpPr>
        <p:spPr bwMode="auto">
          <a:xfrm>
            <a:off x="6289521" y="2404491"/>
            <a:ext cx="7783" cy="713232"/>
          </a:xfrm>
          <a:prstGeom prst="straightConnector1">
            <a:avLst/>
          </a:prstGeom>
          <a:noFill/>
          <a:ln w="22225">
            <a:solidFill>
              <a:schemeClr val="tx1"/>
            </a:solidFill>
            <a:round/>
            <a:headEnd/>
            <a:tailEnd type="triangle"/>
          </a:ln>
          <a:extLst>
            <a:ext uri="{909E8E84-426E-40DD-AFC4-6F175D3DCCD1}">
              <a14:hiddenFill xmlns:a14="http://schemas.microsoft.com/office/drawing/2010/main">
                <a:noFill/>
              </a14:hiddenFill>
            </a:ext>
          </a:extLst>
        </p:spPr>
      </p:cxnSp>
      <p:cxnSp>
        <p:nvCxnSpPr>
          <p:cNvPr id="19" name="Straight Arrow Connector 18"/>
          <p:cNvCxnSpPr/>
          <p:nvPr/>
        </p:nvCxnSpPr>
        <p:spPr bwMode="auto">
          <a:xfrm>
            <a:off x="6278254" y="3793998"/>
            <a:ext cx="27296" cy="823103"/>
          </a:xfrm>
          <a:prstGeom prst="straightConnector1">
            <a:avLst/>
          </a:prstGeom>
          <a:noFill/>
          <a:ln w="22225">
            <a:solidFill>
              <a:schemeClr val="tx1"/>
            </a:solidFill>
            <a:round/>
            <a:headEnd/>
            <a:tailEnd type="triangle"/>
          </a:ln>
          <a:extLst>
            <a:ext uri="{909E8E84-426E-40DD-AFC4-6F175D3DCCD1}">
              <a14:hiddenFill xmlns:a14="http://schemas.microsoft.com/office/drawing/2010/main">
                <a:noFill/>
              </a14:hiddenFill>
            </a:ext>
          </a:extLst>
        </p:spPr>
      </p:cxnSp>
      <p:cxnSp>
        <p:nvCxnSpPr>
          <p:cNvPr id="21" name="Straight Arrow Connector 20"/>
          <p:cNvCxnSpPr>
            <a:endCxn id="16" idx="6"/>
          </p:cNvCxnSpPr>
          <p:nvPr/>
        </p:nvCxnSpPr>
        <p:spPr bwMode="auto">
          <a:xfrm flipH="1">
            <a:off x="6351078" y="2736469"/>
            <a:ext cx="1058485" cy="15400"/>
          </a:xfrm>
          <a:prstGeom prst="straightConnector1">
            <a:avLst/>
          </a:prstGeom>
          <a:noFill/>
          <a:ln w="22225">
            <a:solidFill>
              <a:schemeClr val="tx1"/>
            </a:solidFill>
            <a:round/>
            <a:headEnd/>
            <a:tailEnd type="triangle"/>
          </a:ln>
          <a:extLst>
            <a:ext uri="{909E8E84-426E-40DD-AFC4-6F175D3DCCD1}">
              <a14:hiddenFill xmlns:a14="http://schemas.microsoft.com/office/drawing/2010/main">
                <a:noFill/>
              </a14:hiddenFill>
            </a:ext>
          </a:extLst>
        </p:spPr>
      </p:cxnSp>
      <p:cxnSp>
        <p:nvCxnSpPr>
          <p:cNvPr id="23" name="Straight Arrow Connector 22"/>
          <p:cNvCxnSpPr>
            <a:stCxn id="13" idx="1"/>
            <a:endCxn id="42" idx="6"/>
          </p:cNvCxnSpPr>
          <p:nvPr/>
        </p:nvCxnSpPr>
        <p:spPr bwMode="auto">
          <a:xfrm flipH="1">
            <a:off x="6351078" y="4147789"/>
            <a:ext cx="1058483" cy="6780"/>
          </a:xfrm>
          <a:prstGeom prst="straightConnector1">
            <a:avLst/>
          </a:prstGeom>
          <a:noFill/>
          <a:ln w="22225">
            <a:solidFill>
              <a:schemeClr val="tx1"/>
            </a:solidFill>
            <a:round/>
            <a:headEnd/>
            <a:tailEnd type="triangle"/>
          </a:ln>
          <a:extLst>
            <a:ext uri="{909E8E84-426E-40DD-AFC4-6F175D3DCCD1}">
              <a14:hiddenFill xmlns:a14="http://schemas.microsoft.com/office/drawing/2010/main">
                <a:noFill/>
              </a14:hiddenFill>
            </a:ext>
          </a:extLst>
        </p:spPr>
      </p:cxnSp>
      <p:cxnSp>
        <p:nvCxnSpPr>
          <p:cNvPr id="27" name="Straight Arrow Connector 26"/>
          <p:cNvCxnSpPr>
            <a:stCxn id="15" idx="2"/>
          </p:cNvCxnSpPr>
          <p:nvPr/>
        </p:nvCxnSpPr>
        <p:spPr bwMode="auto">
          <a:xfrm>
            <a:off x="5114925" y="5293376"/>
            <a:ext cx="0" cy="421624"/>
          </a:xfrm>
          <a:prstGeom prst="straightConnector1">
            <a:avLst/>
          </a:prstGeom>
          <a:noFill/>
          <a:ln w="22225">
            <a:solidFill>
              <a:schemeClr val="tx1"/>
            </a:solidFill>
            <a:round/>
            <a:headEnd/>
            <a:tailEnd type="triangle"/>
          </a:ln>
          <a:extLst>
            <a:ext uri="{909E8E84-426E-40DD-AFC4-6F175D3DCCD1}">
              <a14:hiddenFill xmlns:a14="http://schemas.microsoft.com/office/drawing/2010/main">
                <a:noFill/>
              </a14:hiddenFill>
            </a:ext>
          </a:extLst>
        </p:spPr>
      </p:cxnSp>
      <p:sp>
        <p:nvSpPr>
          <p:cNvPr id="28" name="TextBox 27"/>
          <p:cNvSpPr txBox="1"/>
          <p:nvPr/>
        </p:nvSpPr>
        <p:spPr>
          <a:xfrm>
            <a:off x="4660570" y="5733481"/>
            <a:ext cx="90871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ahoma"/>
                <a:ea typeface="+mn-ea"/>
                <a:cs typeface="+mn-cs"/>
              </a:rPr>
              <a:t>Results</a:t>
            </a:r>
          </a:p>
        </p:txBody>
      </p:sp>
      <p:sp>
        <p:nvSpPr>
          <p:cNvPr id="29" name="TextBox 28"/>
          <p:cNvSpPr txBox="1"/>
          <p:nvPr/>
        </p:nvSpPr>
        <p:spPr>
          <a:xfrm>
            <a:off x="3707070" y="3188560"/>
            <a:ext cx="112679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F497D">
                    <a:lumMod val="60000"/>
                    <a:lumOff val="40000"/>
                  </a:srgbClr>
                </a:solidFill>
                <a:effectLst/>
                <a:uLnTx/>
                <a:uFillTx/>
                <a:latin typeface="Tahoma"/>
                <a:ea typeface="+mn-ea"/>
                <a:cs typeface="+mn-cs"/>
              </a:rPr>
              <a:t>Diverse model reps</a:t>
            </a:r>
          </a:p>
        </p:txBody>
      </p:sp>
      <p:cxnSp>
        <p:nvCxnSpPr>
          <p:cNvPr id="31" name="Straight Connector 30"/>
          <p:cNvCxnSpPr/>
          <p:nvPr/>
        </p:nvCxnSpPr>
        <p:spPr bwMode="auto">
          <a:xfrm>
            <a:off x="8191500" y="3165976"/>
            <a:ext cx="9525" cy="534599"/>
          </a:xfrm>
          <a:prstGeom prst="line">
            <a:avLst/>
          </a:prstGeom>
          <a:noFill/>
          <a:ln w="22225">
            <a:solidFill>
              <a:schemeClr val="bg2">
                <a:lumMod val="50000"/>
              </a:schemeClr>
            </a:solidFill>
            <a:prstDash val="dash"/>
            <a:round/>
            <a:headEnd/>
            <a:tailEnd/>
          </a:ln>
          <a:extLst>
            <a:ext uri="{909E8E84-426E-40DD-AFC4-6F175D3DCCD1}">
              <a14:hiddenFill xmlns:a14="http://schemas.microsoft.com/office/drawing/2010/main">
                <a:noFill/>
              </a14:hiddenFill>
            </a:ext>
          </a:extLst>
        </p:spPr>
      </p:cxnSp>
      <p:cxnSp>
        <p:nvCxnSpPr>
          <p:cNvPr id="32" name="Straight Connector 31"/>
          <p:cNvCxnSpPr/>
          <p:nvPr/>
        </p:nvCxnSpPr>
        <p:spPr bwMode="auto">
          <a:xfrm>
            <a:off x="8296275" y="3188560"/>
            <a:ext cx="9525" cy="534599"/>
          </a:xfrm>
          <a:prstGeom prst="line">
            <a:avLst/>
          </a:prstGeom>
          <a:noFill/>
          <a:ln w="22225">
            <a:solidFill>
              <a:schemeClr val="bg2">
                <a:lumMod val="50000"/>
              </a:schemeClr>
            </a:solidFill>
            <a:prstDash val="dash"/>
            <a:round/>
            <a:headEnd/>
            <a:tailEnd/>
          </a:ln>
          <a:extLst>
            <a:ext uri="{909E8E84-426E-40DD-AFC4-6F175D3DCCD1}">
              <a14:hiddenFill xmlns:a14="http://schemas.microsoft.com/office/drawing/2010/main">
                <a:noFill/>
              </a14:hiddenFill>
            </a:ext>
          </a:extLst>
        </p:spPr>
      </p:cxnSp>
      <p:cxnSp>
        <p:nvCxnSpPr>
          <p:cNvPr id="37" name="Straight Arrow Connector 36"/>
          <p:cNvCxnSpPr/>
          <p:nvPr/>
        </p:nvCxnSpPr>
        <p:spPr bwMode="auto">
          <a:xfrm flipH="1" flipV="1">
            <a:off x="4057650" y="3825192"/>
            <a:ext cx="19050" cy="791909"/>
          </a:xfrm>
          <a:prstGeom prst="straightConnector1">
            <a:avLst/>
          </a:prstGeom>
          <a:noFill/>
          <a:ln w="22225">
            <a:solidFill>
              <a:schemeClr val="tx1"/>
            </a:solidFill>
            <a:round/>
            <a:headEnd/>
            <a:tailEnd type="triangle"/>
          </a:ln>
          <a:extLst>
            <a:ext uri="{909E8E84-426E-40DD-AFC4-6F175D3DCCD1}">
              <a14:hiddenFill xmlns:a14="http://schemas.microsoft.com/office/drawing/2010/main">
                <a:noFill/>
              </a14:hiddenFill>
            </a:ext>
          </a:extLst>
        </p:spPr>
      </p:cxnSp>
      <p:cxnSp>
        <p:nvCxnSpPr>
          <p:cNvPr id="41" name="Straight Arrow Connector 40"/>
          <p:cNvCxnSpPr/>
          <p:nvPr/>
        </p:nvCxnSpPr>
        <p:spPr bwMode="auto">
          <a:xfrm flipV="1">
            <a:off x="4048568" y="2422972"/>
            <a:ext cx="9082" cy="657794"/>
          </a:xfrm>
          <a:prstGeom prst="straightConnector1">
            <a:avLst/>
          </a:prstGeom>
          <a:noFill/>
          <a:ln w="22225">
            <a:solidFill>
              <a:schemeClr val="tx1"/>
            </a:solidFill>
            <a:round/>
            <a:headEnd/>
            <a:tailEnd type="triangle"/>
          </a:ln>
          <a:extLst>
            <a:ext uri="{909E8E84-426E-40DD-AFC4-6F175D3DCCD1}">
              <a14:hiddenFill xmlns:a14="http://schemas.microsoft.com/office/drawing/2010/main">
                <a:noFill/>
              </a14:hiddenFill>
            </a:ext>
          </a:extLst>
        </p:spPr>
      </p:cxnSp>
      <p:sp>
        <p:nvSpPr>
          <p:cNvPr id="44" name="Oval 43"/>
          <p:cNvSpPr/>
          <p:nvPr/>
        </p:nvSpPr>
        <p:spPr>
          <a:xfrm>
            <a:off x="10290091" y="779978"/>
            <a:ext cx="1641214" cy="5081293"/>
          </a:xfrm>
          <a:prstGeom prst="ellipse">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a:ea typeface="+mn-ea"/>
              <a:cs typeface="+mn-cs"/>
            </a:endParaRPr>
          </a:p>
        </p:txBody>
      </p:sp>
      <p:sp>
        <p:nvSpPr>
          <p:cNvPr id="46" name="TextBox 45"/>
          <p:cNvSpPr txBox="1"/>
          <p:nvPr/>
        </p:nvSpPr>
        <p:spPr>
          <a:xfrm>
            <a:off x="10258424" y="3165976"/>
            <a:ext cx="1446370"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F497D">
                    <a:lumMod val="60000"/>
                    <a:lumOff val="40000"/>
                  </a:srgbClr>
                </a:solidFill>
                <a:effectLst/>
                <a:uLnTx/>
                <a:uFillTx/>
                <a:latin typeface="Tahoma"/>
                <a:ea typeface="+mn-ea"/>
                <a:cs typeface="+mn-cs"/>
              </a:rPr>
              <a:t>HMS, Siemens, </a:t>
            </a:r>
            <a:r>
              <a:rPr kumimoji="0" lang="en-US" sz="1400" b="0" i="0" u="none" strike="noStrike" kern="1200" cap="none" spc="0" normalizeH="0" baseline="0" noProof="0" dirty="0" err="1">
                <a:ln>
                  <a:noFill/>
                </a:ln>
                <a:solidFill>
                  <a:srgbClr val="1F497D">
                    <a:lumMod val="60000"/>
                    <a:lumOff val="40000"/>
                  </a:srgbClr>
                </a:solidFill>
                <a:effectLst/>
                <a:uLnTx/>
                <a:uFillTx/>
                <a:latin typeface="Tahoma"/>
                <a:ea typeface="+mn-ea"/>
                <a:cs typeface="+mn-cs"/>
              </a:rPr>
              <a:t>Az</a:t>
            </a:r>
            <a:r>
              <a:rPr kumimoji="0" lang="en-US" sz="1400" b="0" i="0" u="none" strike="noStrike" kern="1200" cap="none" spc="0" normalizeH="0" baseline="0" noProof="0" dirty="0">
                <a:ln>
                  <a:noFill/>
                </a:ln>
                <a:solidFill>
                  <a:srgbClr val="1F497D">
                    <a:lumMod val="60000"/>
                    <a:lumOff val="40000"/>
                  </a:srgbClr>
                </a:solidFill>
                <a:effectLst/>
                <a:uLnTx/>
                <a:uFillTx/>
                <a:latin typeface="Tahoma"/>
                <a:ea typeface="+mn-ea"/>
                <a:cs typeface="+mn-cs"/>
              </a:rPr>
              <a:t>, GE, Gallup, …</a:t>
            </a:r>
          </a:p>
        </p:txBody>
      </p:sp>
      <p:cxnSp>
        <p:nvCxnSpPr>
          <p:cNvPr id="49" name="Straight Arrow Connector 48"/>
          <p:cNvCxnSpPr/>
          <p:nvPr/>
        </p:nvCxnSpPr>
        <p:spPr bwMode="auto">
          <a:xfrm flipH="1">
            <a:off x="9191126" y="1234059"/>
            <a:ext cx="1445917" cy="0"/>
          </a:xfrm>
          <a:prstGeom prst="straightConnector1">
            <a:avLst/>
          </a:prstGeom>
          <a:noFill/>
          <a:ln w="22225">
            <a:solidFill>
              <a:schemeClr val="accent1">
                <a:lumMod val="60000"/>
                <a:lumOff val="40000"/>
              </a:schemeClr>
            </a:solidFill>
            <a:round/>
            <a:headEnd/>
            <a:tailEnd type="triangle"/>
          </a:ln>
          <a:extLst>
            <a:ext uri="{909E8E84-426E-40DD-AFC4-6F175D3DCCD1}">
              <a14:hiddenFill xmlns:a14="http://schemas.microsoft.com/office/drawing/2010/main">
                <a:noFill/>
              </a14:hiddenFill>
            </a:ext>
          </a:extLst>
        </p:spPr>
      </p:cxnSp>
      <p:cxnSp>
        <p:nvCxnSpPr>
          <p:cNvPr id="50" name="Straight Arrow Connector 49"/>
          <p:cNvCxnSpPr/>
          <p:nvPr/>
        </p:nvCxnSpPr>
        <p:spPr bwMode="auto">
          <a:xfrm flipH="1">
            <a:off x="9597230" y="2175891"/>
            <a:ext cx="773259" cy="0"/>
          </a:xfrm>
          <a:prstGeom prst="straightConnector1">
            <a:avLst/>
          </a:prstGeom>
          <a:noFill/>
          <a:ln w="22225">
            <a:solidFill>
              <a:schemeClr val="accent1">
                <a:lumMod val="60000"/>
                <a:lumOff val="40000"/>
              </a:schemeClr>
            </a:solidFill>
            <a:round/>
            <a:headEnd/>
            <a:tailEnd type="triangle"/>
          </a:ln>
          <a:extLst>
            <a:ext uri="{909E8E84-426E-40DD-AFC4-6F175D3DCCD1}">
              <a14:hiddenFill xmlns:a14="http://schemas.microsoft.com/office/drawing/2010/main">
                <a:noFill/>
              </a14:hiddenFill>
            </a:ext>
          </a:extLst>
        </p:spPr>
      </p:cxnSp>
      <p:cxnSp>
        <p:nvCxnSpPr>
          <p:cNvPr id="51" name="Straight Arrow Connector 50"/>
          <p:cNvCxnSpPr/>
          <p:nvPr/>
        </p:nvCxnSpPr>
        <p:spPr bwMode="auto">
          <a:xfrm flipH="1">
            <a:off x="8604069" y="3455859"/>
            <a:ext cx="1718651" cy="0"/>
          </a:xfrm>
          <a:prstGeom prst="straightConnector1">
            <a:avLst/>
          </a:prstGeom>
          <a:noFill/>
          <a:ln w="22225">
            <a:solidFill>
              <a:schemeClr val="accent1">
                <a:lumMod val="60000"/>
                <a:lumOff val="40000"/>
              </a:schemeClr>
            </a:solidFill>
            <a:round/>
            <a:headEnd/>
            <a:tailEnd type="triangle"/>
          </a:ln>
          <a:extLst>
            <a:ext uri="{909E8E84-426E-40DD-AFC4-6F175D3DCCD1}">
              <a14:hiddenFill xmlns:a14="http://schemas.microsoft.com/office/drawing/2010/main">
                <a:noFill/>
              </a14:hiddenFill>
            </a:ext>
          </a:extLst>
        </p:spPr>
      </p:cxnSp>
      <p:cxnSp>
        <p:nvCxnSpPr>
          <p:cNvPr id="52" name="Straight Arrow Connector 51"/>
          <p:cNvCxnSpPr/>
          <p:nvPr/>
        </p:nvCxnSpPr>
        <p:spPr bwMode="auto">
          <a:xfrm flipH="1">
            <a:off x="9505689" y="4751628"/>
            <a:ext cx="909637" cy="0"/>
          </a:xfrm>
          <a:prstGeom prst="straightConnector1">
            <a:avLst/>
          </a:prstGeom>
          <a:noFill/>
          <a:ln w="22225">
            <a:solidFill>
              <a:schemeClr val="accent1">
                <a:lumMod val="60000"/>
                <a:lumOff val="40000"/>
              </a:schemeClr>
            </a:solidFill>
            <a:round/>
            <a:headEnd/>
            <a:tailEnd type="triangle"/>
          </a:ln>
          <a:extLst>
            <a:ext uri="{909E8E84-426E-40DD-AFC4-6F175D3DCCD1}">
              <a14:hiddenFill xmlns:a14="http://schemas.microsoft.com/office/drawing/2010/main">
                <a:noFill/>
              </a14:hiddenFill>
            </a:ext>
          </a:extLst>
        </p:spPr>
      </p:cxnSp>
      <p:cxnSp>
        <p:nvCxnSpPr>
          <p:cNvPr id="59" name="Straight Arrow Connector 58"/>
          <p:cNvCxnSpPr/>
          <p:nvPr/>
        </p:nvCxnSpPr>
        <p:spPr bwMode="auto">
          <a:xfrm flipH="1">
            <a:off x="9774602" y="5490292"/>
            <a:ext cx="909637" cy="0"/>
          </a:xfrm>
          <a:prstGeom prst="straightConnector1">
            <a:avLst/>
          </a:prstGeom>
          <a:noFill/>
          <a:ln w="22225">
            <a:solidFill>
              <a:schemeClr val="accent1">
                <a:lumMod val="60000"/>
                <a:lumOff val="40000"/>
              </a:schemeClr>
            </a:solidFill>
            <a:round/>
            <a:headEnd/>
            <a:tailEnd type="triangle"/>
          </a:ln>
          <a:extLst>
            <a:ext uri="{909E8E84-426E-40DD-AFC4-6F175D3DCCD1}">
              <a14:hiddenFill xmlns:a14="http://schemas.microsoft.com/office/drawing/2010/main">
                <a:noFill/>
              </a14:hiddenFill>
            </a:ext>
          </a:extLst>
        </p:spPr>
      </p:cxnSp>
      <p:sp>
        <p:nvSpPr>
          <p:cNvPr id="63" name="TextBox 62"/>
          <p:cNvSpPr txBox="1"/>
          <p:nvPr/>
        </p:nvSpPr>
        <p:spPr>
          <a:xfrm>
            <a:off x="3003033" y="3920148"/>
            <a:ext cx="117876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1F497D">
                    <a:lumMod val="60000"/>
                    <a:lumOff val="40000"/>
                  </a:srgbClr>
                </a:solidFill>
                <a:effectLst/>
                <a:uLnTx/>
                <a:uFillTx/>
                <a:latin typeface="Tahoma"/>
                <a:ea typeface="+mn-ea"/>
                <a:cs typeface="+mn-cs"/>
              </a:rPr>
              <a:t>Az</a:t>
            </a:r>
            <a:r>
              <a:rPr kumimoji="0" lang="en-US" sz="1400" b="0" i="0" u="none" strike="noStrike" kern="1200" cap="none" spc="0" normalizeH="0" baseline="0" noProof="0" dirty="0">
                <a:ln>
                  <a:noFill/>
                </a:ln>
                <a:solidFill>
                  <a:srgbClr val="1F497D">
                    <a:lumMod val="60000"/>
                    <a:lumOff val="40000"/>
                  </a:srgbClr>
                </a:solidFill>
                <a:effectLst/>
                <a:uLnTx/>
                <a:uFillTx/>
                <a:latin typeface="Tahoma"/>
                <a:ea typeface="+mn-ea"/>
                <a:cs typeface="+mn-cs"/>
              </a:rPr>
              <a:t>/Siemens phase 1</a:t>
            </a:r>
          </a:p>
        </p:txBody>
      </p:sp>
      <p:sp>
        <p:nvSpPr>
          <p:cNvPr id="16" name="Oval 15"/>
          <p:cNvSpPr/>
          <p:nvPr/>
        </p:nvSpPr>
        <p:spPr>
          <a:xfrm>
            <a:off x="6227964" y="2679503"/>
            <a:ext cx="123114" cy="14473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a:ea typeface="+mn-ea"/>
              <a:cs typeface="+mn-cs"/>
            </a:endParaRPr>
          </a:p>
        </p:txBody>
      </p:sp>
      <p:sp>
        <p:nvSpPr>
          <p:cNvPr id="42" name="Oval 41"/>
          <p:cNvSpPr/>
          <p:nvPr/>
        </p:nvSpPr>
        <p:spPr>
          <a:xfrm>
            <a:off x="6227964" y="4082203"/>
            <a:ext cx="123114" cy="14473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a:ea typeface="+mn-ea"/>
              <a:cs typeface="+mn-cs"/>
            </a:endParaRPr>
          </a:p>
        </p:txBody>
      </p:sp>
      <p:cxnSp>
        <p:nvCxnSpPr>
          <p:cNvPr id="25" name="Straight Connector 24"/>
          <p:cNvCxnSpPr>
            <a:stCxn id="16" idx="7"/>
          </p:cNvCxnSpPr>
          <p:nvPr/>
        </p:nvCxnSpPr>
        <p:spPr bwMode="auto">
          <a:xfrm flipV="1">
            <a:off x="6333048" y="2576223"/>
            <a:ext cx="210875" cy="124475"/>
          </a:xfrm>
          <a:prstGeom prst="line">
            <a:avLst/>
          </a:prstGeom>
          <a:noFill/>
          <a:ln w="3175">
            <a:solidFill>
              <a:srgbClr val="FF0000"/>
            </a:solidFill>
            <a:round/>
            <a:headEnd/>
            <a:tailEnd/>
          </a:ln>
          <a:extLst>
            <a:ext uri="{909E8E84-426E-40DD-AFC4-6F175D3DCCD1}">
              <a14:hiddenFill xmlns:a14="http://schemas.microsoft.com/office/drawing/2010/main">
                <a:noFill/>
              </a14:hiddenFill>
            </a:ext>
          </a:extLst>
        </p:spPr>
      </p:cxnSp>
      <p:sp>
        <p:nvSpPr>
          <p:cNvPr id="26" name="TextBox 25"/>
          <p:cNvSpPr txBox="1"/>
          <p:nvPr/>
        </p:nvSpPr>
        <p:spPr>
          <a:xfrm>
            <a:off x="6472948" y="2440313"/>
            <a:ext cx="57740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0000"/>
                </a:solidFill>
                <a:effectLst/>
                <a:uLnTx/>
                <a:uFillTx/>
                <a:latin typeface="Tahoma"/>
                <a:ea typeface="+mn-ea"/>
                <a:cs typeface="+mn-cs"/>
              </a:rPr>
              <a:t>choice</a:t>
            </a:r>
          </a:p>
        </p:txBody>
      </p:sp>
      <p:cxnSp>
        <p:nvCxnSpPr>
          <p:cNvPr id="47" name="Straight Connector 46"/>
          <p:cNvCxnSpPr/>
          <p:nvPr/>
        </p:nvCxnSpPr>
        <p:spPr bwMode="auto">
          <a:xfrm flipV="1">
            <a:off x="6329078" y="3970918"/>
            <a:ext cx="210875" cy="124475"/>
          </a:xfrm>
          <a:prstGeom prst="line">
            <a:avLst/>
          </a:prstGeom>
          <a:noFill/>
          <a:ln w="3175">
            <a:solidFill>
              <a:srgbClr val="FF0000"/>
            </a:solidFill>
            <a:round/>
            <a:headEnd/>
            <a:tailEnd/>
          </a:ln>
          <a:extLst>
            <a:ext uri="{909E8E84-426E-40DD-AFC4-6F175D3DCCD1}">
              <a14:hiddenFill xmlns:a14="http://schemas.microsoft.com/office/drawing/2010/main">
                <a:noFill/>
              </a14:hiddenFill>
            </a:ext>
          </a:extLst>
        </p:spPr>
      </p:cxnSp>
      <p:sp>
        <p:nvSpPr>
          <p:cNvPr id="48" name="TextBox 47"/>
          <p:cNvSpPr txBox="1"/>
          <p:nvPr/>
        </p:nvSpPr>
        <p:spPr>
          <a:xfrm>
            <a:off x="6468978" y="3835008"/>
            <a:ext cx="57740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0000"/>
                </a:solidFill>
                <a:effectLst/>
                <a:uLnTx/>
                <a:uFillTx/>
                <a:latin typeface="Tahoma"/>
                <a:ea typeface="+mn-ea"/>
                <a:cs typeface="+mn-cs"/>
              </a:rPr>
              <a:t>choice</a:t>
            </a:r>
          </a:p>
        </p:txBody>
      </p:sp>
      <p:sp>
        <p:nvSpPr>
          <p:cNvPr id="54" name="TextBox 53"/>
          <p:cNvSpPr txBox="1"/>
          <p:nvPr/>
        </p:nvSpPr>
        <p:spPr>
          <a:xfrm>
            <a:off x="3503696" y="2122339"/>
            <a:ext cx="3588054"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F497D">
                    <a:lumMod val="60000"/>
                    <a:lumOff val="40000"/>
                  </a:srgbClr>
                </a:solidFill>
                <a:effectLst/>
                <a:uLnTx/>
                <a:uFillTx/>
                <a:latin typeface="Tahoma"/>
                <a:ea typeface="+mn-ea"/>
                <a:cs typeface="+mn-cs"/>
              </a:rPr>
              <a:t>Reps (topology, sketch, logic…)</a:t>
            </a:r>
          </a:p>
        </p:txBody>
      </p:sp>
      <p:sp>
        <p:nvSpPr>
          <p:cNvPr id="11" name="TextBox 10"/>
          <p:cNvSpPr txBox="1"/>
          <p:nvPr/>
        </p:nvSpPr>
        <p:spPr>
          <a:xfrm>
            <a:off x="10684239" y="942819"/>
            <a:ext cx="1191905"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F497D">
                    <a:lumMod val="60000"/>
                    <a:lumOff val="40000"/>
                  </a:srgbClr>
                </a:solidFill>
                <a:effectLst/>
                <a:uLnTx/>
                <a:uFillTx/>
                <a:latin typeface="Tahoma"/>
                <a:ea typeface="+mn-ea"/>
                <a:cs typeface="+mn-cs"/>
              </a:rPr>
              <a:t>Gallup hypothesis support</a:t>
            </a:r>
          </a:p>
        </p:txBody>
      </p:sp>
      <p:sp>
        <p:nvSpPr>
          <p:cNvPr id="33" name="Rectangle 32"/>
          <p:cNvSpPr/>
          <p:nvPr/>
        </p:nvSpPr>
        <p:spPr>
          <a:xfrm>
            <a:off x="9808865" y="179883"/>
            <a:ext cx="2455070"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F497D">
                    <a:lumMod val="60000"/>
                    <a:lumOff val="40000"/>
                  </a:srgbClr>
                </a:solidFill>
                <a:effectLst/>
                <a:uLnTx/>
                <a:uFillTx/>
                <a:latin typeface="Tahoma"/>
                <a:ea typeface="+mn-ea"/>
                <a:cs typeface="+mn-cs"/>
              </a:rPr>
              <a:t>Knowledge from semi-structured sources </a:t>
            </a:r>
            <a:endParaRPr kumimoji="0" lang="en-US" sz="1800" b="0" i="0" u="none" strike="noStrike" kern="1200" cap="none" spc="0" normalizeH="0" baseline="0" noProof="0" dirty="0">
              <a:ln>
                <a:noFill/>
              </a:ln>
              <a:solidFill>
                <a:prstClr val="black"/>
              </a:solidFill>
              <a:effectLst/>
              <a:uLnTx/>
              <a:uFillTx/>
              <a:latin typeface="Tahoma"/>
              <a:ea typeface="+mn-ea"/>
              <a:cs typeface="+mn-cs"/>
            </a:endParaRPr>
          </a:p>
        </p:txBody>
      </p:sp>
      <p:sp>
        <p:nvSpPr>
          <p:cNvPr id="57" name="TextBox 56"/>
          <p:cNvSpPr txBox="1"/>
          <p:nvPr/>
        </p:nvSpPr>
        <p:spPr>
          <a:xfrm>
            <a:off x="10415326" y="1842523"/>
            <a:ext cx="1446370"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F497D">
                    <a:lumMod val="60000"/>
                    <a:lumOff val="40000"/>
                  </a:srgbClr>
                </a:solidFill>
                <a:effectLst/>
                <a:uLnTx/>
                <a:uFillTx/>
                <a:latin typeface="Tahoma"/>
                <a:ea typeface="+mn-ea"/>
                <a:cs typeface="+mn-cs"/>
              </a:rPr>
              <a:t>Wisconsin discovery archive? </a:t>
            </a:r>
          </a:p>
        </p:txBody>
      </p:sp>
      <p:sp>
        <p:nvSpPr>
          <p:cNvPr id="58" name="TextBox 57"/>
          <p:cNvSpPr txBox="1"/>
          <p:nvPr/>
        </p:nvSpPr>
        <p:spPr>
          <a:xfrm>
            <a:off x="10521832" y="4560136"/>
            <a:ext cx="133430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F497D">
                    <a:lumMod val="60000"/>
                    <a:lumOff val="40000"/>
                  </a:srgbClr>
                </a:solidFill>
                <a:effectLst/>
                <a:uLnTx/>
                <a:uFillTx/>
                <a:latin typeface="Tahoma"/>
                <a:ea typeface="+mn-ea"/>
                <a:cs typeface="+mn-cs"/>
              </a:rPr>
              <a:t>Wisconsin table reading?</a:t>
            </a:r>
          </a:p>
        </p:txBody>
      </p:sp>
      <p:sp>
        <p:nvSpPr>
          <p:cNvPr id="39" name="Rectangle 38"/>
          <p:cNvSpPr/>
          <p:nvPr/>
        </p:nvSpPr>
        <p:spPr>
          <a:xfrm>
            <a:off x="4181802" y="1533889"/>
            <a:ext cx="1387478" cy="12107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a:ea typeface="+mn-ea"/>
              <a:cs typeface="+mn-cs"/>
            </a:endParaRPr>
          </a:p>
        </p:txBody>
      </p:sp>
      <p:sp>
        <p:nvSpPr>
          <p:cNvPr id="43" name="TextBox 42"/>
          <p:cNvSpPr txBox="1"/>
          <p:nvPr/>
        </p:nvSpPr>
        <p:spPr>
          <a:xfrm>
            <a:off x="387479" y="758153"/>
            <a:ext cx="20601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504D">
                    <a:lumMod val="60000"/>
                    <a:lumOff val="40000"/>
                  </a:srgbClr>
                </a:solidFill>
                <a:effectLst/>
                <a:uLnTx/>
                <a:uFillTx/>
                <a:latin typeface="Tahoma"/>
                <a:ea typeface="+mn-ea"/>
                <a:cs typeface="+mn-cs"/>
              </a:rPr>
              <a:t>Domain Ontology?</a:t>
            </a:r>
          </a:p>
        </p:txBody>
      </p:sp>
      <p:sp>
        <p:nvSpPr>
          <p:cNvPr id="60" name="TextBox 59"/>
          <p:cNvSpPr txBox="1"/>
          <p:nvPr/>
        </p:nvSpPr>
        <p:spPr>
          <a:xfrm>
            <a:off x="794774" y="1512089"/>
            <a:ext cx="119190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504D">
                    <a:lumMod val="60000"/>
                    <a:lumOff val="40000"/>
                  </a:srgbClr>
                </a:solidFill>
                <a:effectLst/>
                <a:uLnTx/>
                <a:uFillTx/>
                <a:latin typeface="Tahoma"/>
                <a:ea typeface="+mn-ea"/>
                <a:cs typeface="+mn-cs"/>
              </a:rPr>
              <a:t>Semantic constraints</a:t>
            </a:r>
          </a:p>
        </p:txBody>
      </p:sp>
      <p:sp>
        <p:nvSpPr>
          <p:cNvPr id="61" name="TextBox 60"/>
          <p:cNvSpPr txBox="1"/>
          <p:nvPr/>
        </p:nvSpPr>
        <p:spPr>
          <a:xfrm>
            <a:off x="747073" y="3215161"/>
            <a:ext cx="119190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504D">
                    <a:lumMod val="60000"/>
                    <a:lumOff val="40000"/>
                  </a:srgbClr>
                </a:solidFill>
                <a:effectLst/>
                <a:uLnTx/>
                <a:uFillTx/>
                <a:latin typeface="Tahoma"/>
                <a:ea typeface="+mn-ea"/>
                <a:cs typeface="+mn-cs"/>
              </a:rPr>
              <a:t>Syntactic constraints</a:t>
            </a:r>
          </a:p>
        </p:txBody>
      </p:sp>
      <p:sp>
        <p:nvSpPr>
          <p:cNvPr id="62" name="TextBox 61"/>
          <p:cNvSpPr txBox="1"/>
          <p:nvPr/>
        </p:nvSpPr>
        <p:spPr>
          <a:xfrm>
            <a:off x="719187" y="4751628"/>
            <a:ext cx="1267492"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504D">
                    <a:lumMod val="60000"/>
                    <a:lumOff val="40000"/>
                  </a:srgbClr>
                </a:solidFill>
                <a:effectLst/>
                <a:uLnTx/>
                <a:uFillTx/>
                <a:latin typeface="Tahoma"/>
                <a:ea typeface="+mn-ea"/>
                <a:cs typeface="+mn-cs"/>
              </a:rPr>
              <a:t>Computation &amp; execution constraints</a:t>
            </a:r>
          </a:p>
        </p:txBody>
      </p:sp>
      <p:cxnSp>
        <p:nvCxnSpPr>
          <p:cNvPr id="64" name="Straight Arrow Connector 63"/>
          <p:cNvCxnSpPr>
            <a:stCxn id="60" idx="2"/>
            <a:endCxn id="61" idx="0"/>
          </p:cNvCxnSpPr>
          <p:nvPr/>
        </p:nvCxnSpPr>
        <p:spPr bwMode="auto">
          <a:xfrm flipH="1">
            <a:off x="1343026" y="2035309"/>
            <a:ext cx="47701" cy="1179852"/>
          </a:xfrm>
          <a:prstGeom prst="straightConnector1">
            <a:avLst/>
          </a:prstGeom>
          <a:noFill/>
          <a:ln w="22225">
            <a:solidFill>
              <a:schemeClr val="accent2">
                <a:lumMod val="60000"/>
                <a:lumOff val="40000"/>
              </a:schemeClr>
            </a:solidFill>
            <a:round/>
            <a:headEnd/>
            <a:tailEnd type="triangle"/>
          </a:ln>
          <a:extLst>
            <a:ext uri="{909E8E84-426E-40DD-AFC4-6F175D3DCCD1}">
              <a14:hiddenFill xmlns:a14="http://schemas.microsoft.com/office/drawing/2010/main">
                <a:noFill/>
              </a14:hiddenFill>
            </a:ext>
          </a:extLst>
        </p:spPr>
      </p:cxnSp>
      <p:cxnSp>
        <p:nvCxnSpPr>
          <p:cNvPr id="65" name="Straight Arrow Connector 64"/>
          <p:cNvCxnSpPr>
            <a:stCxn id="61" idx="2"/>
            <a:endCxn id="62" idx="0"/>
          </p:cNvCxnSpPr>
          <p:nvPr/>
        </p:nvCxnSpPr>
        <p:spPr bwMode="auto">
          <a:xfrm>
            <a:off x="1343026" y="3738381"/>
            <a:ext cx="9907" cy="1013247"/>
          </a:xfrm>
          <a:prstGeom prst="straightConnector1">
            <a:avLst/>
          </a:prstGeom>
          <a:noFill/>
          <a:ln w="22225">
            <a:solidFill>
              <a:schemeClr val="accent2">
                <a:lumMod val="60000"/>
                <a:lumOff val="40000"/>
              </a:schemeClr>
            </a:solidFill>
            <a:round/>
            <a:headEnd/>
            <a:tailEnd type="triangle"/>
          </a:ln>
          <a:extLst>
            <a:ext uri="{909E8E84-426E-40DD-AFC4-6F175D3DCCD1}">
              <a14:hiddenFill xmlns:a14="http://schemas.microsoft.com/office/drawing/2010/main">
                <a:noFill/>
              </a14:hiddenFill>
            </a:ext>
          </a:extLst>
        </p:spPr>
      </p:cxnSp>
      <p:cxnSp>
        <p:nvCxnSpPr>
          <p:cNvPr id="68" name="Straight Arrow Connector 67"/>
          <p:cNvCxnSpPr>
            <a:stCxn id="43" idx="2"/>
            <a:endCxn id="60" idx="0"/>
          </p:cNvCxnSpPr>
          <p:nvPr/>
        </p:nvCxnSpPr>
        <p:spPr bwMode="auto">
          <a:xfrm flipH="1">
            <a:off x="1390727" y="1127485"/>
            <a:ext cx="26842" cy="384604"/>
          </a:xfrm>
          <a:prstGeom prst="straightConnector1">
            <a:avLst/>
          </a:prstGeom>
          <a:noFill/>
          <a:ln w="22225">
            <a:solidFill>
              <a:schemeClr val="accent2">
                <a:lumMod val="60000"/>
                <a:lumOff val="40000"/>
              </a:schemeClr>
            </a:solidFill>
            <a:round/>
            <a:headEnd/>
            <a:tailEnd type="triangle"/>
          </a:ln>
          <a:extLst>
            <a:ext uri="{909E8E84-426E-40DD-AFC4-6F175D3DCCD1}">
              <a14:hiddenFill xmlns:a14="http://schemas.microsoft.com/office/drawing/2010/main">
                <a:noFill/>
              </a14:hiddenFill>
            </a:ext>
          </a:extLst>
        </p:spPr>
      </p:cxnSp>
      <p:sp>
        <p:nvSpPr>
          <p:cNvPr id="3" name="TextBox 2">
            <a:extLst>
              <a:ext uri="{FF2B5EF4-FFF2-40B4-BE49-F238E27FC236}">
                <a16:creationId xmlns:a16="http://schemas.microsoft.com/office/drawing/2014/main" id="{97BC7BB3-4B26-4176-B603-84BD1C289D9B}"/>
              </a:ext>
            </a:extLst>
          </p:cNvPr>
          <p:cNvSpPr txBox="1"/>
          <p:nvPr/>
        </p:nvSpPr>
        <p:spPr>
          <a:xfrm>
            <a:off x="2876365" y="199504"/>
            <a:ext cx="902811" cy="307777"/>
          </a:xfrm>
          <a:prstGeom prst="rect">
            <a:avLst/>
          </a:prstGeom>
          <a:noFill/>
        </p:spPr>
        <p:txBody>
          <a:bodyPr wrap="none" rtlCol="0">
            <a:spAutoFit/>
          </a:bodyPr>
          <a:lstStyle/>
          <a:p>
            <a:r>
              <a:rPr lang="en-US" sz="1400" dirty="0"/>
              <a:t>(original)</a:t>
            </a:r>
          </a:p>
        </p:txBody>
      </p:sp>
    </p:spTree>
    <p:extLst>
      <p:ext uri="{BB962C8B-B14F-4D97-AF65-F5344CB8AC3E}">
        <p14:creationId xmlns:p14="http://schemas.microsoft.com/office/powerpoint/2010/main" val="3348503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6576"/>
            <a:ext cx="3582299" cy="521208"/>
          </a:xfrm>
        </p:spPr>
        <p:txBody>
          <a:bodyPr/>
          <a:lstStyle/>
          <a:p>
            <a:r>
              <a:rPr lang="en-US" dirty="0"/>
              <a:t>Refactored sketch</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0FFEAC-A044-4C69-AD42-D848C9273770}" type="slidenum">
              <a:rPr kumimoji="0" lang="en-US" sz="1200" b="0" i="0" u="none" strike="noStrike" kern="1200" cap="none" spc="0" normalizeH="0" baseline="0" noProof="0" smtClean="0">
                <a:ln>
                  <a:noFill/>
                </a:ln>
                <a:solidFill>
                  <a:srgbClr val="898989"/>
                </a:solidFill>
                <a:effectLst/>
                <a:uLnTx/>
                <a:uFillTx/>
                <a:latin typeface="Tahoma"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srgbClr val="898989"/>
              </a:solidFill>
              <a:effectLst/>
              <a:uLnTx/>
              <a:uFillTx/>
              <a:latin typeface="Tahoma" charset="0"/>
              <a:ea typeface="+mn-ea"/>
              <a:cs typeface="+mn-cs"/>
            </a:endParaRPr>
          </a:p>
        </p:txBody>
      </p:sp>
      <p:sp>
        <p:nvSpPr>
          <p:cNvPr id="5" name="Oval 4"/>
          <p:cNvSpPr/>
          <p:nvPr/>
        </p:nvSpPr>
        <p:spPr>
          <a:xfrm>
            <a:off x="4248150" y="779978"/>
            <a:ext cx="295275" cy="2952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a:ea typeface="+mn-ea"/>
              <a:cs typeface="+mn-cs"/>
            </a:endParaRPr>
          </a:p>
        </p:txBody>
      </p:sp>
      <p:sp>
        <p:nvSpPr>
          <p:cNvPr id="6" name="TextBox 5"/>
          <p:cNvSpPr txBox="1"/>
          <p:nvPr/>
        </p:nvSpPr>
        <p:spPr>
          <a:xfrm>
            <a:off x="4543425" y="558284"/>
            <a:ext cx="29367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ahoma"/>
                <a:ea typeface="+mn-ea"/>
                <a:cs typeface="+mn-cs"/>
              </a:rPr>
              <a:t>?</a:t>
            </a:r>
          </a:p>
        </p:txBody>
      </p:sp>
      <p:sp>
        <p:nvSpPr>
          <p:cNvPr id="7" name="Freeform 6"/>
          <p:cNvSpPr/>
          <p:nvPr/>
        </p:nvSpPr>
        <p:spPr>
          <a:xfrm>
            <a:off x="4181475" y="1123950"/>
            <a:ext cx="478808" cy="390525"/>
          </a:xfrm>
          <a:custGeom>
            <a:avLst/>
            <a:gdLst>
              <a:gd name="connsiteX0" fmla="*/ 0 w 478808"/>
              <a:gd name="connsiteY0" fmla="*/ 371475 h 390525"/>
              <a:gd name="connsiteX1" fmla="*/ 47625 w 478808"/>
              <a:gd name="connsiteY1" fmla="*/ 114300 h 390525"/>
              <a:gd name="connsiteX2" fmla="*/ 76200 w 478808"/>
              <a:gd name="connsiteY2" fmla="*/ 47625 h 390525"/>
              <a:gd name="connsiteX3" fmla="*/ 152400 w 478808"/>
              <a:gd name="connsiteY3" fmla="*/ 19050 h 390525"/>
              <a:gd name="connsiteX4" fmla="*/ 219075 w 478808"/>
              <a:gd name="connsiteY4" fmla="*/ 0 h 390525"/>
              <a:gd name="connsiteX5" fmla="*/ 342900 w 478808"/>
              <a:gd name="connsiteY5" fmla="*/ 28575 h 390525"/>
              <a:gd name="connsiteX6" fmla="*/ 361950 w 478808"/>
              <a:gd name="connsiteY6" fmla="*/ 57150 h 390525"/>
              <a:gd name="connsiteX7" fmla="*/ 390525 w 478808"/>
              <a:gd name="connsiteY7" fmla="*/ 76200 h 390525"/>
              <a:gd name="connsiteX8" fmla="*/ 419100 w 478808"/>
              <a:gd name="connsiteY8" fmla="*/ 104775 h 390525"/>
              <a:gd name="connsiteX9" fmla="*/ 438150 w 478808"/>
              <a:gd name="connsiteY9" fmla="*/ 171450 h 390525"/>
              <a:gd name="connsiteX10" fmla="*/ 457200 w 478808"/>
              <a:gd name="connsiteY10" fmla="*/ 238125 h 390525"/>
              <a:gd name="connsiteX11" fmla="*/ 457200 w 478808"/>
              <a:gd name="connsiteY11" fmla="*/ 390525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8808" h="390525">
                <a:moveTo>
                  <a:pt x="0" y="371475"/>
                </a:moveTo>
                <a:cubicBezTo>
                  <a:pt x="17944" y="102319"/>
                  <a:pt x="-10405" y="346418"/>
                  <a:pt x="47625" y="114300"/>
                </a:cubicBezTo>
                <a:cubicBezTo>
                  <a:pt x="53592" y="90432"/>
                  <a:pt x="55428" y="64935"/>
                  <a:pt x="76200" y="47625"/>
                </a:cubicBezTo>
                <a:cubicBezTo>
                  <a:pt x="99360" y="28325"/>
                  <a:pt x="125094" y="26852"/>
                  <a:pt x="152400" y="19050"/>
                </a:cubicBezTo>
                <a:cubicBezTo>
                  <a:pt x="248053" y="-8279"/>
                  <a:pt x="99968" y="29777"/>
                  <a:pt x="219075" y="0"/>
                </a:cubicBezTo>
                <a:cubicBezTo>
                  <a:pt x="297524" y="26150"/>
                  <a:pt x="256346" y="16210"/>
                  <a:pt x="342900" y="28575"/>
                </a:cubicBezTo>
                <a:cubicBezTo>
                  <a:pt x="349250" y="38100"/>
                  <a:pt x="353855" y="49055"/>
                  <a:pt x="361950" y="57150"/>
                </a:cubicBezTo>
                <a:cubicBezTo>
                  <a:pt x="370045" y="65245"/>
                  <a:pt x="381731" y="68871"/>
                  <a:pt x="390525" y="76200"/>
                </a:cubicBezTo>
                <a:cubicBezTo>
                  <a:pt x="400873" y="84824"/>
                  <a:pt x="409575" y="95250"/>
                  <a:pt x="419100" y="104775"/>
                </a:cubicBezTo>
                <a:cubicBezTo>
                  <a:pt x="448877" y="223882"/>
                  <a:pt x="410821" y="75797"/>
                  <a:pt x="438150" y="171450"/>
                </a:cubicBezTo>
                <a:cubicBezTo>
                  <a:pt x="462070" y="255171"/>
                  <a:pt x="434362" y="169612"/>
                  <a:pt x="457200" y="238125"/>
                </a:cubicBezTo>
                <a:cubicBezTo>
                  <a:pt x="467024" y="385480"/>
                  <a:pt x="500476" y="347249"/>
                  <a:pt x="457200" y="39052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ahoma"/>
              <a:ea typeface="+mn-ea"/>
              <a:cs typeface="+mn-cs"/>
            </a:endParaRPr>
          </a:p>
        </p:txBody>
      </p:sp>
      <p:sp>
        <p:nvSpPr>
          <p:cNvPr id="8" name="Rectangle 7"/>
          <p:cNvSpPr/>
          <p:nvPr/>
        </p:nvSpPr>
        <p:spPr>
          <a:xfrm>
            <a:off x="2857500" y="2385508"/>
            <a:ext cx="3092141" cy="6936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ahoma"/>
                <a:ea typeface="+mn-ea"/>
                <a:cs typeface="+mn-cs"/>
              </a:rPr>
              <a:t>   Formulation(s)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solidFill>
              <a:effectLst/>
              <a:uLnTx/>
              <a:uFillTx/>
              <a:latin typeface="Tahoma"/>
              <a:ea typeface="+mn-ea"/>
              <a:cs typeface="+mn-cs"/>
            </a:endParaRPr>
          </a:p>
        </p:txBody>
      </p:sp>
      <p:sp>
        <p:nvSpPr>
          <p:cNvPr id="9" name="TextBox 8"/>
          <p:cNvSpPr txBox="1"/>
          <p:nvPr/>
        </p:nvSpPr>
        <p:spPr>
          <a:xfrm>
            <a:off x="4767760" y="669689"/>
            <a:ext cx="3747091" cy="80021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ahoma"/>
                <a:ea typeface="+mn-ea"/>
                <a:cs typeface="+mn-cs"/>
              </a:rPr>
              <a:t>Problem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a:ea typeface="+mn-ea"/>
                <a:cs typeface="+mn-cs"/>
              </a:rPr>
              <a:t>Could be general (understand X system)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a:ea typeface="+mn-ea"/>
                <a:cs typeface="+mn-cs"/>
              </a:rPr>
              <a:t>Or specific (how does x effect y in z)</a:t>
            </a:r>
          </a:p>
        </p:txBody>
      </p:sp>
      <p:sp>
        <p:nvSpPr>
          <p:cNvPr id="12" name="Rectangle 11"/>
          <p:cNvSpPr/>
          <p:nvPr/>
        </p:nvSpPr>
        <p:spPr>
          <a:xfrm>
            <a:off x="6696220" y="1601905"/>
            <a:ext cx="1943989" cy="8858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ahoma"/>
                <a:ea typeface="+mn-ea"/>
                <a:cs typeface="+mn-cs"/>
              </a:rPr>
              <a:t>Knowledge Representation framework(s)</a:t>
            </a:r>
          </a:p>
        </p:txBody>
      </p:sp>
      <p:sp>
        <p:nvSpPr>
          <p:cNvPr id="13" name="Rectangle 12"/>
          <p:cNvSpPr/>
          <p:nvPr/>
        </p:nvSpPr>
        <p:spPr>
          <a:xfrm>
            <a:off x="6706652" y="4360453"/>
            <a:ext cx="1943989" cy="8944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ahoma"/>
                <a:ea typeface="+mn-ea"/>
                <a:cs typeface="+mn-cs"/>
              </a:rPr>
              <a:t>Implementation library(</a:t>
            </a:r>
            <a:r>
              <a:rPr kumimoji="0" lang="en-US" sz="1800" b="0" i="0" u="none" strike="noStrike" kern="1200" cap="none" spc="0" normalizeH="0" baseline="0" noProof="0" dirty="0" err="1">
                <a:ln>
                  <a:noFill/>
                </a:ln>
                <a:solidFill>
                  <a:prstClr val="black"/>
                </a:solidFill>
                <a:effectLst/>
                <a:uLnTx/>
                <a:uFillTx/>
                <a:latin typeface="Tahoma"/>
                <a:ea typeface="+mn-ea"/>
                <a:cs typeface="+mn-cs"/>
              </a:rPr>
              <a:t>ies</a:t>
            </a:r>
            <a:r>
              <a:rPr kumimoji="0" lang="en-US" sz="1800" b="0" i="0" u="none" strike="noStrike" kern="1200" cap="none" spc="0" normalizeH="0" baseline="0" noProof="0" dirty="0">
                <a:ln>
                  <a:noFill/>
                </a:ln>
                <a:solidFill>
                  <a:prstClr val="black"/>
                </a:solidFill>
                <a:effectLst/>
                <a:uLnTx/>
                <a:uFillTx/>
                <a:latin typeface="Tahoma"/>
                <a:ea typeface="+mn-ea"/>
                <a:cs typeface="+mn-cs"/>
              </a:rPr>
              <a:t>)</a:t>
            </a:r>
          </a:p>
        </p:txBody>
      </p:sp>
      <p:sp>
        <p:nvSpPr>
          <p:cNvPr id="14" name="Rectangle 13"/>
          <p:cNvSpPr/>
          <p:nvPr/>
        </p:nvSpPr>
        <p:spPr>
          <a:xfrm>
            <a:off x="2975018" y="3774479"/>
            <a:ext cx="3076574" cy="6762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ahoma"/>
                <a:ea typeface="+mn-ea"/>
                <a:cs typeface="+mn-cs"/>
              </a:rPr>
              <a:t>       Model(s)</a:t>
            </a:r>
          </a:p>
        </p:txBody>
      </p:sp>
      <p:sp>
        <p:nvSpPr>
          <p:cNvPr id="15" name="Rectangle 14"/>
          <p:cNvSpPr/>
          <p:nvPr/>
        </p:nvSpPr>
        <p:spPr>
          <a:xfrm>
            <a:off x="2900363" y="5276979"/>
            <a:ext cx="3076574" cy="6762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ahoma"/>
                <a:ea typeface="+mn-ea"/>
                <a:cs typeface="+mn-cs"/>
              </a:rPr>
              <a:t>Executable code(s)</a:t>
            </a:r>
          </a:p>
        </p:txBody>
      </p:sp>
      <p:cxnSp>
        <p:nvCxnSpPr>
          <p:cNvPr id="17" name="Straight Arrow Connector 16"/>
          <p:cNvCxnSpPr>
            <a:cxnSpLocks/>
          </p:cNvCxnSpPr>
          <p:nvPr/>
        </p:nvCxnSpPr>
        <p:spPr bwMode="auto">
          <a:xfrm>
            <a:off x="5604176" y="3082312"/>
            <a:ext cx="16854" cy="701243"/>
          </a:xfrm>
          <a:prstGeom prst="straightConnector1">
            <a:avLst/>
          </a:prstGeom>
          <a:noFill/>
          <a:ln w="22225">
            <a:solidFill>
              <a:schemeClr val="tx1"/>
            </a:solidFill>
            <a:round/>
            <a:headEnd/>
            <a:tailEnd type="triangle"/>
          </a:ln>
          <a:extLst>
            <a:ext uri="{909E8E84-426E-40DD-AFC4-6F175D3DCCD1}">
              <a14:hiddenFill xmlns:a14="http://schemas.microsoft.com/office/drawing/2010/main">
                <a:noFill/>
              </a14:hiddenFill>
            </a:ext>
          </a:extLst>
        </p:spPr>
      </p:cxnSp>
      <p:cxnSp>
        <p:nvCxnSpPr>
          <p:cNvPr id="19" name="Straight Arrow Connector 18"/>
          <p:cNvCxnSpPr/>
          <p:nvPr/>
        </p:nvCxnSpPr>
        <p:spPr bwMode="auto">
          <a:xfrm>
            <a:off x="5601979" y="4453876"/>
            <a:ext cx="27296" cy="823103"/>
          </a:xfrm>
          <a:prstGeom prst="straightConnector1">
            <a:avLst/>
          </a:prstGeom>
          <a:noFill/>
          <a:ln w="22225">
            <a:solidFill>
              <a:schemeClr val="tx1"/>
            </a:solidFill>
            <a:round/>
            <a:headEnd/>
            <a:tailEnd type="triangle"/>
          </a:ln>
          <a:extLst>
            <a:ext uri="{909E8E84-426E-40DD-AFC4-6F175D3DCCD1}">
              <a14:hiddenFill xmlns:a14="http://schemas.microsoft.com/office/drawing/2010/main">
                <a:noFill/>
              </a14:hiddenFill>
            </a:ext>
          </a:extLst>
        </p:spPr>
      </p:cxnSp>
      <p:cxnSp>
        <p:nvCxnSpPr>
          <p:cNvPr id="21" name="Straight Arrow Connector 20"/>
          <p:cNvCxnSpPr>
            <a:endCxn id="16" idx="6"/>
          </p:cNvCxnSpPr>
          <p:nvPr/>
        </p:nvCxnSpPr>
        <p:spPr bwMode="auto">
          <a:xfrm flipH="1">
            <a:off x="5674803" y="3402301"/>
            <a:ext cx="1058485" cy="15400"/>
          </a:xfrm>
          <a:prstGeom prst="straightConnector1">
            <a:avLst/>
          </a:prstGeom>
          <a:noFill/>
          <a:ln w="22225">
            <a:solidFill>
              <a:schemeClr val="tx1"/>
            </a:solidFill>
            <a:round/>
            <a:headEnd/>
            <a:tailEnd type="triangle"/>
          </a:ln>
          <a:extLst>
            <a:ext uri="{909E8E84-426E-40DD-AFC4-6F175D3DCCD1}">
              <a14:hiddenFill xmlns:a14="http://schemas.microsoft.com/office/drawing/2010/main">
                <a:noFill/>
              </a14:hiddenFill>
            </a:ext>
          </a:extLst>
        </p:spPr>
      </p:cxnSp>
      <p:cxnSp>
        <p:nvCxnSpPr>
          <p:cNvPr id="23" name="Straight Arrow Connector 22"/>
          <p:cNvCxnSpPr>
            <a:stCxn id="13" idx="1"/>
            <a:endCxn id="42" idx="6"/>
          </p:cNvCxnSpPr>
          <p:nvPr/>
        </p:nvCxnSpPr>
        <p:spPr bwMode="auto">
          <a:xfrm flipH="1">
            <a:off x="5674803" y="4807667"/>
            <a:ext cx="1031849" cy="6780"/>
          </a:xfrm>
          <a:prstGeom prst="straightConnector1">
            <a:avLst/>
          </a:prstGeom>
          <a:noFill/>
          <a:ln w="22225">
            <a:solidFill>
              <a:schemeClr val="tx1"/>
            </a:solidFill>
            <a:round/>
            <a:headEnd/>
            <a:tailEnd type="triangle"/>
          </a:ln>
          <a:extLst>
            <a:ext uri="{909E8E84-426E-40DD-AFC4-6F175D3DCCD1}">
              <a14:hiddenFill xmlns:a14="http://schemas.microsoft.com/office/drawing/2010/main">
                <a:noFill/>
              </a14:hiddenFill>
            </a:ext>
          </a:extLst>
        </p:spPr>
      </p:cxnSp>
      <p:cxnSp>
        <p:nvCxnSpPr>
          <p:cNvPr id="27" name="Straight Arrow Connector 26"/>
          <p:cNvCxnSpPr>
            <a:stCxn id="15" idx="2"/>
          </p:cNvCxnSpPr>
          <p:nvPr/>
        </p:nvCxnSpPr>
        <p:spPr bwMode="auto">
          <a:xfrm>
            <a:off x="4438650" y="5953254"/>
            <a:ext cx="0" cy="421624"/>
          </a:xfrm>
          <a:prstGeom prst="straightConnector1">
            <a:avLst/>
          </a:prstGeom>
          <a:noFill/>
          <a:ln w="22225">
            <a:solidFill>
              <a:schemeClr val="tx1"/>
            </a:solidFill>
            <a:round/>
            <a:headEnd/>
            <a:tailEnd type="triangle"/>
          </a:ln>
          <a:extLst>
            <a:ext uri="{909E8E84-426E-40DD-AFC4-6F175D3DCCD1}">
              <a14:hiddenFill xmlns:a14="http://schemas.microsoft.com/office/drawing/2010/main">
                <a:noFill/>
              </a14:hiddenFill>
            </a:ext>
          </a:extLst>
        </p:spPr>
      </p:cxnSp>
      <p:sp>
        <p:nvSpPr>
          <p:cNvPr id="28" name="TextBox 27"/>
          <p:cNvSpPr txBox="1"/>
          <p:nvPr/>
        </p:nvSpPr>
        <p:spPr>
          <a:xfrm>
            <a:off x="3984295" y="6346227"/>
            <a:ext cx="90871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ahoma"/>
                <a:ea typeface="+mn-ea"/>
                <a:cs typeface="+mn-cs"/>
              </a:rPr>
              <a:t>Results</a:t>
            </a:r>
          </a:p>
        </p:txBody>
      </p:sp>
      <p:sp>
        <p:nvSpPr>
          <p:cNvPr id="29" name="TextBox 28"/>
          <p:cNvSpPr txBox="1"/>
          <p:nvPr/>
        </p:nvSpPr>
        <p:spPr>
          <a:xfrm>
            <a:off x="3132746" y="3845316"/>
            <a:ext cx="112679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F497D">
                    <a:lumMod val="60000"/>
                    <a:lumOff val="40000"/>
                  </a:srgbClr>
                </a:solidFill>
                <a:effectLst/>
                <a:uLnTx/>
                <a:uFillTx/>
                <a:latin typeface="Tahoma"/>
                <a:ea typeface="+mn-ea"/>
                <a:cs typeface="+mn-cs"/>
              </a:rPr>
              <a:t>Diverse model reps</a:t>
            </a:r>
          </a:p>
        </p:txBody>
      </p:sp>
      <p:cxnSp>
        <p:nvCxnSpPr>
          <p:cNvPr id="31" name="Straight Connector 30"/>
          <p:cNvCxnSpPr/>
          <p:nvPr/>
        </p:nvCxnSpPr>
        <p:spPr bwMode="auto">
          <a:xfrm>
            <a:off x="7515225" y="3165976"/>
            <a:ext cx="9525" cy="534599"/>
          </a:xfrm>
          <a:prstGeom prst="line">
            <a:avLst/>
          </a:prstGeom>
          <a:noFill/>
          <a:ln w="22225">
            <a:solidFill>
              <a:schemeClr val="bg2">
                <a:lumMod val="50000"/>
              </a:schemeClr>
            </a:solidFill>
            <a:prstDash val="dash"/>
            <a:round/>
            <a:headEnd/>
            <a:tailEnd/>
          </a:ln>
          <a:extLst>
            <a:ext uri="{909E8E84-426E-40DD-AFC4-6F175D3DCCD1}">
              <a14:hiddenFill xmlns:a14="http://schemas.microsoft.com/office/drawing/2010/main">
                <a:noFill/>
              </a14:hiddenFill>
            </a:ext>
          </a:extLst>
        </p:spPr>
      </p:cxnSp>
      <p:cxnSp>
        <p:nvCxnSpPr>
          <p:cNvPr id="32" name="Straight Connector 31"/>
          <p:cNvCxnSpPr/>
          <p:nvPr/>
        </p:nvCxnSpPr>
        <p:spPr bwMode="auto">
          <a:xfrm>
            <a:off x="7620000" y="3188560"/>
            <a:ext cx="9525" cy="534599"/>
          </a:xfrm>
          <a:prstGeom prst="line">
            <a:avLst/>
          </a:prstGeom>
          <a:noFill/>
          <a:ln w="22225">
            <a:solidFill>
              <a:schemeClr val="bg2">
                <a:lumMod val="50000"/>
              </a:schemeClr>
            </a:solidFill>
            <a:prstDash val="dash"/>
            <a:round/>
            <a:headEnd/>
            <a:tailEnd/>
          </a:ln>
          <a:extLst>
            <a:ext uri="{909E8E84-426E-40DD-AFC4-6F175D3DCCD1}">
              <a14:hiddenFill xmlns:a14="http://schemas.microsoft.com/office/drawing/2010/main">
                <a:noFill/>
              </a14:hiddenFill>
            </a:ext>
          </a:extLst>
        </p:spPr>
      </p:cxnSp>
      <p:cxnSp>
        <p:nvCxnSpPr>
          <p:cNvPr id="37" name="Straight Arrow Connector 36"/>
          <p:cNvCxnSpPr/>
          <p:nvPr/>
        </p:nvCxnSpPr>
        <p:spPr bwMode="auto">
          <a:xfrm flipH="1" flipV="1">
            <a:off x="3381375" y="4485070"/>
            <a:ext cx="19050" cy="791909"/>
          </a:xfrm>
          <a:prstGeom prst="straightConnector1">
            <a:avLst/>
          </a:prstGeom>
          <a:noFill/>
          <a:ln w="22225">
            <a:solidFill>
              <a:schemeClr val="tx1"/>
            </a:solidFill>
            <a:round/>
            <a:headEnd/>
            <a:tailEnd type="triangle"/>
          </a:ln>
          <a:extLst>
            <a:ext uri="{909E8E84-426E-40DD-AFC4-6F175D3DCCD1}">
              <a14:hiddenFill xmlns:a14="http://schemas.microsoft.com/office/drawing/2010/main">
                <a:noFill/>
              </a14:hiddenFill>
            </a:ext>
          </a:extLst>
        </p:spPr>
      </p:cxnSp>
      <p:cxnSp>
        <p:nvCxnSpPr>
          <p:cNvPr id="41" name="Straight Arrow Connector 40"/>
          <p:cNvCxnSpPr>
            <a:cxnSpLocks/>
          </p:cNvCxnSpPr>
          <p:nvPr/>
        </p:nvCxnSpPr>
        <p:spPr bwMode="auto">
          <a:xfrm flipV="1">
            <a:off x="3360463" y="3073314"/>
            <a:ext cx="0" cy="657034"/>
          </a:xfrm>
          <a:prstGeom prst="straightConnector1">
            <a:avLst/>
          </a:prstGeom>
          <a:noFill/>
          <a:ln w="22225">
            <a:solidFill>
              <a:schemeClr val="tx1"/>
            </a:solidFill>
            <a:round/>
            <a:headEnd/>
            <a:tailEnd type="triangle"/>
          </a:ln>
          <a:extLst>
            <a:ext uri="{909E8E84-426E-40DD-AFC4-6F175D3DCCD1}">
              <a14:hiddenFill xmlns:a14="http://schemas.microsoft.com/office/drawing/2010/main">
                <a:noFill/>
              </a14:hiddenFill>
            </a:ext>
          </a:extLst>
        </p:spPr>
      </p:cxnSp>
      <p:sp>
        <p:nvSpPr>
          <p:cNvPr id="44" name="Oval 43"/>
          <p:cNvSpPr/>
          <p:nvPr/>
        </p:nvSpPr>
        <p:spPr>
          <a:xfrm>
            <a:off x="10290091" y="779978"/>
            <a:ext cx="1641214" cy="5081293"/>
          </a:xfrm>
          <a:prstGeom prst="ellipse">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a:ea typeface="+mn-ea"/>
              <a:cs typeface="+mn-cs"/>
            </a:endParaRPr>
          </a:p>
        </p:txBody>
      </p:sp>
      <p:cxnSp>
        <p:nvCxnSpPr>
          <p:cNvPr id="49" name="Straight Arrow Connector 48"/>
          <p:cNvCxnSpPr/>
          <p:nvPr/>
        </p:nvCxnSpPr>
        <p:spPr bwMode="auto">
          <a:xfrm flipH="1">
            <a:off x="9191126" y="1234059"/>
            <a:ext cx="1445917" cy="0"/>
          </a:xfrm>
          <a:prstGeom prst="straightConnector1">
            <a:avLst/>
          </a:prstGeom>
          <a:noFill/>
          <a:ln w="22225">
            <a:solidFill>
              <a:schemeClr val="accent1">
                <a:lumMod val="60000"/>
                <a:lumOff val="40000"/>
              </a:schemeClr>
            </a:solidFill>
            <a:round/>
            <a:headEnd/>
            <a:tailEnd type="triangle"/>
          </a:ln>
          <a:extLst>
            <a:ext uri="{909E8E84-426E-40DD-AFC4-6F175D3DCCD1}">
              <a14:hiddenFill xmlns:a14="http://schemas.microsoft.com/office/drawing/2010/main">
                <a:noFill/>
              </a14:hiddenFill>
            </a:ext>
          </a:extLst>
        </p:spPr>
      </p:cxnSp>
      <p:cxnSp>
        <p:nvCxnSpPr>
          <p:cNvPr id="50" name="Straight Arrow Connector 49"/>
          <p:cNvCxnSpPr/>
          <p:nvPr/>
        </p:nvCxnSpPr>
        <p:spPr bwMode="auto">
          <a:xfrm flipH="1">
            <a:off x="9597230" y="2175891"/>
            <a:ext cx="773259" cy="0"/>
          </a:xfrm>
          <a:prstGeom prst="straightConnector1">
            <a:avLst/>
          </a:prstGeom>
          <a:noFill/>
          <a:ln w="22225">
            <a:solidFill>
              <a:schemeClr val="accent1">
                <a:lumMod val="60000"/>
                <a:lumOff val="40000"/>
              </a:schemeClr>
            </a:solidFill>
            <a:round/>
            <a:headEnd/>
            <a:tailEnd type="triangle"/>
          </a:ln>
          <a:extLst>
            <a:ext uri="{909E8E84-426E-40DD-AFC4-6F175D3DCCD1}">
              <a14:hiddenFill xmlns:a14="http://schemas.microsoft.com/office/drawing/2010/main">
                <a:noFill/>
              </a14:hiddenFill>
            </a:ext>
          </a:extLst>
        </p:spPr>
      </p:cxnSp>
      <p:cxnSp>
        <p:nvCxnSpPr>
          <p:cNvPr id="51" name="Straight Arrow Connector 50"/>
          <p:cNvCxnSpPr>
            <a:cxnSpLocks/>
          </p:cNvCxnSpPr>
          <p:nvPr/>
        </p:nvCxnSpPr>
        <p:spPr bwMode="auto">
          <a:xfrm flipH="1">
            <a:off x="9326916" y="3455859"/>
            <a:ext cx="995805" cy="20912"/>
          </a:xfrm>
          <a:prstGeom prst="straightConnector1">
            <a:avLst/>
          </a:prstGeom>
          <a:noFill/>
          <a:ln w="22225">
            <a:solidFill>
              <a:schemeClr val="accent1">
                <a:lumMod val="60000"/>
                <a:lumOff val="40000"/>
              </a:schemeClr>
            </a:solidFill>
            <a:round/>
            <a:headEnd/>
            <a:tailEnd type="triangle"/>
          </a:ln>
          <a:extLst>
            <a:ext uri="{909E8E84-426E-40DD-AFC4-6F175D3DCCD1}">
              <a14:hiddenFill xmlns:a14="http://schemas.microsoft.com/office/drawing/2010/main">
                <a:noFill/>
              </a14:hiddenFill>
            </a:ext>
          </a:extLst>
        </p:spPr>
      </p:cxnSp>
      <p:cxnSp>
        <p:nvCxnSpPr>
          <p:cNvPr id="52" name="Straight Arrow Connector 51"/>
          <p:cNvCxnSpPr>
            <a:cxnSpLocks/>
          </p:cNvCxnSpPr>
          <p:nvPr/>
        </p:nvCxnSpPr>
        <p:spPr bwMode="auto">
          <a:xfrm flipH="1">
            <a:off x="9380184" y="5241780"/>
            <a:ext cx="1192211" cy="0"/>
          </a:xfrm>
          <a:prstGeom prst="straightConnector1">
            <a:avLst/>
          </a:prstGeom>
          <a:noFill/>
          <a:ln w="22225">
            <a:solidFill>
              <a:schemeClr val="accent1">
                <a:lumMod val="60000"/>
                <a:lumOff val="40000"/>
              </a:schemeClr>
            </a:solidFill>
            <a:round/>
            <a:headEnd/>
            <a:tailEnd type="triangle"/>
          </a:ln>
          <a:extLst>
            <a:ext uri="{909E8E84-426E-40DD-AFC4-6F175D3DCCD1}">
              <a14:hiddenFill xmlns:a14="http://schemas.microsoft.com/office/drawing/2010/main">
                <a:noFill/>
              </a14:hiddenFill>
            </a:ext>
          </a:extLst>
        </p:spPr>
      </p:cxnSp>
      <p:cxnSp>
        <p:nvCxnSpPr>
          <p:cNvPr id="59" name="Straight Arrow Connector 58"/>
          <p:cNvCxnSpPr>
            <a:cxnSpLocks/>
          </p:cNvCxnSpPr>
          <p:nvPr/>
        </p:nvCxnSpPr>
        <p:spPr bwMode="auto">
          <a:xfrm flipH="1">
            <a:off x="9525650" y="5701473"/>
            <a:ext cx="1301833" cy="0"/>
          </a:xfrm>
          <a:prstGeom prst="straightConnector1">
            <a:avLst/>
          </a:prstGeom>
          <a:noFill/>
          <a:ln w="22225">
            <a:solidFill>
              <a:schemeClr val="accent1">
                <a:lumMod val="60000"/>
                <a:lumOff val="40000"/>
              </a:schemeClr>
            </a:solidFill>
            <a:round/>
            <a:headEnd/>
            <a:tailEnd type="triangle"/>
          </a:ln>
          <a:extLst>
            <a:ext uri="{909E8E84-426E-40DD-AFC4-6F175D3DCCD1}">
              <a14:hiddenFill xmlns:a14="http://schemas.microsoft.com/office/drawing/2010/main">
                <a:noFill/>
              </a14:hiddenFill>
            </a:ext>
          </a:extLst>
        </p:spPr>
      </p:cxnSp>
      <p:sp>
        <p:nvSpPr>
          <p:cNvPr id="16" name="Oval 15"/>
          <p:cNvSpPr/>
          <p:nvPr/>
        </p:nvSpPr>
        <p:spPr>
          <a:xfrm>
            <a:off x="5551689" y="3345335"/>
            <a:ext cx="123114" cy="14473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ahoma"/>
                <a:ea typeface="+mn-ea"/>
                <a:cs typeface="+mn-cs"/>
              </a:rPr>
              <a:t>                             </a:t>
            </a:r>
          </a:p>
        </p:txBody>
      </p:sp>
      <p:sp>
        <p:nvSpPr>
          <p:cNvPr id="42" name="Oval 41"/>
          <p:cNvSpPr/>
          <p:nvPr/>
        </p:nvSpPr>
        <p:spPr>
          <a:xfrm>
            <a:off x="5551689" y="4742081"/>
            <a:ext cx="123114" cy="14473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a:ea typeface="+mn-ea"/>
              <a:cs typeface="+mn-cs"/>
            </a:endParaRPr>
          </a:p>
        </p:txBody>
      </p:sp>
      <p:cxnSp>
        <p:nvCxnSpPr>
          <p:cNvPr id="25" name="Straight Connector 24"/>
          <p:cNvCxnSpPr>
            <a:stCxn id="16" idx="7"/>
          </p:cNvCxnSpPr>
          <p:nvPr/>
        </p:nvCxnSpPr>
        <p:spPr bwMode="auto">
          <a:xfrm flipV="1">
            <a:off x="5656773" y="3242055"/>
            <a:ext cx="210875" cy="124475"/>
          </a:xfrm>
          <a:prstGeom prst="line">
            <a:avLst/>
          </a:prstGeom>
          <a:noFill/>
          <a:ln w="3175">
            <a:solidFill>
              <a:srgbClr val="FF0000"/>
            </a:solidFill>
            <a:round/>
            <a:headEnd/>
            <a:tailEnd/>
          </a:ln>
          <a:extLst>
            <a:ext uri="{909E8E84-426E-40DD-AFC4-6F175D3DCCD1}">
              <a14:hiddenFill xmlns:a14="http://schemas.microsoft.com/office/drawing/2010/main">
                <a:noFill/>
              </a14:hiddenFill>
            </a:ext>
          </a:extLst>
        </p:spPr>
      </p:cxnSp>
      <p:sp>
        <p:nvSpPr>
          <p:cNvPr id="26" name="TextBox 25"/>
          <p:cNvSpPr txBox="1"/>
          <p:nvPr/>
        </p:nvSpPr>
        <p:spPr>
          <a:xfrm>
            <a:off x="5796673" y="3106145"/>
            <a:ext cx="57740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0000"/>
                </a:solidFill>
                <a:effectLst/>
                <a:uLnTx/>
                <a:uFillTx/>
                <a:latin typeface="Tahoma"/>
                <a:ea typeface="+mn-ea"/>
                <a:cs typeface="+mn-cs"/>
              </a:rPr>
              <a:t>choice</a:t>
            </a:r>
          </a:p>
        </p:txBody>
      </p:sp>
      <p:cxnSp>
        <p:nvCxnSpPr>
          <p:cNvPr id="47" name="Straight Connector 46"/>
          <p:cNvCxnSpPr/>
          <p:nvPr/>
        </p:nvCxnSpPr>
        <p:spPr bwMode="auto">
          <a:xfrm flipV="1">
            <a:off x="5652803" y="4630796"/>
            <a:ext cx="210875" cy="124475"/>
          </a:xfrm>
          <a:prstGeom prst="line">
            <a:avLst/>
          </a:prstGeom>
          <a:noFill/>
          <a:ln w="3175">
            <a:solidFill>
              <a:srgbClr val="FF0000"/>
            </a:solidFill>
            <a:round/>
            <a:headEnd/>
            <a:tailEnd/>
          </a:ln>
          <a:extLst>
            <a:ext uri="{909E8E84-426E-40DD-AFC4-6F175D3DCCD1}">
              <a14:hiddenFill xmlns:a14="http://schemas.microsoft.com/office/drawing/2010/main">
                <a:noFill/>
              </a14:hiddenFill>
            </a:ext>
          </a:extLst>
        </p:spPr>
      </p:cxnSp>
      <p:sp>
        <p:nvSpPr>
          <p:cNvPr id="48" name="TextBox 47"/>
          <p:cNvSpPr txBox="1"/>
          <p:nvPr/>
        </p:nvSpPr>
        <p:spPr>
          <a:xfrm>
            <a:off x="5792703" y="4494886"/>
            <a:ext cx="57740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0000"/>
                </a:solidFill>
                <a:effectLst/>
                <a:uLnTx/>
                <a:uFillTx/>
                <a:latin typeface="Tahoma"/>
                <a:ea typeface="+mn-ea"/>
                <a:cs typeface="+mn-cs"/>
              </a:rPr>
              <a:t>choice</a:t>
            </a:r>
          </a:p>
        </p:txBody>
      </p:sp>
      <p:sp>
        <p:nvSpPr>
          <p:cNvPr id="54" name="TextBox 53"/>
          <p:cNvSpPr txBox="1"/>
          <p:nvPr/>
        </p:nvSpPr>
        <p:spPr>
          <a:xfrm>
            <a:off x="2923951" y="2770397"/>
            <a:ext cx="3588054"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F497D">
                    <a:lumMod val="60000"/>
                    <a:lumOff val="40000"/>
                  </a:srgbClr>
                </a:solidFill>
                <a:effectLst/>
                <a:uLnTx/>
                <a:uFillTx/>
                <a:latin typeface="Tahoma"/>
                <a:ea typeface="+mn-ea"/>
                <a:cs typeface="+mn-cs"/>
              </a:rPr>
              <a:t>Reps (topology, sketch, logic…)</a:t>
            </a:r>
          </a:p>
        </p:txBody>
      </p:sp>
      <p:sp>
        <p:nvSpPr>
          <p:cNvPr id="33" name="Rectangle 32"/>
          <p:cNvSpPr/>
          <p:nvPr/>
        </p:nvSpPr>
        <p:spPr>
          <a:xfrm>
            <a:off x="9808865" y="179883"/>
            <a:ext cx="2455070"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F497D">
                    <a:lumMod val="60000"/>
                    <a:lumOff val="40000"/>
                  </a:srgbClr>
                </a:solidFill>
                <a:effectLst/>
                <a:uLnTx/>
                <a:uFillTx/>
                <a:latin typeface="Tahoma"/>
                <a:ea typeface="+mn-ea"/>
                <a:cs typeface="+mn-cs"/>
              </a:rPr>
              <a:t>Knowledge from semi-structured sources </a:t>
            </a:r>
            <a:endParaRPr kumimoji="0" lang="en-US" sz="1800" b="0" i="0" u="none" strike="noStrike" kern="1200" cap="none" spc="0" normalizeH="0" baseline="0" noProof="0" dirty="0">
              <a:ln>
                <a:noFill/>
              </a:ln>
              <a:solidFill>
                <a:prstClr val="black"/>
              </a:solidFill>
              <a:effectLst/>
              <a:uLnTx/>
              <a:uFillTx/>
              <a:latin typeface="Tahoma"/>
              <a:ea typeface="+mn-ea"/>
              <a:cs typeface="+mn-cs"/>
            </a:endParaRPr>
          </a:p>
        </p:txBody>
      </p:sp>
      <p:sp>
        <p:nvSpPr>
          <p:cNvPr id="39" name="Rectangle 38"/>
          <p:cNvSpPr/>
          <p:nvPr/>
        </p:nvSpPr>
        <p:spPr>
          <a:xfrm>
            <a:off x="3505527" y="1533889"/>
            <a:ext cx="2096452" cy="224224"/>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ahoma"/>
                <a:ea typeface="+mn-ea"/>
                <a:cs typeface="+mn-cs"/>
              </a:rPr>
              <a:t>HMI</a:t>
            </a:r>
          </a:p>
        </p:txBody>
      </p:sp>
      <p:sp>
        <p:nvSpPr>
          <p:cNvPr id="43" name="TextBox 42"/>
          <p:cNvSpPr txBox="1"/>
          <p:nvPr/>
        </p:nvSpPr>
        <p:spPr>
          <a:xfrm>
            <a:off x="387479" y="758153"/>
            <a:ext cx="20601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504D">
                    <a:lumMod val="60000"/>
                    <a:lumOff val="40000"/>
                  </a:srgbClr>
                </a:solidFill>
                <a:effectLst/>
                <a:uLnTx/>
                <a:uFillTx/>
                <a:latin typeface="Tahoma"/>
                <a:ea typeface="+mn-ea"/>
                <a:cs typeface="+mn-cs"/>
              </a:rPr>
              <a:t>Domain Ontology?</a:t>
            </a:r>
          </a:p>
        </p:txBody>
      </p:sp>
      <p:sp>
        <p:nvSpPr>
          <p:cNvPr id="60" name="TextBox 59"/>
          <p:cNvSpPr txBox="1"/>
          <p:nvPr/>
        </p:nvSpPr>
        <p:spPr>
          <a:xfrm>
            <a:off x="794774" y="1512089"/>
            <a:ext cx="119190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504D">
                    <a:lumMod val="60000"/>
                    <a:lumOff val="40000"/>
                  </a:srgbClr>
                </a:solidFill>
                <a:effectLst/>
                <a:uLnTx/>
                <a:uFillTx/>
                <a:latin typeface="Tahoma"/>
                <a:ea typeface="+mn-ea"/>
                <a:cs typeface="+mn-cs"/>
              </a:rPr>
              <a:t>Semantic constraints</a:t>
            </a:r>
          </a:p>
        </p:txBody>
      </p:sp>
      <p:sp>
        <p:nvSpPr>
          <p:cNvPr id="61" name="TextBox 60"/>
          <p:cNvSpPr txBox="1"/>
          <p:nvPr/>
        </p:nvSpPr>
        <p:spPr>
          <a:xfrm>
            <a:off x="747073" y="3215161"/>
            <a:ext cx="119190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504D">
                    <a:lumMod val="60000"/>
                    <a:lumOff val="40000"/>
                  </a:srgbClr>
                </a:solidFill>
                <a:effectLst/>
                <a:uLnTx/>
                <a:uFillTx/>
                <a:latin typeface="Tahoma"/>
                <a:ea typeface="+mn-ea"/>
                <a:cs typeface="+mn-cs"/>
              </a:rPr>
              <a:t>Syntactic constraints</a:t>
            </a:r>
          </a:p>
        </p:txBody>
      </p:sp>
      <p:sp>
        <p:nvSpPr>
          <p:cNvPr id="62" name="TextBox 61"/>
          <p:cNvSpPr txBox="1"/>
          <p:nvPr/>
        </p:nvSpPr>
        <p:spPr>
          <a:xfrm>
            <a:off x="719187" y="4751628"/>
            <a:ext cx="1267492"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504D">
                    <a:lumMod val="60000"/>
                    <a:lumOff val="40000"/>
                  </a:srgbClr>
                </a:solidFill>
                <a:effectLst/>
                <a:uLnTx/>
                <a:uFillTx/>
                <a:latin typeface="Tahoma"/>
                <a:ea typeface="+mn-ea"/>
                <a:cs typeface="+mn-cs"/>
              </a:rPr>
              <a:t>Computation &amp; execution constraints</a:t>
            </a:r>
          </a:p>
        </p:txBody>
      </p:sp>
      <p:cxnSp>
        <p:nvCxnSpPr>
          <p:cNvPr id="64" name="Straight Arrow Connector 63"/>
          <p:cNvCxnSpPr>
            <a:stCxn id="60" idx="2"/>
            <a:endCxn id="61" idx="0"/>
          </p:cNvCxnSpPr>
          <p:nvPr/>
        </p:nvCxnSpPr>
        <p:spPr bwMode="auto">
          <a:xfrm flipH="1">
            <a:off x="1343026" y="2035309"/>
            <a:ext cx="47701" cy="1179852"/>
          </a:xfrm>
          <a:prstGeom prst="straightConnector1">
            <a:avLst/>
          </a:prstGeom>
          <a:noFill/>
          <a:ln w="22225">
            <a:solidFill>
              <a:schemeClr val="accent2">
                <a:lumMod val="60000"/>
                <a:lumOff val="40000"/>
              </a:schemeClr>
            </a:solidFill>
            <a:round/>
            <a:headEnd/>
            <a:tailEnd type="triangle"/>
          </a:ln>
          <a:extLst>
            <a:ext uri="{909E8E84-426E-40DD-AFC4-6F175D3DCCD1}">
              <a14:hiddenFill xmlns:a14="http://schemas.microsoft.com/office/drawing/2010/main">
                <a:noFill/>
              </a14:hiddenFill>
            </a:ext>
          </a:extLst>
        </p:spPr>
      </p:cxnSp>
      <p:cxnSp>
        <p:nvCxnSpPr>
          <p:cNvPr id="65" name="Straight Arrow Connector 64"/>
          <p:cNvCxnSpPr>
            <a:stCxn id="61" idx="2"/>
            <a:endCxn id="62" idx="0"/>
          </p:cNvCxnSpPr>
          <p:nvPr/>
        </p:nvCxnSpPr>
        <p:spPr bwMode="auto">
          <a:xfrm>
            <a:off x="1343026" y="3738381"/>
            <a:ext cx="9907" cy="1013247"/>
          </a:xfrm>
          <a:prstGeom prst="straightConnector1">
            <a:avLst/>
          </a:prstGeom>
          <a:noFill/>
          <a:ln w="22225">
            <a:solidFill>
              <a:schemeClr val="accent2">
                <a:lumMod val="60000"/>
                <a:lumOff val="40000"/>
              </a:schemeClr>
            </a:solidFill>
            <a:round/>
            <a:headEnd/>
            <a:tailEnd type="triangle"/>
          </a:ln>
          <a:extLst>
            <a:ext uri="{909E8E84-426E-40DD-AFC4-6F175D3DCCD1}">
              <a14:hiddenFill xmlns:a14="http://schemas.microsoft.com/office/drawing/2010/main">
                <a:noFill/>
              </a14:hiddenFill>
            </a:ext>
          </a:extLst>
        </p:spPr>
      </p:cxnSp>
      <p:cxnSp>
        <p:nvCxnSpPr>
          <p:cNvPr id="68" name="Straight Arrow Connector 67"/>
          <p:cNvCxnSpPr>
            <a:stCxn id="43" idx="2"/>
            <a:endCxn id="60" idx="0"/>
          </p:cNvCxnSpPr>
          <p:nvPr/>
        </p:nvCxnSpPr>
        <p:spPr bwMode="auto">
          <a:xfrm flipH="1">
            <a:off x="1390727" y="1127485"/>
            <a:ext cx="26842" cy="384604"/>
          </a:xfrm>
          <a:prstGeom prst="straightConnector1">
            <a:avLst/>
          </a:prstGeom>
          <a:noFill/>
          <a:ln w="22225">
            <a:solidFill>
              <a:schemeClr val="accent2">
                <a:lumMod val="60000"/>
                <a:lumOff val="40000"/>
              </a:schemeClr>
            </a:solidFill>
            <a:round/>
            <a:headEnd/>
            <a:tailEnd type="triangle"/>
          </a:ln>
          <a:extLst>
            <a:ext uri="{909E8E84-426E-40DD-AFC4-6F175D3DCCD1}">
              <a14:hiddenFill xmlns:a14="http://schemas.microsoft.com/office/drawing/2010/main">
                <a:noFill/>
              </a14:hiddenFill>
            </a:ext>
          </a:extLst>
        </p:spPr>
      </p:cxnSp>
      <p:sp>
        <p:nvSpPr>
          <p:cNvPr id="53" name="Rectangle 52">
            <a:extLst>
              <a:ext uri="{FF2B5EF4-FFF2-40B4-BE49-F238E27FC236}">
                <a16:creationId xmlns:a16="http://schemas.microsoft.com/office/drawing/2014/main" id="{3D0DF620-80D1-410A-A417-F953F45D8DCF}"/>
              </a:ext>
            </a:extLst>
          </p:cNvPr>
          <p:cNvSpPr/>
          <p:nvPr/>
        </p:nvSpPr>
        <p:spPr>
          <a:xfrm>
            <a:off x="6688655" y="2971335"/>
            <a:ext cx="1943989" cy="8858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ahoma"/>
                <a:ea typeface="+mn-ea"/>
                <a:cs typeface="+mn-cs"/>
              </a:rPr>
              <a:t>Computational Modeling framework(s)</a:t>
            </a:r>
          </a:p>
        </p:txBody>
      </p:sp>
      <p:cxnSp>
        <p:nvCxnSpPr>
          <p:cNvPr id="66" name="Straight Arrow Connector 65">
            <a:extLst>
              <a:ext uri="{FF2B5EF4-FFF2-40B4-BE49-F238E27FC236}">
                <a16:creationId xmlns:a16="http://schemas.microsoft.com/office/drawing/2014/main" id="{BDE52D59-9034-4E9E-A74C-ACFA75086741}"/>
              </a:ext>
            </a:extLst>
          </p:cNvPr>
          <p:cNvCxnSpPr>
            <a:cxnSpLocks/>
            <a:stCxn id="12" idx="1"/>
          </p:cNvCxnSpPr>
          <p:nvPr/>
        </p:nvCxnSpPr>
        <p:spPr bwMode="auto">
          <a:xfrm flipH="1">
            <a:off x="5456160" y="2044818"/>
            <a:ext cx="1240060" cy="229"/>
          </a:xfrm>
          <a:prstGeom prst="straightConnector1">
            <a:avLst/>
          </a:prstGeom>
          <a:noFill/>
          <a:ln w="22225">
            <a:solidFill>
              <a:schemeClr val="tx1"/>
            </a:solidFill>
            <a:round/>
            <a:headEnd/>
            <a:tailEnd type="triangle"/>
          </a:ln>
          <a:extLst>
            <a:ext uri="{909E8E84-426E-40DD-AFC4-6F175D3DCCD1}">
              <a14:hiddenFill xmlns:a14="http://schemas.microsoft.com/office/drawing/2010/main">
                <a:noFill/>
              </a14:hiddenFill>
            </a:ext>
          </a:extLst>
        </p:spPr>
      </p:cxnSp>
      <p:cxnSp>
        <p:nvCxnSpPr>
          <p:cNvPr id="67" name="Straight Arrow Connector 66">
            <a:extLst>
              <a:ext uri="{FF2B5EF4-FFF2-40B4-BE49-F238E27FC236}">
                <a16:creationId xmlns:a16="http://schemas.microsoft.com/office/drawing/2014/main" id="{B887156A-4FAA-4522-9C66-C2257DA032FA}"/>
              </a:ext>
            </a:extLst>
          </p:cNvPr>
          <p:cNvCxnSpPr>
            <a:cxnSpLocks/>
          </p:cNvCxnSpPr>
          <p:nvPr/>
        </p:nvCxnSpPr>
        <p:spPr bwMode="auto">
          <a:xfrm>
            <a:off x="5409925" y="1758113"/>
            <a:ext cx="0" cy="627395"/>
          </a:xfrm>
          <a:prstGeom prst="straightConnector1">
            <a:avLst/>
          </a:prstGeom>
          <a:noFill/>
          <a:ln w="22225">
            <a:solidFill>
              <a:schemeClr val="tx1"/>
            </a:solidFill>
            <a:round/>
            <a:headEnd/>
            <a:tailEnd type="triangle"/>
          </a:ln>
          <a:extLst>
            <a:ext uri="{909E8E84-426E-40DD-AFC4-6F175D3DCCD1}">
              <a14:hiddenFill xmlns:a14="http://schemas.microsoft.com/office/drawing/2010/main">
                <a:noFill/>
              </a14:hiddenFill>
            </a:ext>
          </a:extLst>
        </p:spPr>
      </p:cxnSp>
      <p:cxnSp>
        <p:nvCxnSpPr>
          <p:cNvPr id="72" name="Straight Arrow Connector 71">
            <a:extLst>
              <a:ext uri="{FF2B5EF4-FFF2-40B4-BE49-F238E27FC236}">
                <a16:creationId xmlns:a16="http://schemas.microsoft.com/office/drawing/2014/main" id="{8E12CDB5-82B6-4374-A5B3-1C4D3BAB9EC0}"/>
              </a:ext>
            </a:extLst>
          </p:cNvPr>
          <p:cNvCxnSpPr>
            <a:cxnSpLocks/>
          </p:cNvCxnSpPr>
          <p:nvPr/>
        </p:nvCxnSpPr>
        <p:spPr bwMode="auto">
          <a:xfrm flipV="1">
            <a:off x="3734699" y="1758113"/>
            <a:ext cx="1" cy="672229"/>
          </a:xfrm>
          <a:prstGeom prst="straightConnector1">
            <a:avLst/>
          </a:prstGeom>
          <a:noFill/>
          <a:ln w="22225">
            <a:solidFill>
              <a:schemeClr val="tx1"/>
            </a:solidFill>
            <a:round/>
            <a:headEnd/>
            <a:tailEnd type="triangle"/>
          </a:ln>
          <a:extLst>
            <a:ext uri="{909E8E84-426E-40DD-AFC4-6F175D3DCCD1}">
              <a14:hiddenFill xmlns:a14="http://schemas.microsoft.com/office/drawing/2010/main">
                <a:noFill/>
              </a14:hiddenFill>
            </a:ext>
          </a:extLst>
        </p:spPr>
      </p:cxnSp>
      <p:sp>
        <p:nvSpPr>
          <p:cNvPr id="73" name="TextBox 72">
            <a:extLst>
              <a:ext uri="{FF2B5EF4-FFF2-40B4-BE49-F238E27FC236}">
                <a16:creationId xmlns:a16="http://schemas.microsoft.com/office/drawing/2014/main" id="{E7BDC5E6-C6E8-4D1B-AF47-65B9847A7B66}"/>
              </a:ext>
            </a:extLst>
          </p:cNvPr>
          <p:cNvSpPr txBox="1"/>
          <p:nvPr/>
        </p:nvSpPr>
        <p:spPr>
          <a:xfrm>
            <a:off x="10489495" y="2280619"/>
            <a:ext cx="1191905" cy="203132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F497D">
                    <a:lumMod val="60000"/>
                    <a:lumOff val="40000"/>
                  </a:srgbClr>
                </a:solidFill>
                <a:effectLst/>
                <a:uLnTx/>
                <a:uFillTx/>
                <a:latin typeface="Tahoma"/>
                <a:ea typeface="+mn-ea"/>
                <a:cs typeface="+mn-cs"/>
              </a:rPr>
              <a:t>Text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rgbClr val="1F497D">
                    <a:lumMod val="60000"/>
                    <a:lumOff val="40000"/>
                  </a:srgbClr>
                </a:solidFill>
                <a:latin typeface="Tahoma"/>
              </a:rPr>
              <a:t>Figures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F497D">
                    <a:lumMod val="60000"/>
                    <a:lumOff val="40000"/>
                  </a:srgbClr>
                </a:solidFill>
                <a:effectLst/>
                <a:uLnTx/>
                <a:uFillTx/>
                <a:latin typeface="Tahoma"/>
                <a:ea typeface="+mn-ea"/>
                <a:cs typeface="+mn-cs"/>
              </a:rPr>
              <a:t>Tables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F497D">
                    <a:lumMod val="60000"/>
                    <a:lumOff val="40000"/>
                  </a:srgbClr>
                </a:solidFill>
                <a:effectLst/>
                <a:uLnTx/>
                <a:uFillTx/>
                <a:latin typeface="Tahoma"/>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solidFill>
                <a:srgbClr val="1F497D">
                  <a:lumMod val="60000"/>
                  <a:lumOff val="40000"/>
                </a:srgbClr>
              </a:solidFill>
              <a:latin typeface="Tahoma"/>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solidFill>
                <a:srgbClr val="1F497D">
                  <a:lumMod val="60000"/>
                  <a:lumOff val="40000"/>
                </a:srgbClr>
              </a:solidFill>
              <a:latin typeface="Tahoma"/>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rgbClr val="1F497D">
                    <a:lumMod val="60000"/>
                    <a:lumOff val="40000"/>
                  </a:srgbClr>
                </a:solidFill>
                <a:latin typeface="Tahoma"/>
              </a:rPr>
              <a:t>Non-Executable </a:t>
            </a:r>
            <a:r>
              <a:rPr kumimoji="0" lang="en-US" sz="1400" b="0" i="0" u="none" strike="noStrike" kern="1200" cap="none" spc="0" normalizeH="0" baseline="0" noProof="0" dirty="0">
                <a:ln>
                  <a:noFill/>
                </a:ln>
                <a:solidFill>
                  <a:srgbClr val="1F497D">
                    <a:lumMod val="60000"/>
                    <a:lumOff val="40000"/>
                  </a:srgbClr>
                </a:solidFill>
                <a:effectLst/>
                <a:uLnTx/>
                <a:uFillTx/>
                <a:latin typeface="Tahoma"/>
                <a:ea typeface="+mn-ea"/>
                <a:cs typeface="+mn-cs"/>
              </a:rPr>
              <a:t>Code</a:t>
            </a:r>
          </a:p>
        </p:txBody>
      </p:sp>
      <p:sp>
        <p:nvSpPr>
          <p:cNvPr id="74" name="Oval 73">
            <a:extLst>
              <a:ext uri="{FF2B5EF4-FFF2-40B4-BE49-F238E27FC236}">
                <a16:creationId xmlns:a16="http://schemas.microsoft.com/office/drawing/2014/main" id="{E5142843-E416-4B19-A466-EF2D3CB8F077}"/>
              </a:ext>
            </a:extLst>
          </p:cNvPr>
          <p:cNvSpPr/>
          <p:nvPr/>
        </p:nvSpPr>
        <p:spPr>
          <a:xfrm>
            <a:off x="5351220" y="1979637"/>
            <a:ext cx="123114" cy="14473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ahoma"/>
                <a:ea typeface="+mn-ea"/>
                <a:cs typeface="+mn-cs"/>
              </a:rPr>
              <a:t>                             </a:t>
            </a:r>
          </a:p>
        </p:txBody>
      </p:sp>
      <p:cxnSp>
        <p:nvCxnSpPr>
          <p:cNvPr id="75" name="Straight Connector 74">
            <a:extLst>
              <a:ext uri="{FF2B5EF4-FFF2-40B4-BE49-F238E27FC236}">
                <a16:creationId xmlns:a16="http://schemas.microsoft.com/office/drawing/2014/main" id="{FBAE5E37-4E44-4EEE-946C-133B70B87707}"/>
              </a:ext>
            </a:extLst>
          </p:cNvPr>
          <p:cNvCxnSpPr>
            <a:stCxn id="74" idx="7"/>
          </p:cNvCxnSpPr>
          <p:nvPr/>
        </p:nvCxnSpPr>
        <p:spPr bwMode="auto">
          <a:xfrm flipV="1">
            <a:off x="5456304" y="1876357"/>
            <a:ext cx="210875" cy="124475"/>
          </a:xfrm>
          <a:prstGeom prst="line">
            <a:avLst/>
          </a:prstGeom>
          <a:noFill/>
          <a:ln w="3175">
            <a:solidFill>
              <a:srgbClr val="FF0000"/>
            </a:solidFill>
            <a:round/>
            <a:headEnd/>
            <a:tailEnd/>
          </a:ln>
          <a:extLst>
            <a:ext uri="{909E8E84-426E-40DD-AFC4-6F175D3DCCD1}">
              <a14:hiddenFill xmlns:a14="http://schemas.microsoft.com/office/drawing/2010/main">
                <a:noFill/>
              </a14:hiddenFill>
            </a:ext>
          </a:extLst>
        </p:spPr>
      </p:cxnSp>
      <p:sp>
        <p:nvSpPr>
          <p:cNvPr id="76" name="TextBox 75">
            <a:extLst>
              <a:ext uri="{FF2B5EF4-FFF2-40B4-BE49-F238E27FC236}">
                <a16:creationId xmlns:a16="http://schemas.microsoft.com/office/drawing/2014/main" id="{7204D870-1504-43B5-B560-B56275BB3E29}"/>
              </a:ext>
            </a:extLst>
          </p:cNvPr>
          <p:cNvSpPr txBox="1"/>
          <p:nvPr/>
        </p:nvSpPr>
        <p:spPr>
          <a:xfrm>
            <a:off x="5596204" y="1740447"/>
            <a:ext cx="57740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0000"/>
                </a:solidFill>
                <a:effectLst/>
                <a:uLnTx/>
                <a:uFillTx/>
                <a:latin typeface="Tahoma"/>
                <a:ea typeface="+mn-ea"/>
                <a:cs typeface="+mn-cs"/>
              </a:rPr>
              <a:t>choice</a:t>
            </a:r>
          </a:p>
        </p:txBody>
      </p:sp>
      <p:sp>
        <p:nvSpPr>
          <p:cNvPr id="40" name="Freeform: Shape 39">
            <a:extLst>
              <a:ext uri="{FF2B5EF4-FFF2-40B4-BE49-F238E27FC236}">
                <a16:creationId xmlns:a16="http://schemas.microsoft.com/office/drawing/2014/main" id="{DA80DCF6-2356-4358-BDD5-6EE61938DB24}"/>
              </a:ext>
            </a:extLst>
          </p:cNvPr>
          <p:cNvSpPr/>
          <p:nvPr/>
        </p:nvSpPr>
        <p:spPr>
          <a:xfrm>
            <a:off x="4009721" y="1828950"/>
            <a:ext cx="1125683" cy="541388"/>
          </a:xfrm>
          <a:custGeom>
            <a:avLst/>
            <a:gdLst>
              <a:gd name="connsiteX0" fmla="*/ 599250 w 686016"/>
              <a:gd name="connsiteY0" fmla="*/ 386614 h 386614"/>
              <a:gd name="connsiteX1" fmla="*/ 670272 w 686016"/>
              <a:gd name="connsiteY1" fmla="*/ 67018 h 386614"/>
              <a:gd name="connsiteX2" fmla="*/ 332920 w 686016"/>
              <a:gd name="connsiteY2" fmla="*/ 4874 h 386614"/>
              <a:gd name="connsiteX3" fmla="*/ 4446 w 686016"/>
              <a:gd name="connsiteY3" fmla="*/ 146917 h 386614"/>
              <a:gd name="connsiteX4" fmla="*/ 173122 w 686016"/>
              <a:gd name="connsiteY4" fmla="*/ 386614 h 386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6016" h="386614">
                <a:moveTo>
                  <a:pt x="599250" y="386614"/>
                </a:moveTo>
                <a:cubicBezTo>
                  <a:pt x="656955" y="258627"/>
                  <a:pt x="714660" y="130641"/>
                  <a:pt x="670272" y="67018"/>
                </a:cubicBezTo>
                <a:cubicBezTo>
                  <a:pt x="625884" y="3395"/>
                  <a:pt x="443891" y="-8442"/>
                  <a:pt x="332920" y="4874"/>
                </a:cubicBezTo>
                <a:cubicBezTo>
                  <a:pt x="221949" y="18190"/>
                  <a:pt x="31079" y="83294"/>
                  <a:pt x="4446" y="146917"/>
                </a:cubicBezTo>
                <a:cubicBezTo>
                  <a:pt x="-22187" y="210540"/>
                  <a:pt x="75467" y="298577"/>
                  <a:pt x="173122" y="386614"/>
                </a:cubicBezTo>
              </a:path>
            </a:pathLst>
          </a:custGeom>
          <a:noFill/>
          <a:ln>
            <a:solidFill>
              <a:schemeClr val="tx1"/>
            </a:solidFill>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7B347655-D7C6-4919-8002-15219571447A}"/>
              </a:ext>
            </a:extLst>
          </p:cNvPr>
          <p:cNvSpPr txBox="1"/>
          <p:nvPr/>
        </p:nvSpPr>
        <p:spPr>
          <a:xfrm>
            <a:off x="4039982" y="1828950"/>
            <a:ext cx="1178380" cy="59380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0000"/>
                </a:solidFill>
                <a:effectLst/>
                <a:uLnTx/>
                <a:uFillTx/>
                <a:latin typeface="Tahoma"/>
                <a:ea typeface="+mn-ea"/>
                <a:cs typeface="+mn-cs"/>
              </a:rPr>
              <a:t>Morphisms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solidFill>
                  <a:srgbClr val="FF0000"/>
                </a:solidFill>
                <a:latin typeface="Tahoma"/>
              </a:rPr>
              <a:t>Between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0000"/>
                </a:solidFill>
                <a:effectLst/>
                <a:uLnTx/>
                <a:uFillTx/>
                <a:latin typeface="Tahoma"/>
                <a:ea typeface="+mn-ea"/>
                <a:cs typeface="+mn-cs"/>
              </a:rPr>
              <a:t>formulations</a:t>
            </a:r>
          </a:p>
        </p:txBody>
      </p:sp>
      <p:cxnSp>
        <p:nvCxnSpPr>
          <p:cNvPr id="78" name="Straight Connector 77">
            <a:extLst>
              <a:ext uri="{FF2B5EF4-FFF2-40B4-BE49-F238E27FC236}">
                <a16:creationId xmlns:a16="http://schemas.microsoft.com/office/drawing/2014/main" id="{6B58D277-6A0D-4FAC-8859-6BD00120B7CB}"/>
              </a:ext>
            </a:extLst>
          </p:cNvPr>
          <p:cNvCxnSpPr>
            <a:cxnSpLocks/>
            <a:endCxn id="53" idx="0"/>
          </p:cNvCxnSpPr>
          <p:nvPr/>
        </p:nvCxnSpPr>
        <p:spPr bwMode="auto">
          <a:xfrm flipH="1">
            <a:off x="7660650" y="2499226"/>
            <a:ext cx="6976" cy="472109"/>
          </a:xfrm>
          <a:prstGeom prst="line">
            <a:avLst/>
          </a:prstGeom>
          <a:noFill/>
          <a:ln w="22225">
            <a:solidFill>
              <a:schemeClr val="bg2">
                <a:lumMod val="50000"/>
              </a:schemeClr>
            </a:solidFill>
            <a:prstDash val="dash"/>
            <a:round/>
            <a:headEnd/>
            <a:tailEnd/>
          </a:ln>
          <a:extLst>
            <a:ext uri="{909E8E84-426E-40DD-AFC4-6F175D3DCCD1}">
              <a14:hiddenFill xmlns:a14="http://schemas.microsoft.com/office/drawing/2010/main">
                <a:noFill/>
              </a14:hiddenFill>
            </a:ext>
          </a:extLst>
        </p:spPr>
      </p:cxnSp>
      <p:cxnSp>
        <p:nvCxnSpPr>
          <p:cNvPr id="79" name="Straight Connector 78">
            <a:extLst>
              <a:ext uri="{FF2B5EF4-FFF2-40B4-BE49-F238E27FC236}">
                <a16:creationId xmlns:a16="http://schemas.microsoft.com/office/drawing/2014/main" id="{E8AAE73B-5730-4966-97FF-135288938D7F}"/>
              </a:ext>
            </a:extLst>
          </p:cNvPr>
          <p:cNvCxnSpPr>
            <a:cxnSpLocks/>
          </p:cNvCxnSpPr>
          <p:nvPr/>
        </p:nvCxnSpPr>
        <p:spPr bwMode="auto">
          <a:xfrm>
            <a:off x="7772400" y="2499226"/>
            <a:ext cx="0" cy="472109"/>
          </a:xfrm>
          <a:prstGeom prst="line">
            <a:avLst/>
          </a:prstGeom>
          <a:noFill/>
          <a:ln w="22225">
            <a:solidFill>
              <a:schemeClr val="bg2">
                <a:lumMod val="50000"/>
              </a:schemeClr>
            </a:solidFill>
            <a:prstDash val="dash"/>
            <a:round/>
            <a:headEnd/>
            <a:tailEnd/>
          </a:ln>
          <a:extLst>
            <a:ext uri="{909E8E84-426E-40DD-AFC4-6F175D3DCCD1}">
              <a14:hiddenFill xmlns:a14="http://schemas.microsoft.com/office/drawing/2010/main">
                <a:noFill/>
              </a14:hiddenFill>
            </a:ext>
          </a:extLst>
        </p:spPr>
      </p:cxnSp>
      <p:cxnSp>
        <p:nvCxnSpPr>
          <p:cNvPr id="85" name="Straight Connector 84">
            <a:extLst>
              <a:ext uri="{FF2B5EF4-FFF2-40B4-BE49-F238E27FC236}">
                <a16:creationId xmlns:a16="http://schemas.microsoft.com/office/drawing/2014/main" id="{AE4396B6-EB9D-4F14-985E-89366ADA92E4}"/>
              </a:ext>
            </a:extLst>
          </p:cNvPr>
          <p:cNvCxnSpPr>
            <a:cxnSpLocks/>
          </p:cNvCxnSpPr>
          <p:nvPr/>
        </p:nvCxnSpPr>
        <p:spPr bwMode="auto">
          <a:xfrm flipH="1">
            <a:off x="7691042" y="3888344"/>
            <a:ext cx="6976" cy="472109"/>
          </a:xfrm>
          <a:prstGeom prst="line">
            <a:avLst/>
          </a:prstGeom>
          <a:noFill/>
          <a:ln w="22225">
            <a:solidFill>
              <a:schemeClr val="bg2">
                <a:lumMod val="50000"/>
              </a:schemeClr>
            </a:solidFill>
            <a:prstDash val="dash"/>
            <a:round/>
            <a:headEnd/>
            <a:tailEnd/>
          </a:ln>
          <a:extLst>
            <a:ext uri="{909E8E84-426E-40DD-AFC4-6F175D3DCCD1}">
              <a14:hiddenFill xmlns:a14="http://schemas.microsoft.com/office/drawing/2010/main">
                <a:noFill/>
              </a14:hiddenFill>
            </a:ext>
          </a:extLst>
        </p:spPr>
      </p:cxnSp>
      <p:cxnSp>
        <p:nvCxnSpPr>
          <p:cNvPr id="86" name="Straight Connector 85">
            <a:extLst>
              <a:ext uri="{FF2B5EF4-FFF2-40B4-BE49-F238E27FC236}">
                <a16:creationId xmlns:a16="http://schemas.microsoft.com/office/drawing/2014/main" id="{4E9D9EDE-468F-46EE-957B-D573BFBC7AFA}"/>
              </a:ext>
            </a:extLst>
          </p:cNvPr>
          <p:cNvCxnSpPr>
            <a:cxnSpLocks/>
          </p:cNvCxnSpPr>
          <p:nvPr/>
        </p:nvCxnSpPr>
        <p:spPr bwMode="auto">
          <a:xfrm>
            <a:off x="7802792" y="3888344"/>
            <a:ext cx="0" cy="472109"/>
          </a:xfrm>
          <a:prstGeom prst="line">
            <a:avLst/>
          </a:prstGeom>
          <a:noFill/>
          <a:ln w="22225">
            <a:solidFill>
              <a:schemeClr val="bg2">
                <a:lumMod val="50000"/>
              </a:schemeClr>
            </a:solidFill>
            <a:prstDash val="dash"/>
            <a:round/>
            <a:headEnd/>
            <a:tailEnd/>
          </a:ln>
          <a:extLst>
            <a:ext uri="{909E8E84-426E-40DD-AFC4-6F175D3DCCD1}">
              <a14:hiddenFill xmlns:a14="http://schemas.microsoft.com/office/drawing/2010/main">
                <a:noFill/>
              </a14:hiddenFill>
            </a:ext>
          </a:extLst>
        </p:spPr>
      </p:cxnSp>
      <p:sp>
        <p:nvSpPr>
          <p:cNvPr id="63" name="TextBox 62">
            <a:extLst>
              <a:ext uri="{FF2B5EF4-FFF2-40B4-BE49-F238E27FC236}">
                <a16:creationId xmlns:a16="http://schemas.microsoft.com/office/drawing/2014/main" id="{4882AF7A-AAA8-42F9-89B9-3893B580123B}"/>
              </a:ext>
            </a:extLst>
          </p:cNvPr>
          <p:cNvSpPr txBox="1"/>
          <p:nvPr/>
        </p:nvSpPr>
        <p:spPr>
          <a:xfrm>
            <a:off x="3400425" y="187719"/>
            <a:ext cx="5027787" cy="307777"/>
          </a:xfrm>
          <a:prstGeom prst="rect">
            <a:avLst/>
          </a:prstGeom>
          <a:noFill/>
        </p:spPr>
        <p:txBody>
          <a:bodyPr wrap="none" rtlCol="0">
            <a:spAutoFit/>
          </a:bodyPr>
          <a:lstStyle/>
          <a:p>
            <a:r>
              <a:rPr lang="en-US" sz="1400" dirty="0"/>
              <a:t>(2 levels of framework, non-executable code, KR morphisms)</a:t>
            </a:r>
          </a:p>
        </p:txBody>
      </p:sp>
    </p:spTree>
    <p:extLst>
      <p:ext uri="{BB962C8B-B14F-4D97-AF65-F5344CB8AC3E}">
        <p14:creationId xmlns:p14="http://schemas.microsoft.com/office/powerpoint/2010/main" val="1980400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Straight Arrow Connector 69">
            <a:extLst>
              <a:ext uri="{FF2B5EF4-FFF2-40B4-BE49-F238E27FC236}">
                <a16:creationId xmlns:a16="http://schemas.microsoft.com/office/drawing/2014/main" id="{8661C3E9-5D1D-4E57-B2F8-C059A11E4EF0}"/>
              </a:ext>
            </a:extLst>
          </p:cNvPr>
          <p:cNvCxnSpPr>
            <a:cxnSpLocks/>
          </p:cNvCxnSpPr>
          <p:nvPr/>
        </p:nvCxnSpPr>
        <p:spPr bwMode="auto">
          <a:xfrm>
            <a:off x="6193950" y="2042526"/>
            <a:ext cx="0" cy="706841"/>
          </a:xfrm>
          <a:prstGeom prst="straightConnector1">
            <a:avLst/>
          </a:prstGeom>
          <a:noFill/>
          <a:ln w="22225">
            <a:solidFill>
              <a:schemeClr val="accent1">
                <a:lumMod val="60000"/>
                <a:lumOff val="40000"/>
              </a:schemeClr>
            </a:solidFill>
            <a:round/>
            <a:headEnd type="triangle"/>
            <a:tailEnd type="triangle"/>
          </a:ln>
          <a:extLst>
            <a:ext uri="{909E8E84-426E-40DD-AFC4-6F175D3DCCD1}">
              <a14:hiddenFill xmlns:a14="http://schemas.microsoft.com/office/drawing/2010/main">
                <a:noFill/>
              </a14:hiddenFill>
            </a:ext>
          </a:extLst>
        </p:spPr>
      </p:cxnSp>
      <p:sp>
        <p:nvSpPr>
          <p:cNvPr id="2" name="Title 1"/>
          <p:cNvSpPr>
            <a:spLocks noGrp="1"/>
          </p:cNvSpPr>
          <p:nvPr>
            <p:ph type="title"/>
          </p:nvPr>
        </p:nvSpPr>
        <p:spPr>
          <a:xfrm>
            <a:off x="152400" y="36576"/>
            <a:ext cx="3812845" cy="521208"/>
          </a:xfrm>
        </p:spPr>
        <p:txBody>
          <a:bodyPr/>
          <a:lstStyle/>
          <a:p>
            <a:r>
              <a:rPr lang="en-US" dirty="0"/>
              <a:t>GE Work in Context</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0FFEAC-A044-4C69-AD42-D848C9273770}" type="slidenum">
              <a:rPr kumimoji="0" lang="en-US" sz="1200" b="0" i="0" u="none" strike="noStrike" kern="1200" cap="none" spc="0" normalizeH="0" baseline="0" noProof="0" smtClean="0">
                <a:ln>
                  <a:noFill/>
                </a:ln>
                <a:solidFill>
                  <a:srgbClr val="898989"/>
                </a:solidFill>
                <a:effectLst/>
                <a:uLnTx/>
                <a:uFillTx/>
                <a:latin typeface="Tahoma"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srgbClr val="898989"/>
              </a:solidFill>
              <a:effectLst/>
              <a:uLnTx/>
              <a:uFillTx/>
              <a:latin typeface="Tahoma" charset="0"/>
              <a:ea typeface="+mn-ea"/>
              <a:cs typeface="+mn-cs"/>
            </a:endParaRPr>
          </a:p>
        </p:txBody>
      </p:sp>
      <p:sp>
        <p:nvSpPr>
          <p:cNvPr id="5" name="Oval 4"/>
          <p:cNvSpPr/>
          <p:nvPr/>
        </p:nvSpPr>
        <p:spPr>
          <a:xfrm>
            <a:off x="4229100" y="779978"/>
            <a:ext cx="295275" cy="2952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a:ea typeface="+mn-ea"/>
              <a:cs typeface="+mn-cs"/>
            </a:endParaRPr>
          </a:p>
        </p:txBody>
      </p:sp>
      <p:sp>
        <p:nvSpPr>
          <p:cNvPr id="6" name="TextBox 5"/>
          <p:cNvSpPr txBox="1"/>
          <p:nvPr/>
        </p:nvSpPr>
        <p:spPr>
          <a:xfrm>
            <a:off x="4524375" y="558284"/>
            <a:ext cx="29367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ahoma"/>
                <a:ea typeface="+mn-ea"/>
                <a:cs typeface="+mn-cs"/>
              </a:rPr>
              <a:t>?</a:t>
            </a:r>
          </a:p>
        </p:txBody>
      </p:sp>
      <p:sp>
        <p:nvSpPr>
          <p:cNvPr id="7" name="Freeform 6"/>
          <p:cNvSpPr/>
          <p:nvPr/>
        </p:nvSpPr>
        <p:spPr>
          <a:xfrm>
            <a:off x="4162425" y="1123950"/>
            <a:ext cx="478808" cy="390525"/>
          </a:xfrm>
          <a:custGeom>
            <a:avLst/>
            <a:gdLst>
              <a:gd name="connsiteX0" fmla="*/ 0 w 478808"/>
              <a:gd name="connsiteY0" fmla="*/ 371475 h 390525"/>
              <a:gd name="connsiteX1" fmla="*/ 47625 w 478808"/>
              <a:gd name="connsiteY1" fmla="*/ 114300 h 390525"/>
              <a:gd name="connsiteX2" fmla="*/ 76200 w 478808"/>
              <a:gd name="connsiteY2" fmla="*/ 47625 h 390525"/>
              <a:gd name="connsiteX3" fmla="*/ 152400 w 478808"/>
              <a:gd name="connsiteY3" fmla="*/ 19050 h 390525"/>
              <a:gd name="connsiteX4" fmla="*/ 219075 w 478808"/>
              <a:gd name="connsiteY4" fmla="*/ 0 h 390525"/>
              <a:gd name="connsiteX5" fmla="*/ 342900 w 478808"/>
              <a:gd name="connsiteY5" fmla="*/ 28575 h 390525"/>
              <a:gd name="connsiteX6" fmla="*/ 361950 w 478808"/>
              <a:gd name="connsiteY6" fmla="*/ 57150 h 390525"/>
              <a:gd name="connsiteX7" fmla="*/ 390525 w 478808"/>
              <a:gd name="connsiteY7" fmla="*/ 76200 h 390525"/>
              <a:gd name="connsiteX8" fmla="*/ 419100 w 478808"/>
              <a:gd name="connsiteY8" fmla="*/ 104775 h 390525"/>
              <a:gd name="connsiteX9" fmla="*/ 438150 w 478808"/>
              <a:gd name="connsiteY9" fmla="*/ 171450 h 390525"/>
              <a:gd name="connsiteX10" fmla="*/ 457200 w 478808"/>
              <a:gd name="connsiteY10" fmla="*/ 238125 h 390525"/>
              <a:gd name="connsiteX11" fmla="*/ 457200 w 478808"/>
              <a:gd name="connsiteY11" fmla="*/ 390525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8808" h="390525">
                <a:moveTo>
                  <a:pt x="0" y="371475"/>
                </a:moveTo>
                <a:cubicBezTo>
                  <a:pt x="17944" y="102319"/>
                  <a:pt x="-10405" y="346418"/>
                  <a:pt x="47625" y="114300"/>
                </a:cubicBezTo>
                <a:cubicBezTo>
                  <a:pt x="53592" y="90432"/>
                  <a:pt x="55428" y="64935"/>
                  <a:pt x="76200" y="47625"/>
                </a:cubicBezTo>
                <a:cubicBezTo>
                  <a:pt x="99360" y="28325"/>
                  <a:pt x="125094" y="26852"/>
                  <a:pt x="152400" y="19050"/>
                </a:cubicBezTo>
                <a:cubicBezTo>
                  <a:pt x="248053" y="-8279"/>
                  <a:pt x="99968" y="29777"/>
                  <a:pt x="219075" y="0"/>
                </a:cubicBezTo>
                <a:cubicBezTo>
                  <a:pt x="297524" y="26150"/>
                  <a:pt x="256346" y="16210"/>
                  <a:pt x="342900" y="28575"/>
                </a:cubicBezTo>
                <a:cubicBezTo>
                  <a:pt x="349250" y="38100"/>
                  <a:pt x="353855" y="49055"/>
                  <a:pt x="361950" y="57150"/>
                </a:cubicBezTo>
                <a:cubicBezTo>
                  <a:pt x="370045" y="65245"/>
                  <a:pt x="381731" y="68871"/>
                  <a:pt x="390525" y="76200"/>
                </a:cubicBezTo>
                <a:cubicBezTo>
                  <a:pt x="400873" y="84824"/>
                  <a:pt x="409575" y="95250"/>
                  <a:pt x="419100" y="104775"/>
                </a:cubicBezTo>
                <a:cubicBezTo>
                  <a:pt x="448877" y="223882"/>
                  <a:pt x="410821" y="75797"/>
                  <a:pt x="438150" y="171450"/>
                </a:cubicBezTo>
                <a:cubicBezTo>
                  <a:pt x="462070" y="255171"/>
                  <a:pt x="434362" y="169612"/>
                  <a:pt x="457200" y="238125"/>
                </a:cubicBezTo>
                <a:cubicBezTo>
                  <a:pt x="467024" y="385480"/>
                  <a:pt x="500476" y="347249"/>
                  <a:pt x="457200" y="39052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ahoma"/>
              <a:ea typeface="+mn-ea"/>
              <a:cs typeface="+mn-cs"/>
            </a:endParaRPr>
          </a:p>
        </p:txBody>
      </p:sp>
      <p:sp>
        <p:nvSpPr>
          <p:cNvPr id="8" name="Rectangle 7"/>
          <p:cNvSpPr/>
          <p:nvPr/>
        </p:nvSpPr>
        <p:spPr>
          <a:xfrm>
            <a:off x="2838450" y="2385508"/>
            <a:ext cx="3092141" cy="6936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ahoma"/>
                <a:ea typeface="+mn-ea"/>
                <a:cs typeface="+mn-cs"/>
              </a:rPr>
              <a:t>   Formulation(s)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solidFill>
              <a:effectLst/>
              <a:uLnTx/>
              <a:uFillTx/>
              <a:latin typeface="Tahoma"/>
              <a:ea typeface="+mn-ea"/>
              <a:cs typeface="+mn-cs"/>
            </a:endParaRPr>
          </a:p>
        </p:txBody>
      </p:sp>
      <p:sp>
        <p:nvSpPr>
          <p:cNvPr id="9" name="TextBox 8"/>
          <p:cNvSpPr txBox="1"/>
          <p:nvPr/>
        </p:nvSpPr>
        <p:spPr>
          <a:xfrm>
            <a:off x="4748710" y="669689"/>
            <a:ext cx="3747091" cy="80021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ahoma"/>
                <a:ea typeface="+mn-ea"/>
                <a:cs typeface="+mn-cs"/>
              </a:rPr>
              <a:t>Problem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a:ea typeface="+mn-ea"/>
                <a:cs typeface="+mn-cs"/>
              </a:rPr>
              <a:t>Could be general (understand X system)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a:ea typeface="+mn-ea"/>
                <a:cs typeface="+mn-cs"/>
              </a:rPr>
              <a:t>Or specific (how does x effect y in z)</a:t>
            </a:r>
          </a:p>
        </p:txBody>
      </p:sp>
      <p:sp>
        <p:nvSpPr>
          <p:cNvPr id="12" name="Rectangle 11"/>
          <p:cNvSpPr/>
          <p:nvPr/>
        </p:nvSpPr>
        <p:spPr>
          <a:xfrm>
            <a:off x="6677170" y="1601905"/>
            <a:ext cx="1943989" cy="8858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ahoma"/>
                <a:ea typeface="+mn-ea"/>
                <a:cs typeface="+mn-cs"/>
              </a:rPr>
              <a:t>Knowledge Representation framework(s)</a:t>
            </a:r>
          </a:p>
        </p:txBody>
      </p:sp>
      <p:sp>
        <p:nvSpPr>
          <p:cNvPr id="13" name="Rectangle 12"/>
          <p:cNvSpPr/>
          <p:nvPr/>
        </p:nvSpPr>
        <p:spPr>
          <a:xfrm>
            <a:off x="6687602" y="4360453"/>
            <a:ext cx="1943989" cy="8944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ahoma"/>
                <a:ea typeface="+mn-ea"/>
                <a:cs typeface="+mn-cs"/>
              </a:rPr>
              <a:t>Implementation library(</a:t>
            </a:r>
            <a:r>
              <a:rPr kumimoji="0" lang="en-US" sz="1800" b="0" i="0" u="none" strike="noStrike" kern="1200" cap="none" spc="0" normalizeH="0" baseline="0" noProof="0" dirty="0" err="1">
                <a:ln>
                  <a:noFill/>
                </a:ln>
                <a:solidFill>
                  <a:prstClr val="black"/>
                </a:solidFill>
                <a:effectLst/>
                <a:uLnTx/>
                <a:uFillTx/>
                <a:latin typeface="Tahoma"/>
                <a:ea typeface="+mn-ea"/>
                <a:cs typeface="+mn-cs"/>
              </a:rPr>
              <a:t>ies</a:t>
            </a:r>
            <a:r>
              <a:rPr kumimoji="0" lang="en-US" sz="1800" b="0" i="0" u="none" strike="noStrike" kern="1200" cap="none" spc="0" normalizeH="0" baseline="0" noProof="0" dirty="0">
                <a:ln>
                  <a:noFill/>
                </a:ln>
                <a:solidFill>
                  <a:prstClr val="black"/>
                </a:solidFill>
                <a:effectLst/>
                <a:uLnTx/>
                <a:uFillTx/>
                <a:latin typeface="Tahoma"/>
                <a:ea typeface="+mn-ea"/>
                <a:cs typeface="+mn-cs"/>
              </a:rPr>
              <a:t>)</a:t>
            </a:r>
          </a:p>
        </p:txBody>
      </p:sp>
      <p:sp>
        <p:nvSpPr>
          <p:cNvPr id="14" name="Rectangle 13"/>
          <p:cNvSpPr/>
          <p:nvPr/>
        </p:nvSpPr>
        <p:spPr>
          <a:xfrm>
            <a:off x="2955968" y="3774479"/>
            <a:ext cx="3076574" cy="6762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ahoma"/>
                <a:ea typeface="+mn-ea"/>
                <a:cs typeface="+mn-cs"/>
              </a:rPr>
              <a:t>       Model(s)</a:t>
            </a:r>
          </a:p>
        </p:txBody>
      </p:sp>
      <p:sp>
        <p:nvSpPr>
          <p:cNvPr id="15" name="Rectangle 14"/>
          <p:cNvSpPr/>
          <p:nvPr/>
        </p:nvSpPr>
        <p:spPr>
          <a:xfrm>
            <a:off x="2881313" y="5276979"/>
            <a:ext cx="3076574" cy="6762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ahoma"/>
                <a:ea typeface="+mn-ea"/>
                <a:cs typeface="+mn-cs"/>
              </a:rPr>
              <a:t>Executable code(s)</a:t>
            </a:r>
          </a:p>
        </p:txBody>
      </p:sp>
      <p:cxnSp>
        <p:nvCxnSpPr>
          <p:cNvPr id="17" name="Straight Arrow Connector 16"/>
          <p:cNvCxnSpPr>
            <a:cxnSpLocks/>
          </p:cNvCxnSpPr>
          <p:nvPr/>
        </p:nvCxnSpPr>
        <p:spPr bwMode="auto">
          <a:xfrm>
            <a:off x="5585126" y="3082312"/>
            <a:ext cx="16854" cy="701243"/>
          </a:xfrm>
          <a:prstGeom prst="straightConnector1">
            <a:avLst/>
          </a:prstGeom>
          <a:noFill/>
          <a:ln w="22225">
            <a:solidFill>
              <a:schemeClr val="tx1"/>
            </a:solidFill>
            <a:round/>
            <a:headEnd/>
            <a:tailEnd type="triangle"/>
          </a:ln>
          <a:extLst>
            <a:ext uri="{909E8E84-426E-40DD-AFC4-6F175D3DCCD1}">
              <a14:hiddenFill xmlns:a14="http://schemas.microsoft.com/office/drawing/2010/main">
                <a:noFill/>
              </a14:hiddenFill>
            </a:ext>
          </a:extLst>
        </p:spPr>
      </p:cxnSp>
      <p:cxnSp>
        <p:nvCxnSpPr>
          <p:cNvPr id="19" name="Straight Arrow Connector 18"/>
          <p:cNvCxnSpPr/>
          <p:nvPr/>
        </p:nvCxnSpPr>
        <p:spPr bwMode="auto">
          <a:xfrm>
            <a:off x="5582929" y="4453876"/>
            <a:ext cx="27296" cy="823103"/>
          </a:xfrm>
          <a:prstGeom prst="straightConnector1">
            <a:avLst/>
          </a:prstGeom>
          <a:noFill/>
          <a:ln w="22225">
            <a:solidFill>
              <a:schemeClr val="tx1"/>
            </a:solidFill>
            <a:round/>
            <a:headEnd/>
            <a:tailEnd type="triangle"/>
          </a:ln>
          <a:extLst>
            <a:ext uri="{909E8E84-426E-40DD-AFC4-6F175D3DCCD1}">
              <a14:hiddenFill xmlns:a14="http://schemas.microsoft.com/office/drawing/2010/main">
                <a:noFill/>
              </a14:hiddenFill>
            </a:ext>
          </a:extLst>
        </p:spPr>
      </p:cxnSp>
      <p:cxnSp>
        <p:nvCxnSpPr>
          <p:cNvPr id="21" name="Straight Arrow Connector 20"/>
          <p:cNvCxnSpPr>
            <a:endCxn id="16" idx="6"/>
          </p:cNvCxnSpPr>
          <p:nvPr/>
        </p:nvCxnSpPr>
        <p:spPr bwMode="auto">
          <a:xfrm flipH="1">
            <a:off x="5655753" y="3402301"/>
            <a:ext cx="1058485" cy="15400"/>
          </a:xfrm>
          <a:prstGeom prst="straightConnector1">
            <a:avLst/>
          </a:prstGeom>
          <a:noFill/>
          <a:ln w="22225">
            <a:solidFill>
              <a:schemeClr val="tx1"/>
            </a:solidFill>
            <a:round/>
            <a:headEnd/>
            <a:tailEnd type="triangle"/>
          </a:ln>
          <a:extLst>
            <a:ext uri="{909E8E84-426E-40DD-AFC4-6F175D3DCCD1}">
              <a14:hiddenFill xmlns:a14="http://schemas.microsoft.com/office/drawing/2010/main">
                <a:noFill/>
              </a14:hiddenFill>
            </a:ext>
          </a:extLst>
        </p:spPr>
      </p:cxnSp>
      <p:cxnSp>
        <p:nvCxnSpPr>
          <p:cNvPr id="23" name="Straight Arrow Connector 22"/>
          <p:cNvCxnSpPr>
            <a:stCxn id="13" idx="1"/>
            <a:endCxn id="42" idx="6"/>
          </p:cNvCxnSpPr>
          <p:nvPr/>
        </p:nvCxnSpPr>
        <p:spPr bwMode="auto">
          <a:xfrm flipH="1">
            <a:off x="5655753" y="4807667"/>
            <a:ext cx="1031849" cy="6780"/>
          </a:xfrm>
          <a:prstGeom prst="straightConnector1">
            <a:avLst/>
          </a:prstGeom>
          <a:noFill/>
          <a:ln w="22225">
            <a:solidFill>
              <a:schemeClr val="tx1"/>
            </a:solidFill>
            <a:round/>
            <a:headEnd/>
            <a:tailEnd type="triangle"/>
          </a:ln>
          <a:extLst>
            <a:ext uri="{909E8E84-426E-40DD-AFC4-6F175D3DCCD1}">
              <a14:hiddenFill xmlns:a14="http://schemas.microsoft.com/office/drawing/2010/main">
                <a:noFill/>
              </a14:hiddenFill>
            </a:ext>
          </a:extLst>
        </p:spPr>
      </p:cxnSp>
      <p:cxnSp>
        <p:nvCxnSpPr>
          <p:cNvPr id="27" name="Straight Arrow Connector 26"/>
          <p:cNvCxnSpPr>
            <a:stCxn id="15" idx="2"/>
          </p:cNvCxnSpPr>
          <p:nvPr/>
        </p:nvCxnSpPr>
        <p:spPr bwMode="auto">
          <a:xfrm>
            <a:off x="4419600" y="5953254"/>
            <a:ext cx="0" cy="421624"/>
          </a:xfrm>
          <a:prstGeom prst="straightConnector1">
            <a:avLst/>
          </a:prstGeom>
          <a:noFill/>
          <a:ln w="22225">
            <a:solidFill>
              <a:schemeClr val="tx1"/>
            </a:solidFill>
            <a:round/>
            <a:headEnd/>
            <a:tailEnd type="triangle"/>
          </a:ln>
          <a:extLst>
            <a:ext uri="{909E8E84-426E-40DD-AFC4-6F175D3DCCD1}">
              <a14:hiddenFill xmlns:a14="http://schemas.microsoft.com/office/drawing/2010/main">
                <a:noFill/>
              </a14:hiddenFill>
            </a:ext>
          </a:extLst>
        </p:spPr>
      </p:cxnSp>
      <p:sp>
        <p:nvSpPr>
          <p:cNvPr id="28" name="TextBox 27"/>
          <p:cNvSpPr txBox="1"/>
          <p:nvPr/>
        </p:nvSpPr>
        <p:spPr>
          <a:xfrm>
            <a:off x="3965245" y="6346227"/>
            <a:ext cx="90871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ahoma"/>
                <a:ea typeface="+mn-ea"/>
                <a:cs typeface="+mn-cs"/>
              </a:rPr>
              <a:t>Results</a:t>
            </a:r>
          </a:p>
        </p:txBody>
      </p:sp>
      <p:sp>
        <p:nvSpPr>
          <p:cNvPr id="29" name="TextBox 28"/>
          <p:cNvSpPr txBox="1"/>
          <p:nvPr/>
        </p:nvSpPr>
        <p:spPr>
          <a:xfrm>
            <a:off x="3113696" y="3845316"/>
            <a:ext cx="112679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F497D">
                    <a:lumMod val="60000"/>
                    <a:lumOff val="40000"/>
                  </a:srgbClr>
                </a:solidFill>
                <a:effectLst/>
                <a:uLnTx/>
                <a:uFillTx/>
                <a:latin typeface="Tahoma"/>
                <a:ea typeface="+mn-ea"/>
                <a:cs typeface="+mn-cs"/>
              </a:rPr>
              <a:t>Diverse model reps</a:t>
            </a:r>
          </a:p>
        </p:txBody>
      </p:sp>
      <p:cxnSp>
        <p:nvCxnSpPr>
          <p:cNvPr id="31" name="Straight Connector 30"/>
          <p:cNvCxnSpPr/>
          <p:nvPr/>
        </p:nvCxnSpPr>
        <p:spPr bwMode="auto">
          <a:xfrm>
            <a:off x="7496175" y="3165976"/>
            <a:ext cx="9525" cy="534599"/>
          </a:xfrm>
          <a:prstGeom prst="line">
            <a:avLst/>
          </a:prstGeom>
          <a:noFill/>
          <a:ln w="22225">
            <a:solidFill>
              <a:schemeClr val="bg2">
                <a:lumMod val="50000"/>
              </a:schemeClr>
            </a:solidFill>
            <a:prstDash val="dash"/>
            <a:round/>
            <a:headEnd/>
            <a:tailEnd/>
          </a:ln>
          <a:extLst>
            <a:ext uri="{909E8E84-426E-40DD-AFC4-6F175D3DCCD1}">
              <a14:hiddenFill xmlns:a14="http://schemas.microsoft.com/office/drawing/2010/main">
                <a:noFill/>
              </a14:hiddenFill>
            </a:ext>
          </a:extLst>
        </p:spPr>
      </p:cxnSp>
      <p:cxnSp>
        <p:nvCxnSpPr>
          <p:cNvPr id="32" name="Straight Connector 31"/>
          <p:cNvCxnSpPr/>
          <p:nvPr/>
        </p:nvCxnSpPr>
        <p:spPr bwMode="auto">
          <a:xfrm>
            <a:off x="7600950" y="3188560"/>
            <a:ext cx="9525" cy="534599"/>
          </a:xfrm>
          <a:prstGeom prst="line">
            <a:avLst/>
          </a:prstGeom>
          <a:noFill/>
          <a:ln w="22225">
            <a:solidFill>
              <a:schemeClr val="bg2">
                <a:lumMod val="50000"/>
              </a:schemeClr>
            </a:solidFill>
            <a:prstDash val="dash"/>
            <a:round/>
            <a:headEnd/>
            <a:tailEnd/>
          </a:ln>
          <a:extLst>
            <a:ext uri="{909E8E84-426E-40DD-AFC4-6F175D3DCCD1}">
              <a14:hiddenFill xmlns:a14="http://schemas.microsoft.com/office/drawing/2010/main">
                <a:noFill/>
              </a14:hiddenFill>
            </a:ext>
          </a:extLst>
        </p:spPr>
      </p:cxnSp>
      <p:cxnSp>
        <p:nvCxnSpPr>
          <p:cNvPr id="37" name="Straight Arrow Connector 36"/>
          <p:cNvCxnSpPr/>
          <p:nvPr/>
        </p:nvCxnSpPr>
        <p:spPr bwMode="auto">
          <a:xfrm flipH="1" flipV="1">
            <a:off x="3362325" y="4485070"/>
            <a:ext cx="19050" cy="791909"/>
          </a:xfrm>
          <a:prstGeom prst="straightConnector1">
            <a:avLst/>
          </a:prstGeom>
          <a:noFill/>
          <a:ln w="22225">
            <a:solidFill>
              <a:schemeClr val="tx1"/>
            </a:solidFill>
            <a:round/>
            <a:headEnd/>
            <a:tailEnd type="triangle"/>
          </a:ln>
          <a:extLst>
            <a:ext uri="{909E8E84-426E-40DD-AFC4-6F175D3DCCD1}">
              <a14:hiddenFill xmlns:a14="http://schemas.microsoft.com/office/drawing/2010/main">
                <a:noFill/>
              </a14:hiddenFill>
            </a:ext>
          </a:extLst>
        </p:spPr>
      </p:cxnSp>
      <p:cxnSp>
        <p:nvCxnSpPr>
          <p:cNvPr id="41" name="Straight Arrow Connector 40"/>
          <p:cNvCxnSpPr>
            <a:cxnSpLocks/>
          </p:cNvCxnSpPr>
          <p:nvPr/>
        </p:nvCxnSpPr>
        <p:spPr bwMode="auto">
          <a:xfrm flipV="1">
            <a:off x="3341413" y="3073314"/>
            <a:ext cx="0" cy="657034"/>
          </a:xfrm>
          <a:prstGeom prst="straightConnector1">
            <a:avLst/>
          </a:prstGeom>
          <a:noFill/>
          <a:ln w="22225">
            <a:solidFill>
              <a:schemeClr val="tx1"/>
            </a:solidFill>
            <a:round/>
            <a:headEnd/>
            <a:tailEnd type="triangle"/>
          </a:ln>
          <a:extLst>
            <a:ext uri="{909E8E84-426E-40DD-AFC4-6F175D3DCCD1}">
              <a14:hiddenFill xmlns:a14="http://schemas.microsoft.com/office/drawing/2010/main">
                <a:noFill/>
              </a14:hiddenFill>
            </a:ext>
          </a:extLst>
        </p:spPr>
      </p:cxnSp>
      <p:sp>
        <p:nvSpPr>
          <p:cNvPr id="44" name="Oval 43"/>
          <p:cNvSpPr/>
          <p:nvPr/>
        </p:nvSpPr>
        <p:spPr>
          <a:xfrm>
            <a:off x="10874975" y="779978"/>
            <a:ext cx="1056330" cy="5081293"/>
          </a:xfrm>
          <a:prstGeom prst="ellipse">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a:ea typeface="+mn-ea"/>
              <a:cs typeface="+mn-cs"/>
            </a:endParaRPr>
          </a:p>
        </p:txBody>
      </p:sp>
      <p:cxnSp>
        <p:nvCxnSpPr>
          <p:cNvPr id="49" name="Straight Arrow Connector 48"/>
          <p:cNvCxnSpPr>
            <a:cxnSpLocks/>
            <a:stCxn id="83" idx="1"/>
            <a:endCxn id="8" idx="3"/>
          </p:cNvCxnSpPr>
          <p:nvPr/>
        </p:nvCxnSpPr>
        <p:spPr bwMode="auto">
          <a:xfrm flipH="1">
            <a:off x="5930591" y="2727112"/>
            <a:ext cx="2654482" cy="5237"/>
          </a:xfrm>
          <a:prstGeom prst="straightConnector1">
            <a:avLst/>
          </a:prstGeom>
          <a:noFill/>
          <a:ln w="22225">
            <a:solidFill>
              <a:schemeClr val="accent1">
                <a:lumMod val="60000"/>
                <a:lumOff val="40000"/>
              </a:schemeClr>
            </a:solidFill>
            <a:round/>
            <a:headEnd/>
            <a:tailEnd type="triangle"/>
          </a:ln>
          <a:extLst>
            <a:ext uri="{909E8E84-426E-40DD-AFC4-6F175D3DCCD1}">
              <a14:hiddenFill xmlns:a14="http://schemas.microsoft.com/office/drawing/2010/main">
                <a:noFill/>
              </a14:hiddenFill>
            </a:ext>
          </a:extLst>
        </p:spPr>
      </p:cxnSp>
      <p:cxnSp>
        <p:nvCxnSpPr>
          <p:cNvPr id="50" name="Straight Arrow Connector 49"/>
          <p:cNvCxnSpPr>
            <a:cxnSpLocks/>
            <a:stCxn id="44" idx="1"/>
          </p:cNvCxnSpPr>
          <p:nvPr/>
        </p:nvCxnSpPr>
        <p:spPr bwMode="auto">
          <a:xfrm flipH="1">
            <a:off x="10149485" y="1524116"/>
            <a:ext cx="880186" cy="840251"/>
          </a:xfrm>
          <a:prstGeom prst="straightConnector1">
            <a:avLst/>
          </a:prstGeom>
          <a:noFill/>
          <a:ln w="22225">
            <a:solidFill>
              <a:schemeClr val="accent1">
                <a:lumMod val="60000"/>
                <a:lumOff val="40000"/>
              </a:schemeClr>
            </a:solidFill>
            <a:round/>
            <a:headEnd/>
            <a:tailEnd type="triangle"/>
          </a:ln>
          <a:extLst>
            <a:ext uri="{909E8E84-426E-40DD-AFC4-6F175D3DCCD1}">
              <a14:hiddenFill xmlns:a14="http://schemas.microsoft.com/office/drawing/2010/main">
                <a:noFill/>
              </a14:hiddenFill>
            </a:ext>
          </a:extLst>
        </p:spPr>
      </p:cxnSp>
      <p:cxnSp>
        <p:nvCxnSpPr>
          <p:cNvPr id="51" name="Straight Arrow Connector 50"/>
          <p:cNvCxnSpPr>
            <a:cxnSpLocks/>
          </p:cNvCxnSpPr>
          <p:nvPr/>
        </p:nvCxnSpPr>
        <p:spPr bwMode="auto">
          <a:xfrm flipH="1" flipV="1">
            <a:off x="9879171" y="3279822"/>
            <a:ext cx="995804" cy="693866"/>
          </a:xfrm>
          <a:prstGeom prst="straightConnector1">
            <a:avLst/>
          </a:prstGeom>
          <a:noFill/>
          <a:ln w="22225">
            <a:solidFill>
              <a:schemeClr val="accent1">
                <a:lumMod val="60000"/>
                <a:lumOff val="40000"/>
              </a:schemeClr>
            </a:solidFill>
            <a:round/>
            <a:headEnd/>
            <a:tailEnd type="triangle"/>
          </a:ln>
          <a:extLst>
            <a:ext uri="{909E8E84-426E-40DD-AFC4-6F175D3DCCD1}">
              <a14:hiddenFill xmlns:a14="http://schemas.microsoft.com/office/drawing/2010/main">
                <a:noFill/>
              </a14:hiddenFill>
            </a:ext>
          </a:extLst>
        </p:spPr>
      </p:cxnSp>
      <p:sp>
        <p:nvSpPr>
          <p:cNvPr id="16" name="Oval 15"/>
          <p:cNvSpPr/>
          <p:nvPr/>
        </p:nvSpPr>
        <p:spPr>
          <a:xfrm>
            <a:off x="5532639" y="3345335"/>
            <a:ext cx="123114" cy="14473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ahoma"/>
                <a:ea typeface="+mn-ea"/>
                <a:cs typeface="+mn-cs"/>
              </a:rPr>
              <a:t>                             </a:t>
            </a:r>
          </a:p>
        </p:txBody>
      </p:sp>
      <p:sp>
        <p:nvSpPr>
          <p:cNvPr id="42" name="Oval 41"/>
          <p:cNvSpPr/>
          <p:nvPr/>
        </p:nvSpPr>
        <p:spPr>
          <a:xfrm>
            <a:off x="5532639" y="4742081"/>
            <a:ext cx="123114" cy="14473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a:ea typeface="+mn-ea"/>
              <a:cs typeface="+mn-cs"/>
            </a:endParaRPr>
          </a:p>
        </p:txBody>
      </p:sp>
      <p:cxnSp>
        <p:nvCxnSpPr>
          <p:cNvPr id="25" name="Straight Connector 24"/>
          <p:cNvCxnSpPr>
            <a:stCxn id="16" idx="7"/>
          </p:cNvCxnSpPr>
          <p:nvPr/>
        </p:nvCxnSpPr>
        <p:spPr bwMode="auto">
          <a:xfrm flipV="1">
            <a:off x="5637723" y="3242055"/>
            <a:ext cx="210875" cy="124475"/>
          </a:xfrm>
          <a:prstGeom prst="line">
            <a:avLst/>
          </a:prstGeom>
          <a:noFill/>
          <a:ln w="3175">
            <a:solidFill>
              <a:srgbClr val="FF0000"/>
            </a:solidFill>
            <a:round/>
            <a:headEnd/>
            <a:tailEnd/>
          </a:ln>
          <a:extLst>
            <a:ext uri="{909E8E84-426E-40DD-AFC4-6F175D3DCCD1}">
              <a14:hiddenFill xmlns:a14="http://schemas.microsoft.com/office/drawing/2010/main">
                <a:noFill/>
              </a14:hiddenFill>
            </a:ext>
          </a:extLst>
        </p:spPr>
      </p:cxnSp>
      <p:sp>
        <p:nvSpPr>
          <p:cNvPr id="26" name="TextBox 25"/>
          <p:cNvSpPr txBox="1"/>
          <p:nvPr/>
        </p:nvSpPr>
        <p:spPr>
          <a:xfrm>
            <a:off x="5777623" y="3106145"/>
            <a:ext cx="57740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0000"/>
                </a:solidFill>
                <a:effectLst/>
                <a:uLnTx/>
                <a:uFillTx/>
                <a:latin typeface="Tahoma"/>
                <a:ea typeface="+mn-ea"/>
                <a:cs typeface="+mn-cs"/>
              </a:rPr>
              <a:t>choice</a:t>
            </a:r>
          </a:p>
        </p:txBody>
      </p:sp>
      <p:cxnSp>
        <p:nvCxnSpPr>
          <p:cNvPr id="47" name="Straight Connector 46"/>
          <p:cNvCxnSpPr/>
          <p:nvPr/>
        </p:nvCxnSpPr>
        <p:spPr bwMode="auto">
          <a:xfrm flipV="1">
            <a:off x="5633753" y="4630796"/>
            <a:ext cx="210875" cy="124475"/>
          </a:xfrm>
          <a:prstGeom prst="line">
            <a:avLst/>
          </a:prstGeom>
          <a:noFill/>
          <a:ln w="3175">
            <a:solidFill>
              <a:srgbClr val="FF0000"/>
            </a:solidFill>
            <a:round/>
            <a:headEnd/>
            <a:tailEnd/>
          </a:ln>
          <a:extLst>
            <a:ext uri="{909E8E84-426E-40DD-AFC4-6F175D3DCCD1}">
              <a14:hiddenFill xmlns:a14="http://schemas.microsoft.com/office/drawing/2010/main">
                <a:noFill/>
              </a14:hiddenFill>
            </a:ext>
          </a:extLst>
        </p:spPr>
      </p:cxnSp>
      <p:sp>
        <p:nvSpPr>
          <p:cNvPr id="48" name="TextBox 47"/>
          <p:cNvSpPr txBox="1"/>
          <p:nvPr/>
        </p:nvSpPr>
        <p:spPr>
          <a:xfrm>
            <a:off x="5773653" y="4494886"/>
            <a:ext cx="57740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0000"/>
                </a:solidFill>
                <a:effectLst/>
                <a:uLnTx/>
                <a:uFillTx/>
                <a:latin typeface="Tahoma"/>
                <a:ea typeface="+mn-ea"/>
                <a:cs typeface="+mn-cs"/>
              </a:rPr>
              <a:t>choice</a:t>
            </a:r>
          </a:p>
        </p:txBody>
      </p:sp>
      <p:sp>
        <p:nvSpPr>
          <p:cNvPr id="54" name="TextBox 53"/>
          <p:cNvSpPr txBox="1"/>
          <p:nvPr/>
        </p:nvSpPr>
        <p:spPr>
          <a:xfrm>
            <a:off x="2904901" y="2770397"/>
            <a:ext cx="3588054"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F497D">
                    <a:lumMod val="60000"/>
                    <a:lumOff val="40000"/>
                  </a:srgbClr>
                </a:solidFill>
                <a:effectLst/>
                <a:uLnTx/>
                <a:uFillTx/>
                <a:latin typeface="Tahoma"/>
                <a:ea typeface="+mn-ea"/>
                <a:cs typeface="+mn-cs"/>
              </a:rPr>
              <a:t>Reps (topology, sketch, logic…)</a:t>
            </a:r>
          </a:p>
        </p:txBody>
      </p:sp>
      <p:sp>
        <p:nvSpPr>
          <p:cNvPr id="33" name="Rectangle 32"/>
          <p:cNvSpPr/>
          <p:nvPr/>
        </p:nvSpPr>
        <p:spPr>
          <a:xfrm>
            <a:off x="9808865" y="179883"/>
            <a:ext cx="2455070"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F497D">
                    <a:lumMod val="60000"/>
                    <a:lumOff val="40000"/>
                  </a:srgbClr>
                </a:solidFill>
                <a:effectLst/>
                <a:uLnTx/>
                <a:uFillTx/>
                <a:latin typeface="Tahoma"/>
                <a:ea typeface="+mn-ea"/>
                <a:cs typeface="+mn-cs"/>
              </a:rPr>
              <a:t>Knowledge from semi-structured sources </a:t>
            </a:r>
            <a:endParaRPr kumimoji="0" lang="en-US" sz="1800" b="0" i="0" u="none" strike="noStrike" kern="1200" cap="none" spc="0" normalizeH="0" baseline="0" noProof="0" dirty="0">
              <a:ln>
                <a:noFill/>
              </a:ln>
              <a:solidFill>
                <a:prstClr val="black"/>
              </a:solidFill>
              <a:effectLst/>
              <a:uLnTx/>
              <a:uFillTx/>
              <a:latin typeface="Tahoma"/>
              <a:ea typeface="+mn-ea"/>
              <a:cs typeface="+mn-cs"/>
            </a:endParaRPr>
          </a:p>
        </p:txBody>
      </p:sp>
      <p:sp>
        <p:nvSpPr>
          <p:cNvPr id="39" name="Rectangle 38"/>
          <p:cNvSpPr/>
          <p:nvPr/>
        </p:nvSpPr>
        <p:spPr>
          <a:xfrm>
            <a:off x="1901021" y="1512089"/>
            <a:ext cx="4661704" cy="246024"/>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ahoma"/>
                <a:ea typeface="+mn-ea"/>
                <a:cs typeface="+mn-cs"/>
              </a:rPr>
              <a:t>HMI</a:t>
            </a:r>
          </a:p>
        </p:txBody>
      </p:sp>
      <p:sp>
        <p:nvSpPr>
          <p:cNvPr id="43" name="TextBox 42"/>
          <p:cNvSpPr txBox="1"/>
          <p:nvPr/>
        </p:nvSpPr>
        <p:spPr>
          <a:xfrm>
            <a:off x="387479" y="758153"/>
            <a:ext cx="20601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504D">
                    <a:lumMod val="60000"/>
                    <a:lumOff val="40000"/>
                  </a:srgbClr>
                </a:solidFill>
                <a:effectLst/>
                <a:uLnTx/>
                <a:uFillTx/>
                <a:latin typeface="Tahoma"/>
                <a:ea typeface="+mn-ea"/>
                <a:cs typeface="+mn-cs"/>
              </a:rPr>
              <a:t>Domain Ontology?</a:t>
            </a:r>
          </a:p>
        </p:txBody>
      </p:sp>
      <p:sp>
        <p:nvSpPr>
          <p:cNvPr id="60" name="TextBox 59"/>
          <p:cNvSpPr txBox="1"/>
          <p:nvPr/>
        </p:nvSpPr>
        <p:spPr>
          <a:xfrm>
            <a:off x="794774" y="1512089"/>
            <a:ext cx="119190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504D">
                    <a:lumMod val="60000"/>
                    <a:lumOff val="40000"/>
                  </a:srgbClr>
                </a:solidFill>
                <a:effectLst/>
                <a:uLnTx/>
                <a:uFillTx/>
                <a:latin typeface="Tahoma"/>
                <a:ea typeface="+mn-ea"/>
                <a:cs typeface="+mn-cs"/>
              </a:rPr>
              <a:t>Semantic constraints</a:t>
            </a:r>
          </a:p>
        </p:txBody>
      </p:sp>
      <p:sp>
        <p:nvSpPr>
          <p:cNvPr id="61" name="TextBox 60"/>
          <p:cNvSpPr txBox="1"/>
          <p:nvPr/>
        </p:nvSpPr>
        <p:spPr>
          <a:xfrm>
            <a:off x="747073" y="3215161"/>
            <a:ext cx="119190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504D">
                    <a:lumMod val="60000"/>
                    <a:lumOff val="40000"/>
                  </a:srgbClr>
                </a:solidFill>
                <a:effectLst/>
                <a:uLnTx/>
                <a:uFillTx/>
                <a:latin typeface="Tahoma"/>
                <a:ea typeface="+mn-ea"/>
                <a:cs typeface="+mn-cs"/>
              </a:rPr>
              <a:t>Syntactic constraints</a:t>
            </a:r>
          </a:p>
        </p:txBody>
      </p:sp>
      <p:sp>
        <p:nvSpPr>
          <p:cNvPr id="62" name="TextBox 61"/>
          <p:cNvSpPr txBox="1"/>
          <p:nvPr/>
        </p:nvSpPr>
        <p:spPr>
          <a:xfrm>
            <a:off x="719187" y="4751628"/>
            <a:ext cx="1267492"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504D">
                    <a:lumMod val="60000"/>
                    <a:lumOff val="40000"/>
                  </a:srgbClr>
                </a:solidFill>
                <a:effectLst/>
                <a:uLnTx/>
                <a:uFillTx/>
                <a:latin typeface="Tahoma"/>
                <a:ea typeface="+mn-ea"/>
                <a:cs typeface="+mn-cs"/>
              </a:rPr>
              <a:t>Computation &amp; execution constraints</a:t>
            </a:r>
          </a:p>
        </p:txBody>
      </p:sp>
      <p:cxnSp>
        <p:nvCxnSpPr>
          <p:cNvPr id="64" name="Straight Arrow Connector 63"/>
          <p:cNvCxnSpPr>
            <a:stCxn id="60" idx="2"/>
            <a:endCxn id="61" idx="0"/>
          </p:cNvCxnSpPr>
          <p:nvPr/>
        </p:nvCxnSpPr>
        <p:spPr bwMode="auto">
          <a:xfrm flipH="1">
            <a:off x="1343026" y="2035309"/>
            <a:ext cx="47701" cy="1179852"/>
          </a:xfrm>
          <a:prstGeom prst="straightConnector1">
            <a:avLst/>
          </a:prstGeom>
          <a:noFill/>
          <a:ln w="22225">
            <a:solidFill>
              <a:schemeClr val="accent2">
                <a:lumMod val="60000"/>
                <a:lumOff val="40000"/>
              </a:schemeClr>
            </a:solidFill>
            <a:round/>
            <a:headEnd/>
            <a:tailEnd type="triangle"/>
          </a:ln>
          <a:extLst>
            <a:ext uri="{909E8E84-426E-40DD-AFC4-6F175D3DCCD1}">
              <a14:hiddenFill xmlns:a14="http://schemas.microsoft.com/office/drawing/2010/main">
                <a:noFill/>
              </a14:hiddenFill>
            </a:ext>
          </a:extLst>
        </p:spPr>
      </p:cxnSp>
      <p:cxnSp>
        <p:nvCxnSpPr>
          <p:cNvPr id="65" name="Straight Arrow Connector 64"/>
          <p:cNvCxnSpPr>
            <a:stCxn id="61" idx="2"/>
            <a:endCxn id="62" idx="0"/>
          </p:cNvCxnSpPr>
          <p:nvPr/>
        </p:nvCxnSpPr>
        <p:spPr bwMode="auto">
          <a:xfrm>
            <a:off x="1343026" y="3738381"/>
            <a:ext cx="9907" cy="1013247"/>
          </a:xfrm>
          <a:prstGeom prst="straightConnector1">
            <a:avLst/>
          </a:prstGeom>
          <a:noFill/>
          <a:ln w="22225">
            <a:solidFill>
              <a:schemeClr val="accent2">
                <a:lumMod val="60000"/>
                <a:lumOff val="40000"/>
              </a:schemeClr>
            </a:solidFill>
            <a:round/>
            <a:headEnd/>
            <a:tailEnd type="triangle"/>
          </a:ln>
          <a:extLst>
            <a:ext uri="{909E8E84-426E-40DD-AFC4-6F175D3DCCD1}">
              <a14:hiddenFill xmlns:a14="http://schemas.microsoft.com/office/drawing/2010/main">
                <a:noFill/>
              </a14:hiddenFill>
            </a:ext>
          </a:extLst>
        </p:spPr>
      </p:cxnSp>
      <p:cxnSp>
        <p:nvCxnSpPr>
          <p:cNvPr id="68" name="Straight Arrow Connector 67"/>
          <p:cNvCxnSpPr>
            <a:stCxn id="43" idx="2"/>
            <a:endCxn id="60" idx="0"/>
          </p:cNvCxnSpPr>
          <p:nvPr/>
        </p:nvCxnSpPr>
        <p:spPr bwMode="auto">
          <a:xfrm flipH="1">
            <a:off x="1390727" y="1127485"/>
            <a:ext cx="26842" cy="384604"/>
          </a:xfrm>
          <a:prstGeom prst="straightConnector1">
            <a:avLst/>
          </a:prstGeom>
          <a:noFill/>
          <a:ln w="22225">
            <a:solidFill>
              <a:schemeClr val="accent2">
                <a:lumMod val="60000"/>
                <a:lumOff val="40000"/>
              </a:schemeClr>
            </a:solidFill>
            <a:round/>
            <a:headEnd/>
            <a:tailEnd type="triangle"/>
          </a:ln>
          <a:extLst>
            <a:ext uri="{909E8E84-426E-40DD-AFC4-6F175D3DCCD1}">
              <a14:hiddenFill xmlns:a14="http://schemas.microsoft.com/office/drawing/2010/main">
                <a:noFill/>
              </a14:hiddenFill>
            </a:ext>
          </a:extLst>
        </p:spPr>
      </p:cxnSp>
      <p:sp>
        <p:nvSpPr>
          <p:cNvPr id="53" name="Rectangle 52">
            <a:extLst>
              <a:ext uri="{FF2B5EF4-FFF2-40B4-BE49-F238E27FC236}">
                <a16:creationId xmlns:a16="http://schemas.microsoft.com/office/drawing/2014/main" id="{3D0DF620-80D1-410A-A417-F953F45D8DCF}"/>
              </a:ext>
            </a:extLst>
          </p:cNvPr>
          <p:cNvSpPr/>
          <p:nvPr/>
        </p:nvSpPr>
        <p:spPr>
          <a:xfrm>
            <a:off x="6669605" y="2971335"/>
            <a:ext cx="1943989" cy="8858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ahoma"/>
                <a:ea typeface="+mn-ea"/>
                <a:cs typeface="+mn-cs"/>
              </a:rPr>
              <a:t>Computational Modeling framework(s)</a:t>
            </a:r>
          </a:p>
        </p:txBody>
      </p:sp>
      <p:cxnSp>
        <p:nvCxnSpPr>
          <p:cNvPr id="66" name="Straight Arrow Connector 65">
            <a:extLst>
              <a:ext uri="{FF2B5EF4-FFF2-40B4-BE49-F238E27FC236}">
                <a16:creationId xmlns:a16="http://schemas.microsoft.com/office/drawing/2014/main" id="{BDE52D59-9034-4E9E-A74C-ACFA75086741}"/>
              </a:ext>
            </a:extLst>
          </p:cNvPr>
          <p:cNvCxnSpPr>
            <a:cxnSpLocks/>
            <a:endCxn id="74" idx="6"/>
          </p:cNvCxnSpPr>
          <p:nvPr/>
        </p:nvCxnSpPr>
        <p:spPr bwMode="auto">
          <a:xfrm flipH="1">
            <a:off x="5455284" y="2121018"/>
            <a:ext cx="1221886" cy="7185"/>
          </a:xfrm>
          <a:prstGeom prst="straightConnector1">
            <a:avLst/>
          </a:prstGeom>
          <a:noFill/>
          <a:ln w="22225">
            <a:solidFill>
              <a:schemeClr val="tx1"/>
            </a:solidFill>
            <a:round/>
            <a:headEnd/>
            <a:tailEnd type="triangle"/>
          </a:ln>
          <a:extLst>
            <a:ext uri="{909E8E84-426E-40DD-AFC4-6F175D3DCCD1}">
              <a14:hiddenFill xmlns:a14="http://schemas.microsoft.com/office/drawing/2010/main">
                <a:noFill/>
              </a14:hiddenFill>
            </a:ext>
          </a:extLst>
        </p:spPr>
      </p:cxnSp>
      <p:cxnSp>
        <p:nvCxnSpPr>
          <p:cNvPr id="67" name="Straight Arrow Connector 66">
            <a:extLst>
              <a:ext uri="{FF2B5EF4-FFF2-40B4-BE49-F238E27FC236}">
                <a16:creationId xmlns:a16="http://schemas.microsoft.com/office/drawing/2014/main" id="{B887156A-4FAA-4522-9C66-C2257DA032FA}"/>
              </a:ext>
            </a:extLst>
          </p:cNvPr>
          <p:cNvCxnSpPr>
            <a:cxnSpLocks/>
          </p:cNvCxnSpPr>
          <p:nvPr/>
        </p:nvCxnSpPr>
        <p:spPr bwMode="auto">
          <a:xfrm>
            <a:off x="5390875" y="1758113"/>
            <a:ext cx="0" cy="627395"/>
          </a:xfrm>
          <a:prstGeom prst="straightConnector1">
            <a:avLst/>
          </a:prstGeom>
          <a:noFill/>
          <a:ln w="22225">
            <a:solidFill>
              <a:schemeClr val="tx1"/>
            </a:solidFill>
            <a:round/>
            <a:headEnd/>
            <a:tailEnd type="triangle"/>
          </a:ln>
          <a:extLst>
            <a:ext uri="{909E8E84-426E-40DD-AFC4-6F175D3DCCD1}">
              <a14:hiddenFill xmlns:a14="http://schemas.microsoft.com/office/drawing/2010/main">
                <a:noFill/>
              </a14:hiddenFill>
            </a:ext>
          </a:extLst>
        </p:spPr>
      </p:cxnSp>
      <p:cxnSp>
        <p:nvCxnSpPr>
          <p:cNvPr id="72" name="Straight Arrow Connector 71">
            <a:extLst>
              <a:ext uri="{FF2B5EF4-FFF2-40B4-BE49-F238E27FC236}">
                <a16:creationId xmlns:a16="http://schemas.microsoft.com/office/drawing/2014/main" id="{8E12CDB5-82B6-4374-A5B3-1C4D3BAB9EC0}"/>
              </a:ext>
            </a:extLst>
          </p:cNvPr>
          <p:cNvCxnSpPr>
            <a:cxnSpLocks/>
          </p:cNvCxnSpPr>
          <p:nvPr/>
        </p:nvCxnSpPr>
        <p:spPr bwMode="auto">
          <a:xfrm flipH="1" flipV="1">
            <a:off x="3715650" y="1758114"/>
            <a:ext cx="13714" cy="619310"/>
          </a:xfrm>
          <a:prstGeom prst="straightConnector1">
            <a:avLst/>
          </a:prstGeom>
          <a:noFill/>
          <a:ln w="22225">
            <a:solidFill>
              <a:schemeClr val="tx1"/>
            </a:solidFill>
            <a:round/>
            <a:headEnd/>
            <a:tailEnd type="triangle"/>
          </a:ln>
          <a:extLst>
            <a:ext uri="{909E8E84-426E-40DD-AFC4-6F175D3DCCD1}">
              <a14:hiddenFill xmlns:a14="http://schemas.microsoft.com/office/drawing/2010/main">
                <a:noFill/>
              </a14:hiddenFill>
            </a:ext>
          </a:extLst>
        </p:spPr>
      </p:cxnSp>
      <p:sp>
        <p:nvSpPr>
          <p:cNvPr id="73" name="TextBox 72">
            <a:extLst>
              <a:ext uri="{FF2B5EF4-FFF2-40B4-BE49-F238E27FC236}">
                <a16:creationId xmlns:a16="http://schemas.microsoft.com/office/drawing/2014/main" id="{E7BDC5E6-C6E8-4D1B-AF47-65B9847A7B66}"/>
              </a:ext>
            </a:extLst>
          </p:cNvPr>
          <p:cNvSpPr txBox="1"/>
          <p:nvPr/>
        </p:nvSpPr>
        <p:spPr>
          <a:xfrm>
            <a:off x="10853899" y="2121018"/>
            <a:ext cx="1086734" cy="203132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F497D">
                    <a:lumMod val="60000"/>
                    <a:lumOff val="40000"/>
                  </a:srgbClr>
                </a:solidFill>
                <a:effectLst/>
                <a:uLnTx/>
                <a:uFillTx/>
                <a:latin typeface="Tahoma"/>
                <a:ea typeface="+mn-ea"/>
                <a:cs typeface="+mn-cs"/>
              </a:rPr>
              <a:t>Text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rgbClr val="1F497D">
                    <a:lumMod val="60000"/>
                    <a:lumOff val="40000"/>
                  </a:srgbClr>
                </a:solidFill>
                <a:latin typeface="Tahoma"/>
              </a:rPr>
              <a:t>Figures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F497D">
                    <a:lumMod val="60000"/>
                    <a:lumOff val="40000"/>
                  </a:srgbClr>
                </a:solidFill>
                <a:effectLst/>
                <a:uLnTx/>
                <a:uFillTx/>
                <a:latin typeface="Tahoma"/>
                <a:ea typeface="+mn-ea"/>
                <a:cs typeface="+mn-cs"/>
              </a:rPr>
              <a:t>Tables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F497D">
                    <a:lumMod val="60000"/>
                    <a:lumOff val="40000"/>
                  </a:srgbClr>
                </a:solidFill>
                <a:effectLst/>
                <a:uLnTx/>
                <a:uFillTx/>
                <a:latin typeface="Tahoma"/>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solidFill>
                <a:srgbClr val="1F497D">
                  <a:lumMod val="60000"/>
                  <a:lumOff val="40000"/>
                </a:srgbClr>
              </a:solidFill>
              <a:latin typeface="Tahoma"/>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solidFill>
                <a:srgbClr val="1F497D">
                  <a:lumMod val="60000"/>
                  <a:lumOff val="40000"/>
                </a:srgbClr>
              </a:solidFill>
              <a:latin typeface="Tahoma"/>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rgbClr val="1F497D">
                    <a:lumMod val="60000"/>
                    <a:lumOff val="40000"/>
                  </a:srgbClr>
                </a:solidFill>
                <a:latin typeface="Tahoma"/>
              </a:rPr>
              <a:t>Non-Executable </a:t>
            </a:r>
            <a:r>
              <a:rPr kumimoji="0" lang="en-US" sz="1400" b="0" i="0" u="none" strike="noStrike" kern="1200" cap="none" spc="0" normalizeH="0" baseline="0" noProof="0" dirty="0">
                <a:ln>
                  <a:noFill/>
                </a:ln>
                <a:solidFill>
                  <a:srgbClr val="1F497D">
                    <a:lumMod val="60000"/>
                    <a:lumOff val="40000"/>
                  </a:srgbClr>
                </a:solidFill>
                <a:effectLst/>
                <a:uLnTx/>
                <a:uFillTx/>
                <a:latin typeface="Tahoma"/>
                <a:ea typeface="+mn-ea"/>
                <a:cs typeface="+mn-cs"/>
              </a:rPr>
              <a:t>Code</a:t>
            </a:r>
          </a:p>
        </p:txBody>
      </p:sp>
      <p:sp>
        <p:nvSpPr>
          <p:cNvPr id="74" name="Oval 73">
            <a:extLst>
              <a:ext uri="{FF2B5EF4-FFF2-40B4-BE49-F238E27FC236}">
                <a16:creationId xmlns:a16="http://schemas.microsoft.com/office/drawing/2014/main" id="{E5142843-E416-4B19-A466-EF2D3CB8F077}"/>
              </a:ext>
            </a:extLst>
          </p:cNvPr>
          <p:cNvSpPr/>
          <p:nvPr/>
        </p:nvSpPr>
        <p:spPr>
          <a:xfrm>
            <a:off x="5332170" y="2055837"/>
            <a:ext cx="123114" cy="14473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ahoma"/>
                <a:ea typeface="+mn-ea"/>
                <a:cs typeface="+mn-cs"/>
              </a:rPr>
              <a:t>                             </a:t>
            </a:r>
          </a:p>
        </p:txBody>
      </p:sp>
      <p:cxnSp>
        <p:nvCxnSpPr>
          <p:cNvPr id="75" name="Straight Connector 74">
            <a:extLst>
              <a:ext uri="{FF2B5EF4-FFF2-40B4-BE49-F238E27FC236}">
                <a16:creationId xmlns:a16="http://schemas.microsoft.com/office/drawing/2014/main" id="{FBAE5E37-4E44-4EEE-946C-133B70B87707}"/>
              </a:ext>
            </a:extLst>
          </p:cNvPr>
          <p:cNvCxnSpPr>
            <a:cxnSpLocks/>
            <a:stCxn id="74" idx="5"/>
            <a:endCxn id="76" idx="1"/>
          </p:cNvCxnSpPr>
          <p:nvPr/>
        </p:nvCxnSpPr>
        <p:spPr bwMode="auto">
          <a:xfrm>
            <a:off x="5437254" y="2179373"/>
            <a:ext cx="170575" cy="73008"/>
          </a:xfrm>
          <a:prstGeom prst="line">
            <a:avLst/>
          </a:prstGeom>
          <a:noFill/>
          <a:ln w="3175">
            <a:solidFill>
              <a:srgbClr val="FF0000"/>
            </a:solidFill>
            <a:round/>
            <a:headEnd/>
            <a:tailEnd/>
          </a:ln>
          <a:extLst>
            <a:ext uri="{909E8E84-426E-40DD-AFC4-6F175D3DCCD1}">
              <a14:hiddenFill xmlns:a14="http://schemas.microsoft.com/office/drawing/2010/main">
                <a:noFill/>
              </a14:hiddenFill>
            </a:ext>
          </a:extLst>
        </p:spPr>
      </p:cxnSp>
      <p:sp>
        <p:nvSpPr>
          <p:cNvPr id="76" name="TextBox 75">
            <a:extLst>
              <a:ext uri="{FF2B5EF4-FFF2-40B4-BE49-F238E27FC236}">
                <a16:creationId xmlns:a16="http://schemas.microsoft.com/office/drawing/2014/main" id="{7204D870-1504-43B5-B560-B56275BB3E29}"/>
              </a:ext>
            </a:extLst>
          </p:cNvPr>
          <p:cNvSpPr txBox="1"/>
          <p:nvPr/>
        </p:nvSpPr>
        <p:spPr>
          <a:xfrm>
            <a:off x="5607829" y="2121576"/>
            <a:ext cx="57740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0000"/>
                </a:solidFill>
                <a:effectLst/>
                <a:uLnTx/>
                <a:uFillTx/>
                <a:latin typeface="Tahoma"/>
                <a:ea typeface="+mn-ea"/>
                <a:cs typeface="+mn-cs"/>
              </a:rPr>
              <a:t>choice</a:t>
            </a:r>
          </a:p>
        </p:txBody>
      </p:sp>
      <p:sp>
        <p:nvSpPr>
          <p:cNvPr id="40" name="Freeform: Shape 39">
            <a:extLst>
              <a:ext uri="{FF2B5EF4-FFF2-40B4-BE49-F238E27FC236}">
                <a16:creationId xmlns:a16="http://schemas.microsoft.com/office/drawing/2014/main" id="{DA80DCF6-2356-4358-BDD5-6EE61938DB24}"/>
              </a:ext>
            </a:extLst>
          </p:cNvPr>
          <p:cNvSpPr/>
          <p:nvPr/>
        </p:nvSpPr>
        <p:spPr>
          <a:xfrm>
            <a:off x="3990671" y="1828950"/>
            <a:ext cx="1125683" cy="541388"/>
          </a:xfrm>
          <a:custGeom>
            <a:avLst/>
            <a:gdLst>
              <a:gd name="connsiteX0" fmla="*/ 599250 w 686016"/>
              <a:gd name="connsiteY0" fmla="*/ 386614 h 386614"/>
              <a:gd name="connsiteX1" fmla="*/ 670272 w 686016"/>
              <a:gd name="connsiteY1" fmla="*/ 67018 h 386614"/>
              <a:gd name="connsiteX2" fmla="*/ 332920 w 686016"/>
              <a:gd name="connsiteY2" fmla="*/ 4874 h 386614"/>
              <a:gd name="connsiteX3" fmla="*/ 4446 w 686016"/>
              <a:gd name="connsiteY3" fmla="*/ 146917 h 386614"/>
              <a:gd name="connsiteX4" fmla="*/ 173122 w 686016"/>
              <a:gd name="connsiteY4" fmla="*/ 386614 h 386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6016" h="386614">
                <a:moveTo>
                  <a:pt x="599250" y="386614"/>
                </a:moveTo>
                <a:cubicBezTo>
                  <a:pt x="656955" y="258627"/>
                  <a:pt x="714660" y="130641"/>
                  <a:pt x="670272" y="67018"/>
                </a:cubicBezTo>
                <a:cubicBezTo>
                  <a:pt x="625884" y="3395"/>
                  <a:pt x="443891" y="-8442"/>
                  <a:pt x="332920" y="4874"/>
                </a:cubicBezTo>
                <a:cubicBezTo>
                  <a:pt x="221949" y="18190"/>
                  <a:pt x="31079" y="83294"/>
                  <a:pt x="4446" y="146917"/>
                </a:cubicBezTo>
                <a:cubicBezTo>
                  <a:pt x="-22187" y="210540"/>
                  <a:pt x="75467" y="298577"/>
                  <a:pt x="173122" y="386614"/>
                </a:cubicBezTo>
              </a:path>
            </a:pathLst>
          </a:custGeom>
          <a:noFill/>
          <a:ln>
            <a:solidFill>
              <a:schemeClr val="tx1"/>
            </a:solidFill>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7B347655-D7C6-4919-8002-15219571447A}"/>
              </a:ext>
            </a:extLst>
          </p:cNvPr>
          <p:cNvSpPr txBox="1"/>
          <p:nvPr/>
        </p:nvSpPr>
        <p:spPr>
          <a:xfrm>
            <a:off x="4020932" y="1828950"/>
            <a:ext cx="1178380" cy="59380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0000"/>
                </a:solidFill>
                <a:effectLst/>
                <a:uLnTx/>
                <a:uFillTx/>
                <a:latin typeface="Tahoma"/>
                <a:ea typeface="+mn-ea"/>
                <a:cs typeface="+mn-cs"/>
              </a:rPr>
              <a:t>Morphisms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solidFill>
                  <a:srgbClr val="FF0000"/>
                </a:solidFill>
                <a:latin typeface="Tahoma"/>
              </a:rPr>
              <a:t>Between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0000"/>
                </a:solidFill>
                <a:effectLst/>
                <a:uLnTx/>
                <a:uFillTx/>
                <a:latin typeface="Tahoma"/>
                <a:ea typeface="+mn-ea"/>
                <a:cs typeface="+mn-cs"/>
              </a:rPr>
              <a:t>formulations</a:t>
            </a:r>
          </a:p>
        </p:txBody>
      </p:sp>
      <p:cxnSp>
        <p:nvCxnSpPr>
          <p:cNvPr id="78" name="Straight Connector 77">
            <a:extLst>
              <a:ext uri="{FF2B5EF4-FFF2-40B4-BE49-F238E27FC236}">
                <a16:creationId xmlns:a16="http://schemas.microsoft.com/office/drawing/2014/main" id="{6B58D277-6A0D-4FAC-8859-6BD00120B7CB}"/>
              </a:ext>
            </a:extLst>
          </p:cNvPr>
          <p:cNvCxnSpPr>
            <a:cxnSpLocks/>
            <a:endCxn id="53" idx="0"/>
          </p:cNvCxnSpPr>
          <p:nvPr/>
        </p:nvCxnSpPr>
        <p:spPr bwMode="auto">
          <a:xfrm flipH="1">
            <a:off x="7641600" y="2499226"/>
            <a:ext cx="6976" cy="472109"/>
          </a:xfrm>
          <a:prstGeom prst="line">
            <a:avLst/>
          </a:prstGeom>
          <a:noFill/>
          <a:ln w="22225">
            <a:solidFill>
              <a:schemeClr val="bg2">
                <a:lumMod val="50000"/>
              </a:schemeClr>
            </a:solidFill>
            <a:prstDash val="dash"/>
            <a:round/>
            <a:headEnd/>
            <a:tailEnd/>
          </a:ln>
          <a:extLst>
            <a:ext uri="{909E8E84-426E-40DD-AFC4-6F175D3DCCD1}">
              <a14:hiddenFill xmlns:a14="http://schemas.microsoft.com/office/drawing/2010/main">
                <a:noFill/>
              </a14:hiddenFill>
            </a:ext>
          </a:extLst>
        </p:spPr>
      </p:cxnSp>
      <p:cxnSp>
        <p:nvCxnSpPr>
          <p:cNvPr id="79" name="Straight Connector 78">
            <a:extLst>
              <a:ext uri="{FF2B5EF4-FFF2-40B4-BE49-F238E27FC236}">
                <a16:creationId xmlns:a16="http://schemas.microsoft.com/office/drawing/2014/main" id="{E8AAE73B-5730-4966-97FF-135288938D7F}"/>
              </a:ext>
            </a:extLst>
          </p:cNvPr>
          <p:cNvCxnSpPr>
            <a:cxnSpLocks/>
          </p:cNvCxnSpPr>
          <p:nvPr/>
        </p:nvCxnSpPr>
        <p:spPr bwMode="auto">
          <a:xfrm>
            <a:off x="7753350" y="2499226"/>
            <a:ext cx="0" cy="472109"/>
          </a:xfrm>
          <a:prstGeom prst="line">
            <a:avLst/>
          </a:prstGeom>
          <a:noFill/>
          <a:ln w="22225">
            <a:solidFill>
              <a:schemeClr val="bg2">
                <a:lumMod val="50000"/>
              </a:schemeClr>
            </a:solidFill>
            <a:prstDash val="dash"/>
            <a:round/>
            <a:headEnd/>
            <a:tailEnd/>
          </a:ln>
          <a:extLst>
            <a:ext uri="{909E8E84-426E-40DD-AFC4-6F175D3DCCD1}">
              <a14:hiddenFill xmlns:a14="http://schemas.microsoft.com/office/drawing/2010/main">
                <a:noFill/>
              </a14:hiddenFill>
            </a:ext>
          </a:extLst>
        </p:spPr>
      </p:cxnSp>
      <p:sp>
        <p:nvSpPr>
          <p:cNvPr id="58" name="Rectangle: Rounded Corners 57">
            <a:extLst>
              <a:ext uri="{FF2B5EF4-FFF2-40B4-BE49-F238E27FC236}">
                <a16:creationId xmlns:a16="http://schemas.microsoft.com/office/drawing/2014/main" id="{062B2ECA-E8C5-480B-BB3C-FC796821D82D}"/>
              </a:ext>
            </a:extLst>
          </p:cNvPr>
          <p:cNvSpPr/>
          <p:nvPr/>
        </p:nvSpPr>
        <p:spPr>
          <a:xfrm>
            <a:off x="2037933" y="1769468"/>
            <a:ext cx="1401777" cy="27305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4">
                    <a:lumMod val="75000"/>
                  </a:schemeClr>
                </a:solidFill>
                <a:latin typeface="Tahoma"/>
              </a:rPr>
              <a:t>Inference Plus</a:t>
            </a:r>
            <a:r>
              <a:rPr lang="en-US" sz="1100" b="1" baseline="30000" dirty="0">
                <a:solidFill>
                  <a:schemeClr val="accent4">
                    <a:lumMod val="75000"/>
                  </a:schemeClr>
                </a:solidFill>
                <a:latin typeface="Tahoma"/>
              </a:rPr>
              <a:t>2</a:t>
            </a:r>
            <a:endParaRPr lang="en-US" sz="1100" b="1" dirty="0">
              <a:solidFill>
                <a:schemeClr val="accent4">
                  <a:lumMod val="75000"/>
                </a:schemeClr>
              </a:solidFill>
              <a:latin typeface="Tahoma"/>
            </a:endParaRPr>
          </a:p>
        </p:txBody>
      </p:sp>
      <p:cxnSp>
        <p:nvCxnSpPr>
          <p:cNvPr id="63" name="Straight Arrow Connector 62">
            <a:extLst>
              <a:ext uri="{FF2B5EF4-FFF2-40B4-BE49-F238E27FC236}">
                <a16:creationId xmlns:a16="http://schemas.microsoft.com/office/drawing/2014/main" id="{AE6C436B-149C-4841-9A45-4AE9370EEEF9}"/>
              </a:ext>
            </a:extLst>
          </p:cNvPr>
          <p:cNvCxnSpPr>
            <a:cxnSpLocks/>
            <a:stCxn id="58" idx="3"/>
          </p:cNvCxnSpPr>
          <p:nvPr/>
        </p:nvCxnSpPr>
        <p:spPr bwMode="auto">
          <a:xfrm>
            <a:off x="3439710" y="1905997"/>
            <a:ext cx="270215" cy="449265"/>
          </a:xfrm>
          <a:prstGeom prst="straightConnector1">
            <a:avLst/>
          </a:prstGeom>
          <a:noFill/>
          <a:ln w="22225">
            <a:solidFill>
              <a:schemeClr val="accent1">
                <a:lumMod val="60000"/>
                <a:lumOff val="40000"/>
              </a:schemeClr>
            </a:solidFill>
            <a:round/>
            <a:headEnd/>
            <a:tailEnd type="triangle"/>
          </a:ln>
          <a:extLst>
            <a:ext uri="{909E8E84-426E-40DD-AFC4-6F175D3DCCD1}">
              <a14:hiddenFill xmlns:a14="http://schemas.microsoft.com/office/drawing/2010/main">
                <a:noFill/>
              </a14:hiddenFill>
            </a:ext>
          </a:extLst>
        </p:spPr>
      </p:cxnSp>
      <p:sp>
        <p:nvSpPr>
          <p:cNvPr id="69" name="Rectangle: Rounded Corners 68">
            <a:extLst>
              <a:ext uri="{FF2B5EF4-FFF2-40B4-BE49-F238E27FC236}">
                <a16:creationId xmlns:a16="http://schemas.microsoft.com/office/drawing/2014/main" id="{E12B2378-868C-426E-8BE2-3A2FCE44911B}"/>
              </a:ext>
            </a:extLst>
          </p:cNvPr>
          <p:cNvSpPr/>
          <p:nvPr/>
        </p:nvSpPr>
        <p:spPr>
          <a:xfrm>
            <a:off x="5582929" y="1751508"/>
            <a:ext cx="932931" cy="28380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4">
                    <a:lumMod val="75000"/>
                  </a:schemeClr>
                </a:solidFill>
                <a:latin typeface="Tahoma"/>
              </a:rPr>
              <a:t>Curation</a:t>
            </a:r>
            <a:r>
              <a:rPr lang="en-US" sz="1100" b="1" baseline="30000" dirty="0">
                <a:solidFill>
                  <a:schemeClr val="accent4">
                    <a:lumMod val="75000"/>
                  </a:schemeClr>
                </a:solidFill>
                <a:latin typeface="Tahoma"/>
              </a:rPr>
              <a:t>1</a:t>
            </a:r>
          </a:p>
        </p:txBody>
      </p:sp>
      <p:sp>
        <p:nvSpPr>
          <p:cNvPr id="80" name="TextBox 79">
            <a:extLst>
              <a:ext uri="{FF2B5EF4-FFF2-40B4-BE49-F238E27FC236}">
                <a16:creationId xmlns:a16="http://schemas.microsoft.com/office/drawing/2014/main" id="{8937024E-CCCA-45C2-B357-8D6F9EC7CC26}"/>
              </a:ext>
            </a:extLst>
          </p:cNvPr>
          <p:cNvSpPr txBox="1"/>
          <p:nvPr/>
        </p:nvSpPr>
        <p:spPr>
          <a:xfrm>
            <a:off x="6638480" y="5988969"/>
            <a:ext cx="2134045" cy="430887"/>
          </a:xfrm>
          <a:prstGeom prst="rect">
            <a:avLst/>
          </a:prstGeom>
          <a:noFill/>
          <a:ln>
            <a:noFill/>
          </a:ln>
        </p:spPr>
        <p:txBody>
          <a:bodyPr wrap="square" rtlCol="0">
            <a:spAutoFit/>
          </a:bodyPr>
          <a:lstStyle/>
          <a:p>
            <a:r>
              <a:rPr lang="en-US" sz="1100" baseline="30000" dirty="0">
                <a:solidFill>
                  <a:schemeClr val="accent4">
                    <a:lumMod val="75000"/>
                  </a:schemeClr>
                </a:solidFill>
              </a:rPr>
              <a:t>1 </a:t>
            </a:r>
            <a:r>
              <a:rPr lang="en-US" sz="1100" dirty="0">
                <a:solidFill>
                  <a:schemeClr val="accent4">
                    <a:lumMod val="75000"/>
                  </a:schemeClr>
                </a:solidFill>
              </a:rPr>
              <a:t>Knowledge Acquisition (TA1) </a:t>
            </a:r>
          </a:p>
          <a:p>
            <a:r>
              <a:rPr lang="en-US" sz="1100" baseline="30000" dirty="0">
                <a:solidFill>
                  <a:schemeClr val="accent4">
                    <a:lumMod val="75000"/>
                  </a:schemeClr>
                </a:solidFill>
              </a:rPr>
              <a:t>2 </a:t>
            </a:r>
            <a:r>
              <a:rPr lang="en-US" sz="1100" dirty="0">
                <a:solidFill>
                  <a:schemeClr val="accent4">
                    <a:lumMod val="75000"/>
                  </a:schemeClr>
                </a:solidFill>
              </a:rPr>
              <a:t>Problem Solving (TA2)</a:t>
            </a:r>
          </a:p>
        </p:txBody>
      </p:sp>
      <p:sp>
        <p:nvSpPr>
          <p:cNvPr id="82" name="TextBox 81">
            <a:extLst>
              <a:ext uri="{FF2B5EF4-FFF2-40B4-BE49-F238E27FC236}">
                <a16:creationId xmlns:a16="http://schemas.microsoft.com/office/drawing/2014/main" id="{C4FB212E-F3BF-4748-8A7E-9B9999FE5901}"/>
              </a:ext>
            </a:extLst>
          </p:cNvPr>
          <p:cNvSpPr txBox="1"/>
          <p:nvPr/>
        </p:nvSpPr>
        <p:spPr>
          <a:xfrm>
            <a:off x="8620571" y="2435535"/>
            <a:ext cx="2340705" cy="600164"/>
          </a:xfrm>
          <a:prstGeom prst="rect">
            <a:avLst/>
          </a:prstGeom>
          <a:noFill/>
        </p:spPr>
        <p:txBody>
          <a:bodyPr wrap="none" rtlCol="0">
            <a:spAutoFit/>
          </a:bodyPr>
          <a:lstStyle/>
          <a:p>
            <a:pPr marL="171450" indent="-171450">
              <a:buFont typeface="Arial" panose="020B0604020202020204" pitchFamily="34" charset="0"/>
              <a:buChar char="•"/>
            </a:pPr>
            <a:r>
              <a:rPr lang="en-US" sz="1100" dirty="0">
                <a:solidFill>
                  <a:srgbClr val="1F497D">
                    <a:lumMod val="60000"/>
                    <a:lumOff val="40000"/>
                  </a:srgbClr>
                </a:solidFill>
                <a:latin typeface="Tahoma"/>
              </a:rPr>
              <a:t>Concepts</a:t>
            </a:r>
          </a:p>
          <a:p>
            <a:pPr marL="171450" indent="-171450">
              <a:buFont typeface="Arial" panose="020B0604020202020204" pitchFamily="34" charset="0"/>
              <a:buChar char="•"/>
            </a:pPr>
            <a:r>
              <a:rPr lang="en-US" sz="1100" dirty="0">
                <a:solidFill>
                  <a:srgbClr val="1F497D">
                    <a:lumMod val="60000"/>
                    <a:lumOff val="40000"/>
                  </a:srgbClr>
                </a:solidFill>
                <a:latin typeface="Tahoma"/>
              </a:rPr>
              <a:t>Relationships (incl. causality)</a:t>
            </a:r>
          </a:p>
          <a:p>
            <a:pPr marL="171450" indent="-171450">
              <a:buFont typeface="Arial" panose="020B0604020202020204" pitchFamily="34" charset="0"/>
              <a:buChar char="•"/>
            </a:pPr>
            <a:r>
              <a:rPr lang="en-US" sz="1100" dirty="0">
                <a:solidFill>
                  <a:srgbClr val="1F497D">
                    <a:lumMod val="60000"/>
                    <a:lumOff val="40000"/>
                  </a:srgbClr>
                </a:solidFill>
                <a:latin typeface="Tahoma"/>
              </a:rPr>
              <a:t>Equations (in specific language)</a:t>
            </a:r>
          </a:p>
        </p:txBody>
      </p:sp>
      <p:sp>
        <p:nvSpPr>
          <p:cNvPr id="83" name="Left Brace 82">
            <a:extLst>
              <a:ext uri="{FF2B5EF4-FFF2-40B4-BE49-F238E27FC236}">
                <a16:creationId xmlns:a16="http://schemas.microsoft.com/office/drawing/2014/main" id="{F1BE2301-3C09-4197-9179-D725BE6F68E7}"/>
              </a:ext>
            </a:extLst>
          </p:cNvPr>
          <p:cNvSpPr/>
          <p:nvPr/>
        </p:nvSpPr>
        <p:spPr bwMode="auto">
          <a:xfrm>
            <a:off x="8585073" y="2513596"/>
            <a:ext cx="150494" cy="427032"/>
          </a:xfrm>
          <a:prstGeom prst="leftBrac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rtlCol="0" anchor="ctr"/>
          <a:lstStyle/>
          <a:p>
            <a:pPr algn="ctr"/>
            <a:endParaRPr lang="en-US"/>
          </a:p>
        </p:txBody>
      </p:sp>
      <p:sp>
        <p:nvSpPr>
          <p:cNvPr id="89" name="TextBox 88">
            <a:extLst>
              <a:ext uri="{FF2B5EF4-FFF2-40B4-BE49-F238E27FC236}">
                <a16:creationId xmlns:a16="http://schemas.microsoft.com/office/drawing/2014/main" id="{D2AEE080-442A-4900-A399-5344C21D6D97}"/>
              </a:ext>
            </a:extLst>
          </p:cNvPr>
          <p:cNvSpPr txBox="1"/>
          <p:nvPr/>
        </p:nvSpPr>
        <p:spPr>
          <a:xfrm>
            <a:off x="3316412" y="4624745"/>
            <a:ext cx="845103" cy="57708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0000"/>
                </a:solidFill>
                <a:effectLst/>
                <a:uLnTx/>
                <a:uFillTx/>
                <a:latin typeface="Tahoma"/>
                <a:ea typeface="+mn-ea"/>
                <a:cs typeface="+mn-cs"/>
              </a:rPr>
              <a:t>Extraction,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solidFill>
                  <a:srgbClr val="FF0000"/>
                </a:solidFill>
                <a:latin typeface="Tahoma"/>
              </a:rPr>
              <a:t>Simulation,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0000"/>
                </a:solidFill>
                <a:effectLst/>
                <a:uLnTx/>
                <a:uFillTx/>
                <a:latin typeface="Tahoma"/>
                <a:ea typeface="+mn-ea"/>
                <a:cs typeface="+mn-cs"/>
              </a:rPr>
              <a:t>Analysis</a:t>
            </a:r>
          </a:p>
        </p:txBody>
      </p:sp>
      <p:sp>
        <p:nvSpPr>
          <p:cNvPr id="90" name="TextBox 89">
            <a:extLst>
              <a:ext uri="{FF2B5EF4-FFF2-40B4-BE49-F238E27FC236}">
                <a16:creationId xmlns:a16="http://schemas.microsoft.com/office/drawing/2014/main" id="{93D4A3D1-F61C-4CE8-9DA1-0DD23CBB750E}"/>
              </a:ext>
            </a:extLst>
          </p:cNvPr>
          <p:cNvSpPr txBox="1"/>
          <p:nvPr/>
        </p:nvSpPr>
        <p:spPr>
          <a:xfrm>
            <a:off x="3278248" y="3324077"/>
            <a:ext cx="1915909"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0000"/>
                </a:solidFill>
                <a:effectLst/>
                <a:uLnTx/>
                <a:uFillTx/>
                <a:latin typeface="Tahoma"/>
                <a:ea typeface="+mn-ea"/>
                <a:cs typeface="+mn-cs"/>
              </a:rPr>
              <a:t>Model Instantiation</a:t>
            </a:r>
            <a:r>
              <a:rPr lang="en-US" sz="1050" dirty="0">
                <a:solidFill>
                  <a:srgbClr val="FF0000"/>
                </a:solidFill>
                <a:latin typeface="Tahoma"/>
              </a:rPr>
              <a:t> Metadata</a:t>
            </a:r>
            <a:endParaRPr kumimoji="0" lang="en-US" sz="1050" b="0" i="0" u="none" strike="noStrike" kern="1200" cap="none" spc="0" normalizeH="0" baseline="0" noProof="0" dirty="0">
              <a:ln>
                <a:noFill/>
              </a:ln>
              <a:solidFill>
                <a:srgbClr val="FF0000"/>
              </a:solidFill>
              <a:effectLst/>
              <a:uLnTx/>
              <a:uFillTx/>
              <a:latin typeface="Tahoma"/>
              <a:ea typeface="+mn-ea"/>
              <a:cs typeface="+mn-cs"/>
            </a:endParaRPr>
          </a:p>
        </p:txBody>
      </p:sp>
      <p:sp>
        <p:nvSpPr>
          <p:cNvPr id="91" name="Freeform: Shape 90">
            <a:extLst>
              <a:ext uri="{FF2B5EF4-FFF2-40B4-BE49-F238E27FC236}">
                <a16:creationId xmlns:a16="http://schemas.microsoft.com/office/drawing/2014/main" id="{20323DA7-6564-4021-8725-AB3900311CC0}"/>
              </a:ext>
            </a:extLst>
          </p:cNvPr>
          <p:cNvSpPr/>
          <p:nvPr/>
        </p:nvSpPr>
        <p:spPr>
          <a:xfrm>
            <a:off x="2256917" y="2047875"/>
            <a:ext cx="1734058" cy="4563264"/>
          </a:xfrm>
          <a:custGeom>
            <a:avLst/>
            <a:gdLst>
              <a:gd name="connsiteX0" fmla="*/ 1734058 w 1734058"/>
              <a:gd name="connsiteY0" fmla="*/ 4486275 h 4563264"/>
              <a:gd name="connsiteX1" fmla="*/ 514858 w 1734058"/>
              <a:gd name="connsiteY1" fmla="*/ 4486275 h 4563264"/>
              <a:gd name="connsiteX2" fmla="*/ 67183 w 1734058"/>
              <a:gd name="connsiteY2" fmla="*/ 3686175 h 4563264"/>
              <a:gd name="connsiteX3" fmla="*/ 10033 w 1734058"/>
              <a:gd name="connsiteY3" fmla="*/ 0 h 4563264"/>
            </a:gdLst>
            <a:ahLst/>
            <a:cxnLst>
              <a:cxn ang="0">
                <a:pos x="connsiteX0" y="connsiteY0"/>
              </a:cxn>
              <a:cxn ang="0">
                <a:pos x="connsiteX1" y="connsiteY1"/>
              </a:cxn>
              <a:cxn ang="0">
                <a:pos x="connsiteX2" y="connsiteY2"/>
              </a:cxn>
              <a:cxn ang="0">
                <a:pos x="connsiteX3" y="connsiteY3"/>
              </a:cxn>
            </a:cxnLst>
            <a:rect l="l" t="t" r="r" b="b"/>
            <a:pathLst>
              <a:path w="1734058" h="4563264">
                <a:moveTo>
                  <a:pt x="1734058" y="4486275"/>
                </a:moveTo>
                <a:cubicBezTo>
                  <a:pt x="1263364" y="4552950"/>
                  <a:pt x="792670" y="4619625"/>
                  <a:pt x="514858" y="4486275"/>
                </a:cubicBezTo>
                <a:cubicBezTo>
                  <a:pt x="237045" y="4352925"/>
                  <a:pt x="151320" y="4433887"/>
                  <a:pt x="67183" y="3686175"/>
                </a:cubicBezTo>
                <a:cubicBezTo>
                  <a:pt x="-16954" y="2938463"/>
                  <a:pt x="-3461" y="1469231"/>
                  <a:pt x="10033" y="0"/>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Connector 91">
            <a:extLst>
              <a:ext uri="{FF2B5EF4-FFF2-40B4-BE49-F238E27FC236}">
                <a16:creationId xmlns:a16="http://schemas.microsoft.com/office/drawing/2014/main" id="{98DF1F83-730F-47D3-972A-27C9FE7D9105}"/>
              </a:ext>
            </a:extLst>
          </p:cNvPr>
          <p:cNvCxnSpPr>
            <a:cxnSpLocks/>
          </p:cNvCxnSpPr>
          <p:nvPr/>
        </p:nvCxnSpPr>
        <p:spPr bwMode="auto">
          <a:xfrm flipH="1">
            <a:off x="7625099" y="3860091"/>
            <a:ext cx="6976" cy="472109"/>
          </a:xfrm>
          <a:prstGeom prst="line">
            <a:avLst/>
          </a:prstGeom>
          <a:noFill/>
          <a:ln w="22225">
            <a:solidFill>
              <a:schemeClr val="bg2">
                <a:lumMod val="50000"/>
              </a:schemeClr>
            </a:solidFill>
            <a:prstDash val="dash"/>
            <a:round/>
            <a:headEnd/>
            <a:tailEnd/>
          </a:ln>
          <a:extLst>
            <a:ext uri="{909E8E84-426E-40DD-AFC4-6F175D3DCCD1}">
              <a14:hiddenFill xmlns:a14="http://schemas.microsoft.com/office/drawing/2010/main">
                <a:noFill/>
              </a14:hiddenFill>
            </a:ext>
          </a:extLst>
        </p:spPr>
      </p:cxnSp>
      <p:cxnSp>
        <p:nvCxnSpPr>
          <p:cNvPr id="93" name="Straight Connector 92">
            <a:extLst>
              <a:ext uri="{FF2B5EF4-FFF2-40B4-BE49-F238E27FC236}">
                <a16:creationId xmlns:a16="http://schemas.microsoft.com/office/drawing/2014/main" id="{0C98736E-D360-43CA-AEC6-CCE466A539D0}"/>
              </a:ext>
            </a:extLst>
          </p:cNvPr>
          <p:cNvCxnSpPr>
            <a:cxnSpLocks/>
          </p:cNvCxnSpPr>
          <p:nvPr/>
        </p:nvCxnSpPr>
        <p:spPr bwMode="auto">
          <a:xfrm>
            <a:off x="7736849" y="3860091"/>
            <a:ext cx="0" cy="472109"/>
          </a:xfrm>
          <a:prstGeom prst="line">
            <a:avLst/>
          </a:prstGeom>
          <a:noFill/>
          <a:ln w="22225">
            <a:solidFill>
              <a:schemeClr val="bg2">
                <a:lumMod val="50000"/>
              </a:schemeClr>
            </a:solidFill>
            <a:prstDash val="dash"/>
            <a:round/>
            <a:headEnd/>
            <a:tailEnd/>
          </a:ln>
          <a:extLst>
            <a:ext uri="{909E8E84-426E-40DD-AFC4-6F175D3DCCD1}">
              <a14:hiddenFill xmlns:a14="http://schemas.microsoft.com/office/drawing/2010/main">
                <a:noFill/>
              </a14:hiddenFill>
            </a:ext>
          </a:extLst>
        </p:spPr>
      </p:cxnSp>
      <p:sp>
        <p:nvSpPr>
          <p:cNvPr id="71" name="TextBox 70">
            <a:extLst>
              <a:ext uri="{FF2B5EF4-FFF2-40B4-BE49-F238E27FC236}">
                <a16:creationId xmlns:a16="http://schemas.microsoft.com/office/drawing/2014/main" id="{B4EB3249-581E-4A20-9A96-EFA2C06548C9}"/>
              </a:ext>
            </a:extLst>
          </p:cNvPr>
          <p:cNvSpPr txBox="1"/>
          <p:nvPr/>
        </p:nvSpPr>
        <p:spPr>
          <a:xfrm>
            <a:off x="3738963" y="187653"/>
            <a:ext cx="5654368" cy="307777"/>
          </a:xfrm>
          <a:prstGeom prst="rect">
            <a:avLst/>
          </a:prstGeom>
          <a:noFill/>
        </p:spPr>
        <p:txBody>
          <a:bodyPr wrap="none" rtlCol="0">
            <a:spAutoFit/>
          </a:bodyPr>
          <a:lstStyle/>
          <a:p>
            <a:r>
              <a:rPr lang="en-US" sz="1400" dirty="0"/>
              <a:t>(emphasis on HMI, human-in-the-loop extraction, curation, and use) </a:t>
            </a:r>
          </a:p>
        </p:txBody>
      </p:sp>
    </p:spTree>
    <p:extLst>
      <p:ext uri="{BB962C8B-B14F-4D97-AF65-F5344CB8AC3E}">
        <p14:creationId xmlns:p14="http://schemas.microsoft.com/office/powerpoint/2010/main" val="1344172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C7C5EBD-F6B2-48D2-B0AA-9379041EC387}"/>
              </a:ext>
            </a:extLst>
          </p:cNvPr>
          <p:cNvSpPr>
            <a:spLocks noGrp="1"/>
          </p:cNvSpPr>
          <p:nvPr>
            <p:ph type="ftr" sz="quarter" idx="10"/>
          </p:nvPr>
        </p:nvSpPr>
        <p:spPr/>
        <p:txBody>
          <a:bodyPr/>
          <a:lstStyle/>
          <a:p>
            <a:pPr>
              <a:defRPr/>
            </a:pPr>
            <a:r>
              <a:rPr lang="en-US"/>
              <a:t>Distribution Statement</a:t>
            </a:r>
            <a:endParaRPr lang="en-US" dirty="0"/>
          </a:p>
        </p:txBody>
      </p:sp>
      <p:sp>
        <p:nvSpPr>
          <p:cNvPr id="3" name="Slide Number Placeholder 2">
            <a:extLst>
              <a:ext uri="{FF2B5EF4-FFF2-40B4-BE49-F238E27FC236}">
                <a16:creationId xmlns:a16="http://schemas.microsoft.com/office/drawing/2014/main" id="{53D49907-9D92-45EA-A212-A0F486DD8611}"/>
              </a:ext>
            </a:extLst>
          </p:cNvPr>
          <p:cNvSpPr>
            <a:spLocks noGrp="1"/>
          </p:cNvSpPr>
          <p:nvPr>
            <p:ph type="sldNum" sz="quarter" idx="11"/>
          </p:nvPr>
        </p:nvSpPr>
        <p:spPr/>
        <p:txBody>
          <a:bodyPr/>
          <a:lstStyle/>
          <a:p>
            <a:pPr>
              <a:defRPr/>
            </a:pPr>
            <a:fld id="{231CC523-8BC6-4921-807A-66BD262F34AB}" type="slidenum">
              <a:rPr lang="en-US" smtClean="0"/>
              <a:pPr>
                <a:defRPr/>
              </a:pPr>
              <a:t>5</a:t>
            </a:fld>
            <a:endParaRPr lang="en-US"/>
          </a:p>
        </p:txBody>
      </p:sp>
      <p:sp>
        <p:nvSpPr>
          <p:cNvPr id="4" name="Content Placeholder 3">
            <a:extLst>
              <a:ext uri="{FF2B5EF4-FFF2-40B4-BE49-F238E27FC236}">
                <a16:creationId xmlns:a16="http://schemas.microsoft.com/office/drawing/2014/main" id="{F8D0037C-9818-4F87-8506-9A4FDD50D285}"/>
              </a:ext>
            </a:extLst>
          </p:cNvPr>
          <p:cNvSpPr>
            <a:spLocks noGrp="1"/>
          </p:cNvSpPr>
          <p:nvPr>
            <p:ph sz="quarter" idx="13"/>
          </p:nvPr>
        </p:nvSpPr>
        <p:spPr>
          <a:xfrm>
            <a:off x="558800" y="933450"/>
            <a:ext cx="11074400" cy="5616576"/>
          </a:xfrm>
        </p:spPr>
        <p:txBody>
          <a:bodyPr/>
          <a:lstStyle/>
          <a:p>
            <a:pPr marL="0" indent="0">
              <a:buNone/>
            </a:pPr>
            <a:r>
              <a:rPr lang="en-US" sz="1200" b="1" dirty="0"/>
              <a:t>Scientific Knowledge Extracted to Semantic Representations</a:t>
            </a:r>
          </a:p>
          <a:p>
            <a:pPr indent="-171450"/>
            <a:r>
              <a:rPr lang="en-US" sz="1200" dirty="0"/>
              <a:t>As part of </a:t>
            </a:r>
            <a:r>
              <a:rPr lang="en-US" sz="1200" b="1" dirty="0"/>
              <a:t>knowledge extraction from code</a:t>
            </a:r>
            <a:r>
              <a:rPr lang="en-US" sz="1200" dirty="0"/>
              <a:t>, the ANSWER system extracts characteristics of the code from the parser’s AST, creates from this a semantic model of the code, and reasons over this model to decide which portions of the code to extract, convert to Python, and add to the knowledge graph.</a:t>
            </a:r>
          </a:p>
          <a:p>
            <a:pPr indent="-171450"/>
            <a:r>
              <a:rPr lang="en-US" sz="1200" dirty="0"/>
              <a:t>As part of </a:t>
            </a:r>
            <a:r>
              <a:rPr lang="en-US" sz="1200" b="1" dirty="0"/>
              <a:t>knowledge extraction from semi-structured sources</a:t>
            </a:r>
            <a:r>
              <a:rPr lang="en-US" sz="1200" dirty="0"/>
              <a:t>, the ANSWER system extracts scientific concepts and equations that appear in text. Additionally, it also extracts the mapping between the equation variables and their respective concepts. The system also links the extracted concepts with existing entities in </a:t>
            </a:r>
            <a:r>
              <a:rPr lang="en-US" sz="1200" dirty="0" err="1"/>
              <a:t>Wikidata</a:t>
            </a:r>
            <a:r>
              <a:rPr lang="en-US" sz="1200" dirty="0"/>
              <a:t>. The text extraction modules have been trained on concepts and equations that appear on the web pages of NASA's hypersonic index.  </a:t>
            </a:r>
          </a:p>
          <a:p>
            <a:pPr indent="-171450"/>
            <a:r>
              <a:rPr lang="en-US" sz="1200" dirty="0"/>
              <a:t>The extracted concepts, equations, and code extracts are modeled using an OWL ontology (</a:t>
            </a:r>
            <a:r>
              <a:rPr lang="en-US" sz="1200" b="1" dirty="0"/>
              <a:t>W3C OWL is one of our knowledge representation frameworks</a:t>
            </a:r>
            <a:r>
              <a:rPr lang="en-US" sz="1200" dirty="0"/>
              <a:t>).  While the concepts, along with the variables that appear in an equation (including the return variable) can be modelled in OWL, we currently model the equation expression using Python (which is represented as a text string in OWL). </a:t>
            </a:r>
          </a:p>
          <a:p>
            <a:pPr indent="-171450"/>
            <a:r>
              <a:rPr lang="en-US" sz="1200" dirty="0"/>
              <a:t>Extracted knowledge is curated in collaboration with the user (not yet implemented) to determine what to actually add to the knowledge repository and with what provenance (source, trust, etc.) The equations and relationships are also converted into a </a:t>
            </a:r>
            <a:r>
              <a:rPr lang="en-US" sz="1200" b="1" dirty="0"/>
              <a:t>K-CHAIN</a:t>
            </a:r>
            <a:r>
              <a:rPr lang="en-US" sz="1200" dirty="0"/>
              <a:t> model, a </a:t>
            </a:r>
            <a:r>
              <a:rPr lang="en-US" sz="1200" b="1" dirty="0"/>
              <a:t>computational modeling framework</a:t>
            </a:r>
            <a:r>
              <a:rPr lang="en-US" sz="1200" dirty="0"/>
              <a:t> that is part of the ANSWER system. </a:t>
            </a:r>
          </a:p>
          <a:p>
            <a:pPr marL="0" indent="0">
              <a:buNone/>
            </a:pPr>
            <a:endParaRPr lang="en-US" sz="800" dirty="0"/>
          </a:p>
          <a:p>
            <a:pPr marL="0" indent="0">
              <a:buNone/>
            </a:pPr>
            <a:r>
              <a:rPr lang="en-US" sz="1200" b="1" dirty="0"/>
              <a:t>Scientific Knowledge Instantiated in Computational Models</a:t>
            </a:r>
          </a:p>
          <a:p>
            <a:pPr indent="-171450"/>
            <a:r>
              <a:rPr lang="en-US" sz="1200" dirty="0"/>
              <a:t>Knowledge-consistent hybrid AI network or K-CHAIN is a </a:t>
            </a:r>
            <a:r>
              <a:rPr lang="en-US" sz="1200" b="1" dirty="0"/>
              <a:t>computational modeling framework</a:t>
            </a:r>
            <a:r>
              <a:rPr lang="en-US" sz="1200" dirty="0"/>
              <a:t>, that uses a </a:t>
            </a:r>
            <a:r>
              <a:rPr lang="en-US" sz="1200" b="1" dirty="0"/>
              <a:t>computational graph (a.k.a. a dataflow graph)</a:t>
            </a:r>
            <a:r>
              <a:rPr lang="en-US" sz="1200" dirty="0"/>
              <a:t>, to represent computations in terms of the dependencies between individual operations and variables. In this modeling framework, we first define the computational graph using equations or relations from semantic knowledge, then run parts of the graph for inference processing. This modeling framework also allows us to represent random variables (with associated distributions) as nodes of the graph to enable </a:t>
            </a:r>
            <a:r>
              <a:rPr lang="en-US" sz="1200" b="1" dirty="0"/>
              <a:t>Probabilistic programs</a:t>
            </a:r>
            <a:r>
              <a:rPr lang="en-US" sz="1200" dirty="0"/>
              <a:t> and </a:t>
            </a:r>
            <a:r>
              <a:rPr lang="en-US" sz="1200" b="1" dirty="0"/>
              <a:t>Bayesian network</a:t>
            </a:r>
            <a:r>
              <a:rPr lang="en-US" sz="1200" dirty="0"/>
              <a:t> models, which will be explored in Phase 2. </a:t>
            </a:r>
          </a:p>
          <a:p>
            <a:pPr indent="-171450"/>
            <a:r>
              <a:rPr lang="en-US" sz="1200" dirty="0"/>
              <a:t>This computational modeling framework uses </a:t>
            </a:r>
            <a:r>
              <a:rPr lang="en-US" sz="1200" b="1" dirty="0"/>
              <a:t>the implementation library TensorFlow </a:t>
            </a:r>
            <a:r>
              <a:rPr lang="en-US" sz="1200" dirty="0"/>
              <a:t>to create executable code. TensorFlow supports multiple programming languages to create and run the computational graphs.  We use the </a:t>
            </a:r>
            <a:r>
              <a:rPr lang="en-US" sz="1200" b="1" dirty="0"/>
              <a:t>Python </a:t>
            </a:r>
            <a:r>
              <a:rPr lang="en-US" sz="1200" dirty="0"/>
              <a:t>programming language to automatically create the computational graphs in TensorFlow based on exact knowledge in the form of equations and inexact knowledge in the form of dependencies from text. These implemented models can then be run in TensorFlow sessions to support problem solving as well as guided curation in knowledge acquisition.</a:t>
            </a:r>
          </a:p>
          <a:p>
            <a:pPr marL="0" indent="0">
              <a:buNone/>
            </a:pPr>
            <a:endParaRPr lang="en-US" sz="800" dirty="0"/>
          </a:p>
          <a:p>
            <a:pPr marL="0" indent="0">
              <a:buNone/>
            </a:pPr>
            <a:r>
              <a:rPr lang="en-US" sz="1200" b="1" dirty="0"/>
              <a:t>Human-Machine Interaction</a:t>
            </a:r>
          </a:p>
          <a:p>
            <a:pPr indent="-171450"/>
            <a:r>
              <a:rPr lang="en-US" sz="1200" dirty="0"/>
              <a:t>We are developing the </a:t>
            </a:r>
            <a:r>
              <a:rPr lang="en-US" sz="1200" b="1" dirty="0"/>
              <a:t>Dialog</a:t>
            </a:r>
            <a:r>
              <a:rPr lang="en-US" sz="1200" dirty="0"/>
              <a:t> grammar and editor to enable mixed-initiative communication between user and system for both curation and problem solving, the latter shared with TA2. Dialog is augmented with various graphical representations to communicate information from the system to the user.</a:t>
            </a:r>
          </a:p>
          <a:p>
            <a:endParaRPr lang="en-US" sz="1200" dirty="0"/>
          </a:p>
        </p:txBody>
      </p:sp>
      <p:sp>
        <p:nvSpPr>
          <p:cNvPr id="5" name="Title 4">
            <a:extLst>
              <a:ext uri="{FF2B5EF4-FFF2-40B4-BE49-F238E27FC236}">
                <a16:creationId xmlns:a16="http://schemas.microsoft.com/office/drawing/2014/main" id="{A70F6962-912F-49C9-8070-8B8CF6FF93A5}"/>
              </a:ext>
            </a:extLst>
          </p:cNvPr>
          <p:cNvSpPr>
            <a:spLocks noGrp="1"/>
          </p:cNvSpPr>
          <p:nvPr>
            <p:ph type="ctrTitle"/>
          </p:nvPr>
        </p:nvSpPr>
        <p:spPr/>
        <p:txBody>
          <a:bodyPr/>
          <a:lstStyle/>
          <a:p>
            <a:r>
              <a:rPr lang="en-US" dirty="0"/>
              <a:t>Description of GE ASKE TA1 ANSWER in Refactored </a:t>
            </a:r>
            <a:r>
              <a:rPr lang="en-US"/>
              <a:t>Sketch Terms</a:t>
            </a:r>
            <a:endParaRPr lang="en-US" dirty="0"/>
          </a:p>
        </p:txBody>
      </p:sp>
    </p:spTree>
    <p:extLst>
      <p:ext uri="{BB962C8B-B14F-4D97-AF65-F5344CB8AC3E}">
        <p14:creationId xmlns:p14="http://schemas.microsoft.com/office/powerpoint/2010/main" val="4040049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0873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noFill/>
        <a:ln w="22225">
          <a:solidFill>
            <a:schemeClr val="tx1"/>
          </a:solidFill>
          <a:round/>
          <a:headEnd/>
          <a:tailEnd/>
        </a:ln>
        <a:extLst>
          <a:ext uri="{909E8E84-426E-40DD-AFC4-6F175D3DCCD1}">
            <a14:hiddenFill xmlns:a14="http://schemas.microsoft.com/office/drawing/2010/main">
              <a:noFill/>
            </a14:hiddenFill>
          </a:ext>
        </a:extLst>
      </a:spPr>
      <a:bodyPr/>
      <a:lstStyle/>
    </a:lnDef>
  </a:objectDefaults>
  <a:extraClrSchemeLst/>
  <a:extLst>
    <a:ext uri="{05A4C25C-085E-4340-85A3-A5531E510DB2}">
      <thm15:themeFamily xmlns:thm15="http://schemas.microsoft.com/office/thememl/2012/main" name="Updated_DARPA_Template_20190102_1237.pptx" id="{73648ED9-5A49-4BD0-BC42-DE32C2E6CF09}" vid="{D0B459EC-B9B7-4546-9243-8AF0A32984A7}"/>
    </a:ext>
  </a:extLst>
</a:theme>
</file>

<file path=ppt/theme/theme2.xml><?xml version="1.0" encoding="utf-8"?>
<a:theme xmlns:a="http://schemas.openxmlformats.org/drawingml/2006/main" name="GE">
  <a:themeElements>
    <a:clrScheme name="GE Colors">
      <a:dk1>
        <a:srgbClr val="63666A"/>
      </a:dk1>
      <a:lt1>
        <a:sysClr val="window" lastClr="FFFFFF"/>
      </a:lt1>
      <a:dk2>
        <a:srgbClr val="B1B3B3"/>
      </a:dk2>
      <a:lt2>
        <a:srgbClr val="F0F0F0"/>
      </a:lt2>
      <a:accent1>
        <a:srgbClr val="005EB8"/>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smtClean="0">
            <a:solidFill>
              <a:schemeClr val="accent2"/>
            </a:solidFill>
          </a:defRPr>
        </a:defPPr>
      </a:lstStyle>
    </a:txDef>
  </a:objectDefaults>
  <a:extraClrSchemeLst/>
  <a:extLst>
    <a:ext uri="{05A4C25C-085E-4340-85A3-A5531E510DB2}">
      <thm15:themeFamily xmlns:thm15="http://schemas.microsoft.com/office/thememl/2012/main" name="blank.potx" id="{528A80AB-63E7-4739-B6BF-087BEEDFBFB8}" vid="{0462E467-B115-4F7B-8BB4-E9CD90C1AD1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1167</TotalTime>
  <Words>539</Words>
  <Application>Microsoft Office PowerPoint</Application>
  <PresentationFormat>Widescreen</PresentationFormat>
  <Paragraphs>137</Paragraphs>
  <Slides>6</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vt:i4>
      </vt:variant>
    </vt:vector>
  </HeadingPairs>
  <TitlesOfParts>
    <vt:vector size="13" baseType="lpstr">
      <vt:lpstr>Arial</vt:lpstr>
      <vt:lpstr>Calibri</vt:lpstr>
      <vt:lpstr>GE Inspira Sans</vt:lpstr>
      <vt:lpstr>Segoe UI</vt:lpstr>
      <vt:lpstr>Tahoma</vt:lpstr>
      <vt:lpstr>1_Office Theme</vt:lpstr>
      <vt:lpstr>GE</vt:lpstr>
      <vt:lpstr>ASKE ANSWER Description (Homework from Phase 2 Kick-off Meeting)</vt:lpstr>
      <vt:lpstr>Revised sketch</vt:lpstr>
      <vt:lpstr>Refactored sketch</vt:lpstr>
      <vt:lpstr>GE Work in Context</vt:lpstr>
      <vt:lpstr>Description of GE ASKE TA1 ANSWER in Refactored Sketch Terms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Revised sketch</dc:title>
  <dc:creator>Crapo, Andrew (GE Global Research, US)</dc:creator>
  <cp:lastModifiedBy>Crapo, Andrew (GE Global Research, US)</cp:lastModifiedBy>
  <cp:revision>29</cp:revision>
  <dcterms:created xsi:type="dcterms:W3CDTF">2019-05-21T19:54:04Z</dcterms:created>
  <dcterms:modified xsi:type="dcterms:W3CDTF">2019-05-24T18:05:42Z</dcterms:modified>
</cp:coreProperties>
</file>