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19" r:id="rId2"/>
  </p:sldMasterIdLst>
  <p:notesMasterIdLst>
    <p:notesMasterId r:id="rId31"/>
  </p:notesMasterIdLst>
  <p:handoutMasterIdLst>
    <p:handoutMasterId r:id="rId32"/>
  </p:handoutMasterIdLst>
  <p:sldIdLst>
    <p:sldId id="268" r:id="rId3"/>
    <p:sldId id="279" r:id="rId4"/>
    <p:sldId id="277" r:id="rId5"/>
    <p:sldId id="286" r:id="rId6"/>
    <p:sldId id="285" r:id="rId7"/>
    <p:sldId id="287" r:id="rId8"/>
    <p:sldId id="288" r:id="rId9"/>
    <p:sldId id="289" r:id="rId10"/>
    <p:sldId id="290" r:id="rId11"/>
    <p:sldId id="293" r:id="rId12"/>
    <p:sldId id="292" r:id="rId13"/>
    <p:sldId id="296" r:id="rId14"/>
    <p:sldId id="276" r:id="rId15"/>
    <p:sldId id="294" r:id="rId16"/>
    <p:sldId id="275" r:id="rId17"/>
    <p:sldId id="281" r:id="rId18"/>
    <p:sldId id="283" r:id="rId19"/>
    <p:sldId id="284" r:id="rId20"/>
    <p:sldId id="274" r:id="rId21"/>
    <p:sldId id="269" r:id="rId22"/>
    <p:sldId id="271" r:id="rId23"/>
    <p:sldId id="270" r:id="rId24"/>
    <p:sldId id="272" r:id="rId25"/>
    <p:sldId id="273" r:id="rId26"/>
    <p:sldId id="278" r:id="rId27"/>
    <p:sldId id="259" r:id="rId28"/>
    <p:sldId id="295"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showGuides="1">
      <p:cViewPr varScale="1">
        <p:scale>
          <a:sx n="102" d="100"/>
          <a:sy n="102" d="100"/>
        </p:scale>
        <p:origin x="696" y="96"/>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3204"/>
    </p:cViewPr>
  </p:sorterViewPr>
  <p:notesViewPr>
    <p:cSldViewPr snapToGrid="0" showGuides="1">
      <p:cViewPr varScale="1">
        <p:scale>
          <a:sx n="82" d="100"/>
          <a:sy n="82"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49D489-26A4-4BF5-9226-BCC379070C10}"/>
    <pc:docChg chg="modSld">
      <pc:chgData name="" userId="" providerId="" clId="Web-{CA49D489-26A4-4BF5-9226-BCC379070C10}" dt="2019-08-05T14:58:42.331" v="11" actId="1076"/>
      <pc:docMkLst>
        <pc:docMk/>
      </pc:docMkLst>
      <pc:sldChg chg="modSp">
        <pc:chgData name="" userId="" providerId="" clId="Web-{CA49D489-26A4-4BF5-9226-BCC379070C10}" dt="2019-08-05T14:58:42.331" v="11" actId="1076"/>
        <pc:sldMkLst>
          <pc:docMk/>
          <pc:sldMk cId="3707244424" sldId="283"/>
        </pc:sldMkLst>
        <pc:spChg chg="mod">
          <ac:chgData name="" userId="" providerId="" clId="Web-{CA49D489-26A4-4BF5-9226-BCC379070C10}" dt="2019-08-05T14:58:14.299" v="3" actId="14100"/>
          <ac:spMkLst>
            <pc:docMk/>
            <pc:sldMk cId="3707244424" sldId="283"/>
            <ac:spMk id="6" creationId="{683D1987-1B23-4DCF-B5FF-C9581040C2DF}"/>
          </ac:spMkLst>
        </pc:spChg>
        <pc:spChg chg="mod">
          <ac:chgData name="" userId="" providerId="" clId="Web-{CA49D489-26A4-4BF5-9226-BCC379070C10}" dt="2019-08-05T14:58:21.971" v="5" actId="20577"/>
          <ac:spMkLst>
            <pc:docMk/>
            <pc:sldMk cId="3707244424" sldId="283"/>
            <ac:spMk id="17" creationId="{EE6A5213-7612-46D6-81B7-210636730177}"/>
          </ac:spMkLst>
        </pc:spChg>
        <pc:spChg chg="mod">
          <ac:chgData name="" userId="" providerId="" clId="Web-{CA49D489-26A4-4BF5-9226-BCC379070C10}" dt="2019-08-05T14:58:30.706" v="9" actId="14100"/>
          <ac:spMkLst>
            <pc:docMk/>
            <pc:sldMk cId="3707244424" sldId="283"/>
            <ac:spMk id="22" creationId="{B9957055-262B-4385-9375-7B74F4FCB1DF}"/>
          </ac:spMkLst>
        </pc:spChg>
        <pc:picChg chg="mod">
          <ac:chgData name="" userId="" providerId="" clId="Web-{CA49D489-26A4-4BF5-9226-BCC379070C10}" dt="2019-08-05T14:58:42.331" v="11" actId="1076"/>
          <ac:picMkLst>
            <pc:docMk/>
            <pc:sldMk cId="3707244424" sldId="283"/>
            <ac:picMk id="43" creationId="{D327879E-FE36-430A-B452-DF573424CDF5}"/>
          </ac:picMkLst>
        </pc:picChg>
      </pc:sldChg>
    </pc:docChg>
  </pc:docChgLst>
  <pc:docChgLst>
    <pc:chgData clId="Web-{5C31E26D-D590-46AC-A383-86292F6C3EED}"/>
    <pc:docChg chg="modSld">
      <pc:chgData name="" userId="" providerId="" clId="Web-{5C31E26D-D590-46AC-A383-86292F6C3EED}" dt="2019-08-07T13:26:42.934" v="139"/>
      <pc:docMkLst>
        <pc:docMk/>
      </pc:docMkLst>
      <pc:sldChg chg="modNotes">
        <pc:chgData name="" userId="" providerId="" clId="Web-{5C31E26D-D590-46AC-A383-86292F6C3EED}" dt="2019-08-07T13:18:40.976" v="61"/>
        <pc:sldMkLst>
          <pc:docMk/>
          <pc:sldMk cId="3191509281" sldId="281"/>
        </pc:sldMkLst>
      </pc:sldChg>
      <pc:sldChg chg="modNotes">
        <pc:chgData name="" userId="" providerId="" clId="Web-{5C31E26D-D590-46AC-A383-86292F6C3EED}" dt="2019-08-07T13:25:47.543" v="93"/>
        <pc:sldMkLst>
          <pc:docMk/>
          <pc:sldMk cId="3707244424" sldId="283"/>
        </pc:sldMkLst>
      </pc:sldChg>
      <pc:sldChg chg="modNotes">
        <pc:chgData name="" userId="" providerId="" clId="Web-{5C31E26D-D590-46AC-A383-86292F6C3EED}" dt="2019-08-07T13:26:42.934" v="139"/>
        <pc:sldMkLst>
          <pc:docMk/>
          <pc:sldMk cId="1753138047" sldId="28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2019-08-08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2019-08-08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EGlobalResearch/DARPA-ASKE-TA1/wiki/Extraction-of-Scientific-Knowledge-from-Text#understanding-the-equation-visualizat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c.nasa.gov/www/k-12/airplane/ma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c.nasa.gov/www/k-12/airplane/sound.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rc.nasa.gov/www/k-12/VirtualAero/BottleRocket/airplane/atmo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2374719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pseudo RDF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10</a:t>
            </a:fld>
            <a:endParaRPr lang="en-CA"/>
          </a:p>
        </p:txBody>
      </p:sp>
    </p:spTree>
    <p:extLst>
      <p:ext uri="{BB962C8B-B14F-4D97-AF65-F5344CB8AC3E}">
        <p14:creationId xmlns:p14="http://schemas.microsoft.com/office/powerpoint/2010/main" val="197784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a graphical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11</a:t>
            </a:fld>
            <a:endParaRPr lang="en-CA"/>
          </a:p>
        </p:txBody>
      </p:sp>
    </p:spTree>
    <p:extLst>
      <p:ext uri="{BB962C8B-B14F-4D97-AF65-F5344CB8AC3E}">
        <p14:creationId xmlns:p14="http://schemas.microsoft.com/office/powerpoint/2010/main" val="119949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13</a:t>
            </a:fld>
            <a:endParaRPr lang="en-CA"/>
          </a:p>
        </p:txBody>
      </p:sp>
    </p:spTree>
    <p:extLst>
      <p:ext uri="{BB962C8B-B14F-4D97-AF65-F5344CB8AC3E}">
        <p14:creationId xmlns:p14="http://schemas.microsoft.com/office/powerpoint/2010/main" val="2345730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left-hand side is a snippet of the  meta-model for the code extraction from the AST. The right-hand side shows a couple of rules used to infer implicit inputs and outputs when class field variables are involved in computations. The actual code extraction is from the original serialized code using location information from the AST.</a:t>
            </a:r>
          </a:p>
        </p:txBody>
      </p:sp>
      <p:sp>
        <p:nvSpPr>
          <p:cNvPr id="4" name="Slide Number Placeholder 3"/>
          <p:cNvSpPr>
            <a:spLocks noGrp="1"/>
          </p:cNvSpPr>
          <p:nvPr>
            <p:ph type="sldNum" sz="quarter" idx="5"/>
          </p:nvPr>
        </p:nvSpPr>
        <p:spPr/>
        <p:txBody>
          <a:bodyPr/>
          <a:lstStyle/>
          <a:p>
            <a:fld id="{80CDABC8-FD09-47BC-822A-A981D494E0D7}" type="slidenum">
              <a:rPr lang="en-CA" smtClean="0"/>
              <a:t>14</a:t>
            </a:fld>
            <a:endParaRPr lang="en-CA"/>
          </a:p>
        </p:txBody>
      </p:sp>
    </p:spTree>
    <p:extLst>
      <p:ext uri="{BB962C8B-B14F-4D97-AF65-F5344CB8AC3E}">
        <p14:creationId xmlns:p14="http://schemas.microsoft.com/office/powerpoint/2010/main" val="189521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15</a:t>
            </a:fld>
            <a:endParaRPr lang="en-CA"/>
          </a:p>
        </p:txBody>
      </p:sp>
    </p:spTree>
    <p:extLst>
      <p:ext uri="{BB962C8B-B14F-4D97-AF65-F5344CB8AC3E}">
        <p14:creationId xmlns:p14="http://schemas.microsoft.com/office/powerpoint/2010/main" val="132911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extraction module is designed to help the ANSWER system and overall ASKE program to accomplish the objectives listed above by extracting equations, concepts, relations between concepts and the context associated with the equation variables.</a:t>
            </a:r>
          </a:p>
        </p:txBody>
      </p:sp>
      <p:sp>
        <p:nvSpPr>
          <p:cNvPr id="4" name="Slide Number Placeholder 3"/>
          <p:cNvSpPr>
            <a:spLocks noGrp="1"/>
          </p:cNvSpPr>
          <p:nvPr>
            <p:ph type="sldNum" sz="quarter" idx="5"/>
          </p:nvPr>
        </p:nvSpPr>
        <p:spPr/>
        <p:txBody>
          <a:bodyPr/>
          <a:lstStyle/>
          <a:p>
            <a:fld id="{80CDABC8-FD09-47BC-822A-A981D494E0D7}" type="slidenum">
              <a:rPr lang="en-CA" smtClean="0"/>
              <a:t>16</a:t>
            </a:fld>
            <a:endParaRPr lang="en-CA"/>
          </a:p>
        </p:txBody>
      </p:sp>
    </p:spTree>
    <p:extLst>
      <p:ext uri="{BB962C8B-B14F-4D97-AF65-F5344CB8AC3E}">
        <p14:creationId xmlns:p14="http://schemas.microsoft.com/office/powerpoint/2010/main" val="23127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visualization is one way to consume the extracted information.  Understanding the visualization: </a:t>
            </a:r>
            <a:r>
              <a:rPr lang="en-US" dirty="0">
                <a:hlinkClick r:id="rId3"/>
              </a:rPr>
              <a:t>https://github.com/GEGlobalResearch/DARPA-ASKE-TA1/wiki/Extraction-of-Scientific-Knowledge-from-Text#understanding-the-equation-visualizations</a:t>
            </a:r>
            <a:endParaRPr lang="en-US"/>
          </a:p>
          <a:p>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17</a:t>
            </a:fld>
            <a:endParaRPr lang="en-CA"/>
          </a:p>
        </p:txBody>
      </p:sp>
    </p:spTree>
    <p:extLst>
      <p:ext uri="{BB962C8B-B14F-4D97-AF65-F5344CB8AC3E}">
        <p14:creationId xmlns:p14="http://schemas.microsoft.com/office/powerpoint/2010/main" val="2262449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the coming months will be improving the variable context extraction and implementing relation extraction. For the former, we are in the process of evaluating </a:t>
            </a:r>
            <a:r>
              <a:rPr lang="en-US" dirty="0" err="1"/>
              <a:t>AutoMATES</a:t>
            </a:r>
            <a:r>
              <a:rPr lang="en-US"/>
              <a:t> "Text Reading" piepeline. </a:t>
            </a:r>
          </a:p>
        </p:txBody>
      </p:sp>
      <p:sp>
        <p:nvSpPr>
          <p:cNvPr id="4" name="Slide Number Placeholder 3"/>
          <p:cNvSpPr>
            <a:spLocks noGrp="1"/>
          </p:cNvSpPr>
          <p:nvPr>
            <p:ph type="sldNum" sz="quarter" idx="5"/>
          </p:nvPr>
        </p:nvSpPr>
        <p:spPr/>
        <p:txBody>
          <a:bodyPr/>
          <a:lstStyle/>
          <a:p>
            <a:fld id="{80CDABC8-FD09-47BC-822A-A981D494E0D7}" type="slidenum">
              <a:rPr lang="en-CA" smtClean="0"/>
              <a:t>18</a:t>
            </a:fld>
            <a:endParaRPr lang="en-CA"/>
          </a:p>
        </p:txBody>
      </p:sp>
    </p:spTree>
    <p:extLst>
      <p:ext uri="{BB962C8B-B14F-4D97-AF65-F5344CB8AC3E}">
        <p14:creationId xmlns:p14="http://schemas.microsoft.com/office/powerpoint/2010/main" val="199132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Mechanism to take knowledge and create models in executable layer </a:t>
            </a:r>
          </a:p>
        </p:txBody>
      </p:sp>
      <p:sp>
        <p:nvSpPr>
          <p:cNvPr id="4" name="Slide Number Placeholder 3"/>
          <p:cNvSpPr>
            <a:spLocks noGrp="1"/>
          </p:cNvSpPr>
          <p:nvPr>
            <p:ph type="sldNum" sz="quarter" idx="5"/>
          </p:nvPr>
        </p:nvSpPr>
        <p:spPr/>
        <p:txBody>
          <a:bodyPr/>
          <a:lstStyle/>
          <a:p>
            <a:fld id="{80CDABC8-FD09-47BC-822A-A981D494E0D7}" type="slidenum">
              <a:rPr lang="en-CA" smtClean="0"/>
              <a:t>19</a:t>
            </a:fld>
            <a:endParaRPr lang="en-CA"/>
          </a:p>
        </p:txBody>
      </p:sp>
    </p:spTree>
    <p:extLst>
      <p:ext uri="{BB962C8B-B14F-4D97-AF65-F5344CB8AC3E}">
        <p14:creationId xmlns:p14="http://schemas.microsoft.com/office/powerpoint/2010/main" val="354919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extracted from text when represented in semantic model has access to input/output variable names, type, default value, and units. If data is available for training the model or script depicting equation of model is available then build service can be used to automatically create computational graphs. If physics equation is available then computational graph can be created. If it is not available then data-driven model with those inputs and outputs can be created and trained too.</a:t>
            </a:r>
          </a:p>
        </p:txBody>
      </p:sp>
      <p:sp>
        <p:nvSpPr>
          <p:cNvPr id="4" name="Slide Number Placeholder 3"/>
          <p:cNvSpPr>
            <a:spLocks noGrp="1"/>
          </p:cNvSpPr>
          <p:nvPr>
            <p:ph type="sldNum" sz="quarter" idx="5"/>
          </p:nvPr>
        </p:nvSpPr>
        <p:spPr/>
        <p:txBody>
          <a:bodyPr/>
          <a:lstStyle/>
          <a:p>
            <a:fld id="{80CDABC8-FD09-47BC-822A-A981D494E0D7}" type="slidenum">
              <a:rPr lang="en-CA" smtClean="0"/>
              <a:t>20</a:t>
            </a:fld>
            <a:endParaRPr lang="en-CA"/>
          </a:p>
        </p:txBody>
      </p:sp>
    </p:spTree>
    <p:extLst>
      <p:ext uri="{BB962C8B-B14F-4D97-AF65-F5344CB8AC3E}">
        <p14:creationId xmlns:p14="http://schemas.microsoft.com/office/powerpoint/2010/main" val="262507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these 5 topics in this order.</a:t>
            </a:r>
          </a:p>
        </p:txBody>
      </p:sp>
      <p:sp>
        <p:nvSpPr>
          <p:cNvPr id="4" name="Slide Number Placeholder 3"/>
          <p:cNvSpPr>
            <a:spLocks noGrp="1"/>
          </p:cNvSpPr>
          <p:nvPr>
            <p:ph type="sldNum" sz="quarter" idx="5"/>
          </p:nvPr>
        </p:nvSpPr>
        <p:spPr/>
        <p:txBody>
          <a:bodyPr/>
          <a:lstStyle/>
          <a:p>
            <a:fld id="{80CDABC8-FD09-47BC-822A-A981D494E0D7}" type="slidenum">
              <a:rPr lang="en-CA" smtClean="0"/>
              <a:t>2</a:t>
            </a:fld>
            <a:endParaRPr lang="en-CA"/>
          </a:p>
        </p:txBody>
      </p:sp>
    </p:spTree>
    <p:extLst>
      <p:ext uri="{BB962C8B-B14F-4D97-AF65-F5344CB8AC3E}">
        <p14:creationId xmlns:p14="http://schemas.microsoft.com/office/powerpoint/2010/main" val="1412293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inference actions that can create mixed initiative interaction or guided-curation of more knowledge. We use computational graph given in left to compute </a:t>
            </a:r>
            <a:r>
              <a:rPr lang="en-US" dirty="0" err="1"/>
              <a:t>mach</a:t>
            </a:r>
            <a:r>
              <a:rPr lang="en-US" dirty="0"/>
              <a:t> number in these examples. Case 1 shows that if any default values are used in the computation, then those are reported back to curation manager (CM) to inform the user. Case 2 does not need any default values. In Case 3, the inference is not possible as values for key variables are not provided, thus we can use CM to inform the user about missing value. Case 4 shows that although we can ask user for a missing value, that variable might not be the only one that can complete the inference. Here, either T or </a:t>
            </a:r>
            <a:r>
              <a:rPr lang="en-US" dirty="0" err="1"/>
              <a:t>SpeedOfSound</a:t>
            </a:r>
            <a:r>
              <a:rPr lang="en-US" dirty="0"/>
              <a:t> needs to be provided for inference.    </a:t>
            </a:r>
          </a:p>
        </p:txBody>
      </p:sp>
      <p:sp>
        <p:nvSpPr>
          <p:cNvPr id="4" name="Slide Number Placeholder 3"/>
          <p:cNvSpPr>
            <a:spLocks noGrp="1"/>
          </p:cNvSpPr>
          <p:nvPr>
            <p:ph type="sldNum" sz="quarter" idx="5"/>
          </p:nvPr>
        </p:nvSpPr>
        <p:spPr/>
        <p:txBody>
          <a:bodyPr/>
          <a:lstStyle/>
          <a:p>
            <a:fld id="{80CDABC8-FD09-47BC-822A-A981D494E0D7}" type="slidenum">
              <a:rPr lang="en-CA" smtClean="0"/>
              <a:t>21</a:t>
            </a:fld>
            <a:endParaRPr lang="en-CA"/>
          </a:p>
        </p:txBody>
      </p:sp>
    </p:spTree>
    <p:extLst>
      <p:ext uri="{BB962C8B-B14F-4D97-AF65-F5344CB8AC3E}">
        <p14:creationId xmlns:p14="http://schemas.microsoft.com/office/powerpoint/2010/main" val="2189463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on the left shows various options with which computational graph can evolve as more knowledge/model fragments become available after extraction from code/text. These options result in directed acyclic computational graphs. As an example of append, we start from a model with speed of sound computational model as visualized with </a:t>
            </a:r>
            <a:r>
              <a:rPr lang="en-US" dirty="0" err="1"/>
              <a:t>TensorBoard</a:t>
            </a:r>
            <a:r>
              <a:rPr lang="en-US" dirty="0"/>
              <a:t>. As new model for </a:t>
            </a:r>
            <a:r>
              <a:rPr lang="en-US" dirty="0" err="1"/>
              <a:t>machNumber</a:t>
            </a:r>
            <a:r>
              <a:rPr lang="en-US" dirty="0"/>
              <a:t> computation is extracted, using a naïve implementation in TensorFlow, we get a disjoint computational graph as </a:t>
            </a:r>
            <a:r>
              <a:rPr lang="en-US" dirty="0" err="1"/>
              <a:t>speedOfSound</a:t>
            </a:r>
            <a:r>
              <a:rPr lang="en-US" dirty="0"/>
              <a:t> is not identified to be the same variable. We implemented a dictionary to maintain variable metadata including the </a:t>
            </a:r>
            <a:r>
              <a:rPr lang="en-US" dirty="0" err="1"/>
              <a:t>graphRef</a:t>
            </a:r>
            <a:r>
              <a:rPr lang="en-US" dirty="0"/>
              <a:t> used by </a:t>
            </a:r>
            <a:r>
              <a:rPr lang="en-US" dirty="0" err="1"/>
              <a:t>tensorFlow</a:t>
            </a:r>
            <a:r>
              <a:rPr lang="en-US" dirty="0"/>
              <a:t> for each variable. We can inform “append” method that an existing node is exactly the same as a node needed in new computational model to connect those models.  </a:t>
            </a:r>
          </a:p>
        </p:txBody>
      </p:sp>
      <p:sp>
        <p:nvSpPr>
          <p:cNvPr id="4" name="Slide Number Placeholder 3"/>
          <p:cNvSpPr>
            <a:spLocks noGrp="1"/>
          </p:cNvSpPr>
          <p:nvPr>
            <p:ph type="sldNum" sz="quarter" idx="5"/>
          </p:nvPr>
        </p:nvSpPr>
        <p:spPr/>
        <p:txBody>
          <a:bodyPr/>
          <a:lstStyle/>
          <a:p>
            <a:fld id="{80CDABC8-FD09-47BC-822A-A981D494E0D7}" type="slidenum">
              <a:rPr lang="en-CA" smtClean="0"/>
              <a:t>22</a:t>
            </a:fld>
            <a:endParaRPr lang="en-CA"/>
          </a:p>
        </p:txBody>
      </p:sp>
    </p:spTree>
    <p:extLst>
      <p:ext uri="{BB962C8B-B14F-4D97-AF65-F5344CB8AC3E}">
        <p14:creationId xmlns:p14="http://schemas.microsoft.com/office/powerpoint/2010/main" val="289219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showing evolution of computational graphs as more knowledge fragments become available over time.</a:t>
            </a:r>
          </a:p>
        </p:txBody>
      </p:sp>
      <p:sp>
        <p:nvSpPr>
          <p:cNvPr id="4" name="Slide Number Placeholder 3"/>
          <p:cNvSpPr>
            <a:spLocks noGrp="1"/>
          </p:cNvSpPr>
          <p:nvPr>
            <p:ph type="sldNum" sz="quarter" idx="5"/>
          </p:nvPr>
        </p:nvSpPr>
        <p:spPr/>
        <p:txBody>
          <a:bodyPr/>
          <a:lstStyle/>
          <a:p>
            <a:fld id="{80CDABC8-FD09-47BC-822A-A981D494E0D7}" type="slidenum">
              <a:rPr lang="en-CA" smtClean="0"/>
              <a:t>23</a:t>
            </a:fld>
            <a:endParaRPr lang="en-CA"/>
          </a:p>
        </p:txBody>
      </p:sp>
    </p:spTree>
    <p:extLst>
      <p:ext uri="{BB962C8B-B14F-4D97-AF65-F5344CB8AC3E}">
        <p14:creationId xmlns:p14="http://schemas.microsoft.com/office/powerpoint/2010/main" val="1121233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challenges and future work have been listed</a:t>
            </a:r>
          </a:p>
        </p:txBody>
      </p:sp>
      <p:sp>
        <p:nvSpPr>
          <p:cNvPr id="4" name="Slide Number Placeholder 3"/>
          <p:cNvSpPr>
            <a:spLocks noGrp="1"/>
          </p:cNvSpPr>
          <p:nvPr>
            <p:ph type="sldNum" sz="quarter" idx="5"/>
          </p:nvPr>
        </p:nvSpPr>
        <p:spPr/>
        <p:txBody>
          <a:bodyPr/>
          <a:lstStyle/>
          <a:p>
            <a:fld id="{80CDABC8-FD09-47BC-822A-A981D494E0D7}" type="slidenum">
              <a:rPr lang="en-CA" smtClean="0"/>
              <a:t>24</a:t>
            </a:fld>
            <a:endParaRPr lang="en-CA"/>
          </a:p>
        </p:txBody>
      </p:sp>
    </p:spTree>
    <p:extLst>
      <p:ext uri="{BB962C8B-B14F-4D97-AF65-F5344CB8AC3E}">
        <p14:creationId xmlns:p14="http://schemas.microsoft.com/office/powerpoint/2010/main" val="814712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25</a:t>
            </a:fld>
            <a:endParaRPr lang="en-CA"/>
          </a:p>
        </p:txBody>
      </p:sp>
    </p:spTree>
    <p:extLst>
      <p:ext uri="{BB962C8B-B14F-4D97-AF65-F5344CB8AC3E}">
        <p14:creationId xmlns:p14="http://schemas.microsoft.com/office/powerpoint/2010/main" val="404588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Editor and the associated </a:t>
            </a:r>
            <a:r>
              <a:rPr lang="en-US" dirty="0" err="1"/>
              <a:t>DialogAnswerProvider</a:t>
            </a:r>
            <a:r>
              <a:rPr lang="en-US" dirty="0"/>
              <a:t> UI component and </a:t>
            </a:r>
            <a:r>
              <a:rPr lang="en-US" dirty="0" err="1"/>
              <a:t>JenaBasedDialogModelProcessor</a:t>
            </a:r>
            <a:r>
              <a:rPr lang="en-US" dirty="0"/>
              <a:t> backend component provide human-configuration manager conversation for all functions from extraction to query answering to curation.</a:t>
            </a:r>
          </a:p>
        </p:txBody>
      </p:sp>
      <p:sp>
        <p:nvSpPr>
          <p:cNvPr id="4" name="Slide Number Placeholder 3"/>
          <p:cNvSpPr>
            <a:spLocks noGrp="1"/>
          </p:cNvSpPr>
          <p:nvPr>
            <p:ph type="sldNum" sz="quarter" idx="5"/>
          </p:nvPr>
        </p:nvSpPr>
        <p:spPr/>
        <p:txBody>
          <a:bodyPr/>
          <a:lstStyle/>
          <a:p>
            <a:fld id="{80CDABC8-FD09-47BC-822A-A981D494E0D7}" type="slidenum">
              <a:rPr lang="en-CA" smtClean="0"/>
              <a:t>26</a:t>
            </a:fld>
            <a:endParaRPr lang="en-CA"/>
          </a:p>
        </p:txBody>
      </p:sp>
    </p:spTree>
    <p:extLst>
      <p:ext uri="{BB962C8B-B14F-4D97-AF65-F5344CB8AC3E}">
        <p14:creationId xmlns:p14="http://schemas.microsoft.com/office/powerpoint/2010/main" val="4160786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snippet of Dialog above (the human asks a question and the curation manager (CM) responds). If the human asked for the definition of Derivative a model would be opened to the snippet shown below.</a:t>
            </a:r>
          </a:p>
          <a:p>
            <a:r>
              <a:rPr lang="en-US" dirty="0"/>
              <a:t>Many things, including the introduction of </a:t>
            </a:r>
            <a:r>
              <a:rPr lang="en-US" dirty="0" err="1"/>
              <a:t>indexicals</a:t>
            </a:r>
            <a:r>
              <a:rPr lang="en-US" dirty="0"/>
              <a:t> like “it” and “that”, can be added to make the conversation more natural for the human but ambiguous grammar should be avoided.</a:t>
            </a:r>
          </a:p>
        </p:txBody>
      </p:sp>
      <p:sp>
        <p:nvSpPr>
          <p:cNvPr id="4" name="Slide Number Placeholder 3"/>
          <p:cNvSpPr>
            <a:spLocks noGrp="1"/>
          </p:cNvSpPr>
          <p:nvPr>
            <p:ph type="sldNum" sz="quarter" idx="5"/>
          </p:nvPr>
        </p:nvSpPr>
        <p:spPr/>
        <p:txBody>
          <a:bodyPr/>
          <a:lstStyle/>
          <a:p>
            <a:fld id="{80CDABC8-FD09-47BC-822A-A981D494E0D7}" type="slidenum">
              <a:rPr lang="en-CA" smtClean="0"/>
              <a:t>27</a:t>
            </a:fld>
            <a:endParaRPr lang="en-CA"/>
          </a:p>
        </p:txBody>
      </p:sp>
    </p:spTree>
    <p:extLst>
      <p:ext uri="{BB962C8B-B14F-4D97-AF65-F5344CB8AC3E}">
        <p14:creationId xmlns:p14="http://schemas.microsoft.com/office/powerpoint/2010/main" val="52564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3</a:t>
            </a:fld>
            <a:endParaRPr lang="en-CA"/>
          </a:p>
        </p:txBody>
      </p:sp>
    </p:spTree>
    <p:extLst>
      <p:ext uri="{BB962C8B-B14F-4D97-AF65-F5344CB8AC3E}">
        <p14:creationId xmlns:p14="http://schemas.microsoft.com/office/powerpoint/2010/main" val="282754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 Number image from NASA Web Site (</a:t>
            </a:r>
            <a:r>
              <a:rPr lang="en-US" dirty="0">
                <a:hlinkClick r:id="rId3"/>
              </a:rPr>
              <a:t>https://www.grc.nasa.gov/www/k-12/airplane/mach.html</a:t>
            </a:r>
            <a:r>
              <a:rPr lang="en-US" dirty="0"/>
              <a:t>)</a:t>
            </a:r>
          </a:p>
        </p:txBody>
      </p:sp>
      <p:sp>
        <p:nvSpPr>
          <p:cNvPr id="4" name="Slide Number Placeholder 3"/>
          <p:cNvSpPr>
            <a:spLocks noGrp="1"/>
          </p:cNvSpPr>
          <p:nvPr>
            <p:ph type="sldNum" sz="quarter" idx="5"/>
          </p:nvPr>
        </p:nvSpPr>
        <p:spPr/>
        <p:txBody>
          <a:bodyPr/>
          <a:lstStyle/>
          <a:p>
            <a:fld id="{80CDABC8-FD09-47BC-822A-A981D494E0D7}" type="slidenum">
              <a:rPr lang="en-CA" smtClean="0"/>
              <a:t>4</a:t>
            </a:fld>
            <a:endParaRPr lang="en-CA"/>
          </a:p>
        </p:txBody>
      </p:sp>
    </p:spTree>
    <p:extLst>
      <p:ext uri="{BB962C8B-B14F-4D97-AF65-F5344CB8AC3E}">
        <p14:creationId xmlns:p14="http://schemas.microsoft.com/office/powerpoint/2010/main" val="20105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of sound is discussed on a different page: </a:t>
            </a:r>
            <a:r>
              <a:rPr lang="en-US" dirty="0">
                <a:hlinkClick r:id="rId3"/>
              </a:rPr>
              <a:t>https://www.grc.nasa.gov/www/k-12/airplane/sound.html</a:t>
            </a:r>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5</a:t>
            </a:fld>
            <a:endParaRPr lang="en-CA"/>
          </a:p>
        </p:txBody>
      </p:sp>
    </p:spTree>
    <p:extLst>
      <p:ext uri="{BB962C8B-B14F-4D97-AF65-F5344CB8AC3E}">
        <p14:creationId xmlns:p14="http://schemas.microsoft.com/office/powerpoint/2010/main" val="89220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T is given by the Earth Atmosphere Model: </a:t>
            </a:r>
            <a:r>
              <a:rPr lang="en-US" dirty="0">
                <a:hlinkClick r:id="rId3"/>
              </a:rPr>
              <a:t>https://www.grc.nasa.gov/www/k-12/VirtualAero/BottleRocket/airplane/atmos.html</a:t>
            </a:r>
            <a:endParaRPr lang="en-US" dirty="0"/>
          </a:p>
          <a:p>
            <a:r>
              <a:rPr lang="en-US" dirty="0"/>
              <a:t>Note that T in the speed of sound equation is absolute but Kelvin is not specifically noted, and that T is the Earth Atmosphere Model is degrees F. Units must be aligned.</a:t>
            </a:r>
          </a:p>
          <a:p>
            <a:endParaRPr lang="en-US" dirty="0"/>
          </a:p>
          <a:p>
            <a:r>
              <a:rPr lang="en-US" dirty="0"/>
              <a:t>This example highlights data coming from different locations in text that we wish to curate and shows some of their inconsistencies in units.</a:t>
            </a:r>
          </a:p>
        </p:txBody>
      </p:sp>
      <p:sp>
        <p:nvSpPr>
          <p:cNvPr id="4" name="Slide Number Placeholder 3"/>
          <p:cNvSpPr>
            <a:spLocks noGrp="1"/>
          </p:cNvSpPr>
          <p:nvPr>
            <p:ph type="sldNum" sz="quarter" idx="5"/>
          </p:nvPr>
        </p:nvSpPr>
        <p:spPr/>
        <p:txBody>
          <a:bodyPr/>
          <a:lstStyle/>
          <a:p>
            <a:fld id="{80CDABC8-FD09-47BC-822A-A981D494E0D7}" type="slidenum">
              <a:rPr lang="en-CA" smtClean="0"/>
              <a:t>6</a:t>
            </a:fld>
            <a:endParaRPr lang="en-CA"/>
          </a:p>
        </p:txBody>
      </p:sp>
    </p:spTree>
    <p:extLst>
      <p:ext uri="{BB962C8B-B14F-4D97-AF65-F5344CB8AC3E}">
        <p14:creationId xmlns:p14="http://schemas.microsoft.com/office/powerpoint/2010/main" val="200214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of how to display semantic and unit constraints to the human collaborator and how to represent them in the computational model are independent issues other than transformation from one to the other. Also, different humans may prefer different representations.</a:t>
            </a:r>
          </a:p>
        </p:txBody>
      </p:sp>
      <p:sp>
        <p:nvSpPr>
          <p:cNvPr id="4" name="Slide Number Placeholder 3"/>
          <p:cNvSpPr>
            <a:spLocks noGrp="1"/>
          </p:cNvSpPr>
          <p:nvPr>
            <p:ph type="sldNum" sz="quarter" idx="5"/>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407574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one of the temperature equations from the Earth Atmosphere Model (Lower Stratosphere) as an example. Shown is a Java method for the equation and then a controlled-English representation that captures the semantic and unit constraints specifying when the equation is valid and how inputs and outputs are related. (The input is the value of the altitude of some air in ft and the output is the value of the temperature of the same air in degrees F.)</a:t>
            </a:r>
          </a:p>
        </p:txBody>
      </p:sp>
      <p:sp>
        <p:nvSpPr>
          <p:cNvPr id="4" name="Slide Number Placeholder 3"/>
          <p:cNvSpPr>
            <a:spLocks noGrp="1"/>
          </p:cNvSpPr>
          <p:nvPr>
            <p:ph type="sldNum" sz="quarter" idx="5"/>
          </p:nvPr>
        </p:nvSpPr>
        <p:spPr/>
        <p:txBody>
          <a:bodyPr/>
          <a:lstStyle/>
          <a:p>
            <a:fld id="{80CDABC8-FD09-47BC-822A-A981D494E0D7}" type="slidenum">
              <a:rPr lang="en-CA" smtClean="0"/>
              <a:t>8</a:t>
            </a:fld>
            <a:endParaRPr lang="en-CA"/>
          </a:p>
        </p:txBody>
      </p:sp>
    </p:spTree>
    <p:extLst>
      <p:ext uri="{BB962C8B-B14F-4D97-AF65-F5344CB8AC3E}">
        <p14:creationId xmlns:p14="http://schemas.microsoft.com/office/powerpoint/2010/main" val="1005435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controlled-English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9</a:t>
            </a:fld>
            <a:endParaRPr lang="en-CA"/>
          </a:p>
        </p:txBody>
      </p:sp>
    </p:spTree>
    <p:extLst>
      <p:ext uri="{BB962C8B-B14F-4D97-AF65-F5344CB8AC3E}">
        <p14:creationId xmlns:p14="http://schemas.microsoft.com/office/powerpoint/2010/main" val="3374063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CD42032F-DE1C-4F1C-B9F1-B8159949CB6E}" type="datetime4">
              <a:rPr lang="en-US" smtClean="0"/>
              <a:t>August 8,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8ECD68BF-937E-4C07-9E69-2E975FB3A96B}"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E91FB78D-B64E-48F4-868C-09056D4BDFCA}" type="datetime4">
              <a:rPr lang="en-US" smtClean="0"/>
              <a:t>August 8,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E4D00B5F-DCDB-4FD5-8594-8D7D901B05F8}"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1884D6C1-2C37-453C-AA82-25590E28A391}"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9B92D76C-1EDE-4C1A-A759-8A272F62EAE8}"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AA6C2A09-F08F-4B55-A952-6844A0433991}"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39419D7E-8B4D-4C24-B7BB-AFF77D041ABC}" type="datetime4">
              <a:rPr lang="en-US" smtClean="0"/>
              <a:t>August 8,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39FD3E7C-3411-48A8-BD84-D33CDC78A3C8}" type="datetime4">
              <a:rPr lang="en-US" smtClean="0"/>
              <a:t>August 8,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1F51C986-E093-4B5B-92E3-7A307E9CACE4}" type="datetime4">
              <a:rPr lang="en-US" smtClean="0"/>
              <a:t>August 8,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59C3D721-1986-444F-A791-5A0538C1340D}" type="datetime4">
              <a:rPr lang="en-US" smtClean="0"/>
              <a:t>August 8,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38243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06139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62263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9583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385589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83352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6265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288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E6E1D4CD-F75F-4177-8156-0061A67100C8}" type="datetime4">
              <a:rPr lang="en-US" smtClean="0"/>
              <a:t>August 8,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33431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12530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99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FA9C-7A76-49CA-9E4F-AF2E8AFA17C9}" type="datetime4">
              <a:rPr lang="en-US" smtClean="0"/>
              <a:t>August 8,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34931687-89BC-4B31-BBE3-C94CD415328A}" type="datetime4">
              <a:rPr lang="en-US" smtClean="0"/>
              <a:t>August 8,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EA03D9AB-8AD1-42B0-A249-1DADF634ECC6}" type="datetime4">
              <a:rPr lang="en-US" smtClean="0"/>
              <a:t>August 8,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DE17EB15-9EDB-42FC-8384-DCEB6D0F1E4B}" type="datetime4">
              <a:rPr lang="en-US" smtClean="0"/>
              <a:t>August 8,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0786BDBD-9B6B-4AE3-9D97-766C31F39041}" type="datetime4">
              <a:rPr lang="en-US" smtClean="0"/>
              <a:t>August 8,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8/8/2019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9597771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github.com/GEGlobalResearch/DARPA-ASKE-TA1/tree/master/ModelsFromText"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8.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rapo/sadlos2/wiki"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ANSWER</a:t>
            </a:r>
            <a:br>
              <a:rPr lang="en-US" dirty="0"/>
            </a:br>
            <a:r>
              <a:rPr lang="en-US" dirty="0"/>
              <a:t>DARPA ASKE TA 1</a:t>
            </a:r>
            <a:br>
              <a:rPr lang="en-US" dirty="0"/>
            </a:br>
            <a:endParaRPr lang="en-US" dirty="0"/>
          </a:p>
        </p:txBody>
      </p:sp>
      <p:sp>
        <p:nvSpPr>
          <p:cNvPr id="3" name="TextBox 2">
            <a:extLst>
              <a:ext uri="{FF2B5EF4-FFF2-40B4-BE49-F238E27FC236}">
                <a16:creationId xmlns:a16="http://schemas.microsoft.com/office/drawing/2014/main" id="{6030971B-3B00-41D9-8A0E-73FD81651C1B}"/>
              </a:ext>
            </a:extLst>
          </p:cNvPr>
          <p:cNvSpPr txBox="1"/>
          <p:nvPr/>
        </p:nvSpPr>
        <p:spPr>
          <a:xfrm>
            <a:off x="2574524" y="3238609"/>
            <a:ext cx="3189976" cy="1938992"/>
          </a:xfrm>
          <a:prstGeom prst="rect">
            <a:avLst/>
          </a:prstGeom>
          <a:noFill/>
        </p:spPr>
        <p:txBody>
          <a:bodyPr wrap="none" lIns="0" tIns="0" rIns="0" bIns="0" rtlCol="0">
            <a:spAutoFit/>
          </a:bodyPr>
          <a:lstStyle/>
          <a:p>
            <a:r>
              <a:rPr lang="en-US" dirty="0">
                <a:solidFill>
                  <a:schemeClr val="accent2"/>
                </a:solidFill>
              </a:rPr>
              <a:t>Andrew Crapo</a:t>
            </a:r>
          </a:p>
          <a:p>
            <a:r>
              <a:rPr lang="en-US" dirty="0">
                <a:solidFill>
                  <a:schemeClr val="accent2"/>
                </a:solidFill>
              </a:rPr>
              <a:t>Varish Mulwad</a:t>
            </a:r>
          </a:p>
          <a:p>
            <a:r>
              <a:rPr lang="en-US" dirty="0">
                <a:solidFill>
                  <a:schemeClr val="accent2"/>
                </a:solidFill>
              </a:rPr>
              <a:t>Nurali Virani</a:t>
            </a:r>
          </a:p>
          <a:p>
            <a:endParaRPr lang="en-US" dirty="0">
              <a:solidFill>
                <a:schemeClr val="accent2"/>
              </a:solidFill>
            </a:endParaRPr>
          </a:p>
          <a:p>
            <a:r>
              <a:rPr lang="en-US" i="1" dirty="0">
                <a:solidFill>
                  <a:schemeClr val="accent2"/>
                </a:solidFill>
              </a:rPr>
              <a:t>GE Research</a:t>
            </a:r>
          </a:p>
          <a:p>
            <a:endParaRPr lang="en-US" i="1" dirty="0">
              <a:solidFill>
                <a:schemeClr val="accent2"/>
              </a:solidFill>
            </a:endParaRPr>
          </a:p>
          <a:p>
            <a:r>
              <a:rPr lang="en-US" i="1" dirty="0">
                <a:solidFill>
                  <a:schemeClr val="accent2"/>
                </a:solidFill>
              </a:rPr>
              <a:t>PI Teleconference, August 5, 2019</a:t>
            </a:r>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to pseudo RDF</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Tree>
    <p:extLst>
      <p:ext uri="{BB962C8B-B14F-4D97-AF65-F5344CB8AC3E}">
        <p14:creationId xmlns:p14="http://schemas.microsoft.com/office/powerpoint/2010/main" val="190143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as a graph</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
        <p:nvSpPr>
          <p:cNvPr id="6" name="Oval 5">
            <a:extLst>
              <a:ext uri="{FF2B5EF4-FFF2-40B4-BE49-F238E27FC236}">
                <a16:creationId xmlns:a16="http://schemas.microsoft.com/office/drawing/2014/main" id="{043DE2C7-F6D7-43DB-9E07-B6A300C01CF7}"/>
              </a:ext>
            </a:extLst>
          </p:cNvPr>
          <p:cNvSpPr/>
          <p:nvPr/>
        </p:nvSpPr>
        <p:spPr>
          <a:xfrm>
            <a:off x="2354981" y="4146453"/>
            <a:ext cx="535806" cy="33116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v0</a:t>
            </a:r>
          </a:p>
        </p:txBody>
      </p:sp>
      <p:sp>
        <p:nvSpPr>
          <p:cNvPr id="11" name="Oval 10">
            <a:extLst>
              <a:ext uri="{FF2B5EF4-FFF2-40B4-BE49-F238E27FC236}">
                <a16:creationId xmlns:a16="http://schemas.microsoft.com/office/drawing/2014/main" id="{6B43E868-6ACC-43E9-B0B2-DF1FD3B429CA}"/>
              </a:ext>
            </a:extLst>
          </p:cNvPr>
          <p:cNvSpPr/>
          <p:nvPr/>
        </p:nvSpPr>
        <p:spPr>
          <a:xfrm>
            <a:off x="3702720" y="4031730"/>
            <a:ext cx="535806" cy="280303"/>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v1</a:t>
            </a:r>
          </a:p>
        </p:txBody>
      </p:sp>
      <p:sp>
        <p:nvSpPr>
          <p:cNvPr id="12" name="Oval 11">
            <a:extLst>
              <a:ext uri="{FF2B5EF4-FFF2-40B4-BE49-F238E27FC236}">
                <a16:creationId xmlns:a16="http://schemas.microsoft.com/office/drawing/2014/main" id="{F69B79E6-A458-4588-8856-00F2EB0B60B9}"/>
              </a:ext>
            </a:extLst>
          </p:cNvPr>
          <p:cNvSpPr/>
          <p:nvPr/>
        </p:nvSpPr>
        <p:spPr>
          <a:xfrm>
            <a:off x="4604310" y="5152468"/>
            <a:ext cx="535806" cy="346335"/>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v2</a:t>
            </a:r>
          </a:p>
        </p:txBody>
      </p:sp>
      <p:sp>
        <p:nvSpPr>
          <p:cNvPr id="13" name="Oval 12">
            <a:extLst>
              <a:ext uri="{FF2B5EF4-FFF2-40B4-BE49-F238E27FC236}">
                <a16:creationId xmlns:a16="http://schemas.microsoft.com/office/drawing/2014/main" id="{FFE4D17B-67FF-4B03-A5C4-F1C3737277A0}"/>
              </a:ext>
            </a:extLst>
          </p:cNvPr>
          <p:cNvSpPr/>
          <p:nvPr/>
        </p:nvSpPr>
        <p:spPr>
          <a:xfrm>
            <a:off x="5512994" y="5843004"/>
            <a:ext cx="572703"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v3</a:t>
            </a:r>
          </a:p>
        </p:txBody>
      </p:sp>
      <p:sp>
        <p:nvSpPr>
          <p:cNvPr id="15" name="Oval 14">
            <a:extLst>
              <a:ext uri="{FF2B5EF4-FFF2-40B4-BE49-F238E27FC236}">
                <a16:creationId xmlns:a16="http://schemas.microsoft.com/office/drawing/2014/main" id="{84F908C6-BBC4-4A77-909B-28FB22F89459}"/>
              </a:ext>
            </a:extLst>
          </p:cNvPr>
          <p:cNvSpPr/>
          <p:nvPr/>
        </p:nvSpPr>
        <p:spPr>
          <a:xfrm>
            <a:off x="1125755" y="4655852"/>
            <a:ext cx="535806"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alt</a:t>
            </a:r>
          </a:p>
        </p:txBody>
      </p:sp>
      <p:sp>
        <p:nvSpPr>
          <p:cNvPr id="16" name="Oval 15">
            <a:extLst>
              <a:ext uri="{FF2B5EF4-FFF2-40B4-BE49-F238E27FC236}">
                <a16:creationId xmlns:a16="http://schemas.microsoft.com/office/drawing/2014/main" id="{8B5010A6-5ACC-4A37-BED2-B3E43023010B}"/>
              </a:ext>
            </a:extLst>
          </p:cNvPr>
          <p:cNvSpPr/>
          <p:nvPr/>
        </p:nvSpPr>
        <p:spPr>
          <a:xfrm>
            <a:off x="6019823" y="5151390"/>
            <a:ext cx="408271" cy="33848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7" name="Oval 16">
            <a:extLst>
              <a:ext uri="{FF2B5EF4-FFF2-40B4-BE49-F238E27FC236}">
                <a16:creationId xmlns:a16="http://schemas.microsoft.com/office/drawing/2014/main" id="{FA1EBB6F-B16B-47EE-A998-A741DFBB4530}"/>
              </a:ext>
            </a:extLst>
          </p:cNvPr>
          <p:cNvSpPr/>
          <p:nvPr/>
        </p:nvSpPr>
        <p:spPr>
          <a:xfrm>
            <a:off x="4330767" y="3140638"/>
            <a:ext cx="2019702" cy="46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UnittedQuantity</a:t>
            </a:r>
            <a:endParaRPr lang="en-US" sz="1400" dirty="0"/>
          </a:p>
        </p:txBody>
      </p:sp>
      <p:sp>
        <p:nvSpPr>
          <p:cNvPr id="19" name="Oval 18">
            <a:extLst>
              <a:ext uri="{FF2B5EF4-FFF2-40B4-BE49-F238E27FC236}">
                <a16:creationId xmlns:a16="http://schemas.microsoft.com/office/drawing/2014/main" id="{0624E775-7B99-40B6-91DA-A6D12A048605}"/>
              </a:ext>
            </a:extLst>
          </p:cNvPr>
          <p:cNvSpPr/>
          <p:nvPr/>
        </p:nvSpPr>
        <p:spPr>
          <a:xfrm>
            <a:off x="1919437" y="5437632"/>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82345</a:t>
            </a:r>
          </a:p>
          <a:p>
            <a:pPr algn="ctr"/>
            <a:endParaRPr lang="en-US" sz="1400" dirty="0"/>
          </a:p>
        </p:txBody>
      </p:sp>
      <p:sp>
        <p:nvSpPr>
          <p:cNvPr id="20" name="Oval 19">
            <a:extLst>
              <a:ext uri="{FF2B5EF4-FFF2-40B4-BE49-F238E27FC236}">
                <a16:creationId xmlns:a16="http://schemas.microsoft.com/office/drawing/2014/main" id="{A1F25765-9E4A-441E-9681-37F1D1F793EA}"/>
              </a:ext>
            </a:extLst>
          </p:cNvPr>
          <p:cNvSpPr/>
          <p:nvPr/>
        </p:nvSpPr>
        <p:spPr>
          <a:xfrm>
            <a:off x="378193" y="5416988"/>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36152</a:t>
            </a:r>
          </a:p>
          <a:p>
            <a:pPr algn="ctr"/>
            <a:endParaRPr lang="en-US" sz="1400" dirty="0"/>
          </a:p>
        </p:txBody>
      </p:sp>
      <p:sp>
        <p:nvSpPr>
          <p:cNvPr id="21" name="Oval 20">
            <a:extLst>
              <a:ext uri="{FF2B5EF4-FFF2-40B4-BE49-F238E27FC236}">
                <a16:creationId xmlns:a16="http://schemas.microsoft.com/office/drawing/2014/main" id="{919556F7-F60B-4A69-951C-147661DF21C6}"/>
              </a:ext>
            </a:extLst>
          </p:cNvPr>
          <p:cNvSpPr/>
          <p:nvPr/>
        </p:nvSpPr>
        <p:spPr>
          <a:xfrm>
            <a:off x="1922446" y="3253744"/>
            <a:ext cx="618022"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a:t>
            </a:r>
          </a:p>
        </p:txBody>
      </p:sp>
      <p:cxnSp>
        <p:nvCxnSpPr>
          <p:cNvPr id="22" name="Straight Arrow Connector 21">
            <a:extLst>
              <a:ext uri="{FF2B5EF4-FFF2-40B4-BE49-F238E27FC236}">
                <a16:creationId xmlns:a16="http://schemas.microsoft.com/office/drawing/2014/main" id="{E233EECA-0FA8-4A3A-B48D-5D46E77B65C3}"/>
              </a:ext>
            </a:extLst>
          </p:cNvPr>
          <p:cNvCxnSpPr>
            <a:stCxn id="6" idx="0"/>
            <a:endCxn id="21" idx="4"/>
          </p:cNvCxnSpPr>
          <p:nvPr/>
        </p:nvCxnSpPr>
        <p:spPr>
          <a:xfrm flipH="1" flipV="1">
            <a:off x="2231457" y="3558544"/>
            <a:ext cx="391427" cy="5879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55F799-2862-4E3E-A13D-EAFB647D08E3}"/>
              </a:ext>
            </a:extLst>
          </p:cNvPr>
          <p:cNvCxnSpPr>
            <a:cxnSpLocks/>
            <a:stCxn id="11" idx="7"/>
            <a:endCxn id="17" idx="3"/>
          </p:cNvCxnSpPr>
          <p:nvPr/>
        </p:nvCxnSpPr>
        <p:spPr>
          <a:xfrm flipV="1">
            <a:off x="4160059" y="3541151"/>
            <a:ext cx="466487" cy="53162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BA1E53-CE73-458C-86B5-930514051FE6}"/>
              </a:ext>
            </a:extLst>
          </p:cNvPr>
          <p:cNvCxnSpPr>
            <a:stCxn id="6" idx="6"/>
            <a:endCxn id="11" idx="2"/>
          </p:cNvCxnSpPr>
          <p:nvPr/>
        </p:nvCxnSpPr>
        <p:spPr>
          <a:xfrm flipV="1">
            <a:off x="2890787" y="4171882"/>
            <a:ext cx="811933" cy="1401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4FD095-C178-4F5D-9BA0-4991192F2D9D}"/>
              </a:ext>
            </a:extLst>
          </p:cNvPr>
          <p:cNvCxnSpPr>
            <a:cxnSpLocks/>
            <a:stCxn id="11" idx="4"/>
            <a:endCxn id="15" idx="6"/>
          </p:cNvCxnSpPr>
          <p:nvPr/>
        </p:nvCxnSpPr>
        <p:spPr>
          <a:xfrm flipH="1">
            <a:off x="1661561" y="4312033"/>
            <a:ext cx="2309062" cy="49621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A2B43CA-D286-402E-9A07-76B3AB6F8FAC}"/>
              </a:ext>
            </a:extLst>
          </p:cNvPr>
          <p:cNvSpPr/>
          <p:nvPr/>
        </p:nvSpPr>
        <p:spPr>
          <a:xfrm>
            <a:off x="4382185" y="4546178"/>
            <a:ext cx="535806" cy="304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ft</a:t>
            </a:r>
          </a:p>
        </p:txBody>
      </p:sp>
      <p:cxnSp>
        <p:nvCxnSpPr>
          <p:cNvPr id="33" name="Straight Arrow Connector 32">
            <a:extLst>
              <a:ext uri="{FF2B5EF4-FFF2-40B4-BE49-F238E27FC236}">
                <a16:creationId xmlns:a16="http://schemas.microsoft.com/office/drawing/2014/main" id="{0671F537-6687-4EB5-97DA-8D86CA597D50}"/>
              </a:ext>
            </a:extLst>
          </p:cNvPr>
          <p:cNvCxnSpPr>
            <a:cxnSpLocks/>
            <a:stCxn id="11" idx="5"/>
            <a:endCxn id="31" idx="2"/>
          </p:cNvCxnSpPr>
          <p:nvPr/>
        </p:nvCxnSpPr>
        <p:spPr>
          <a:xfrm>
            <a:off x="4160059" y="4270984"/>
            <a:ext cx="222126" cy="42759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A13C4F-4FA8-4CF0-BFAD-5577C1874F48}"/>
              </a:ext>
            </a:extLst>
          </p:cNvPr>
          <p:cNvCxnSpPr>
            <a:stCxn id="15" idx="3"/>
            <a:endCxn id="20" idx="0"/>
          </p:cNvCxnSpPr>
          <p:nvPr/>
        </p:nvCxnSpPr>
        <p:spPr>
          <a:xfrm flipH="1">
            <a:off x="885926" y="4916015"/>
            <a:ext cx="318296" cy="5009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D9BDA5-CD0E-4DAC-8721-3FB2931A1CF0}"/>
              </a:ext>
            </a:extLst>
          </p:cNvPr>
          <p:cNvCxnSpPr>
            <a:stCxn id="15" idx="5"/>
            <a:endCxn id="19" idx="1"/>
          </p:cNvCxnSpPr>
          <p:nvPr/>
        </p:nvCxnSpPr>
        <p:spPr>
          <a:xfrm>
            <a:off x="1583094" y="4916015"/>
            <a:ext cx="485054" cy="6012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59CB5F-3FA3-449D-B488-1D30B8D1659D}"/>
              </a:ext>
            </a:extLst>
          </p:cNvPr>
          <p:cNvCxnSpPr>
            <a:stCxn id="6" idx="5"/>
            <a:endCxn id="12" idx="1"/>
          </p:cNvCxnSpPr>
          <p:nvPr/>
        </p:nvCxnSpPr>
        <p:spPr>
          <a:xfrm>
            <a:off x="2812320" y="4429116"/>
            <a:ext cx="1870457" cy="7740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3D1785-9140-4C86-BFA8-504E8D42CC85}"/>
              </a:ext>
            </a:extLst>
          </p:cNvPr>
          <p:cNvCxnSpPr>
            <a:cxnSpLocks/>
            <a:stCxn id="12" idx="6"/>
            <a:endCxn id="16" idx="2"/>
          </p:cNvCxnSpPr>
          <p:nvPr/>
        </p:nvCxnSpPr>
        <p:spPr>
          <a:xfrm flipV="1">
            <a:off x="5140116" y="5320635"/>
            <a:ext cx="879707" cy="500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DD35656-B9F1-4231-B3D4-2C4A6B0C99B3}"/>
              </a:ext>
            </a:extLst>
          </p:cNvPr>
          <p:cNvCxnSpPr>
            <a:stCxn id="12" idx="5"/>
            <a:endCxn id="13" idx="1"/>
          </p:cNvCxnSpPr>
          <p:nvPr/>
        </p:nvCxnSpPr>
        <p:spPr>
          <a:xfrm>
            <a:off x="5061649" y="5448083"/>
            <a:ext cx="535215" cy="4395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5B6DA9D-B44D-42E0-A9FE-AFE8D1D52CDA}"/>
              </a:ext>
            </a:extLst>
          </p:cNvPr>
          <p:cNvSpPr txBox="1"/>
          <p:nvPr/>
        </p:nvSpPr>
        <p:spPr>
          <a:xfrm>
            <a:off x="2478895" y="3702030"/>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8" name="TextBox 47">
            <a:extLst>
              <a:ext uri="{FF2B5EF4-FFF2-40B4-BE49-F238E27FC236}">
                <a16:creationId xmlns:a16="http://schemas.microsoft.com/office/drawing/2014/main" id="{D49EB605-9072-4648-BE3A-4F664E04B2D9}"/>
              </a:ext>
            </a:extLst>
          </p:cNvPr>
          <p:cNvSpPr txBox="1"/>
          <p:nvPr/>
        </p:nvSpPr>
        <p:spPr>
          <a:xfrm>
            <a:off x="4016070" y="3602746"/>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9" name="TextBox 48">
            <a:extLst>
              <a:ext uri="{FF2B5EF4-FFF2-40B4-BE49-F238E27FC236}">
                <a16:creationId xmlns:a16="http://schemas.microsoft.com/office/drawing/2014/main" id="{45ECE694-AF6E-4B9F-9A87-B704824C779C}"/>
              </a:ext>
            </a:extLst>
          </p:cNvPr>
          <p:cNvSpPr txBox="1"/>
          <p:nvPr/>
        </p:nvSpPr>
        <p:spPr>
          <a:xfrm>
            <a:off x="5299033" y="4134235"/>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50" name="TextBox 49">
            <a:extLst>
              <a:ext uri="{FF2B5EF4-FFF2-40B4-BE49-F238E27FC236}">
                <a16:creationId xmlns:a16="http://schemas.microsoft.com/office/drawing/2014/main" id="{1E159F53-AAE1-4819-A3C0-47FD086CB3CB}"/>
              </a:ext>
            </a:extLst>
          </p:cNvPr>
          <p:cNvSpPr txBox="1"/>
          <p:nvPr/>
        </p:nvSpPr>
        <p:spPr>
          <a:xfrm rot="21034630">
            <a:off x="2974267" y="4006923"/>
            <a:ext cx="586699" cy="215444"/>
          </a:xfrm>
          <a:prstGeom prst="rect">
            <a:avLst/>
          </a:prstGeom>
          <a:noFill/>
        </p:spPr>
        <p:txBody>
          <a:bodyPr wrap="none" lIns="0" tIns="0" rIns="0" bIns="0" rtlCol="0">
            <a:spAutoFit/>
          </a:bodyPr>
          <a:lstStyle/>
          <a:p>
            <a:r>
              <a:rPr lang="en-US" sz="1400" dirty="0">
                <a:solidFill>
                  <a:schemeClr val="accent6">
                    <a:lumMod val="75000"/>
                  </a:schemeClr>
                </a:solidFill>
              </a:rPr>
              <a:t>altitude</a:t>
            </a:r>
          </a:p>
        </p:txBody>
      </p:sp>
      <p:sp>
        <p:nvSpPr>
          <p:cNvPr id="52" name="TextBox 51">
            <a:extLst>
              <a:ext uri="{FF2B5EF4-FFF2-40B4-BE49-F238E27FC236}">
                <a16:creationId xmlns:a16="http://schemas.microsoft.com/office/drawing/2014/main" id="{BFE59596-C5F5-4909-91DE-5325C2BF6427}"/>
              </a:ext>
            </a:extLst>
          </p:cNvPr>
          <p:cNvSpPr txBox="1"/>
          <p:nvPr/>
        </p:nvSpPr>
        <p:spPr>
          <a:xfrm>
            <a:off x="4938939" y="5623732"/>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3" name="TextBox 52">
            <a:extLst>
              <a:ext uri="{FF2B5EF4-FFF2-40B4-BE49-F238E27FC236}">
                <a16:creationId xmlns:a16="http://schemas.microsoft.com/office/drawing/2014/main" id="{418060FD-D9BE-4B2B-BB94-F1DBC4FF96A6}"/>
              </a:ext>
            </a:extLst>
          </p:cNvPr>
          <p:cNvSpPr txBox="1"/>
          <p:nvPr/>
        </p:nvSpPr>
        <p:spPr>
          <a:xfrm>
            <a:off x="2197367" y="4682554"/>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4" name="TextBox 53">
            <a:extLst>
              <a:ext uri="{FF2B5EF4-FFF2-40B4-BE49-F238E27FC236}">
                <a16:creationId xmlns:a16="http://schemas.microsoft.com/office/drawing/2014/main" id="{A547BB2F-6E24-486B-A098-95136DF3880A}"/>
              </a:ext>
            </a:extLst>
          </p:cNvPr>
          <p:cNvSpPr txBox="1"/>
          <p:nvPr/>
        </p:nvSpPr>
        <p:spPr>
          <a:xfrm rot="1302872">
            <a:off x="3310891" y="4830622"/>
            <a:ext cx="963405" cy="215444"/>
          </a:xfrm>
          <a:prstGeom prst="rect">
            <a:avLst/>
          </a:prstGeom>
          <a:noFill/>
        </p:spPr>
        <p:txBody>
          <a:bodyPr wrap="none" lIns="0" tIns="0" rIns="0" bIns="0" rtlCol="0">
            <a:spAutoFit/>
          </a:bodyPr>
          <a:lstStyle/>
          <a:p>
            <a:r>
              <a:rPr lang="en-US" sz="1400" dirty="0">
                <a:solidFill>
                  <a:schemeClr val="accent6">
                    <a:lumMod val="75000"/>
                  </a:schemeClr>
                </a:solidFill>
              </a:rPr>
              <a:t>temperature</a:t>
            </a:r>
          </a:p>
        </p:txBody>
      </p:sp>
      <p:sp>
        <p:nvSpPr>
          <p:cNvPr id="55" name="TextBox 54">
            <a:extLst>
              <a:ext uri="{FF2B5EF4-FFF2-40B4-BE49-F238E27FC236}">
                <a16:creationId xmlns:a16="http://schemas.microsoft.com/office/drawing/2014/main" id="{38074793-5799-456D-A13B-6E111E3AEEEE}"/>
              </a:ext>
            </a:extLst>
          </p:cNvPr>
          <p:cNvSpPr txBox="1"/>
          <p:nvPr/>
        </p:nvSpPr>
        <p:spPr>
          <a:xfrm>
            <a:off x="4279969" y="4241957"/>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sp>
        <p:nvSpPr>
          <p:cNvPr id="56" name="TextBox 55">
            <a:extLst>
              <a:ext uri="{FF2B5EF4-FFF2-40B4-BE49-F238E27FC236}">
                <a16:creationId xmlns:a16="http://schemas.microsoft.com/office/drawing/2014/main" id="{2AE131CD-B964-4A27-A671-0A0041F8E225}"/>
              </a:ext>
            </a:extLst>
          </p:cNvPr>
          <p:cNvSpPr txBox="1"/>
          <p:nvPr/>
        </p:nvSpPr>
        <p:spPr>
          <a:xfrm>
            <a:off x="5570410" y="5080198"/>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cxnSp>
        <p:nvCxnSpPr>
          <p:cNvPr id="58" name="Straight Arrow Connector 57">
            <a:extLst>
              <a:ext uri="{FF2B5EF4-FFF2-40B4-BE49-F238E27FC236}">
                <a16:creationId xmlns:a16="http://schemas.microsoft.com/office/drawing/2014/main" id="{F43FAC3E-E5EB-411A-AA66-FF85E15B32E2}"/>
              </a:ext>
            </a:extLst>
          </p:cNvPr>
          <p:cNvCxnSpPr>
            <a:cxnSpLocks/>
            <a:stCxn id="12" idx="7"/>
            <a:endCxn id="17" idx="4"/>
          </p:cNvCxnSpPr>
          <p:nvPr/>
        </p:nvCxnSpPr>
        <p:spPr>
          <a:xfrm flipV="1">
            <a:off x="5061649" y="3609868"/>
            <a:ext cx="278969" cy="159332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A5ADD38-308E-43F7-9AE4-83B4FEFD0002}"/>
              </a:ext>
            </a:extLst>
          </p:cNvPr>
          <p:cNvSpPr txBox="1"/>
          <p:nvPr/>
        </p:nvSpPr>
        <p:spPr>
          <a:xfrm>
            <a:off x="549888" y="4993322"/>
            <a:ext cx="926536" cy="215444"/>
          </a:xfrm>
          <a:prstGeom prst="rect">
            <a:avLst/>
          </a:prstGeom>
          <a:noFill/>
        </p:spPr>
        <p:txBody>
          <a:bodyPr wrap="none" lIns="0" tIns="0" rIns="0" bIns="0" rtlCol="0">
            <a:spAutoFit/>
          </a:bodyPr>
          <a:lstStyle/>
          <a:p>
            <a:r>
              <a:rPr lang="en-US" sz="1400" dirty="0" err="1">
                <a:solidFill>
                  <a:schemeClr val="accent4"/>
                </a:solidFill>
              </a:rPr>
              <a:t>greaterThan</a:t>
            </a:r>
            <a:endParaRPr lang="en-US" sz="1400" dirty="0">
              <a:solidFill>
                <a:schemeClr val="accent4"/>
              </a:solidFill>
            </a:endParaRPr>
          </a:p>
        </p:txBody>
      </p:sp>
      <p:sp>
        <p:nvSpPr>
          <p:cNvPr id="72" name="TextBox 71">
            <a:extLst>
              <a:ext uri="{FF2B5EF4-FFF2-40B4-BE49-F238E27FC236}">
                <a16:creationId xmlns:a16="http://schemas.microsoft.com/office/drawing/2014/main" id="{8F69698F-5E67-4E8E-BA32-4465BB44BF27}"/>
              </a:ext>
            </a:extLst>
          </p:cNvPr>
          <p:cNvSpPr txBox="1"/>
          <p:nvPr/>
        </p:nvSpPr>
        <p:spPr>
          <a:xfrm>
            <a:off x="1598946" y="5152376"/>
            <a:ext cx="1275990" cy="215444"/>
          </a:xfrm>
          <a:prstGeom prst="rect">
            <a:avLst/>
          </a:prstGeom>
          <a:noFill/>
        </p:spPr>
        <p:txBody>
          <a:bodyPr wrap="none" lIns="0" tIns="0" rIns="0" bIns="0" rtlCol="0">
            <a:spAutoFit/>
          </a:bodyPr>
          <a:lstStyle/>
          <a:p>
            <a:r>
              <a:rPr lang="en-US" sz="1400" dirty="0" err="1">
                <a:solidFill>
                  <a:schemeClr val="accent4"/>
                </a:solidFill>
              </a:rPr>
              <a:t>lessThanOrEqual</a:t>
            </a:r>
            <a:endParaRPr lang="en-US" sz="1400" dirty="0">
              <a:solidFill>
                <a:schemeClr val="accent4"/>
              </a:solidFill>
            </a:endParaRPr>
          </a:p>
        </p:txBody>
      </p:sp>
      <p:cxnSp>
        <p:nvCxnSpPr>
          <p:cNvPr id="73" name="Straight Arrow Connector 72">
            <a:extLst>
              <a:ext uri="{FF2B5EF4-FFF2-40B4-BE49-F238E27FC236}">
                <a16:creationId xmlns:a16="http://schemas.microsoft.com/office/drawing/2014/main" id="{A34F349A-62CD-444F-A259-942E15FA8C49}"/>
              </a:ext>
            </a:extLst>
          </p:cNvPr>
          <p:cNvCxnSpPr>
            <a:cxnSpLocks/>
          </p:cNvCxnSpPr>
          <p:nvPr/>
        </p:nvCxnSpPr>
        <p:spPr>
          <a:xfrm flipH="1">
            <a:off x="6350469" y="3677788"/>
            <a:ext cx="847624" cy="28256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5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9CC7F-4A33-4F8F-A8CB-47502BA35154}"/>
              </a:ext>
            </a:extLst>
          </p:cNvPr>
          <p:cNvSpPr>
            <a:spLocks noGrp="1"/>
          </p:cNvSpPr>
          <p:nvPr>
            <p:ph type="sldNum" sz="quarter" idx="12"/>
          </p:nvPr>
        </p:nvSpPr>
        <p:spPr/>
        <p:txBody>
          <a:bodyPr/>
          <a:lstStyle/>
          <a:p>
            <a:fld id="{00E6A5BD-C011-4A45-AA3A-201790FB7F2B}" type="slidenum">
              <a:rPr lang="en-CA" smtClean="0"/>
              <a:t>12</a:t>
            </a:fld>
            <a:endParaRPr lang="en-CA"/>
          </a:p>
        </p:txBody>
      </p:sp>
      <p:sp>
        <p:nvSpPr>
          <p:cNvPr id="3" name="Oval 2">
            <a:extLst>
              <a:ext uri="{FF2B5EF4-FFF2-40B4-BE49-F238E27FC236}">
                <a16:creationId xmlns:a16="http://schemas.microsoft.com/office/drawing/2014/main" id="{2F0406BB-5669-4CC4-A5D0-F8C2BF1C8BAA}"/>
              </a:ext>
            </a:extLst>
          </p:cNvPr>
          <p:cNvSpPr/>
          <p:nvPr/>
        </p:nvSpPr>
        <p:spPr>
          <a:xfrm>
            <a:off x="2354981" y="4146453"/>
            <a:ext cx="535806" cy="33116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v0</a:t>
            </a:r>
          </a:p>
        </p:txBody>
      </p:sp>
      <p:sp>
        <p:nvSpPr>
          <p:cNvPr id="4" name="Oval 3">
            <a:extLst>
              <a:ext uri="{FF2B5EF4-FFF2-40B4-BE49-F238E27FC236}">
                <a16:creationId xmlns:a16="http://schemas.microsoft.com/office/drawing/2014/main" id="{54874EE9-FFC8-4D42-B0DA-4A0A72283001}"/>
              </a:ext>
            </a:extLst>
          </p:cNvPr>
          <p:cNvSpPr/>
          <p:nvPr/>
        </p:nvSpPr>
        <p:spPr>
          <a:xfrm>
            <a:off x="3702720" y="4031730"/>
            <a:ext cx="535806" cy="280303"/>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v1</a:t>
            </a:r>
          </a:p>
        </p:txBody>
      </p:sp>
      <p:sp>
        <p:nvSpPr>
          <p:cNvPr id="5" name="Oval 4">
            <a:extLst>
              <a:ext uri="{FF2B5EF4-FFF2-40B4-BE49-F238E27FC236}">
                <a16:creationId xmlns:a16="http://schemas.microsoft.com/office/drawing/2014/main" id="{101C83AD-844C-43D2-AFE6-1ADF26EFB399}"/>
              </a:ext>
            </a:extLst>
          </p:cNvPr>
          <p:cNvSpPr/>
          <p:nvPr/>
        </p:nvSpPr>
        <p:spPr>
          <a:xfrm>
            <a:off x="4604310" y="5152468"/>
            <a:ext cx="535806" cy="346335"/>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v2</a:t>
            </a:r>
          </a:p>
        </p:txBody>
      </p:sp>
      <p:sp>
        <p:nvSpPr>
          <p:cNvPr id="6" name="Oval 5">
            <a:extLst>
              <a:ext uri="{FF2B5EF4-FFF2-40B4-BE49-F238E27FC236}">
                <a16:creationId xmlns:a16="http://schemas.microsoft.com/office/drawing/2014/main" id="{22533356-16E2-41CD-9850-F2AD3FA15167}"/>
              </a:ext>
            </a:extLst>
          </p:cNvPr>
          <p:cNvSpPr/>
          <p:nvPr/>
        </p:nvSpPr>
        <p:spPr>
          <a:xfrm>
            <a:off x="5512994" y="5843004"/>
            <a:ext cx="572703"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v3</a:t>
            </a:r>
          </a:p>
        </p:txBody>
      </p:sp>
      <p:sp>
        <p:nvSpPr>
          <p:cNvPr id="7" name="Oval 6">
            <a:extLst>
              <a:ext uri="{FF2B5EF4-FFF2-40B4-BE49-F238E27FC236}">
                <a16:creationId xmlns:a16="http://schemas.microsoft.com/office/drawing/2014/main" id="{E5347428-0532-4247-9375-3C1F17E8AAA3}"/>
              </a:ext>
            </a:extLst>
          </p:cNvPr>
          <p:cNvSpPr/>
          <p:nvPr/>
        </p:nvSpPr>
        <p:spPr>
          <a:xfrm>
            <a:off x="1125755" y="4655852"/>
            <a:ext cx="535806"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alt</a:t>
            </a:r>
          </a:p>
        </p:txBody>
      </p:sp>
      <p:sp>
        <p:nvSpPr>
          <p:cNvPr id="8" name="Oval 7">
            <a:extLst>
              <a:ext uri="{FF2B5EF4-FFF2-40B4-BE49-F238E27FC236}">
                <a16:creationId xmlns:a16="http://schemas.microsoft.com/office/drawing/2014/main" id="{6424685D-B6F7-42A5-9DCA-62949C2E2CD3}"/>
              </a:ext>
            </a:extLst>
          </p:cNvPr>
          <p:cNvSpPr/>
          <p:nvPr/>
        </p:nvSpPr>
        <p:spPr>
          <a:xfrm>
            <a:off x="6019823" y="5151390"/>
            <a:ext cx="408271" cy="33848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9" name="Oval 8">
            <a:extLst>
              <a:ext uri="{FF2B5EF4-FFF2-40B4-BE49-F238E27FC236}">
                <a16:creationId xmlns:a16="http://schemas.microsoft.com/office/drawing/2014/main" id="{C2C8BB98-493F-42F2-8BD9-EF6F97064B19}"/>
              </a:ext>
            </a:extLst>
          </p:cNvPr>
          <p:cNvSpPr/>
          <p:nvPr/>
        </p:nvSpPr>
        <p:spPr>
          <a:xfrm>
            <a:off x="3870228" y="2915337"/>
            <a:ext cx="1068711" cy="46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Length</a:t>
            </a:r>
          </a:p>
        </p:txBody>
      </p:sp>
      <p:sp>
        <p:nvSpPr>
          <p:cNvPr id="10" name="Oval 9">
            <a:extLst>
              <a:ext uri="{FF2B5EF4-FFF2-40B4-BE49-F238E27FC236}">
                <a16:creationId xmlns:a16="http://schemas.microsoft.com/office/drawing/2014/main" id="{F1B51759-9976-44E6-A24C-39C5A9DABEE7}"/>
              </a:ext>
            </a:extLst>
          </p:cNvPr>
          <p:cNvSpPr/>
          <p:nvPr/>
        </p:nvSpPr>
        <p:spPr>
          <a:xfrm>
            <a:off x="1919437" y="5437632"/>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82345</a:t>
            </a:r>
          </a:p>
          <a:p>
            <a:pPr algn="ctr"/>
            <a:endParaRPr lang="en-US" sz="1400" dirty="0"/>
          </a:p>
        </p:txBody>
      </p:sp>
      <p:sp>
        <p:nvSpPr>
          <p:cNvPr id="11" name="Oval 10">
            <a:extLst>
              <a:ext uri="{FF2B5EF4-FFF2-40B4-BE49-F238E27FC236}">
                <a16:creationId xmlns:a16="http://schemas.microsoft.com/office/drawing/2014/main" id="{9A38185A-5D96-4109-B055-B6E3A5277C5B}"/>
              </a:ext>
            </a:extLst>
          </p:cNvPr>
          <p:cNvSpPr/>
          <p:nvPr/>
        </p:nvSpPr>
        <p:spPr>
          <a:xfrm>
            <a:off x="378193" y="5416988"/>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36152</a:t>
            </a:r>
          </a:p>
          <a:p>
            <a:pPr algn="ctr"/>
            <a:endParaRPr lang="en-US" sz="1400" dirty="0"/>
          </a:p>
        </p:txBody>
      </p:sp>
      <p:sp>
        <p:nvSpPr>
          <p:cNvPr id="12" name="Oval 11">
            <a:extLst>
              <a:ext uri="{FF2B5EF4-FFF2-40B4-BE49-F238E27FC236}">
                <a16:creationId xmlns:a16="http://schemas.microsoft.com/office/drawing/2014/main" id="{A9F9C80D-DF33-4537-AF87-AF3B166DE5D8}"/>
              </a:ext>
            </a:extLst>
          </p:cNvPr>
          <p:cNvSpPr/>
          <p:nvPr/>
        </p:nvSpPr>
        <p:spPr>
          <a:xfrm>
            <a:off x="1922446" y="3253744"/>
            <a:ext cx="618022"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a:t>
            </a:r>
          </a:p>
        </p:txBody>
      </p:sp>
      <p:cxnSp>
        <p:nvCxnSpPr>
          <p:cNvPr id="13" name="Straight Arrow Connector 12">
            <a:extLst>
              <a:ext uri="{FF2B5EF4-FFF2-40B4-BE49-F238E27FC236}">
                <a16:creationId xmlns:a16="http://schemas.microsoft.com/office/drawing/2014/main" id="{357CE50E-81C7-407A-BA45-3C68E990D63C}"/>
              </a:ext>
            </a:extLst>
          </p:cNvPr>
          <p:cNvCxnSpPr>
            <a:stCxn id="3" idx="0"/>
            <a:endCxn id="12" idx="4"/>
          </p:cNvCxnSpPr>
          <p:nvPr/>
        </p:nvCxnSpPr>
        <p:spPr>
          <a:xfrm flipH="1" flipV="1">
            <a:off x="2231457" y="3558544"/>
            <a:ext cx="391427" cy="5879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4F0044-F233-4536-AAF1-F2660786F870}"/>
              </a:ext>
            </a:extLst>
          </p:cNvPr>
          <p:cNvCxnSpPr>
            <a:cxnSpLocks/>
            <a:stCxn id="4" idx="7"/>
            <a:endCxn id="9" idx="4"/>
          </p:cNvCxnSpPr>
          <p:nvPr/>
        </p:nvCxnSpPr>
        <p:spPr>
          <a:xfrm flipV="1">
            <a:off x="4160059" y="3384567"/>
            <a:ext cx="244525" cy="68821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D87FC3-E05D-413F-A177-3F6392CBA004}"/>
              </a:ext>
            </a:extLst>
          </p:cNvPr>
          <p:cNvCxnSpPr>
            <a:stCxn id="3" idx="6"/>
            <a:endCxn id="4" idx="2"/>
          </p:cNvCxnSpPr>
          <p:nvPr/>
        </p:nvCxnSpPr>
        <p:spPr>
          <a:xfrm flipV="1">
            <a:off x="2890787" y="4171882"/>
            <a:ext cx="811933" cy="1401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3700B9-3F05-46E8-BB6F-D33A25E45B38}"/>
              </a:ext>
            </a:extLst>
          </p:cNvPr>
          <p:cNvCxnSpPr>
            <a:cxnSpLocks/>
            <a:stCxn id="4" idx="4"/>
            <a:endCxn id="7" idx="6"/>
          </p:cNvCxnSpPr>
          <p:nvPr/>
        </p:nvCxnSpPr>
        <p:spPr>
          <a:xfrm flipH="1">
            <a:off x="1661561" y="4312033"/>
            <a:ext cx="2309062" cy="49621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A69EED3-F243-4EC4-A418-5277C37835B1}"/>
              </a:ext>
            </a:extLst>
          </p:cNvPr>
          <p:cNvSpPr/>
          <p:nvPr/>
        </p:nvSpPr>
        <p:spPr>
          <a:xfrm>
            <a:off x="4382185" y="4546178"/>
            <a:ext cx="535806" cy="3048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ft</a:t>
            </a:r>
          </a:p>
        </p:txBody>
      </p:sp>
      <p:cxnSp>
        <p:nvCxnSpPr>
          <p:cNvPr id="18" name="Straight Arrow Connector 17">
            <a:extLst>
              <a:ext uri="{FF2B5EF4-FFF2-40B4-BE49-F238E27FC236}">
                <a16:creationId xmlns:a16="http://schemas.microsoft.com/office/drawing/2014/main" id="{86D2FAF7-C73D-49E1-B81D-D0EC3940C62C}"/>
              </a:ext>
            </a:extLst>
          </p:cNvPr>
          <p:cNvCxnSpPr>
            <a:cxnSpLocks/>
            <a:stCxn id="4" idx="5"/>
            <a:endCxn id="17" idx="2"/>
          </p:cNvCxnSpPr>
          <p:nvPr/>
        </p:nvCxnSpPr>
        <p:spPr>
          <a:xfrm>
            <a:off x="4160059" y="4270984"/>
            <a:ext cx="222126" cy="42759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3965E2-0082-474B-9648-9DE51426B0FE}"/>
              </a:ext>
            </a:extLst>
          </p:cNvPr>
          <p:cNvCxnSpPr>
            <a:stCxn id="7" idx="3"/>
            <a:endCxn id="11" idx="0"/>
          </p:cNvCxnSpPr>
          <p:nvPr/>
        </p:nvCxnSpPr>
        <p:spPr>
          <a:xfrm flipH="1">
            <a:off x="885926" y="4916015"/>
            <a:ext cx="318296" cy="5009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7EB90D-3A87-45CA-8782-08172085B60D}"/>
              </a:ext>
            </a:extLst>
          </p:cNvPr>
          <p:cNvCxnSpPr>
            <a:stCxn id="7" idx="5"/>
            <a:endCxn id="10" idx="1"/>
          </p:cNvCxnSpPr>
          <p:nvPr/>
        </p:nvCxnSpPr>
        <p:spPr>
          <a:xfrm>
            <a:off x="1583094" y="4916015"/>
            <a:ext cx="485054" cy="6012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53224B-C38A-40D3-B058-0E8D7454E7CF}"/>
              </a:ext>
            </a:extLst>
          </p:cNvPr>
          <p:cNvCxnSpPr>
            <a:stCxn id="3" idx="5"/>
            <a:endCxn id="5" idx="1"/>
          </p:cNvCxnSpPr>
          <p:nvPr/>
        </p:nvCxnSpPr>
        <p:spPr>
          <a:xfrm>
            <a:off x="2812320" y="4429116"/>
            <a:ext cx="1870457" cy="7740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1CEA6C-0F0B-41ED-8648-C1B03AD4161E}"/>
              </a:ext>
            </a:extLst>
          </p:cNvPr>
          <p:cNvCxnSpPr>
            <a:cxnSpLocks/>
            <a:stCxn id="5" idx="6"/>
            <a:endCxn id="8" idx="2"/>
          </p:cNvCxnSpPr>
          <p:nvPr/>
        </p:nvCxnSpPr>
        <p:spPr>
          <a:xfrm flipV="1">
            <a:off x="5140116" y="5320635"/>
            <a:ext cx="879707" cy="500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C5DF2E-939D-4836-A752-D6880BD77CAD}"/>
              </a:ext>
            </a:extLst>
          </p:cNvPr>
          <p:cNvCxnSpPr>
            <a:stCxn id="5" idx="5"/>
            <a:endCxn id="6" idx="1"/>
          </p:cNvCxnSpPr>
          <p:nvPr/>
        </p:nvCxnSpPr>
        <p:spPr>
          <a:xfrm>
            <a:off x="5061649" y="5448083"/>
            <a:ext cx="535215" cy="4395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1E0653F-8EFD-4933-BAA0-72CA1CE7003B}"/>
              </a:ext>
            </a:extLst>
          </p:cNvPr>
          <p:cNvSpPr txBox="1"/>
          <p:nvPr/>
        </p:nvSpPr>
        <p:spPr>
          <a:xfrm>
            <a:off x="2478895" y="3702030"/>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25" name="TextBox 24">
            <a:extLst>
              <a:ext uri="{FF2B5EF4-FFF2-40B4-BE49-F238E27FC236}">
                <a16:creationId xmlns:a16="http://schemas.microsoft.com/office/drawing/2014/main" id="{D9E39C41-1BF2-4106-9A13-E363C9D519EF}"/>
              </a:ext>
            </a:extLst>
          </p:cNvPr>
          <p:cNvSpPr txBox="1"/>
          <p:nvPr/>
        </p:nvSpPr>
        <p:spPr>
          <a:xfrm>
            <a:off x="3921518" y="3529072"/>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26" name="TextBox 25">
            <a:extLst>
              <a:ext uri="{FF2B5EF4-FFF2-40B4-BE49-F238E27FC236}">
                <a16:creationId xmlns:a16="http://schemas.microsoft.com/office/drawing/2014/main" id="{96414F54-1BAE-4668-960B-392EAC5E6627}"/>
              </a:ext>
            </a:extLst>
          </p:cNvPr>
          <p:cNvSpPr txBox="1"/>
          <p:nvPr/>
        </p:nvSpPr>
        <p:spPr>
          <a:xfrm>
            <a:off x="5050459" y="3899201"/>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27" name="TextBox 26">
            <a:extLst>
              <a:ext uri="{FF2B5EF4-FFF2-40B4-BE49-F238E27FC236}">
                <a16:creationId xmlns:a16="http://schemas.microsoft.com/office/drawing/2014/main" id="{A98AF88C-028C-460A-BE39-308AB05A6CDA}"/>
              </a:ext>
            </a:extLst>
          </p:cNvPr>
          <p:cNvSpPr txBox="1"/>
          <p:nvPr/>
        </p:nvSpPr>
        <p:spPr>
          <a:xfrm rot="21034630">
            <a:off x="2974267" y="4006923"/>
            <a:ext cx="586699" cy="215444"/>
          </a:xfrm>
          <a:prstGeom prst="rect">
            <a:avLst/>
          </a:prstGeom>
          <a:noFill/>
        </p:spPr>
        <p:txBody>
          <a:bodyPr wrap="none" lIns="0" tIns="0" rIns="0" bIns="0" rtlCol="0">
            <a:spAutoFit/>
          </a:bodyPr>
          <a:lstStyle/>
          <a:p>
            <a:r>
              <a:rPr lang="en-US" sz="1400" dirty="0">
                <a:solidFill>
                  <a:schemeClr val="accent6">
                    <a:lumMod val="75000"/>
                  </a:schemeClr>
                </a:solidFill>
              </a:rPr>
              <a:t>altitude</a:t>
            </a:r>
          </a:p>
        </p:txBody>
      </p:sp>
      <p:sp>
        <p:nvSpPr>
          <p:cNvPr id="28" name="TextBox 27">
            <a:extLst>
              <a:ext uri="{FF2B5EF4-FFF2-40B4-BE49-F238E27FC236}">
                <a16:creationId xmlns:a16="http://schemas.microsoft.com/office/drawing/2014/main" id="{7A0A4214-9988-4C92-89D4-DAEEAAC3DC02}"/>
              </a:ext>
            </a:extLst>
          </p:cNvPr>
          <p:cNvSpPr txBox="1"/>
          <p:nvPr/>
        </p:nvSpPr>
        <p:spPr>
          <a:xfrm>
            <a:off x="4938939" y="5623732"/>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29" name="TextBox 28">
            <a:extLst>
              <a:ext uri="{FF2B5EF4-FFF2-40B4-BE49-F238E27FC236}">
                <a16:creationId xmlns:a16="http://schemas.microsoft.com/office/drawing/2014/main" id="{CC061B10-3939-46F5-B2AA-4235CD3BE3F0}"/>
              </a:ext>
            </a:extLst>
          </p:cNvPr>
          <p:cNvSpPr txBox="1"/>
          <p:nvPr/>
        </p:nvSpPr>
        <p:spPr>
          <a:xfrm>
            <a:off x="2197367" y="4682554"/>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30" name="TextBox 29">
            <a:extLst>
              <a:ext uri="{FF2B5EF4-FFF2-40B4-BE49-F238E27FC236}">
                <a16:creationId xmlns:a16="http://schemas.microsoft.com/office/drawing/2014/main" id="{DA5E4918-B5E9-491F-9004-B5A6293CE52F}"/>
              </a:ext>
            </a:extLst>
          </p:cNvPr>
          <p:cNvSpPr txBox="1"/>
          <p:nvPr/>
        </p:nvSpPr>
        <p:spPr>
          <a:xfrm rot="1302872">
            <a:off x="3310891" y="4830622"/>
            <a:ext cx="963405" cy="215444"/>
          </a:xfrm>
          <a:prstGeom prst="rect">
            <a:avLst/>
          </a:prstGeom>
          <a:noFill/>
        </p:spPr>
        <p:txBody>
          <a:bodyPr wrap="none" lIns="0" tIns="0" rIns="0" bIns="0" rtlCol="0">
            <a:spAutoFit/>
          </a:bodyPr>
          <a:lstStyle/>
          <a:p>
            <a:r>
              <a:rPr lang="en-US" sz="1400" dirty="0">
                <a:solidFill>
                  <a:schemeClr val="accent6">
                    <a:lumMod val="75000"/>
                  </a:schemeClr>
                </a:solidFill>
              </a:rPr>
              <a:t>temperature</a:t>
            </a:r>
          </a:p>
        </p:txBody>
      </p:sp>
      <p:sp>
        <p:nvSpPr>
          <p:cNvPr id="31" name="TextBox 30">
            <a:extLst>
              <a:ext uri="{FF2B5EF4-FFF2-40B4-BE49-F238E27FC236}">
                <a16:creationId xmlns:a16="http://schemas.microsoft.com/office/drawing/2014/main" id="{E9294CC1-70C1-4CBA-9034-3D96D00D7977}"/>
              </a:ext>
            </a:extLst>
          </p:cNvPr>
          <p:cNvSpPr txBox="1"/>
          <p:nvPr/>
        </p:nvSpPr>
        <p:spPr>
          <a:xfrm>
            <a:off x="4279969" y="4241957"/>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sp>
        <p:nvSpPr>
          <p:cNvPr id="32" name="TextBox 31">
            <a:extLst>
              <a:ext uri="{FF2B5EF4-FFF2-40B4-BE49-F238E27FC236}">
                <a16:creationId xmlns:a16="http://schemas.microsoft.com/office/drawing/2014/main" id="{9A3B19DF-3FC8-4A03-8323-CF0EE05A96F0}"/>
              </a:ext>
            </a:extLst>
          </p:cNvPr>
          <p:cNvSpPr txBox="1"/>
          <p:nvPr/>
        </p:nvSpPr>
        <p:spPr>
          <a:xfrm>
            <a:off x="5570410" y="5080198"/>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cxnSp>
        <p:nvCxnSpPr>
          <p:cNvPr id="33" name="Straight Arrow Connector 32">
            <a:extLst>
              <a:ext uri="{FF2B5EF4-FFF2-40B4-BE49-F238E27FC236}">
                <a16:creationId xmlns:a16="http://schemas.microsoft.com/office/drawing/2014/main" id="{698C9C16-5900-4F66-9C0F-810ECB098602}"/>
              </a:ext>
            </a:extLst>
          </p:cNvPr>
          <p:cNvCxnSpPr>
            <a:cxnSpLocks/>
            <a:stCxn id="5" idx="7"/>
            <a:endCxn id="42" idx="4"/>
          </p:cNvCxnSpPr>
          <p:nvPr/>
        </p:nvCxnSpPr>
        <p:spPr>
          <a:xfrm flipV="1">
            <a:off x="5061649" y="3379166"/>
            <a:ext cx="887751" cy="182402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139BCC7-372F-4DAB-B608-2FA368BD8999}"/>
              </a:ext>
            </a:extLst>
          </p:cNvPr>
          <p:cNvSpPr txBox="1"/>
          <p:nvPr/>
        </p:nvSpPr>
        <p:spPr>
          <a:xfrm>
            <a:off x="549888" y="4993322"/>
            <a:ext cx="926536" cy="215444"/>
          </a:xfrm>
          <a:prstGeom prst="rect">
            <a:avLst/>
          </a:prstGeom>
          <a:noFill/>
        </p:spPr>
        <p:txBody>
          <a:bodyPr wrap="none" lIns="0" tIns="0" rIns="0" bIns="0" rtlCol="0">
            <a:spAutoFit/>
          </a:bodyPr>
          <a:lstStyle/>
          <a:p>
            <a:r>
              <a:rPr lang="en-US" sz="1400" dirty="0" err="1">
                <a:solidFill>
                  <a:schemeClr val="accent4"/>
                </a:solidFill>
              </a:rPr>
              <a:t>greaterThan</a:t>
            </a:r>
            <a:endParaRPr lang="en-US" sz="1400" dirty="0">
              <a:solidFill>
                <a:schemeClr val="accent4"/>
              </a:solidFill>
            </a:endParaRPr>
          </a:p>
        </p:txBody>
      </p:sp>
      <p:sp>
        <p:nvSpPr>
          <p:cNvPr id="35" name="TextBox 34">
            <a:extLst>
              <a:ext uri="{FF2B5EF4-FFF2-40B4-BE49-F238E27FC236}">
                <a16:creationId xmlns:a16="http://schemas.microsoft.com/office/drawing/2014/main" id="{D56141D8-30C8-4D06-A369-F6C05064D885}"/>
              </a:ext>
            </a:extLst>
          </p:cNvPr>
          <p:cNvSpPr txBox="1"/>
          <p:nvPr/>
        </p:nvSpPr>
        <p:spPr>
          <a:xfrm>
            <a:off x="1598946" y="5152376"/>
            <a:ext cx="1275990" cy="215444"/>
          </a:xfrm>
          <a:prstGeom prst="rect">
            <a:avLst/>
          </a:prstGeom>
          <a:noFill/>
        </p:spPr>
        <p:txBody>
          <a:bodyPr wrap="none" lIns="0" tIns="0" rIns="0" bIns="0" rtlCol="0">
            <a:spAutoFit/>
          </a:bodyPr>
          <a:lstStyle/>
          <a:p>
            <a:r>
              <a:rPr lang="en-US" sz="1400" dirty="0" err="1">
                <a:solidFill>
                  <a:schemeClr val="accent4"/>
                </a:solidFill>
              </a:rPr>
              <a:t>lessThanOrEqual</a:t>
            </a:r>
            <a:endParaRPr lang="en-US" sz="1400" dirty="0">
              <a:solidFill>
                <a:schemeClr val="accent4"/>
              </a:solidFill>
            </a:endParaRPr>
          </a:p>
        </p:txBody>
      </p:sp>
      <p:sp>
        <p:nvSpPr>
          <p:cNvPr id="42" name="Oval 41">
            <a:extLst>
              <a:ext uri="{FF2B5EF4-FFF2-40B4-BE49-F238E27FC236}">
                <a16:creationId xmlns:a16="http://schemas.microsoft.com/office/drawing/2014/main" id="{90BA2E96-4EF0-4B77-9F66-E5B0D4C8224A}"/>
              </a:ext>
            </a:extLst>
          </p:cNvPr>
          <p:cNvSpPr/>
          <p:nvPr/>
        </p:nvSpPr>
        <p:spPr>
          <a:xfrm>
            <a:off x="5120928" y="2909936"/>
            <a:ext cx="1656944" cy="46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Temperature</a:t>
            </a:r>
          </a:p>
        </p:txBody>
      </p:sp>
    </p:spTree>
    <p:extLst>
      <p:ext uri="{BB962C8B-B14F-4D97-AF65-F5344CB8AC3E}">
        <p14:creationId xmlns:p14="http://schemas.microsoft.com/office/powerpoint/2010/main" val="445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2. Extraction from code </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13</a:t>
            </a:fld>
            <a:endParaRPr lang="en-CA"/>
          </a:p>
        </p:txBody>
      </p:sp>
    </p:spTree>
    <p:extLst>
      <p:ext uri="{BB962C8B-B14F-4D97-AF65-F5344CB8AC3E}">
        <p14:creationId xmlns:p14="http://schemas.microsoft.com/office/powerpoint/2010/main" val="125434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DA3E-7635-43C6-AE45-76D2922BD29F}"/>
              </a:ext>
            </a:extLst>
          </p:cNvPr>
          <p:cNvSpPr>
            <a:spLocks noGrp="1"/>
          </p:cNvSpPr>
          <p:nvPr>
            <p:ph type="title"/>
          </p:nvPr>
        </p:nvSpPr>
        <p:spPr>
          <a:xfrm>
            <a:off x="1145405" y="219456"/>
            <a:ext cx="9788893" cy="914400"/>
          </a:xfrm>
        </p:spPr>
        <p:txBody>
          <a:bodyPr/>
          <a:lstStyle/>
          <a:p>
            <a:r>
              <a:rPr lang="en-US" dirty="0"/>
              <a:t>Code -&gt; AST -&gt; Code Model -&gt; Inferred Code Model</a:t>
            </a:r>
          </a:p>
        </p:txBody>
      </p:sp>
      <p:sp>
        <p:nvSpPr>
          <p:cNvPr id="3" name="Slide Number Placeholder 2">
            <a:extLst>
              <a:ext uri="{FF2B5EF4-FFF2-40B4-BE49-F238E27FC236}">
                <a16:creationId xmlns:a16="http://schemas.microsoft.com/office/drawing/2014/main" id="{38C033B6-EE48-4388-B931-4868ED56596A}"/>
              </a:ext>
            </a:extLst>
          </p:cNvPr>
          <p:cNvSpPr>
            <a:spLocks noGrp="1"/>
          </p:cNvSpPr>
          <p:nvPr>
            <p:ph type="sldNum" sz="quarter" idx="12"/>
          </p:nvPr>
        </p:nvSpPr>
        <p:spPr/>
        <p:txBody>
          <a:bodyPr/>
          <a:lstStyle/>
          <a:p>
            <a:fld id="{00E6A5BD-C011-4A45-AA3A-201790FB7F2B}" type="slidenum">
              <a:rPr lang="en-CA" smtClean="0"/>
              <a:t>14</a:t>
            </a:fld>
            <a:endParaRPr lang="en-CA"/>
          </a:p>
        </p:txBody>
      </p:sp>
      <p:pic>
        <p:nvPicPr>
          <p:cNvPr id="6" name="Picture 5">
            <a:extLst>
              <a:ext uri="{FF2B5EF4-FFF2-40B4-BE49-F238E27FC236}">
                <a16:creationId xmlns:a16="http://schemas.microsoft.com/office/drawing/2014/main" id="{FD624AF7-10AA-4BFE-AF82-06CBF611AEBF}"/>
              </a:ext>
            </a:extLst>
          </p:cNvPr>
          <p:cNvPicPr>
            <a:picLocks noChangeAspect="1"/>
          </p:cNvPicPr>
          <p:nvPr/>
        </p:nvPicPr>
        <p:blipFill>
          <a:blip r:embed="rId3"/>
          <a:stretch>
            <a:fillRect/>
          </a:stretch>
        </p:blipFill>
        <p:spPr>
          <a:xfrm>
            <a:off x="6222731" y="2733578"/>
            <a:ext cx="5611008" cy="3010320"/>
          </a:xfrm>
          <a:prstGeom prst="rect">
            <a:avLst/>
          </a:prstGeom>
        </p:spPr>
      </p:pic>
      <p:pic>
        <p:nvPicPr>
          <p:cNvPr id="7" name="Picture 6">
            <a:extLst>
              <a:ext uri="{FF2B5EF4-FFF2-40B4-BE49-F238E27FC236}">
                <a16:creationId xmlns:a16="http://schemas.microsoft.com/office/drawing/2014/main" id="{FF0FCA32-34C4-4229-8DAE-39CBABF5EB90}"/>
              </a:ext>
            </a:extLst>
          </p:cNvPr>
          <p:cNvPicPr>
            <a:picLocks noChangeAspect="1"/>
          </p:cNvPicPr>
          <p:nvPr/>
        </p:nvPicPr>
        <p:blipFill>
          <a:blip r:embed="rId4"/>
          <a:stretch>
            <a:fillRect/>
          </a:stretch>
        </p:blipFill>
        <p:spPr>
          <a:xfrm>
            <a:off x="113465" y="1923840"/>
            <a:ext cx="5982535" cy="2314898"/>
          </a:xfrm>
          <a:prstGeom prst="rect">
            <a:avLst/>
          </a:prstGeom>
        </p:spPr>
      </p:pic>
    </p:spTree>
    <p:extLst>
      <p:ext uri="{BB962C8B-B14F-4D97-AF65-F5344CB8AC3E}">
        <p14:creationId xmlns:p14="http://schemas.microsoft.com/office/powerpoint/2010/main" val="273373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3. Extraction from Text</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15</a:t>
            </a:fld>
            <a:endParaRPr lang="en-CA"/>
          </a:p>
        </p:txBody>
      </p:sp>
    </p:spTree>
    <p:extLst>
      <p:ext uri="{BB962C8B-B14F-4D97-AF65-F5344CB8AC3E}">
        <p14:creationId xmlns:p14="http://schemas.microsoft.com/office/powerpoint/2010/main" val="138894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52784-0B33-4797-8E51-C12022CCB341}"/>
              </a:ext>
            </a:extLst>
          </p:cNvPr>
          <p:cNvSpPr>
            <a:spLocks noGrp="1"/>
          </p:cNvSpPr>
          <p:nvPr>
            <p:ph type="title"/>
          </p:nvPr>
        </p:nvSpPr>
        <p:spPr>
          <a:xfrm>
            <a:off x="1596744" y="31126"/>
            <a:ext cx="8997696" cy="914400"/>
          </a:xfrm>
        </p:spPr>
        <p:txBody>
          <a:bodyPr/>
          <a:lstStyle/>
          <a:p>
            <a:r>
              <a:rPr lang="en-US" dirty="0"/>
              <a:t>Text Extraction’s Goals &amp; Objectives </a:t>
            </a:r>
          </a:p>
        </p:txBody>
      </p:sp>
      <p:sp>
        <p:nvSpPr>
          <p:cNvPr id="3" name="Slide Number Placeholder 2">
            <a:extLst>
              <a:ext uri="{FF2B5EF4-FFF2-40B4-BE49-F238E27FC236}">
                <a16:creationId xmlns:a16="http://schemas.microsoft.com/office/drawing/2014/main" id="{C0DE0C12-7231-46AB-B4C2-FFE8593E251A}"/>
              </a:ext>
            </a:extLst>
          </p:cNvPr>
          <p:cNvSpPr>
            <a:spLocks noGrp="1"/>
          </p:cNvSpPr>
          <p:nvPr>
            <p:ph type="sldNum" sz="quarter" idx="12"/>
          </p:nvPr>
        </p:nvSpPr>
        <p:spPr/>
        <p:txBody>
          <a:bodyPr/>
          <a:lstStyle/>
          <a:p>
            <a:fld id="{00E6A5BD-C011-4A45-AA3A-201790FB7F2B}" type="slidenum">
              <a:rPr lang="en-CA" smtClean="0"/>
              <a:pPr/>
              <a:t>16</a:t>
            </a:fld>
            <a:endParaRPr lang="en-CA"/>
          </a:p>
        </p:txBody>
      </p:sp>
      <p:grpSp>
        <p:nvGrpSpPr>
          <p:cNvPr id="108" name="Group 107">
            <a:extLst>
              <a:ext uri="{FF2B5EF4-FFF2-40B4-BE49-F238E27FC236}">
                <a16:creationId xmlns:a16="http://schemas.microsoft.com/office/drawing/2014/main" id="{83695DA2-545D-4D29-A088-E5A0E5169DE3}"/>
              </a:ext>
            </a:extLst>
          </p:cNvPr>
          <p:cNvGrpSpPr/>
          <p:nvPr/>
        </p:nvGrpSpPr>
        <p:grpSpPr>
          <a:xfrm>
            <a:off x="468622" y="1336752"/>
            <a:ext cx="3276194" cy="2576035"/>
            <a:chOff x="285713" y="1060300"/>
            <a:chExt cx="3276194" cy="2576035"/>
          </a:xfrm>
        </p:grpSpPr>
        <p:sp>
          <p:nvSpPr>
            <p:cNvPr id="8" name="Oval 7">
              <a:extLst>
                <a:ext uri="{FF2B5EF4-FFF2-40B4-BE49-F238E27FC236}">
                  <a16:creationId xmlns:a16="http://schemas.microsoft.com/office/drawing/2014/main" id="{97402E92-65E1-48C0-AFFC-65BAAC541E55}"/>
                </a:ext>
              </a:extLst>
            </p:cNvPr>
            <p:cNvSpPr/>
            <p:nvPr/>
          </p:nvSpPr>
          <p:spPr>
            <a:xfrm>
              <a:off x="2002178"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F24DC5-97F8-4D01-B4E0-B21C35A3A635}"/>
                </a:ext>
              </a:extLst>
            </p:cNvPr>
            <p:cNvSpPr/>
            <p:nvPr/>
          </p:nvSpPr>
          <p:spPr>
            <a:xfrm>
              <a:off x="1652440"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9313CA-983C-4C60-B15F-1EAED32ABAC4}"/>
                </a:ext>
              </a:extLst>
            </p:cNvPr>
            <p:cNvSpPr/>
            <p:nvPr/>
          </p:nvSpPr>
          <p:spPr>
            <a:xfrm>
              <a:off x="2380550"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27079B8-F8A0-4CDD-9C0B-184719D25A30}"/>
                </a:ext>
              </a:extLst>
            </p:cNvPr>
            <p:cNvCxnSpPr>
              <a:cxnSpLocks/>
              <a:stCxn id="9" idx="7"/>
              <a:endCxn id="8" idx="4"/>
            </p:cNvCxnSpPr>
            <p:nvPr/>
          </p:nvCxnSpPr>
          <p:spPr>
            <a:xfrm flipV="1">
              <a:off x="1975401"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A6BCC2D-007C-4169-968A-65EFAF44FDC2}"/>
                </a:ext>
              </a:extLst>
            </p:cNvPr>
            <p:cNvCxnSpPr>
              <a:cxnSpLocks/>
              <a:stCxn id="10" idx="1"/>
              <a:endCxn id="8" idx="4"/>
            </p:cNvCxnSpPr>
            <p:nvPr/>
          </p:nvCxnSpPr>
          <p:spPr>
            <a:xfrm flipH="1" flipV="1">
              <a:off x="2191364"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Oval 16">
              <a:extLst>
                <a:ext uri="{FF2B5EF4-FFF2-40B4-BE49-F238E27FC236}">
                  <a16:creationId xmlns:a16="http://schemas.microsoft.com/office/drawing/2014/main" id="{1A4BD58D-560D-4EC5-9DBC-08ED473515E0}"/>
                </a:ext>
              </a:extLst>
            </p:cNvPr>
            <p:cNvSpPr/>
            <p:nvPr/>
          </p:nvSpPr>
          <p:spPr>
            <a:xfrm>
              <a:off x="2730288"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F1F76F-97ED-4E64-9C26-43228E605BEA}"/>
                </a:ext>
              </a:extLst>
            </p:cNvPr>
            <p:cNvCxnSpPr>
              <a:cxnSpLocks/>
              <a:stCxn id="17" idx="0"/>
              <a:endCxn id="10" idx="4"/>
            </p:cNvCxnSpPr>
            <p:nvPr/>
          </p:nvCxnSpPr>
          <p:spPr>
            <a:xfrm flipH="1" flipV="1">
              <a:off x="2569736" y="2408291"/>
              <a:ext cx="349738"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22" name="Oval 21">
              <a:extLst>
                <a:ext uri="{FF2B5EF4-FFF2-40B4-BE49-F238E27FC236}">
                  <a16:creationId xmlns:a16="http://schemas.microsoft.com/office/drawing/2014/main" id="{C653F31C-E847-4C10-BC00-4B0BE584EECB}"/>
                </a:ext>
              </a:extLst>
            </p:cNvPr>
            <p:cNvSpPr/>
            <p:nvPr/>
          </p:nvSpPr>
          <p:spPr>
            <a:xfrm>
              <a:off x="2191364"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10F37EBC-7D0C-446A-8E8E-5266B9557A41}"/>
                </a:ext>
              </a:extLst>
            </p:cNvPr>
            <p:cNvCxnSpPr>
              <a:cxnSpLocks/>
              <a:stCxn id="22" idx="0"/>
              <a:endCxn id="10" idx="4"/>
            </p:cNvCxnSpPr>
            <p:nvPr/>
          </p:nvCxnSpPr>
          <p:spPr>
            <a:xfrm flipV="1">
              <a:off x="2380550" y="2408291"/>
              <a:ext cx="189186"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37" name="Picture 36">
              <a:extLst>
                <a:ext uri="{FF2B5EF4-FFF2-40B4-BE49-F238E27FC236}">
                  <a16:creationId xmlns:a16="http://schemas.microsoft.com/office/drawing/2014/main" id="{9C8CB0ED-5F48-480A-90E6-D7B0B57230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899" y="2703906"/>
              <a:ext cx="567560" cy="567560"/>
            </a:xfrm>
            <a:prstGeom prst="rect">
              <a:avLst/>
            </a:prstGeom>
          </p:spPr>
        </p:pic>
        <p:sp>
          <p:nvSpPr>
            <p:cNvPr id="38" name="Rectangle 37">
              <a:extLst>
                <a:ext uri="{FF2B5EF4-FFF2-40B4-BE49-F238E27FC236}">
                  <a16:creationId xmlns:a16="http://schemas.microsoft.com/office/drawing/2014/main" id="{49C86404-54CF-4551-ADB9-EAAAB53900DC}"/>
                </a:ext>
              </a:extLst>
            </p:cNvPr>
            <p:cNvSpPr/>
            <p:nvPr/>
          </p:nvSpPr>
          <p:spPr>
            <a:xfrm>
              <a:off x="1474138"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66E7C1E4-B349-4C9E-8A1B-BF9A995A8612}"/>
                </a:ext>
              </a:extLst>
            </p:cNvPr>
            <p:cNvCxnSpPr>
              <a:cxnSpLocks/>
            </p:cNvCxnSpPr>
            <p:nvPr/>
          </p:nvCxnSpPr>
          <p:spPr>
            <a:xfrm>
              <a:off x="1108417"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103" name="Rectangle 102">
              <a:extLst>
                <a:ext uri="{FF2B5EF4-FFF2-40B4-BE49-F238E27FC236}">
                  <a16:creationId xmlns:a16="http://schemas.microsoft.com/office/drawing/2014/main" id="{63027ABC-FCF9-48BD-89B4-3F0486641314}"/>
                </a:ext>
              </a:extLst>
            </p:cNvPr>
            <p:cNvSpPr/>
            <p:nvPr/>
          </p:nvSpPr>
          <p:spPr>
            <a:xfrm>
              <a:off x="285713"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AE3A3E9F-E36D-40F3-A1C0-A01E305064E0}"/>
              </a:ext>
            </a:extLst>
          </p:cNvPr>
          <p:cNvGrpSpPr/>
          <p:nvPr/>
        </p:nvGrpSpPr>
        <p:grpSpPr>
          <a:xfrm>
            <a:off x="4515999" y="1304855"/>
            <a:ext cx="3276194" cy="2576035"/>
            <a:chOff x="3768629" y="1060300"/>
            <a:chExt cx="3276194" cy="2576035"/>
          </a:xfrm>
        </p:grpSpPr>
        <p:sp>
          <p:nvSpPr>
            <p:cNvPr id="53" name="Oval 52">
              <a:extLst>
                <a:ext uri="{FF2B5EF4-FFF2-40B4-BE49-F238E27FC236}">
                  <a16:creationId xmlns:a16="http://schemas.microsoft.com/office/drawing/2014/main" id="{331A7135-0505-4E9F-80D6-BCEA26FCA8CE}"/>
                </a:ext>
              </a:extLst>
            </p:cNvPr>
            <p:cNvSpPr/>
            <p:nvPr/>
          </p:nvSpPr>
          <p:spPr>
            <a:xfrm>
              <a:off x="5353165"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9350BA5-F86A-40F9-B841-1653F9EF7C4F}"/>
                </a:ext>
              </a:extLst>
            </p:cNvPr>
            <p:cNvSpPr/>
            <p:nvPr/>
          </p:nvSpPr>
          <p:spPr>
            <a:xfrm>
              <a:off x="5003427"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02FB793-DDE8-4F3B-B51F-78153971137E}"/>
                </a:ext>
              </a:extLst>
            </p:cNvPr>
            <p:cNvSpPr/>
            <p:nvPr/>
          </p:nvSpPr>
          <p:spPr>
            <a:xfrm>
              <a:off x="5731537"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F68EE76C-DBFA-48C7-92CF-3FD15F1FA5E1}"/>
                </a:ext>
              </a:extLst>
            </p:cNvPr>
            <p:cNvCxnSpPr>
              <a:cxnSpLocks/>
              <a:stCxn id="54" idx="7"/>
              <a:endCxn id="53" idx="4"/>
            </p:cNvCxnSpPr>
            <p:nvPr/>
          </p:nvCxnSpPr>
          <p:spPr>
            <a:xfrm flipV="1">
              <a:off x="5326388"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EEB9D92D-331B-4ECF-BEA6-DB833939CEE6}"/>
                </a:ext>
              </a:extLst>
            </p:cNvPr>
            <p:cNvCxnSpPr>
              <a:cxnSpLocks/>
              <a:stCxn id="55" idx="1"/>
              <a:endCxn id="53" idx="4"/>
            </p:cNvCxnSpPr>
            <p:nvPr/>
          </p:nvCxnSpPr>
          <p:spPr>
            <a:xfrm flipH="1" flipV="1">
              <a:off x="5542351"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2" name="Picture 61">
              <a:extLst>
                <a:ext uri="{FF2B5EF4-FFF2-40B4-BE49-F238E27FC236}">
                  <a16:creationId xmlns:a16="http://schemas.microsoft.com/office/drawing/2014/main" id="{F0474BA6-7F9E-4C8D-8F58-2B5871888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5886" y="2703906"/>
              <a:ext cx="567560" cy="567560"/>
            </a:xfrm>
            <a:prstGeom prst="rect">
              <a:avLst/>
            </a:prstGeom>
          </p:spPr>
        </p:pic>
        <p:sp>
          <p:nvSpPr>
            <p:cNvPr id="63" name="Rectangle 62">
              <a:extLst>
                <a:ext uri="{FF2B5EF4-FFF2-40B4-BE49-F238E27FC236}">
                  <a16:creationId xmlns:a16="http://schemas.microsoft.com/office/drawing/2014/main" id="{4D3CD470-2AA4-4F5B-A8E1-FAF74865355A}"/>
                </a:ext>
              </a:extLst>
            </p:cNvPr>
            <p:cNvSpPr/>
            <p:nvPr/>
          </p:nvSpPr>
          <p:spPr>
            <a:xfrm>
              <a:off x="4825125"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21BCA27-59DD-4521-86B1-C378677549EE}"/>
                </a:ext>
              </a:extLst>
            </p:cNvPr>
            <p:cNvCxnSpPr>
              <a:cxnSpLocks/>
            </p:cNvCxnSpPr>
            <p:nvPr/>
          </p:nvCxnSpPr>
          <p:spPr>
            <a:xfrm>
              <a:off x="4459404"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99" name="Picture 98">
              <a:extLst>
                <a:ext uri="{FF2B5EF4-FFF2-40B4-BE49-F238E27FC236}">
                  <a16:creationId xmlns:a16="http://schemas.microsoft.com/office/drawing/2014/main" id="{4813D032-21FF-45EB-93B2-83AD421F98C1}"/>
                </a:ext>
              </a:extLst>
            </p:cNvPr>
            <p:cNvPicPr>
              <a:picLocks noChangeAspect="1"/>
            </p:cNvPicPr>
            <p:nvPr/>
          </p:nvPicPr>
          <p:blipFill>
            <a:blip r:embed="rId4"/>
            <a:stretch>
              <a:fillRect/>
            </a:stretch>
          </p:blipFill>
          <p:spPr>
            <a:xfrm>
              <a:off x="5537295" y="2678192"/>
              <a:ext cx="723122" cy="689092"/>
            </a:xfrm>
            <a:prstGeom prst="rect">
              <a:avLst/>
            </a:prstGeom>
          </p:spPr>
        </p:pic>
        <p:cxnSp>
          <p:nvCxnSpPr>
            <p:cNvPr id="101" name="Connector: Curved 100">
              <a:extLst>
                <a:ext uri="{FF2B5EF4-FFF2-40B4-BE49-F238E27FC236}">
                  <a16:creationId xmlns:a16="http://schemas.microsoft.com/office/drawing/2014/main" id="{F9DE8530-545A-464A-8943-D7D0DDDB9376}"/>
                </a:ext>
              </a:extLst>
            </p:cNvPr>
            <p:cNvCxnSpPr>
              <a:stCxn id="63" idx="3"/>
              <a:endCxn id="99" idx="3"/>
            </p:cNvCxnSpPr>
            <p:nvPr/>
          </p:nvCxnSpPr>
          <p:spPr>
            <a:xfrm flipH="1">
              <a:off x="6260417" y="1948666"/>
              <a:ext cx="10044" cy="1074072"/>
            </a:xfrm>
            <a:prstGeom prst="curvedConnector3">
              <a:avLst>
                <a:gd name="adj1" fmla="val -44990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BBE8C8E1-A619-4891-98D3-0CF314F5D007}"/>
                </a:ext>
              </a:extLst>
            </p:cNvPr>
            <p:cNvSpPr/>
            <p:nvPr/>
          </p:nvSpPr>
          <p:spPr>
            <a:xfrm>
              <a:off x="3768629"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1A08B87F-394B-4D61-AB75-06D3D3F71CC2}"/>
              </a:ext>
            </a:extLst>
          </p:cNvPr>
          <p:cNvGrpSpPr/>
          <p:nvPr/>
        </p:nvGrpSpPr>
        <p:grpSpPr>
          <a:xfrm>
            <a:off x="8440907" y="1304855"/>
            <a:ext cx="3276194" cy="2576035"/>
            <a:chOff x="7205375" y="1060299"/>
            <a:chExt cx="3276194" cy="2576035"/>
          </a:xfrm>
        </p:grpSpPr>
        <p:grpSp>
          <p:nvGrpSpPr>
            <p:cNvPr id="84" name="Group 83">
              <a:extLst>
                <a:ext uri="{FF2B5EF4-FFF2-40B4-BE49-F238E27FC236}">
                  <a16:creationId xmlns:a16="http://schemas.microsoft.com/office/drawing/2014/main" id="{B5C1616C-61DC-4476-9738-F1B1E3DAF57D}"/>
                </a:ext>
              </a:extLst>
            </p:cNvPr>
            <p:cNvGrpSpPr/>
            <p:nvPr/>
          </p:nvGrpSpPr>
          <p:grpSpPr>
            <a:xfrm>
              <a:off x="7357287" y="1347007"/>
              <a:ext cx="2447905" cy="1924459"/>
              <a:chOff x="7357287" y="1347007"/>
              <a:chExt cx="2447905" cy="1924459"/>
            </a:xfrm>
          </p:grpSpPr>
          <p:sp>
            <p:nvSpPr>
              <p:cNvPr id="66" name="Oval 65">
                <a:extLst>
                  <a:ext uri="{FF2B5EF4-FFF2-40B4-BE49-F238E27FC236}">
                    <a16:creationId xmlns:a16="http://schemas.microsoft.com/office/drawing/2014/main" id="{F06610F9-4D1E-4066-8075-C579EA8A5D2E}"/>
                  </a:ext>
                </a:extLst>
              </p:cNvPr>
              <p:cNvSpPr/>
              <p:nvPr/>
            </p:nvSpPr>
            <p:spPr>
              <a:xfrm>
                <a:off x="8884566" y="1446645"/>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EA10FC7-FA17-4869-AAF0-7EC894EBB086}"/>
                  </a:ext>
                </a:extLst>
              </p:cNvPr>
              <p:cNvSpPr/>
              <p:nvPr/>
            </p:nvSpPr>
            <p:spPr>
              <a:xfrm>
                <a:off x="8534828" y="2061449"/>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607DBA0-F4E6-4D00-B9C4-D6299AD1FF68}"/>
                  </a:ext>
                </a:extLst>
              </p:cNvPr>
              <p:cNvSpPr/>
              <p:nvPr/>
            </p:nvSpPr>
            <p:spPr>
              <a:xfrm>
                <a:off x="9262938" y="2061450"/>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4CD6CA48-F967-4B91-A528-D9B6FA7A84DF}"/>
                  </a:ext>
                </a:extLst>
              </p:cNvPr>
              <p:cNvCxnSpPr>
                <a:cxnSpLocks/>
                <a:stCxn id="67" idx="7"/>
                <a:endCxn id="66" idx="4"/>
              </p:cNvCxnSpPr>
              <p:nvPr/>
            </p:nvCxnSpPr>
            <p:spPr>
              <a:xfrm flipV="1">
                <a:off x="8857789"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9C7346B2-774E-4CE6-8B21-8D28BD0DBF86}"/>
                  </a:ext>
                </a:extLst>
              </p:cNvPr>
              <p:cNvCxnSpPr>
                <a:cxnSpLocks/>
                <a:stCxn id="68" idx="1"/>
                <a:endCxn id="66" idx="4"/>
              </p:cNvCxnSpPr>
              <p:nvPr/>
            </p:nvCxnSpPr>
            <p:spPr>
              <a:xfrm flipH="1" flipV="1">
                <a:off x="9073752"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5" name="Picture 74">
                <a:extLst>
                  <a:ext uri="{FF2B5EF4-FFF2-40B4-BE49-F238E27FC236}">
                    <a16:creationId xmlns:a16="http://schemas.microsoft.com/office/drawing/2014/main" id="{0ACDC992-8BB6-4BF8-B191-FCFE3FFBB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7287" y="2703906"/>
                <a:ext cx="567560" cy="567560"/>
              </a:xfrm>
              <a:prstGeom prst="rect">
                <a:avLst/>
              </a:prstGeom>
            </p:spPr>
          </p:pic>
          <p:cxnSp>
            <p:nvCxnSpPr>
              <p:cNvPr id="77" name="Straight Arrow Connector 76">
                <a:extLst>
                  <a:ext uri="{FF2B5EF4-FFF2-40B4-BE49-F238E27FC236}">
                    <a16:creationId xmlns:a16="http://schemas.microsoft.com/office/drawing/2014/main" id="{05899B6E-52E2-4639-89FD-FBCB5A02F777}"/>
                  </a:ext>
                </a:extLst>
              </p:cNvPr>
              <p:cNvCxnSpPr>
                <a:cxnSpLocks/>
              </p:cNvCxnSpPr>
              <p:nvPr/>
            </p:nvCxnSpPr>
            <p:spPr>
              <a:xfrm flipV="1">
                <a:off x="7636668" y="2231845"/>
                <a:ext cx="661685" cy="379528"/>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83" name="Rectangle 82">
                <a:extLst>
                  <a:ext uri="{FF2B5EF4-FFF2-40B4-BE49-F238E27FC236}">
                    <a16:creationId xmlns:a16="http://schemas.microsoft.com/office/drawing/2014/main" id="{4DA75C66-B53A-4A2C-ACD3-1D9503DAAB1F}"/>
                  </a:ext>
                </a:extLst>
              </p:cNvPr>
              <p:cNvSpPr/>
              <p:nvPr/>
            </p:nvSpPr>
            <p:spPr>
              <a:xfrm>
                <a:off x="8359856" y="1347007"/>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Rectangle 104">
              <a:extLst>
                <a:ext uri="{FF2B5EF4-FFF2-40B4-BE49-F238E27FC236}">
                  <a16:creationId xmlns:a16="http://schemas.microsoft.com/office/drawing/2014/main" id="{CDC7C3B5-936C-472C-9FA7-24805FB4A43B}"/>
                </a:ext>
              </a:extLst>
            </p:cNvPr>
            <p:cNvSpPr/>
            <p:nvPr/>
          </p:nvSpPr>
          <p:spPr>
            <a:xfrm>
              <a:off x="7205375" y="1060299"/>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a:extLst>
              <a:ext uri="{FF2B5EF4-FFF2-40B4-BE49-F238E27FC236}">
                <a16:creationId xmlns:a16="http://schemas.microsoft.com/office/drawing/2014/main" id="{7324244F-00E5-43B0-95AF-EF39760F5BE8}"/>
              </a:ext>
            </a:extLst>
          </p:cNvPr>
          <p:cNvSpPr/>
          <p:nvPr/>
        </p:nvSpPr>
        <p:spPr>
          <a:xfrm>
            <a:off x="468622" y="4131335"/>
            <a:ext cx="3276194" cy="1569660"/>
          </a:xfrm>
          <a:prstGeom prst="rect">
            <a:avLst/>
          </a:prstGeom>
        </p:spPr>
        <p:txBody>
          <a:bodyPr wrap="square">
            <a:spAutoFit/>
          </a:bodyPr>
          <a:lstStyle/>
          <a:p>
            <a:r>
              <a:rPr lang="en-US" sz="1600" b="1" dirty="0">
                <a:solidFill>
                  <a:schemeClr val="accent1"/>
                </a:solidFill>
              </a:rPr>
              <a:t>Augment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help augment existing scientific models extracted from other sources (such as code) </a:t>
            </a:r>
          </a:p>
        </p:txBody>
      </p:sp>
      <p:sp>
        <p:nvSpPr>
          <p:cNvPr id="111" name="Rectangle 110">
            <a:extLst>
              <a:ext uri="{FF2B5EF4-FFF2-40B4-BE49-F238E27FC236}">
                <a16:creationId xmlns:a16="http://schemas.microsoft.com/office/drawing/2014/main" id="{9B1D3347-66E1-4613-A823-7F83C48ACECA}"/>
              </a:ext>
            </a:extLst>
          </p:cNvPr>
          <p:cNvSpPr/>
          <p:nvPr/>
        </p:nvSpPr>
        <p:spPr>
          <a:xfrm>
            <a:off x="4515999" y="4161671"/>
            <a:ext cx="3276194" cy="1815882"/>
          </a:xfrm>
          <a:prstGeom prst="rect">
            <a:avLst/>
          </a:prstGeom>
        </p:spPr>
        <p:txBody>
          <a:bodyPr wrap="square">
            <a:spAutoFit/>
          </a:bodyPr>
          <a:lstStyle/>
          <a:p>
            <a:r>
              <a:rPr lang="en-US" sz="1600" b="1" dirty="0">
                <a:solidFill>
                  <a:schemeClr val="accent1"/>
                </a:solidFill>
              </a:rPr>
              <a:t>Inform</a:t>
            </a:r>
            <a:endParaRPr lang="en-US" sz="1600" dirty="0">
              <a:solidFill>
                <a:schemeClr val="accent1"/>
              </a:solidFill>
            </a:endParaRPr>
          </a:p>
          <a:p>
            <a:pPr marL="285750" indent="-285750">
              <a:buFont typeface="Arial" panose="020B0604020202020204" pitchFamily="34" charset="0"/>
              <a:buChar char="•"/>
            </a:pPr>
            <a:r>
              <a:rPr lang="en-US" sz="1600" dirty="0"/>
              <a:t>Extract context associated with variables that appear in text and guide the code extraction process with information such mapping of variables to scientific concepts, associated units etc. </a:t>
            </a:r>
          </a:p>
        </p:txBody>
      </p:sp>
      <p:sp>
        <p:nvSpPr>
          <p:cNvPr id="112" name="Rectangle 111">
            <a:extLst>
              <a:ext uri="{FF2B5EF4-FFF2-40B4-BE49-F238E27FC236}">
                <a16:creationId xmlns:a16="http://schemas.microsoft.com/office/drawing/2014/main" id="{4AFE1C27-610E-4D9C-B3B0-BD639812F7AB}"/>
              </a:ext>
            </a:extLst>
          </p:cNvPr>
          <p:cNvSpPr/>
          <p:nvPr/>
        </p:nvSpPr>
        <p:spPr>
          <a:xfrm>
            <a:off x="8460686" y="4161671"/>
            <a:ext cx="3276194" cy="1569660"/>
          </a:xfrm>
          <a:prstGeom prst="rect">
            <a:avLst/>
          </a:prstGeom>
        </p:spPr>
        <p:txBody>
          <a:bodyPr wrap="square">
            <a:spAutoFit/>
          </a:bodyPr>
          <a:lstStyle/>
          <a:p>
            <a:r>
              <a:rPr lang="en-US" sz="1600" b="1" dirty="0">
                <a:solidFill>
                  <a:schemeClr val="accent1"/>
                </a:solidFill>
              </a:rPr>
              <a:t>Extract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identify/build new scientific models not extracted from other sources.</a:t>
            </a:r>
          </a:p>
        </p:txBody>
      </p:sp>
      <p:sp>
        <p:nvSpPr>
          <p:cNvPr id="113" name="Rectangle 112">
            <a:extLst>
              <a:ext uri="{FF2B5EF4-FFF2-40B4-BE49-F238E27FC236}">
                <a16:creationId xmlns:a16="http://schemas.microsoft.com/office/drawing/2014/main" id="{670D6DD0-BBE2-42BD-BB08-F1F65AD973C1}"/>
              </a:ext>
            </a:extLst>
          </p:cNvPr>
          <p:cNvSpPr/>
          <p:nvPr/>
        </p:nvSpPr>
        <p:spPr>
          <a:xfrm>
            <a:off x="1786417" y="894842"/>
            <a:ext cx="519694" cy="369332"/>
          </a:xfrm>
          <a:prstGeom prst="rect">
            <a:avLst/>
          </a:prstGeom>
        </p:spPr>
        <p:txBody>
          <a:bodyPr wrap="none">
            <a:spAutoFit/>
          </a:bodyPr>
          <a:lstStyle/>
          <a:p>
            <a:r>
              <a:rPr lang="en-US" b="1" dirty="0">
                <a:solidFill>
                  <a:schemeClr val="accent1"/>
                </a:solidFill>
              </a:rPr>
              <a:t>(1) </a:t>
            </a:r>
            <a:endParaRPr lang="en-US" dirty="0"/>
          </a:p>
        </p:txBody>
      </p:sp>
      <p:sp>
        <p:nvSpPr>
          <p:cNvPr id="114" name="Rectangle 113">
            <a:extLst>
              <a:ext uri="{FF2B5EF4-FFF2-40B4-BE49-F238E27FC236}">
                <a16:creationId xmlns:a16="http://schemas.microsoft.com/office/drawing/2014/main" id="{A6A7B796-C293-455C-A369-84835888E982}"/>
              </a:ext>
            </a:extLst>
          </p:cNvPr>
          <p:cNvSpPr/>
          <p:nvPr/>
        </p:nvSpPr>
        <p:spPr>
          <a:xfrm>
            <a:off x="5835745" y="889552"/>
            <a:ext cx="519694" cy="369332"/>
          </a:xfrm>
          <a:prstGeom prst="rect">
            <a:avLst/>
          </a:prstGeom>
        </p:spPr>
        <p:txBody>
          <a:bodyPr wrap="none">
            <a:spAutoFit/>
          </a:bodyPr>
          <a:lstStyle/>
          <a:p>
            <a:r>
              <a:rPr lang="en-US" b="1" dirty="0">
                <a:solidFill>
                  <a:schemeClr val="accent1"/>
                </a:solidFill>
              </a:rPr>
              <a:t>(2) </a:t>
            </a:r>
            <a:endParaRPr lang="en-US" dirty="0"/>
          </a:p>
        </p:txBody>
      </p:sp>
      <p:sp>
        <p:nvSpPr>
          <p:cNvPr id="115" name="Rectangle 114">
            <a:extLst>
              <a:ext uri="{FF2B5EF4-FFF2-40B4-BE49-F238E27FC236}">
                <a16:creationId xmlns:a16="http://schemas.microsoft.com/office/drawing/2014/main" id="{AC2EFFDB-4EBF-44EE-B77F-FBCAD7B456C9}"/>
              </a:ext>
            </a:extLst>
          </p:cNvPr>
          <p:cNvSpPr/>
          <p:nvPr/>
        </p:nvSpPr>
        <p:spPr>
          <a:xfrm>
            <a:off x="9871610" y="883790"/>
            <a:ext cx="519694" cy="369332"/>
          </a:xfrm>
          <a:prstGeom prst="rect">
            <a:avLst/>
          </a:prstGeom>
        </p:spPr>
        <p:txBody>
          <a:bodyPr wrap="none">
            <a:spAutoFit/>
          </a:bodyPr>
          <a:lstStyle/>
          <a:p>
            <a:r>
              <a:rPr lang="en-US" b="1" dirty="0">
                <a:solidFill>
                  <a:schemeClr val="accent1"/>
                </a:solidFill>
              </a:rPr>
              <a:t>(3) </a:t>
            </a:r>
            <a:endParaRPr lang="en-US" dirty="0"/>
          </a:p>
        </p:txBody>
      </p:sp>
    </p:spTree>
    <p:extLst>
      <p:ext uri="{BB962C8B-B14F-4D97-AF65-F5344CB8AC3E}">
        <p14:creationId xmlns:p14="http://schemas.microsoft.com/office/powerpoint/2010/main" val="319150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6A5213-7612-46D6-81B7-210636730177}"/>
              </a:ext>
            </a:extLst>
          </p:cNvPr>
          <p:cNvSpPr/>
          <p:nvPr/>
        </p:nvSpPr>
        <p:spPr>
          <a:xfrm>
            <a:off x="1507110" y="3733153"/>
            <a:ext cx="8910319" cy="369332"/>
          </a:xfrm>
          <a:prstGeom prst="rect">
            <a:avLst/>
          </a:prstGeom>
        </p:spPr>
        <p:txBody>
          <a:bodyPr wrap="square" anchor="t">
            <a:spAutoFit/>
          </a:bodyPr>
          <a:lstStyle/>
          <a:p>
            <a:r>
              <a:rPr lang="en-US" dirty="0"/>
              <a:t>The speed of sound  depends on the type of gas and the temperature of the gas</a:t>
            </a:r>
          </a:p>
        </p:txBody>
      </p:sp>
      <p:sp>
        <p:nvSpPr>
          <p:cNvPr id="5" name="Rectangle 4">
            <a:extLst>
              <a:ext uri="{FF2B5EF4-FFF2-40B4-BE49-F238E27FC236}">
                <a16:creationId xmlns:a16="http://schemas.microsoft.com/office/drawing/2014/main" id="{66B48CAA-1731-4B4C-B643-0F2385C9A2BC}"/>
              </a:ext>
            </a:extLst>
          </p:cNvPr>
          <p:cNvSpPr/>
          <p:nvPr/>
        </p:nvSpPr>
        <p:spPr>
          <a:xfrm>
            <a:off x="1507110" y="1306695"/>
            <a:ext cx="8910320" cy="923330"/>
          </a:xfrm>
          <a:prstGeom prst="rect">
            <a:avLst/>
          </a:prstGeom>
        </p:spPr>
        <p:txBody>
          <a:bodyPr wrap="square">
            <a:spAutoFit/>
          </a:bodyPr>
          <a:lstStyle/>
          <a:p>
            <a:r>
              <a:rPr lang="en-US" dirty="0"/>
              <a:t>An analysis based on conservation of mass and momentum shows that the square of the speed of sound a^2 is equal to the gas constant R times the temperature T times the ratio of specific heats gamma. The definition is a^2 = R * T * gamma.</a:t>
            </a:r>
          </a:p>
        </p:txBody>
      </p:sp>
      <p:sp>
        <p:nvSpPr>
          <p:cNvPr id="2" name="Title 1">
            <a:extLst>
              <a:ext uri="{FF2B5EF4-FFF2-40B4-BE49-F238E27FC236}">
                <a16:creationId xmlns:a16="http://schemas.microsoft.com/office/drawing/2014/main" id="{B2ED7B23-8936-4071-90E0-CA07004ACCDD}"/>
              </a:ext>
            </a:extLst>
          </p:cNvPr>
          <p:cNvSpPr>
            <a:spLocks noGrp="1"/>
          </p:cNvSpPr>
          <p:nvPr>
            <p:ph type="title"/>
          </p:nvPr>
        </p:nvSpPr>
        <p:spPr>
          <a:xfrm>
            <a:off x="1627188" y="-86265"/>
            <a:ext cx="8997696" cy="914400"/>
          </a:xfrm>
        </p:spPr>
        <p:txBody>
          <a:bodyPr/>
          <a:lstStyle/>
          <a:p>
            <a:r>
              <a:rPr lang="en-US" dirty="0"/>
              <a:t>What we extract</a:t>
            </a:r>
          </a:p>
        </p:txBody>
      </p:sp>
      <p:sp>
        <p:nvSpPr>
          <p:cNvPr id="3" name="Slide Number Placeholder 2">
            <a:extLst>
              <a:ext uri="{FF2B5EF4-FFF2-40B4-BE49-F238E27FC236}">
                <a16:creationId xmlns:a16="http://schemas.microsoft.com/office/drawing/2014/main" id="{A56F254A-BE12-476A-B3DC-D32468E3387D}"/>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6" name="Rectangle 5">
            <a:extLst>
              <a:ext uri="{FF2B5EF4-FFF2-40B4-BE49-F238E27FC236}">
                <a16:creationId xmlns:a16="http://schemas.microsoft.com/office/drawing/2014/main" id="{683D1987-1B23-4DCF-B5FF-C9581040C2DF}"/>
              </a:ext>
            </a:extLst>
          </p:cNvPr>
          <p:cNvSpPr/>
          <p:nvPr/>
        </p:nvSpPr>
        <p:spPr>
          <a:xfrm>
            <a:off x="5522804" y="1869345"/>
            <a:ext cx="2038282" cy="360680"/>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AB5C7F6-21BD-4510-8BF1-DDF76AE48AB7}"/>
              </a:ext>
            </a:extLst>
          </p:cNvPr>
          <p:cNvSpPr/>
          <p:nvPr/>
        </p:nvSpPr>
        <p:spPr>
          <a:xfrm>
            <a:off x="1550336" y="1648038"/>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54BFFE5-2C95-44BE-91EF-79BD9587CD6A}"/>
              </a:ext>
            </a:extLst>
          </p:cNvPr>
          <p:cNvSpPr/>
          <p:nvPr/>
        </p:nvSpPr>
        <p:spPr>
          <a:xfrm>
            <a:off x="4891561" y="1648038"/>
            <a:ext cx="1277745"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A68F648-042E-4EF6-9ED8-251D96FC5D40}"/>
              </a:ext>
            </a:extLst>
          </p:cNvPr>
          <p:cNvSpPr/>
          <p:nvPr/>
        </p:nvSpPr>
        <p:spPr>
          <a:xfrm>
            <a:off x="7333819" y="1641734"/>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F27426-A624-4DCF-9DBF-DDFCDAA8C628}"/>
              </a:ext>
            </a:extLst>
          </p:cNvPr>
          <p:cNvSpPr/>
          <p:nvPr/>
        </p:nvSpPr>
        <p:spPr>
          <a:xfrm>
            <a:off x="8565266" y="1641734"/>
            <a:ext cx="196769" cy="233916"/>
          </a:xfrm>
          <a:prstGeom prst="rect">
            <a:avLst/>
          </a:prstGeom>
          <a:solidFill>
            <a:schemeClr val="accent5">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Curved 11">
            <a:extLst>
              <a:ext uri="{FF2B5EF4-FFF2-40B4-BE49-F238E27FC236}">
                <a16:creationId xmlns:a16="http://schemas.microsoft.com/office/drawing/2014/main" id="{4E398746-F6ED-467C-872A-98CFAB880156}"/>
              </a:ext>
            </a:extLst>
          </p:cNvPr>
          <p:cNvCxnSpPr>
            <a:cxnSpLocks/>
            <a:stCxn id="9" idx="2"/>
            <a:endCxn id="10" idx="2"/>
          </p:cNvCxnSpPr>
          <p:nvPr/>
        </p:nvCxnSpPr>
        <p:spPr>
          <a:xfrm rot="16200000" flipH="1">
            <a:off x="8306597" y="1518596"/>
            <a:ext cx="12700" cy="714108"/>
          </a:xfrm>
          <a:prstGeom prst="curvedConnector3">
            <a:avLst>
              <a:gd name="adj1" fmla="val 21907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4310B6D-E638-44B2-990D-F41152AEA33D}"/>
              </a:ext>
            </a:extLst>
          </p:cNvPr>
          <p:cNvSpPr/>
          <p:nvPr/>
        </p:nvSpPr>
        <p:spPr>
          <a:xfrm>
            <a:off x="1969437" y="3800861"/>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BAB68B-F657-4585-A40D-61960D87C51A}"/>
              </a:ext>
            </a:extLst>
          </p:cNvPr>
          <p:cNvSpPr/>
          <p:nvPr/>
        </p:nvSpPr>
        <p:spPr>
          <a:xfrm>
            <a:off x="6924204" y="3812788"/>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AD9E8BF-8FC2-4062-93A3-5F5714E3DE69}"/>
              </a:ext>
            </a:extLst>
          </p:cNvPr>
          <p:cNvSpPr/>
          <p:nvPr/>
        </p:nvSpPr>
        <p:spPr>
          <a:xfrm>
            <a:off x="5788784" y="3812788"/>
            <a:ext cx="38468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9957055-262B-4385-9375-7B74F4FCB1DF}"/>
              </a:ext>
            </a:extLst>
          </p:cNvPr>
          <p:cNvSpPr/>
          <p:nvPr/>
        </p:nvSpPr>
        <p:spPr>
          <a:xfrm flipV="1">
            <a:off x="3511588" y="4035499"/>
            <a:ext cx="1141800" cy="681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ctor: Curved 23">
            <a:extLst>
              <a:ext uri="{FF2B5EF4-FFF2-40B4-BE49-F238E27FC236}">
                <a16:creationId xmlns:a16="http://schemas.microsoft.com/office/drawing/2014/main" id="{F1CE6800-F34D-489B-91F5-273C7306BC36}"/>
              </a:ext>
            </a:extLst>
          </p:cNvPr>
          <p:cNvCxnSpPr>
            <a:stCxn id="18" idx="0"/>
            <a:endCxn id="21" idx="0"/>
          </p:cNvCxnSpPr>
          <p:nvPr/>
        </p:nvCxnSpPr>
        <p:spPr>
          <a:xfrm rot="16200000" flipH="1">
            <a:off x="4350004" y="2181664"/>
            <a:ext cx="11927" cy="32503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FF062A02-D969-462E-8030-2B8F1E1568B8}"/>
              </a:ext>
            </a:extLst>
          </p:cNvPr>
          <p:cNvCxnSpPr>
            <a:cxnSpLocks/>
            <a:stCxn id="18" idx="0"/>
            <a:endCxn id="20" idx="0"/>
          </p:cNvCxnSpPr>
          <p:nvPr/>
        </p:nvCxnSpPr>
        <p:spPr>
          <a:xfrm rot="16200000" flipH="1">
            <a:off x="5129404" y="1402264"/>
            <a:ext cx="11927" cy="48091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C83438F-3B83-43F9-9160-3374A8AB25E2}"/>
              </a:ext>
            </a:extLst>
          </p:cNvPr>
          <p:cNvSpPr/>
          <p:nvPr/>
        </p:nvSpPr>
        <p:spPr>
          <a:xfrm>
            <a:off x="6477726" y="2289300"/>
            <a:ext cx="1290738" cy="369332"/>
          </a:xfrm>
          <a:prstGeom prst="rect">
            <a:avLst/>
          </a:prstGeom>
        </p:spPr>
        <p:txBody>
          <a:bodyPr wrap="none">
            <a:spAutoFit/>
          </a:bodyPr>
          <a:lstStyle/>
          <a:p>
            <a:r>
              <a:rPr lang="en-US" b="1" dirty="0">
                <a:solidFill>
                  <a:schemeClr val="accent1"/>
                </a:solidFill>
              </a:rPr>
              <a:t>Equations</a:t>
            </a:r>
            <a:endParaRPr lang="en-US" dirty="0"/>
          </a:p>
        </p:txBody>
      </p:sp>
      <p:sp>
        <p:nvSpPr>
          <p:cNvPr id="39" name="Rectangle 38">
            <a:extLst>
              <a:ext uri="{FF2B5EF4-FFF2-40B4-BE49-F238E27FC236}">
                <a16:creationId xmlns:a16="http://schemas.microsoft.com/office/drawing/2014/main" id="{1179F7A9-9591-41EC-95CA-F0AFB91E0A21}"/>
              </a:ext>
            </a:extLst>
          </p:cNvPr>
          <p:cNvSpPr/>
          <p:nvPr/>
        </p:nvSpPr>
        <p:spPr>
          <a:xfrm>
            <a:off x="1880149" y="2339084"/>
            <a:ext cx="2909771" cy="646331"/>
          </a:xfrm>
          <a:prstGeom prst="rect">
            <a:avLst/>
          </a:prstGeom>
        </p:spPr>
        <p:txBody>
          <a:bodyPr wrap="none">
            <a:spAutoFit/>
          </a:bodyPr>
          <a:lstStyle/>
          <a:p>
            <a:pPr algn="ctr"/>
            <a:r>
              <a:rPr lang="en-US" b="1" dirty="0">
                <a:solidFill>
                  <a:schemeClr val="accent1"/>
                </a:solidFill>
              </a:rPr>
              <a:t>Concepts </a:t>
            </a:r>
          </a:p>
          <a:p>
            <a:pPr algn="ctr"/>
            <a:r>
              <a:rPr lang="en-US" b="1" dirty="0">
                <a:solidFill>
                  <a:schemeClr val="accent1"/>
                </a:solidFill>
              </a:rPr>
              <a:t>(links to external sources)</a:t>
            </a:r>
            <a:endParaRPr lang="en-US" dirty="0"/>
          </a:p>
        </p:txBody>
      </p:sp>
      <p:sp>
        <p:nvSpPr>
          <p:cNvPr id="40" name="Rectangle 39">
            <a:extLst>
              <a:ext uri="{FF2B5EF4-FFF2-40B4-BE49-F238E27FC236}">
                <a16:creationId xmlns:a16="http://schemas.microsoft.com/office/drawing/2014/main" id="{24306383-FA5F-45D4-9509-DCF1CAE0A6D3}"/>
              </a:ext>
            </a:extLst>
          </p:cNvPr>
          <p:cNvSpPr/>
          <p:nvPr/>
        </p:nvSpPr>
        <p:spPr>
          <a:xfrm>
            <a:off x="8206821" y="2163294"/>
            <a:ext cx="2008883" cy="369332"/>
          </a:xfrm>
          <a:prstGeom prst="rect">
            <a:avLst/>
          </a:prstGeom>
        </p:spPr>
        <p:txBody>
          <a:bodyPr wrap="none">
            <a:spAutoFit/>
          </a:bodyPr>
          <a:lstStyle/>
          <a:p>
            <a:r>
              <a:rPr lang="en-US" b="1" dirty="0">
                <a:solidFill>
                  <a:schemeClr val="accent1"/>
                </a:solidFill>
              </a:rPr>
              <a:t>Variable Context</a:t>
            </a:r>
            <a:endParaRPr lang="en-US" dirty="0"/>
          </a:p>
        </p:txBody>
      </p:sp>
      <p:sp>
        <p:nvSpPr>
          <p:cNvPr id="41" name="Rectangle 40">
            <a:extLst>
              <a:ext uri="{FF2B5EF4-FFF2-40B4-BE49-F238E27FC236}">
                <a16:creationId xmlns:a16="http://schemas.microsoft.com/office/drawing/2014/main" id="{0CA607EC-E804-472A-B276-89B0A1EEF28D}"/>
              </a:ext>
            </a:extLst>
          </p:cNvPr>
          <p:cNvSpPr/>
          <p:nvPr/>
        </p:nvSpPr>
        <p:spPr>
          <a:xfrm>
            <a:off x="3492179" y="4170192"/>
            <a:ext cx="2148345" cy="369332"/>
          </a:xfrm>
          <a:prstGeom prst="rect">
            <a:avLst/>
          </a:prstGeom>
        </p:spPr>
        <p:txBody>
          <a:bodyPr wrap="none">
            <a:spAutoFit/>
          </a:bodyPr>
          <a:lstStyle/>
          <a:p>
            <a:r>
              <a:rPr lang="en-US" b="1" dirty="0">
                <a:solidFill>
                  <a:schemeClr val="accent1"/>
                </a:solidFill>
              </a:rPr>
              <a:t>Variable Relations</a:t>
            </a:r>
            <a:endParaRPr lang="en-US" dirty="0"/>
          </a:p>
        </p:txBody>
      </p:sp>
      <p:pic>
        <p:nvPicPr>
          <p:cNvPr id="43" name="Picture 42">
            <a:extLst>
              <a:ext uri="{FF2B5EF4-FFF2-40B4-BE49-F238E27FC236}">
                <a16:creationId xmlns:a16="http://schemas.microsoft.com/office/drawing/2014/main" id="{D327879E-FE36-430A-B452-DF573424C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161" y="1136954"/>
            <a:ext cx="6151409" cy="4343231"/>
          </a:xfrm>
          <a:prstGeom prst="rect">
            <a:avLst/>
          </a:prstGeom>
          <a:ln>
            <a:solidFill>
              <a:schemeClr val="tx1"/>
            </a:solidFill>
          </a:ln>
        </p:spPr>
      </p:pic>
    </p:spTree>
    <p:extLst>
      <p:ext uri="{BB962C8B-B14F-4D97-AF65-F5344CB8AC3E}">
        <p14:creationId xmlns:p14="http://schemas.microsoft.com/office/powerpoint/2010/main" val="37072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8" grpId="0" animBg="1"/>
      <p:bldP spid="20" grpId="0" animBg="1"/>
      <p:bldP spid="21" grpId="0" animBg="1"/>
      <p:bldP spid="22" grpId="0" animBg="1"/>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BD15-9792-41A2-9E49-C01E2B7C85D4}"/>
              </a:ext>
            </a:extLst>
          </p:cNvPr>
          <p:cNvSpPr>
            <a:spLocks noGrp="1"/>
          </p:cNvSpPr>
          <p:nvPr>
            <p:ph type="title"/>
          </p:nvPr>
        </p:nvSpPr>
        <p:spPr/>
        <p:txBody>
          <a:bodyPr/>
          <a:lstStyle/>
          <a:p>
            <a:r>
              <a:rPr lang="en-US" dirty="0"/>
              <a:t>Text Extraction Pipeline</a:t>
            </a:r>
          </a:p>
        </p:txBody>
      </p:sp>
      <p:sp>
        <p:nvSpPr>
          <p:cNvPr id="3" name="Slide Number Placeholder 2">
            <a:extLst>
              <a:ext uri="{FF2B5EF4-FFF2-40B4-BE49-F238E27FC236}">
                <a16:creationId xmlns:a16="http://schemas.microsoft.com/office/drawing/2014/main" id="{625DB82F-45A6-4AFD-AF1A-7B0B5256B4D6}"/>
              </a:ext>
            </a:extLst>
          </p:cNvPr>
          <p:cNvSpPr>
            <a:spLocks noGrp="1"/>
          </p:cNvSpPr>
          <p:nvPr>
            <p:ph type="sldNum" sz="quarter" idx="12"/>
          </p:nvPr>
        </p:nvSpPr>
        <p:spPr/>
        <p:txBody>
          <a:bodyPr/>
          <a:lstStyle/>
          <a:p>
            <a:fld id="{00E6A5BD-C011-4A45-AA3A-201790FB7F2B}" type="slidenum">
              <a:rPr lang="en-CA" smtClean="0"/>
              <a:t>18</a:t>
            </a:fld>
            <a:endParaRPr lang="en-CA"/>
          </a:p>
        </p:txBody>
      </p:sp>
      <p:sp>
        <p:nvSpPr>
          <p:cNvPr id="4" name="Rectangle 3">
            <a:extLst>
              <a:ext uri="{FF2B5EF4-FFF2-40B4-BE49-F238E27FC236}">
                <a16:creationId xmlns:a16="http://schemas.microsoft.com/office/drawing/2014/main" id="{01470874-B8D1-48AD-AFFE-B285C9FD48EC}"/>
              </a:ext>
            </a:extLst>
          </p:cNvPr>
          <p:cNvSpPr/>
          <p:nvPr/>
        </p:nvSpPr>
        <p:spPr>
          <a:xfrm>
            <a:off x="2668773"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Distant Supervision to label data</a:t>
            </a:r>
          </a:p>
        </p:txBody>
      </p:sp>
      <p:sp>
        <p:nvSpPr>
          <p:cNvPr id="5" name="Rectangle 4">
            <a:extLst>
              <a:ext uri="{FF2B5EF4-FFF2-40B4-BE49-F238E27FC236}">
                <a16:creationId xmlns:a16="http://schemas.microsoft.com/office/drawing/2014/main" id="{3D2B2869-59C0-44D8-9604-2EEBA3D4E45D}"/>
              </a:ext>
            </a:extLst>
          </p:cNvPr>
          <p:cNvSpPr/>
          <p:nvPr/>
        </p:nvSpPr>
        <p:spPr>
          <a:xfrm>
            <a:off x="5277294"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Equation and Concept Tagger</a:t>
            </a:r>
          </a:p>
        </p:txBody>
      </p:sp>
      <p:sp>
        <p:nvSpPr>
          <p:cNvPr id="6" name="Rectangle 5">
            <a:extLst>
              <a:ext uri="{FF2B5EF4-FFF2-40B4-BE49-F238E27FC236}">
                <a16:creationId xmlns:a16="http://schemas.microsoft.com/office/drawing/2014/main" id="{C3DEB210-ACB7-4EF7-B421-340BF7B72F79}"/>
              </a:ext>
            </a:extLst>
          </p:cNvPr>
          <p:cNvSpPr/>
          <p:nvPr/>
        </p:nvSpPr>
        <p:spPr>
          <a:xfrm>
            <a:off x="5194502" y="2695439"/>
            <a:ext cx="209461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Bi-LSTM CRF</a:t>
            </a:r>
          </a:p>
          <a:p>
            <a:pPr lvl="0" algn="ctr">
              <a:defRPr/>
            </a:pPr>
            <a:r>
              <a:rPr lang="en-US" sz="1400" dirty="0">
                <a:solidFill>
                  <a:srgbClr val="63666A"/>
                </a:solidFill>
              </a:rPr>
              <a:t>Sequence Tagging </a:t>
            </a:r>
            <a:r>
              <a:rPr kumimoji="0" lang="en-US" sz="1400" b="0" i="0" u="none" strike="noStrike" kern="1200" cap="none" spc="0" normalizeH="0" baseline="0" noProof="0" dirty="0">
                <a:ln>
                  <a:noFill/>
                </a:ln>
                <a:solidFill>
                  <a:srgbClr val="63666A"/>
                </a:solidFill>
                <a:effectLst/>
                <a:uLnTx/>
                <a:uFillTx/>
                <a:latin typeface="GE Inspira Sans"/>
                <a:ea typeface="+mn-ea"/>
                <a:cs typeface="+mn-cs"/>
              </a:rPr>
              <a:t>Model</a:t>
            </a:r>
          </a:p>
        </p:txBody>
      </p:sp>
      <p:grpSp>
        <p:nvGrpSpPr>
          <p:cNvPr id="7" name="Group 6">
            <a:extLst>
              <a:ext uri="{FF2B5EF4-FFF2-40B4-BE49-F238E27FC236}">
                <a16:creationId xmlns:a16="http://schemas.microsoft.com/office/drawing/2014/main" id="{B4E57057-8A07-4C28-ABDC-2F051C63A805}"/>
              </a:ext>
            </a:extLst>
          </p:cNvPr>
          <p:cNvGrpSpPr>
            <a:grpSpLocks noChangeAspect="1"/>
          </p:cNvGrpSpPr>
          <p:nvPr/>
        </p:nvGrpSpPr>
        <p:grpSpPr>
          <a:xfrm>
            <a:off x="850953" y="1576106"/>
            <a:ext cx="588121" cy="560914"/>
            <a:chOff x="1711382" y="1909779"/>
            <a:chExt cx="1373805" cy="1310250"/>
          </a:xfrm>
        </p:grpSpPr>
        <p:sp>
          <p:nvSpPr>
            <p:cNvPr id="8" name="Oval 7">
              <a:extLst>
                <a:ext uri="{FF2B5EF4-FFF2-40B4-BE49-F238E27FC236}">
                  <a16:creationId xmlns:a16="http://schemas.microsoft.com/office/drawing/2014/main" id="{75441549-F60E-471D-8AAE-61E31BCF8E80}"/>
                </a:ext>
              </a:extLst>
            </p:cNvPr>
            <p:cNvSpPr>
              <a:spLocks noChangeAspect="1"/>
            </p:cNvSpPr>
            <p:nvPr/>
          </p:nvSpPr>
          <p:spPr>
            <a:xfrm>
              <a:off x="1711382" y="1909779"/>
              <a:ext cx="1373805" cy="1310250"/>
            </a:xfrm>
            <a:prstGeom prst="ellipse">
              <a:avLst/>
            </a:prstGeom>
            <a:solidFill>
              <a:srgbClr val="005EB8">
                <a:lumMod val="60000"/>
                <a:lumOff val="4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p:txBody>
        </p:sp>
        <p:grpSp>
          <p:nvGrpSpPr>
            <p:cNvPr id="9" name="Group 8">
              <a:extLst>
                <a:ext uri="{FF2B5EF4-FFF2-40B4-BE49-F238E27FC236}">
                  <a16:creationId xmlns:a16="http://schemas.microsoft.com/office/drawing/2014/main" id="{BF0AC404-9729-43BB-B1CE-FBDFD16D2094}"/>
                </a:ext>
              </a:extLst>
            </p:cNvPr>
            <p:cNvGrpSpPr>
              <a:grpSpLocks noChangeAspect="1"/>
            </p:cNvGrpSpPr>
            <p:nvPr/>
          </p:nvGrpSpPr>
          <p:grpSpPr>
            <a:xfrm>
              <a:off x="1867596" y="1978268"/>
              <a:ext cx="1116409" cy="747347"/>
              <a:chOff x="582100" y="2708694"/>
              <a:chExt cx="1073658" cy="731239"/>
            </a:xfrm>
            <a:solidFill>
              <a:sysClr val="window" lastClr="FFFFFF"/>
            </a:solidFill>
          </p:grpSpPr>
          <p:sp>
            <p:nvSpPr>
              <p:cNvPr id="10" name="Oval 9">
                <a:extLst>
                  <a:ext uri="{FF2B5EF4-FFF2-40B4-BE49-F238E27FC236}">
                    <a16:creationId xmlns:a16="http://schemas.microsoft.com/office/drawing/2014/main" id="{AA777C8D-D291-4F91-B7B5-0E40901CFBDA}"/>
                  </a:ext>
                </a:extLst>
              </p:cNvPr>
              <p:cNvSpPr/>
              <p:nvPr/>
            </p:nvSpPr>
            <p:spPr>
              <a:xfrm>
                <a:off x="1035170" y="2708694"/>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sp>
            <p:nvSpPr>
              <p:cNvPr id="11" name="Oval 10">
                <a:extLst>
                  <a:ext uri="{FF2B5EF4-FFF2-40B4-BE49-F238E27FC236}">
                    <a16:creationId xmlns:a16="http://schemas.microsoft.com/office/drawing/2014/main" id="{E578E55C-36BB-48E9-8E06-FA6F0315D373}"/>
                  </a:ext>
                </a:extLst>
              </p:cNvPr>
              <p:cNvSpPr/>
              <p:nvPr/>
            </p:nvSpPr>
            <p:spPr>
              <a:xfrm>
                <a:off x="803705" y="2999395"/>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2" name="Straight Connector 11">
                <a:extLst>
                  <a:ext uri="{FF2B5EF4-FFF2-40B4-BE49-F238E27FC236}">
                    <a16:creationId xmlns:a16="http://schemas.microsoft.com/office/drawing/2014/main" id="{3C9E8662-62A5-4A7B-894A-0AAAD02C8322}"/>
                  </a:ext>
                </a:extLst>
              </p:cNvPr>
              <p:cNvCxnSpPr>
                <a:stCxn id="10" idx="3"/>
                <a:endCxn id="11" idx="7"/>
              </p:cNvCxnSpPr>
              <p:nvPr/>
            </p:nvCxnSpPr>
            <p:spPr>
              <a:xfrm flipH="1">
                <a:off x="920778" y="2825767"/>
                <a:ext cx="134479" cy="19371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3" name="Oval 12">
                <a:extLst>
                  <a:ext uri="{FF2B5EF4-FFF2-40B4-BE49-F238E27FC236}">
                    <a16:creationId xmlns:a16="http://schemas.microsoft.com/office/drawing/2014/main" id="{16A5EE68-A0F1-401C-9734-ED9A4E824284}"/>
                  </a:ext>
                </a:extLst>
              </p:cNvPr>
              <p:cNvSpPr/>
              <p:nvPr/>
            </p:nvSpPr>
            <p:spPr>
              <a:xfrm>
                <a:off x="1251512" y="2979308"/>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4" name="Straight Connector 13">
                <a:extLst>
                  <a:ext uri="{FF2B5EF4-FFF2-40B4-BE49-F238E27FC236}">
                    <a16:creationId xmlns:a16="http://schemas.microsoft.com/office/drawing/2014/main" id="{22313E36-B714-465A-9D52-4FD91D4DEB97}"/>
                  </a:ext>
                </a:extLst>
              </p:cNvPr>
              <p:cNvCxnSpPr>
                <a:stCxn id="10" idx="5"/>
                <a:endCxn id="13" idx="1"/>
              </p:cNvCxnSpPr>
              <p:nvPr/>
            </p:nvCxnSpPr>
            <p:spPr>
              <a:xfrm>
                <a:off x="1152243" y="2825767"/>
                <a:ext cx="119356" cy="173628"/>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5" name="Oval 14">
                <a:extLst>
                  <a:ext uri="{FF2B5EF4-FFF2-40B4-BE49-F238E27FC236}">
                    <a16:creationId xmlns:a16="http://schemas.microsoft.com/office/drawing/2014/main" id="{2C951415-84C7-4E66-9C1F-678883BF881C}"/>
                  </a:ext>
                </a:extLst>
              </p:cNvPr>
              <p:cNvSpPr/>
              <p:nvPr/>
            </p:nvSpPr>
            <p:spPr>
              <a:xfrm>
                <a:off x="582100" y="3282686"/>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6" name="Straight Connector 15">
                <a:extLst>
                  <a:ext uri="{FF2B5EF4-FFF2-40B4-BE49-F238E27FC236}">
                    <a16:creationId xmlns:a16="http://schemas.microsoft.com/office/drawing/2014/main" id="{CB034238-F6C6-4CC4-867F-16FA22603149}"/>
                  </a:ext>
                </a:extLst>
              </p:cNvPr>
              <p:cNvCxnSpPr>
                <a:stCxn id="11" idx="3"/>
                <a:endCxn id="15" idx="7"/>
              </p:cNvCxnSpPr>
              <p:nvPr/>
            </p:nvCxnSpPr>
            <p:spPr>
              <a:xfrm flipH="1">
                <a:off x="699173" y="3116468"/>
                <a:ext cx="124619" cy="18630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7" name="Oval 16">
                <a:extLst>
                  <a:ext uri="{FF2B5EF4-FFF2-40B4-BE49-F238E27FC236}">
                    <a16:creationId xmlns:a16="http://schemas.microsoft.com/office/drawing/2014/main" id="{7E12034E-194D-4223-B556-1A45A7664C9B}"/>
                  </a:ext>
                </a:extLst>
              </p:cNvPr>
              <p:cNvSpPr/>
              <p:nvPr/>
            </p:nvSpPr>
            <p:spPr>
              <a:xfrm>
                <a:off x="1058898" y="3283057"/>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8" name="Straight Connector 17">
                <a:extLst>
                  <a:ext uri="{FF2B5EF4-FFF2-40B4-BE49-F238E27FC236}">
                    <a16:creationId xmlns:a16="http://schemas.microsoft.com/office/drawing/2014/main" id="{4B9E7D75-ACE4-4AFA-869D-3D83EA358BD4}"/>
                  </a:ext>
                </a:extLst>
              </p:cNvPr>
              <p:cNvCxnSpPr>
                <a:stCxn id="11" idx="5"/>
                <a:endCxn id="17" idx="1"/>
              </p:cNvCxnSpPr>
              <p:nvPr/>
            </p:nvCxnSpPr>
            <p:spPr>
              <a:xfrm>
                <a:off x="920778" y="3116468"/>
                <a:ext cx="158207" cy="186676"/>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58EAA017-CE2B-40B0-8907-E1177F007FA5}"/>
                  </a:ext>
                </a:extLst>
              </p:cNvPr>
              <p:cNvSpPr/>
              <p:nvPr/>
            </p:nvSpPr>
            <p:spPr>
              <a:xfrm>
                <a:off x="1518598" y="3302773"/>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20" name="Straight Connector 19">
                <a:extLst>
                  <a:ext uri="{FF2B5EF4-FFF2-40B4-BE49-F238E27FC236}">
                    <a16:creationId xmlns:a16="http://schemas.microsoft.com/office/drawing/2014/main" id="{1A91FC89-14BD-4A1E-919A-1F2BA5422FD9}"/>
                  </a:ext>
                </a:extLst>
              </p:cNvPr>
              <p:cNvCxnSpPr>
                <a:stCxn id="13" idx="5"/>
                <a:endCxn id="19" idx="1"/>
              </p:cNvCxnSpPr>
              <p:nvPr/>
            </p:nvCxnSpPr>
            <p:spPr>
              <a:xfrm>
                <a:off x="1368585" y="3096381"/>
                <a:ext cx="170100" cy="226479"/>
              </a:xfrm>
              <a:prstGeom prst="line">
                <a:avLst/>
              </a:prstGeom>
              <a:grpFill/>
              <a:ln w="19050" cap="flat" cmpd="sng" algn="ctr">
                <a:solidFill>
                  <a:srgbClr val="B1B3B3">
                    <a:lumMod val="50000"/>
                  </a:srgbClr>
                </a:solidFill>
                <a:prstDash val="solid"/>
                <a:round/>
                <a:headEnd type="none" w="med" len="med"/>
                <a:tailEnd type="none" w="med" len="med"/>
              </a:ln>
              <a:effectLst/>
            </p:spPr>
          </p:cxnSp>
        </p:grpSp>
      </p:grpSp>
      <p:pic>
        <p:nvPicPr>
          <p:cNvPr id="21" name="Picture 20">
            <a:extLst>
              <a:ext uri="{FF2B5EF4-FFF2-40B4-BE49-F238E27FC236}">
                <a16:creationId xmlns:a16="http://schemas.microsoft.com/office/drawing/2014/main" id="{E5810F3E-0B39-4E9C-9B96-DBD7F730A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341" y="2207540"/>
            <a:ext cx="639343" cy="639343"/>
          </a:xfrm>
          <a:prstGeom prst="rect">
            <a:avLst/>
          </a:prstGeom>
        </p:spPr>
      </p:pic>
      <p:sp>
        <p:nvSpPr>
          <p:cNvPr id="22" name="Rectangle 21">
            <a:extLst>
              <a:ext uri="{FF2B5EF4-FFF2-40B4-BE49-F238E27FC236}">
                <a16:creationId xmlns:a16="http://schemas.microsoft.com/office/drawing/2014/main" id="{D54490A4-BCAD-4AFC-9039-68BFCCCA4601}"/>
              </a:ext>
            </a:extLst>
          </p:cNvPr>
          <p:cNvSpPr/>
          <p:nvPr/>
        </p:nvSpPr>
        <p:spPr>
          <a:xfrm>
            <a:off x="220238" y="2750448"/>
            <a:ext cx="194177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Domain Dictionary with initial concepts </a:t>
            </a:r>
          </a:p>
        </p:txBody>
      </p:sp>
      <p:cxnSp>
        <p:nvCxnSpPr>
          <p:cNvPr id="23" name="Straight Arrow Connector 22">
            <a:extLst>
              <a:ext uri="{FF2B5EF4-FFF2-40B4-BE49-F238E27FC236}">
                <a16:creationId xmlns:a16="http://schemas.microsoft.com/office/drawing/2014/main" id="{923475E7-50B6-41E4-9910-B0635463BC2D}"/>
              </a:ext>
            </a:extLst>
          </p:cNvPr>
          <p:cNvCxnSpPr>
            <a:cxnSpLocks/>
            <a:stCxn id="8" idx="6"/>
            <a:endCxn id="4" idx="1"/>
          </p:cNvCxnSpPr>
          <p:nvPr/>
        </p:nvCxnSpPr>
        <p:spPr>
          <a:xfrm>
            <a:off x="1439074" y="1856563"/>
            <a:ext cx="1229699" cy="238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2C0D35-AF83-4BF9-93B5-A0D52A7D2BB0}"/>
              </a:ext>
            </a:extLst>
          </p:cNvPr>
          <p:cNvCxnSpPr>
            <a:cxnSpLocks/>
            <a:stCxn id="21" idx="3"/>
            <a:endCxn id="4" idx="1"/>
          </p:cNvCxnSpPr>
          <p:nvPr/>
        </p:nvCxnSpPr>
        <p:spPr>
          <a:xfrm flipV="1">
            <a:off x="1458684" y="2094614"/>
            <a:ext cx="1210089" cy="43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4FF540A-4DAF-428A-8B5E-A6E16804B273}"/>
              </a:ext>
            </a:extLst>
          </p:cNvPr>
          <p:cNvSpPr/>
          <p:nvPr/>
        </p:nvSpPr>
        <p:spPr>
          <a:xfrm>
            <a:off x="382092" y="1200548"/>
            <a:ext cx="149271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Knowledge graph</a:t>
            </a:r>
          </a:p>
        </p:txBody>
      </p:sp>
      <p:sp>
        <p:nvSpPr>
          <p:cNvPr id="28" name="Rectangle 27">
            <a:extLst>
              <a:ext uri="{FF2B5EF4-FFF2-40B4-BE49-F238E27FC236}">
                <a16:creationId xmlns:a16="http://schemas.microsoft.com/office/drawing/2014/main" id="{5719E665-B6F1-4CFA-A5BD-B4FFF6655566}"/>
              </a:ext>
            </a:extLst>
          </p:cNvPr>
          <p:cNvSpPr/>
          <p:nvPr/>
        </p:nvSpPr>
        <p:spPr>
          <a:xfrm>
            <a:off x="8257369" y="4660779"/>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Variable  Context Extraction</a:t>
            </a:r>
          </a:p>
        </p:txBody>
      </p:sp>
      <p:sp>
        <p:nvSpPr>
          <p:cNvPr id="29" name="Rectangle 28">
            <a:extLst>
              <a:ext uri="{FF2B5EF4-FFF2-40B4-BE49-F238E27FC236}">
                <a16:creationId xmlns:a16="http://schemas.microsoft.com/office/drawing/2014/main" id="{D02926F1-7C0C-467C-89F4-7EE9D850722A}"/>
              </a:ext>
            </a:extLst>
          </p:cNvPr>
          <p:cNvSpPr/>
          <p:nvPr/>
        </p:nvSpPr>
        <p:spPr>
          <a:xfrm>
            <a:off x="8236689" y="950952"/>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Text Equation to Python</a:t>
            </a:r>
          </a:p>
        </p:txBody>
      </p:sp>
      <p:sp>
        <p:nvSpPr>
          <p:cNvPr id="30" name="Rectangle 29">
            <a:extLst>
              <a:ext uri="{FF2B5EF4-FFF2-40B4-BE49-F238E27FC236}">
                <a16:creationId xmlns:a16="http://schemas.microsoft.com/office/drawing/2014/main" id="{5F6B0E55-342A-47FC-B1EC-CB39CD8CB30E}"/>
              </a:ext>
            </a:extLst>
          </p:cNvPr>
          <p:cNvSpPr/>
          <p:nvPr/>
        </p:nvSpPr>
        <p:spPr>
          <a:xfrm>
            <a:off x="8257369" y="2189161"/>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Alignment with External KBs</a:t>
            </a:r>
          </a:p>
        </p:txBody>
      </p:sp>
      <p:sp>
        <p:nvSpPr>
          <p:cNvPr id="31" name="Rectangle 30">
            <a:extLst>
              <a:ext uri="{FF2B5EF4-FFF2-40B4-BE49-F238E27FC236}">
                <a16:creationId xmlns:a16="http://schemas.microsoft.com/office/drawing/2014/main" id="{830B3CF4-ECA3-491E-8774-ABFD38CFEDF3}"/>
              </a:ext>
            </a:extLst>
          </p:cNvPr>
          <p:cNvSpPr/>
          <p:nvPr/>
        </p:nvSpPr>
        <p:spPr>
          <a:xfrm>
            <a:off x="8257369" y="3424970"/>
            <a:ext cx="2094614"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Relation Extraction</a:t>
            </a:r>
          </a:p>
        </p:txBody>
      </p:sp>
      <p:cxnSp>
        <p:nvCxnSpPr>
          <p:cNvPr id="32" name="Straight Arrow Connector 31">
            <a:extLst>
              <a:ext uri="{FF2B5EF4-FFF2-40B4-BE49-F238E27FC236}">
                <a16:creationId xmlns:a16="http://schemas.microsoft.com/office/drawing/2014/main" id="{183172BD-D769-4A3C-9940-FF3728D56A68}"/>
              </a:ext>
            </a:extLst>
          </p:cNvPr>
          <p:cNvCxnSpPr>
            <a:cxnSpLocks/>
            <a:stCxn id="5" idx="3"/>
            <a:endCxn id="29" idx="1"/>
          </p:cNvCxnSpPr>
          <p:nvPr/>
        </p:nvCxnSpPr>
        <p:spPr>
          <a:xfrm flipV="1">
            <a:off x="7371908" y="1408152"/>
            <a:ext cx="864781" cy="68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C054309-16CE-4D70-8AAC-64031F3F4940}"/>
              </a:ext>
            </a:extLst>
          </p:cNvPr>
          <p:cNvCxnSpPr>
            <a:cxnSpLocks/>
            <a:stCxn id="5" idx="3"/>
            <a:endCxn id="28" idx="1"/>
          </p:cNvCxnSpPr>
          <p:nvPr/>
        </p:nvCxnSpPr>
        <p:spPr>
          <a:xfrm>
            <a:off x="7371908" y="2094614"/>
            <a:ext cx="885461" cy="302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A4181E-A827-465D-A0ED-91964C969EE5}"/>
              </a:ext>
            </a:extLst>
          </p:cNvPr>
          <p:cNvCxnSpPr>
            <a:cxnSpLocks/>
            <a:stCxn id="5" idx="3"/>
            <a:endCxn id="31" idx="1"/>
          </p:cNvCxnSpPr>
          <p:nvPr/>
        </p:nvCxnSpPr>
        <p:spPr>
          <a:xfrm>
            <a:off x="7371908" y="2094614"/>
            <a:ext cx="885461" cy="178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179B35-66E3-4230-A6C6-25CFE0ECEE24}"/>
              </a:ext>
            </a:extLst>
          </p:cNvPr>
          <p:cNvCxnSpPr>
            <a:cxnSpLocks/>
            <a:stCxn id="5" idx="3"/>
            <a:endCxn id="30" idx="1"/>
          </p:cNvCxnSpPr>
          <p:nvPr/>
        </p:nvCxnSpPr>
        <p:spPr>
          <a:xfrm>
            <a:off x="7371908" y="2094614"/>
            <a:ext cx="885461" cy="55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502DD97-44C9-4BA4-AF55-1D93EC2CB7C1}"/>
              </a:ext>
            </a:extLst>
          </p:cNvPr>
          <p:cNvSpPr/>
          <p:nvPr/>
        </p:nvSpPr>
        <p:spPr>
          <a:xfrm>
            <a:off x="7052665" y="3332823"/>
            <a:ext cx="896399" cy="307777"/>
          </a:xfrm>
          <a:prstGeom prst="rect">
            <a:avLst/>
          </a:prstGeom>
        </p:spPr>
        <p:txBody>
          <a:bodyPr wrap="none">
            <a:spAutoFit/>
          </a:bodyPr>
          <a:lstStyle/>
          <a:p>
            <a:r>
              <a:rPr lang="en-US" sz="1400" dirty="0">
                <a:solidFill>
                  <a:srgbClr val="63666A"/>
                </a:solidFill>
              </a:rPr>
              <a:t>Concepts</a:t>
            </a:r>
            <a:endParaRPr lang="en-US" sz="1400" dirty="0"/>
          </a:p>
        </p:txBody>
      </p:sp>
      <p:sp>
        <p:nvSpPr>
          <p:cNvPr id="49" name="Rectangle 48">
            <a:extLst>
              <a:ext uri="{FF2B5EF4-FFF2-40B4-BE49-F238E27FC236}">
                <a16:creationId xmlns:a16="http://schemas.microsoft.com/office/drawing/2014/main" id="{45424431-C4B3-4603-AE9D-24C56E316DD4}"/>
              </a:ext>
            </a:extLst>
          </p:cNvPr>
          <p:cNvSpPr/>
          <p:nvPr/>
        </p:nvSpPr>
        <p:spPr>
          <a:xfrm rot="20493508">
            <a:off x="7251774" y="1166100"/>
            <a:ext cx="939681" cy="307777"/>
          </a:xfrm>
          <a:prstGeom prst="rect">
            <a:avLst/>
          </a:prstGeom>
        </p:spPr>
        <p:txBody>
          <a:bodyPr wrap="none">
            <a:spAutoFit/>
          </a:bodyPr>
          <a:lstStyle/>
          <a:p>
            <a:r>
              <a:rPr lang="en-US" sz="1400" dirty="0">
                <a:solidFill>
                  <a:srgbClr val="63666A"/>
                </a:solidFill>
              </a:rPr>
              <a:t>Equations</a:t>
            </a:r>
            <a:endParaRPr lang="en-US" sz="1400" dirty="0"/>
          </a:p>
        </p:txBody>
      </p:sp>
      <p:cxnSp>
        <p:nvCxnSpPr>
          <p:cNvPr id="50" name="Straight Arrow Connector 49">
            <a:extLst>
              <a:ext uri="{FF2B5EF4-FFF2-40B4-BE49-F238E27FC236}">
                <a16:creationId xmlns:a16="http://schemas.microsoft.com/office/drawing/2014/main" id="{79259445-E055-4966-BC97-F0F78C4FD2D5}"/>
              </a:ext>
            </a:extLst>
          </p:cNvPr>
          <p:cNvCxnSpPr>
            <a:cxnSpLocks/>
            <a:stCxn id="4" idx="3"/>
            <a:endCxn id="5" idx="1"/>
          </p:cNvCxnSpPr>
          <p:nvPr/>
        </p:nvCxnSpPr>
        <p:spPr>
          <a:xfrm>
            <a:off x="4763387" y="2094614"/>
            <a:ext cx="513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54824074-2FA1-48D7-931A-51A5106CE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4481" y="3486711"/>
            <a:ext cx="567560" cy="567560"/>
          </a:xfrm>
          <a:prstGeom prst="rect">
            <a:avLst/>
          </a:prstGeom>
        </p:spPr>
      </p:pic>
      <p:cxnSp>
        <p:nvCxnSpPr>
          <p:cNvPr id="55" name="Connector: Curved 54">
            <a:extLst>
              <a:ext uri="{FF2B5EF4-FFF2-40B4-BE49-F238E27FC236}">
                <a16:creationId xmlns:a16="http://schemas.microsoft.com/office/drawing/2014/main" id="{3738AF16-070F-4E30-ABB2-17DA1BF93F35}"/>
              </a:ext>
            </a:extLst>
          </p:cNvPr>
          <p:cNvCxnSpPr>
            <a:cxnSpLocks/>
            <a:endCxn id="5" idx="2"/>
          </p:cNvCxnSpPr>
          <p:nvPr/>
        </p:nvCxnSpPr>
        <p:spPr>
          <a:xfrm flipV="1">
            <a:off x="3232298" y="2551814"/>
            <a:ext cx="3092303" cy="12121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4E9478D-3AEA-4160-9098-9CF74A7E1AA0}"/>
              </a:ext>
            </a:extLst>
          </p:cNvPr>
          <p:cNvSpPr/>
          <p:nvPr/>
        </p:nvSpPr>
        <p:spPr>
          <a:xfrm>
            <a:off x="1955265" y="4079278"/>
            <a:ext cx="1745991" cy="307777"/>
          </a:xfrm>
          <a:prstGeom prst="rect">
            <a:avLst/>
          </a:prstGeom>
        </p:spPr>
        <p:txBody>
          <a:bodyPr wrap="none">
            <a:spAutoFit/>
          </a:bodyPr>
          <a:lstStyle/>
          <a:p>
            <a:r>
              <a:rPr lang="en-US" sz="1400" dirty="0">
                <a:solidFill>
                  <a:srgbClr val="63666A"/>
                </a:solidFill>
              </a:rPr>
              <a:t>New Document/Text</a:t>
            </a:r>
            <a:endParaRPr lang="en-US" sz="1400" dirty="0"/>
          </a:p>
        </p:txBody>
      </p:sp>
      <p:pic>
        <p:nvPicPr>
          <p:cNvPr id="59" name="Picture 58">
            <a:extLst>
              <a:ext uri="{FF2B5EF4-FFF2-40B4-BE49-F238E27FC236}">
                <a16:creationId xmlns:a16="http://schemas.microsoft.com/office/drawing/2014/main" id="{614D3A77-B9EE-4008-AA1B-249D67E129F3}"/>
              </a:ext>
            </a:extLst>
          </p:cNvPr>
          <p:cNvPicPr>
            <a:picLocks noChangeAspect="1"/>
          </p:cNvPicPr>
          <p:nvPr/>
        </p:nvPicPr>
        <p:blipFill>
          <a:blip r:embed="rId5"/>
          <a:stretch>
            <a:fillRect/>
          </a:stretch>
        </p:blipFill>
        <p:spPr>
          <a:xfrm>
            <a:off x="10959768" y="2548324"/>
            <a:ext cx="1110219" cy="1057972"/>
          </a:xfrm>
          <a:prstGeom prst="rect">
            <a:avLst/>
          </a:prstGeom>
        </p:spPr>
      </p:pic>
      <p:cxnSp>
        <p:nvCxnSpPr>
          <p:cNvPr id="60" name="Connector: Curved 59">
            <a:extLst>
              <a:ext uri="{FF2B5EF4-FFF2-40B4-BE49-F238E27FC236}">
                <a16:creationId xmlns:a16="http://schemas.microsoft.com/office/drawing/2014/main" id="{5CACF1AC-BD12-49BA-81DC-3767DB460B69}"/>
              </a:ext>
            </a:extLst>
          </p:cNvPr>
          <p:cNvCxnSpPr>
            <a:cxnSpLocks/>
            <a:stCxn id="29" idx="3"/>
            <a:endCxn id="59" idx="0"/>
          </p:cNvCxnSpPr>
          <p:nvPr/>
        </p:nvCxnSpPr>
        <p:spPr>
          <a:xfrm>
            <a:off x="10331303" y="1408152"/>
            <a:ext cx="1183575" cy="11401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AC2E1EE-BF62-41A5-AE89-E7BA349D69BF}"/>
              </a:ext>
            </a:extLst>
          </p:cNvPr>
          <p:cNvCxnSpPr>
            <a:cxnSpLocks/>
            <a:stCxn id="76" idx="3"/>
            <a:endCxn id="28" idx="1"/>
          </p:cNvCxnSpPr>
          <p:nvPr/>
        </p:nvCxnSpPr>
        <p:spPr>
          <a:xfrm flipV="1">
            <a:off x="5820343" y="5117979"/>
            <a:ext cx="2437026" cy="102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B2649950-857B-4EFF-A16E-928884E4B447}"/>
              </a:ext>
            </a:extLst>
          </p:cNvPr>
          <p:cNvCxnSpPr>
            <a:cxnSpLocks/>
            <a:stCxn id="31" idx="3"/>
            <a:endCxn id="59" idx="1"/>
          </p:cNvCxnSpPr>
          <p:nvPr/>
        </p:nvCxnSpPr>
        <p:spPr>
          <a:xfrm flipV="1">
            <a:off x="10351983" y="3077310"/>
            <a:ext cx="607785" cy="8048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6A4D43F7-7A1F-4C0B-8809-041A69D3EAAD}"/>
              </a:ext>
            </a:extLst>
          </p:cNvPr>
          <p:cNvCxnSpPr>
            <a:cxnSpLocks/>
            <a:stCxn id="30" idx="3"/>
            <a:endCxn id="59" idx="1"/>
          </p:cNvCxnSpPr>
          <p:nvPr/>
        </p:nvCxnSpPr>
        <p:spPr>
          <a:xfrm>
            <a:off x="10351983" y="2646361"/>
            <a:ext cx="607785" cy="4309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FB406B2-B390-435B-9A2C-74808629DF60}"/>
              </a:ext>
            </a:extLst>
          </p:cNvPr>
          <p:cNvSpPr/>
          <p:nvPr/>
        </p:nvSpPr>
        <p:spPr>
          <a:xfrm>
            <a:off x="93751" y="5907048"/>
            <a:ext cx="8680051" cy="369332"/>
          </a:xfrm>
          <a:prstGeom prst="rect">
            <a:avLst/>
          </a:prstGeom>
        </p:spPr>
        <p:txBody>
          <a:bodyPr wrap="square">
            <a:spAutoFit/>
          </a:bodyPr>
          <a:lstStyle/>
          <a:p>
            <a:r>
              <a:rPr lang="en-US" dirty="0">
                <a:hlinkClick r:id="rId6"/>
              </a:rPr>
              <a:t>https://github.com/GEGlobalResearch/DARPA-ASKE-TA1/tree/master/ModelsFromText</a:t>
            </a:r>
            <a:r>
              <a:rPr lang="en-US" dirty="0"/>
              <a:t> </a:t>
            </a:r>
          </a:p>
        </p:txBody>
      </p:sp>
      <p:sp>
        <p:nvSpPr>
          <p:cNvPr id="75" name="Rectangle 74">
            <a:extLst>
              <a:ext uri="{FF2B5EF4-FFF2-40B4-BE49-F238E27FC236}">
                <a16:creationId xmlns:a16="http://schemas.microsoft.com/office/drawing/2014/main" id="{2E43FAB4-A2CF-41BE-B1AB-F1C794D16852}"/>
              </a:ext>
            </a:extLst>
          </p:cNvPr>
          <p:cNvSpPr/>
          <p:nvPr/>
        </p:nvSpPr>
        <p:spPr>
          <a:xfrm>
            <a:off x="8628304" y="5946094"/>
            <a:ext cx="3648756" cy="307777"/>
          </a:xfrm>
          <a:prstGeom prst="rect">
            <a:avLst/>
          </a:prstGeom>
        </p:spPr>
        <p:txBody>
          <a:bodyPr wrap="none">
            <a:spAutoFit/>
          </a:bodyPr>
          <a:lstStyle/>
          <a:p>
            <a:r>
              <a:rPr lang="en-US" sz="1400" dirty="0">
                <a:solidFill>
                  <a:srgbClr val="63666A"/>
                </a:solidFill>
              </a:rPr>
              <a:t>(development branch to play with latest code)</a:t>
            </a:r>
            <a:endParaRPr lang="en-US" sz="1400" dirty="0"/>
          </a:p>
        </p:txBody>
      </p:sp>
      <p:sp>
        <p:nvSpPr>
          <p:cNvPr id="76" name="Rectangle 75">
            <a:extLst>
              <a:ext uri="{FF2B5EF4-FFF2-40B4-BE49-F238E27FC236}">
                <a16:creationId xmlns:a16="http://schemas.microsoft.com/office/drawing/2014/main" id="{46F3478E-DF8D-4B76-A9DA-2D2BFE8E7C9E}"/>
              </a:ext>
            </a:extLst>
          </p:cNvPr>
          <p:cNvSpPr/>
          <p:nvPr/>
        </p:nvSpPr>
        <p:spPr>
          <a:xfrm>
            <a:off x="3387202" y="4927738"/>
            <a:ext cx="2433141" cy="584775"/>
          </a:xfrm>
          <a:prstGeom prst="rect">
            <a:avLst/>
          </a:prstGeom>
        </p:spPr>
        <p:txBody>
          <a:bodyPr wrap="square">
            <a:spAutoFit/>
          </a:bodyPr>
          <a:lstStyle/>
          <a:p>
            <a:r>
              <a:rPr lang="en-US" sz="1600" i="1" dirty="0">
                <a:solidFill>
                  <a:srgbClr val="63666A"/>
                </a:solidFill>
              </a:rPr>
              <a:t>Evaluating </a:t>
            </a:r>
            <a:r>
              <a:rPr lang="en-US" sz="1600" i="1" dirty="0" err="1">
                <a:solidFill>
                  <a:srgbClr val="63666A"/>
                </a:solidFill>
              </a:rPr>
              <a:t>AutoMATES</a:t>
            </a:r>
            <a:r>
              <a:rPr lang="en-US" sz="1600" i="1" dirty="0">
                <a:solidFill>
                  <a:srgbClr val="63666A"/>
                </a:solidFill>
              </a:rPr>
              <a:t> “Text Reading” pipeline</a:t>
            </a:r>
            <a:endParaRPr lang="en-US" sz="1600" i="1" dirty="0"/>
          </a:p>
        </p:txBody>
      </p:sp>
      <p:cxnSp>
        <p:nvCxnSpPr>
          <p:cNvPr id="77" name="Connector: Curved 76">
            <a:extLst>
              <a:ext uri="{FF2B5EF4-FFF2-40B4-BE49-F238E27FC236}">
                <a16:creationId xmlns:a16="http://schemas.microsoft.com/office/drawing/2014/main" id="{C2C9BA84-C993-407B-A959-AF7BE34C6C7E}"/>
              </a:ext>
            </a:extLst>
          </p:cNvPr>
          <p:cNvCxnSpPr>
            <a:cxnSpLocks/>
            <a:stCxn id="28" idx="3"/>
            <a:endCxn id="59" idx="2"/>
          </p:cNvCxnSpPr>
          <p:nvPr/>
        </p:nvCxnSpPr>
        <p:spPr>
          <a:xfrm flipV="1">
            <a:off x="10351983" y="3606296"/>
            <a:ext cx="1162895" cy="15116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3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4. Knowledge-consistent hybrid AI networks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19</a:t>
            </a:fld>
            <a:endParaRPr lang="en-CA"/>
          </a:p>
        </p:txBody>
      </p:sp>
    </p:spTree>
    <p:extLst>
      <p:ext uri="{BB962C8B-B14F-4D97-AF65-F5344CB8AC3E}">
        <p14:creationId xmlns:p14="http://schemas.microsoft.com/office/powerpoint/2010/main" val="188249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TA1 ANSWER Overview</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2</a:t>
            </a:fld>
            <a:endParaRPr lang="en-CA"/>
          </a:p>
        </p:txBody>
      </p:sp>
      <p:pic>
        <p:nvPicPr>
          <p:cNvPr id="4" name="Picture 3">
            <a:extLst>
              <a:ext uri="{FF2B5EF4-FFF2-40B4-BE49-F238E27FC236}">
                <a16:creationId xmlns:a16="http://schemas.microsoft.com/office/drawing/2014/main" id="{57E20F9C-3C06-46D2-85D7-C2C11BC6CC5C}"/>
              </a:ext>
            </a:extLst>
          </p:cNvPr>
          <p:cNvPicPr/>
          <p:nvPr/>
        </p:nvPicPr>
        <p:blipFill>
          <a:blip r:embed="rId3">
            <a:extLst>
              <a:ext uri="{28A0092B-C50C-407E-A947-70E740481C1C}">
                <a14:useLocalDpi xmlns:a14="http://schemas.microsoft.com/office/drawing/2010/main" val="0"/>
              </a:ext>
            </a:extLst>
          </a:blip>
          <a:stretch>
            <a:fillRect/>
          </a:stretch>
        </p:blipFill>
        <p:spPr>
          <a:xfrm>
            <a:off x="3847005" y="1444348"/>
            <a:ext cx="3787775" cy="3454400"/>
          </a:xfrm>
          <a:prstGeom prst="rect">
            <a:avLst/>
          </a:prstGeom>
        </p:spPr>
      </p:pic>
      <p:pic>
        <p:nvPicPr>
          <p:cNvPr id="3" name="Picture 2">
            <a:extLst>
              <a:ext uri="{FF2B5EF4-FFF2-40B4-BE49-F238E27FC236}">
                <a16:creationId xmlns:a16="http://schemas.microsoft.com/office/drawing/2014/main" id="{F50BCCB2-793F-497D-854E-BD15D5B3F900}"/>
              </a:ext>
            </a:extLst>
          </p:cNvPr>
          <p:cNvPicPr>
            <a:picLocks noChangeAspect="1"/>
          </p:cNvPicPr>
          <p:nvPr/>
        </p:nvPicPr>
        <p:blipFill>
          <a:blip r:embed="rId4"/>
          <a:stretch>
            <a:fillRect/>
          </a:stretch>
        </p:blipFill>
        <p:spPr>
          <a:xfrm>
            <a:off x="7814153" y="4339179"/>
            <a:ext cx="1914792" cy="533474"/>
          </a:xfrm>
          <a:prstGeom prst="rect">
            <a:avLst/>
          </a:prstGeom>
        </p:spPr>
      </p:pic>
      <p:pic>
        <p:nvPicPr>
          <p:cNvPr id="6" name="Picture 5">
            <a:extLst>
              <a:ext uri="{FF2B5EF4-FFF2-40B4-BE49-F238E27FC236}">
                <a16:creationId xmlns:a16="http://schemas.microsoft.com/office/drawing/2014/main" id="{2BC5A6BC-5BA7-4241-9575-DFDEF6B8C586}"/>
              </a:ext>
            </a:extLst>
          </p:cNvPr>
          <p:cNvPicPr>
            <a:picLocks noChangeAspect="1"/>
          </p:cNvPicPr>
          <p:nvPr/>
        </p:nvPicPr>
        <p:blipFill>
          <a:blip r:embed="rId5"/>
          <a:stretch>
            <a:fillRect/>
          </a:stretch>
        </p:blipFill>
        <p:spPr>
          <a:xfrm>
            <a:off x="1414633" y="1615678"/>
            <a:ext cx="1686160" cy="476316"/>
          </a:xfrm>
          <a:prstGeom prst="rect">
            <a:avLst/>
          </a:prstGeom>
        </p:spPr>
      </p:pic>
      <p:pic>
        <p:nvPicPr>
          <p:cNvPr id="7" name="Picture 6">
            <a:extLst>
              <a:ext uri="{FF2B5EF4-FFF2-40B4-BE49-F238E27FC236}">
                <a16:creationId xmlns:a16="http://schemas.microsoft.com/office/drawing/2014/main" id="{876A9F7B-B759-4685-BB90-E43F7241B29A}"/>
              </a:ext>
            </a:extLst>
          </p:cNvPr>
          <p:cNvPicPr>
            <a:picLocks noChangeAspect="1"/>
          </p:cNvPicPr>
          <p:nvPr/>
        </p:nvPicPr>
        <p:blipFill>
          <a:blip r:embed="rId6"/>
          <a:stretch>
            <a:fillRect/>
          </a:stretch>
        </p:blipFill>
        <p:spPr>
          <a:xfrm>
            <a:off x="1481892" y="4369032"/>
            <a:ext cx="1629002" cy="514422"/>
          </a:xfrm>
          <a:prstGeom prst="rect">
            <a:avLst/>
          </a:prstGeom>
        </p:spPr>
      </p:pic>
      <p:pic>
        <p:nvPicPr>
          <p:cNvPr id="8" name="Picture 7">
            <a:extLst>
              <a:ext uri="{FF2B5EF4-FFF2-40B4-BE49-F238E27FC236}">
                <a16:creationId xmlns:a16="http://schemas.microsoft.com/office/drawing/2014/main" id="{F19BBD30-648B-4C4A-BDCE-985BD47F1CFF}"/>
              </a:ext>
            </a:extLst>
          </p:cNvPr>
          <p:cNvPicPr>
            <a:picLocks noChangeAspect="1"/>
          </p:cNvPicPr>
          <p:nvPr/>
        </p:nvPicPr>
        <p:blipFill>
          <a:blip r:embed="rId7"/>
          <a:stretch>
            <a:fillRect/>
          </a:stretch>
        </p:blipFill>
        <p:spPr>
          <a:xfrm>
            <a:off x="8902735" y="2434082"/>
            <a:ext cx="1981477" cy="495369"/>
          </a:xfrm>
          <a:prstGeom prst="rect">
            <a:avLst/>
          </a:prstGeom>
        </p:spPr>
      </p:pic>
      <p:pic>
        <p:nvPicPr>
          <p:cNvPr id="9" name="Picture 8">
            <a:extLst>
              <a:ext uri="{FF2B5EF4-FFF2-40B4-BE49-F238E27FC236}">
                <a16:creationId xmlns:a16="http://schemas.microsoft.com/office/drawing/2014/main" id="{1EACB4A4-EA53-4784-8B8F-68BAB58E5177}"/>
              </a:ext>
            </a:extLst>
          </p:cNvPr>
          <p:cNvPicPr>
            <a:picLocks noChangeAspect="1"/>
          </p:cNvPicPr>
          <p:nvPr/>
        </p:nvPicPr>
        <p:blipFill>
          <a:blip r:embed="rId8"/>
          <a:stretch>
            <a:fillRect/>
          </a:stretch>
        </p:blipFill>
        <p:spPr>
          <a:xfrm>
            <a:off x="7320569" y="1278596"/>
            <a:ext cx="1924319" cy="523948"/>
          </a:xfrm>
          <a:prstGeom prst="rect">
            <a:avLst/>
          </a:prstGeom>
        </p:spPr>
      </p:pic>
      <p:cxnSp>
        <p:nvCxnSpPr>
          <p:cNvPr id="11" name="Straight Connector 10">
            <a:extLst>
              <a:ext uri="{FF2B5EF4-FFF2-40B4-BE49-F238E27FC236}">
                <a16:creationId xmlns:a16="http://schemas.microsoft.com/office/drawing/2014/main" id="{65C460CF-44D0-471D-AA33-B24143844383}"/>
              </a:ext>
            </a:extLst>
          </p:cNvPr>
          <p:cNvCxnSpPr>
            <a:cxnSpLocks/>
            <a:endCxn id="6" idx="3"/>
          </p:cNvCxnSpPr>
          <p:nvPr/>
        </p:nvCxnSpPr>
        <p:spPr>
          <a:xfrm flipH="1" flipV="1">
            <a:off x="3100793" y="1853836"/>
            <a:ext cx="1888457" cy="384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278C9A-AA43-438F-8371-0CFE23FC09AF}"/>
              </a:ext>
            </a:extLst>
          </p:cNvPr>
          <p:cNvCxnSpPr>
            <a:endCxn id="7" idx="0"/>
          </p:cNvCxnSpPr>
          <p:nvPr/>
        </p:nvCxnSpPr>
        <p:spPr>
          <a:xfrm flipH="1">
            <a:off x="2296393" y="3171548"/>
            <a:ext cx="2692857" cy="119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567418-533C-47E4-A592-86900D98FF7E}"/>
              </a:ext>
            </a:extLst>
          </p:cNvPr>
          <p:cNvCxnSpPr/>
          <p:nvPr/>
        </p:nvCxnSpPr>
        <p:spPr>
          <a:xfrm flipV="1">
            <a:off x="5903650" y="1545974"/>
            <a:ext cx="943580" cy="43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3A579B-821E-4E72-8460-E8ADBF3722A8}"/>
              </a:ext>
            </a:extLst>
          </p:cNvPr>
          <p:cNvCxnSpPr>
            <a:cxnSpLocks/>
            <a:endCxn id="26" idx="2"/>
          </p:cNvCxnSpPr>
          <p:nvPr/>
        </p:nvCxnSpPr>
        <p:spPr>
          <a:xfrm>
            <a:off x="7568206" y="2681766"/>
            <a:ext cx="8640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6D6BA2-5297-4D85-904E-F5C61463FE06}"/>
              </a:ext>
            </a:extLst>
          </p:cNvPr>
          <p:cNvCxnSpPr>
            <a:cxnSpLocks/>
            <a:endCxn id="22" idx="1"/>
          </p:cNvCxnSpPr>
          <p:nvPr/>
        </p:nvCxnSpPr>
        <p:spPr>
          <a:xfrm>
            <a:off x="6613864" y="2864779"/>
            <a:ext cx="793914" cy="1565997"/>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358D7AF-BEED-4D92-9AAD-B744C75C8303}"/>
              </a:ext>
            </a:extLst>
          </p:cNvPr>
          <p:cNvSpPr/>
          <p:nvPr/>
        </p:nvSpPr>
        <p:spPr>
          <a:xfrm>
            <a:off x="7338873" y="435823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35C37253-EB0D-4015-9B0F-22C0BB75C964}"/>
              </a:ext>
            </a:extLst>
          </p:cNvPr>
          <p:cNvSpPr/>
          <p:nvPr/>
        </p:nvSpPr>
        <p:spPr>
          <a:xfrm>
            <a:off x="936718" y="160615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a:extLst>
              <a:ext uri="{FF2B5EF4-FFF2-40B4-BE49-F238E27FC236}">
                <a16:creationId xmlns:a16="http://schemas.microsoft.com/office/drawing/2014/main" id="{7432ECFF-83FB-4F1C-9C15-2AA14AE78072}"/>
              </a:ext>
            </a:extLst>
          </p:cNvPr>
          <p:cNvSpPr/>
          <p:nvPr/>
        </p:nvSpPr>
        <p:spPr>
          <a:xfrm>
            <a:off x="1008994" y="4394768"/>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Oval 25">
            <a:extLst>
              <a:ext uri="{FF2B5EF4-FFF2-40B4-BE49-F238E27FC236}">
                <a16:creationId xmlns:a16="http://schemas.microsoft.com/office/drawing/2014/main" id="{69F3D6CE-CFC5-4EC2-B272-F5E7DDECED60}"/>
              </a:ext>
            </a:extLst>
          </p:cNvPr>
          <p:cNvSpPr/>
          <p:nvPr/>
        </p:nvSpPr>
        <p:spPr>
          <a:xfrm>
            <a:off x="8432219" y="2434082"/>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7" name="Oval 26">
            <a:extLst>
              <a:ext uri="{FF2B5EF4-FFF2-40B4-BE49-F238E27FC236}">
                <a16:creationId xmlns:a16="http://schemas.microsoft.com/office/drawing/2014/main" id="{425A8F8A-EDB7-4DC4-990E-007BBB1D3C5A}"/>
              </a:ext>
            </a:extLst>
          </p:cNvPr>
          <p:cNvSpPr/>
          <p:nvPr/>
        </p:nvSpPr>
        <p:spPr>
          <a:xfrm>
            <a:off x="6844807" y="1298289"/>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70791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Automated creation of computational graphs for computational instantiation of knowledge</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20</a:t>
            </a:fld>
            <a:endParaRPr lang="en-CA"/>
          </a:p>
        </p:txBody>
      </p:sp>
      <p:sp>
        <p:nvSpPr>
          <p:cNvPr id="8" name="Content Placeholder 7">
            <a:extLst>
              <a:ext uri="{FF2B5EF4-FFF2-40B4-BE49-F238E27FC236}">
                <a16:creationId xmlns:a16="http://schemas.microsoft.com/office/drawing/2014/main" id="{A873D29E-7725-47EA-B230-53A9EFFE79B1}"/>
              </a:ext>
            </a:extLst>
          </p:cNvPr>
          <p:cNvSpPr>
            <a:spLocks noGrp="1"/>
          </p:cNvSpPr>
          <p:nvPr>
            <p:ph sz="quarter" idx="4294967295"/>
          </p:nvPr>
        </p:nvSpPr>
        <p:spPr>
          <a:xfrm>
            <a:off x="600411" y="1274842"/>
            <a:ext cx="5303520" cy="5060814"/>
          </a:xfrm>
        </p:spPr>
        <p:txBody>
          <a:bodyPr/>
          <a:lstStyle/>
          <a:p>
            <a:pPr marL="0" indent="0">
              <a:buNone/>
            </a:pPr>
            <a:r>
              <a:rPr lang="en-US" sz="2000" dirty="0"/>
              <a:t>The equation extracted from text is as follows:</a:t>
            </a:r>
          </a:p>
          <a:p>
            <a:pPr marL="0" indent="0">
              <a:buNone/>
            </a:pPr>
            <a:r>
              <a:rPr lang="en-US" sz="2000" dirty="0">
                <a:latin typeface="Garamond" panose="02020404030301010803" pitchFamily="18" charset="0"/>
              </a:rPr>
              <a:t>a^2 = R * T * {1 + (gamma - 1) / ( 1 + (gamma-1) * [(theta/T)^2 * e^(theta/T) /(e^(theta/T) -1)^2]) }.</a:t>
            </a:r>
          </a:p>
          <a:p>
            <a:pPr marL="0" indent="0">
              <a:buNone/>
            </a:pPr>
            <a:r>
              <a:rPr lang="en-US" sz="2000" dirty="0"/>
              <a:t>The response from text2python service for this text equation is as follows:</a:t>
            </a:r>
          </a:p>
          <a:p>
            <a:pPr marL="0" indent="0">
              <a:buNone/>
            </a:pPr>
            <a:r>
              <a:rPr lang="en-US" sz="2000" dirty="0">
                <a:latin typeface="Garamond" panose="02020404030301010803" pitchFamily="18" charset="0"/>
              </a:rPr>
              <a:t>a = </a:t>
            </a:r>
            <a:r>
              <a:rPr lang="en-US" sz="2000" dirty="0" err="1">
                <a:latin typeface="Garamond" panose="02020404030301010803" pitchFamily="18" charset="0"/>
              </a:rPr>
              <a:t>tf.math.pow</a:t>
            </a:r>
            <a:r>
              <a:rPr lang="en-US" sz="2000" dirty="0">
                <a:latin typeface="Garamond" panose="02020404030301010803" pitchFamily="18" charset="0"/>
              </a:rPr>
              <a:t>( R * T * (1 + (gamma-1)/(1 + (gamma-1) * ((theta/T) ** 2 * </a:t>
            </a:r>
            <a:r>
              <a:rPr lang="en-US" sz="2000" dirty="0" err="1">
                <a:latin typeface="Garamond" panose="02020404030301010803" pitchFamily="18" charset="0"/>
              </a:rPr>
              <a:t>tf.math.exp</a:t>
            </a:r>
            <a:r>
              <a:rPr lang="en-US" sz="2000" dirty="0">
                <a:latin typeface="Garamond" panose="02020404030301010803" pitchFamily="18" charset="0"/>
              </a:rPr>
              <a:t>(theta/T) / (</a:t>
            </a:r>
            <a:r>
              <a:rPr lang="en-US" sz="2000" dirty="0" err="1">
                <a:latin typeface="Garamond" panose="02020404030301010803" pitchFamily="18" charset="0"/>
              </a:rPr>
              <a:t>tf.math.exp</a:t>
            </a:r>
            <a:r>
              <a:rPr lang="en-US" sz="2000" dirty="0">
                <a:latin typeface="Garamond" panose="02020404030301010803" pitchFamily="18" charset="0"/>
              </a:rPr>
              <a:t>(theta/T) - 1) ** 2))), 1/2)</a:t>
            </a: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Build requires: Array of “</a:t>
            </a:r>
            <a:r>
              <a:rPr lang="en-US" sz="2000" dirty="0" err="1">
                <a:latin typeface="Garamond" panose="02020404030301010803" pitchFamily="18" charset="0"/>
              </a:rPr>
              <a:t>inputVariables</a:t>
            </a:r>
            <a:r>
              <a:rPr lang="en-US" sz="2000" dirty="0">
                <a:latin typeface="Garamond" panose="02020404030301010803" pitchFamily="18" charset="0"/>
              </a:rPr>
              <a:t>”, Array of “</a:t>
            </a:r>
            <a:r>
              <a:rPr lang="en-US" sz="2000" dirty="0" err="1">
                <a:latin typeface="Garamond" panose="02020404030301010803" pitchFamily="18" charset="0"/>
              </a:rPr>
              <a:t>outputVariables</a:t>
            </a:r>
            <a:r>
              <a:rPr lang="en-US" sz="2000" dirty="0">
                <a:latin typeface="Garamond" panose="02020404030301010803" pitchFamily="18" charset="0"/>
              </a:rPr>
              <a:t>”, string for “</a:t>
            </a:r>
            <a:r>
              <a:rPr lang="en-US" sz="2000" dirty="0" err="1">
                <a:latin typeface="Garamond" panose="02020404030301010803" pitchFamily="18" charset="0"/>
              </a:rPr>
              <a:t>modelName</a:t>
            </a:r>
            <a:r>
              <a:rPr lang="en-US" sz="2000" dirty="0">
                <a:latin typeface="Garamond" panose="02020404030301010803" pitchFamily="18" charset="0"/>
              </a:rPr>
              <a:t>”.</a:t>
            </a:r>
          </a:p>
          <a:p>
            <a:pPr marL="0" indent="0">
              <a:lnSpc>
                <a:spcPct val="100000"/>
              </a:lnSpc>
              <a:spcBef>
                <a:spcPts val="0"/>
              </a:spcBef>
              <a:buNone/>
            </a:pPr>
            <a:r>
              <a:rPr lang="en-US" sz="2000" dirty="0">
                <a:latin typeface="Garamond" panose="02020404030301010803" pitchFamily="18" charset="0"/>
              </a:rPr>
              <a:t>Optional inputs: </a:t>
            </a:r>
            <a:r>
              <a:rPr lang="en-US" sz="2000" dirty="0" err="1">
                <a:latin typeface="Garamond" panose="02020404030301010803" pitchFamily="18" charset="0"/>
              </a:rPr>
              <a:t>dataLocation</a:t>
            </a:r>
            <a:r>
              <a:rPr lang="en-US" sz="2000" dirty="0">
                <a:latin typeface="Garamond" panose="02020404030301010803" pitchFamily="18" charset="0"/>
              </a:rPr>
              <a:t>, </a:t>
            </a:r>
            <a:r>
              <a:rPr lang="en-US" sz="2000" dirty="0" err="1">
                <a:latin typeface="Garamond" panose="02020404030301010803" pitchFamily="18" charset="0"/>
              </a:rPr>
              <a:t>equationModel</a:t>
            </a:r>
            <a:endParaRPr lang="en-US" sz="2000" dirty="0">
              <a:latin typeface="Garamond" panose="02020404030301010803" pitchFamily="18" charset="0"/>
            </a:endParaRP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Variables have name, type, default value, and unit as inputs.</a:t>
            </a:r>
          </a:p>
        </p:txBody>
      </p:sp>
      <p:pic>
        <p:nvPicPr>
          <p:cNvPr id="14" name="Picture 13">
            <a:extLst>
              <a:ext uri="{FF2B5EF4-FFF2-40B4-BE49-F238E27FC236}">
                <a16:creationId xmlns:a16="http://schemas.microsoft.com/office/drawing/2014/main" id="{81CB160E-199F-4628-BF50-5ADF0C3D9F7A}"/>
              </a:ext>
            </a:extLst>
          </p:cNvPr>
          <p:cNvPicPr>
            <a:picLocks noChangeAspect="1"/>
          </p:cNvPicPr>
          <p:nvPr/>
        </p:nvPicPr>
        <p:blipFill rotWithShape="1">
          <a:blip r:embed="rId3">
            <a:extLst>
              <a:ext uri="{28A0092B-C50C-407E-A947-70E740481C1C}">
                <a14:useLocalDpi xmlns:a14="http://schemas.microsoft.com/office/drawing/2010/main" val="0"/>
              </a:ext>
            </a:extLst>
          </a:blip>
          <a:srcRect l="25327" t="14773" r="12604"/>
          <a:stretch/>
        </p:blipFill>
        <p:spPr>
          <a:xfrm>
            <a:off x="7645816" y="4052046"/>
            <a:ext cx="4271634" cy="2283610"/>
          </a:xfrm>
          <a:prstGeom prst="rect">
            <a:avLst/>
          </a:prstGeom>
        </p:spPr>
      </p:pic>
      <p:pic>
        <p:nvPicPr>
          <p:cNvPr id="16" name="Picture 15">
            <a:extLst>
              <a:ext uri="{FF2B5EF4-FFF2-40B4-BE49-F238E27FC236}">
                <a16:creationId xmlns:a16="http://schemas.microsoft.com/office/drawing/2014/main" id="{1938365D-2F67-499E-9146-0BD2F9A041A7}"/>
              </a:ext>
            </a:extLst>
          </p:cNvPr>
          <p:cNvPicPr>
            <a:picLocks noChangeAspect="1"/>
          </p:cNvPicPr>
          <p:nvPr/>
        </p:nvPicPr>
        <p:blipFill rotWithShape="1">
          <a:blip r:embed="rId4">
            <a:extLst>
              <a:ext uri="{28A0092B-C50C-407E-A947-70E740481C1C}">
                <a14:useLocalDpi xmlns:a14="http://schemas.microsoft.com/office/drawing/2010/main" val="0"/>
              </a:ext>
            </a:extLst>
          </a:blip>
          <a:srcRect l="37089" t="14999" r="12920"/>
          <a:stretch/>
        </p:blipFill>
        <p:spPr>
          <a:xfrm>
            <a:off x="7645816" y="1370627"/>
            <a:ext cx="3970448" cy="2246023"/>
          </a:xfrm>
          <a:prstGeom prst="rect">
            <a:avLst/>
          </a:prstGeom>
        </p:spPr>
      </p:pic>
      <p:sp>
        <p:nvSpPr>
          <p:cNvPr id="17" name="TextBox 16">
            <a:extLst>
              <a:ext uri="{FF2B5EF4-FFF2-40B4-BE49-F238E27FC236}">
                <a16:creationId xmlns:a16="http://schemas.microsoft.com/office/drawing/2014/main" id="{4AA53A7D-7815-4564-9FA0-28305F3BD16B}"/>
              </a:ext>
            </a:extLst>
          </p:cNvPr>
          <p:cNvSpPr txBox="1"/>
          <p:nvPr/>
        </p:nvSpPr>
        <p:spPr>
          <a:xfrm>
            <a:off x="6370318" y="4188304"/>
            <a:ext cx="1259084" cy="1477328"/>
          </a:xfrm>
          <a:prstGeom prst="rect">
            <a:avLst/>
          </a:prstGeom>
          <a:noFill/>
        </p:spPr>
        <p:txBody>
          <a:bodyPr wrap="square" lIns="0" tIns="0" rIns="0" bIns="0" rtlCol="0">
            <a:spAutoFit/>
          </a:bodyPr>
          <a:lstStyle/>
          <a:p>
            <a:pPr algn="ctr"/>
            <a:r>
              <a:rPr lang="en-US" sz="1600" dirty="0">
                <a:solidFill>
                  <a:schemeClr val="accent2"/>
                </a:solidFill>
              </a:rPr>
              <a:t>Data-driven model, if dataset is available in lieu of physics model</a:t>
            </a:r>
          </a:p>
        </p:txBody>
      </p:sp>
      <p:cxnSp>
        <p:nvCxnSpPr>
          <p:cNvPr id="19" name="Connector: Elbow 18">
            <a:extLst>
              <a:ext uri="{FF2B5EF4-FFF2-40B4-BE49-F238E27FC236}">
                <a16:creationId xmlns:a16="http://schemas.microsoft.com/office/drawing/2014/main" id="{F442672B-D7EA-408F-8023-698A5488101F}"/>
              </a:ext>
            </a:extLst>
          </p:cNvPr>
          <p:cNvCxnSpPr/>
          <p:nvPr/>
        </p:nvCxnSpPr>
        <p:spPr>
          <a:xfrm flipV="1">
            <a:off x="6217920" y="375607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1F9DEFF-486D-4DA7-B21B-A74F889977D4}"/>
              </a:ext>
            </a:extLst>
          </p:cNvPr>
          <p:cNvCxnSpPr/>
          <p:nvPr/>
        </p:nvCxnSpPr>
        <p:spPr>
          <a:xfrm flipV="1">
            <a:off x="6215574" y="126374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E0E0BB-549E-4A55-8A00-BF63A44E8B05}"/>
              </a:ext>
            </a:extLst>
          </p:cNvPr>
          <p:cNvSpPr txBox="1"/>
          <p:nvPr/>
        </p:nvSpPr>
        <p:spPr>
          <a:xfrm>
            <a:off x="6370318" y="1910861"/>
            <a:ext cx="1259084" cy="1231106"/>
          </a:xfrm>
          <a:prstGeom prst="rect">
            <a:avLst/>
          </a:prstGeom>
          <a:noFill/>
        </p:spPr>
        <p:txBody>
          <a:bodyPr wrap="square" lIns="0" tIns="0" rIns="0" bIns="0" rtlCol="0">
            <a:spAutoFit/>
          </a:bodyPr>
          <a:lstStyle/>
          <a:p>
            <a:pPr algn="ctr"/>
            <a:r>
              <a:rPr lang="en-US" sz="1600" dirty="0">
                <a:solidFill>
                  <a:schemeClr val="accent2"/>
                </a:solidFill>
              </a:rPr>
              <a:t>Physics-based model if equation is available during build</a:t>
            </a:r>
          </a:p>
        </p:txBody>
      </p:sp>
    </p:spTree>
    <p:extLst>
      <p:ext uri="{BB962C8B-B14F-4D97-AF65-F5344CB8AC3E}">
        <p14:creationId xmlns:p14="http://schemas.microsoft.com/office/powerpoint/2010/main" val="347642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F790-0A0D-443E-BF66-90316330024C}"/>
              </a:ext>
            </a:extLst>
          </p:cNvPr>
          <p:cNvSpPr>
            <a:spLocks noGrp="1"/>
          </p:cNvSpPr>
          <p:nvPr>
            <p:ph type="title"/>
          </p:nvPr>
        </p:nvSpPr>
        <p:spPr>
          <a:xfrm>
            <a:off x="1627188" y="219456"/>
            <a:ext cx="10116446" cy="914400"/>
          </a:xfrm>
        </p:spPr>
        <p:txBody>
          <a:bodyPr/>
          <a:lstStyle/>
          <a:p>
            <a:r>
              <a:rPr lang="en-US" dirty="0"/>
              <a:t>Evaluating computation with default values and inferring key missing variables  </a:t>
            </a:r>
          </a:p>
        </p:txBody>
      </p:sp>
      <p:sp>
        <p:nvSpPr>
          <p:cNvPr id="3" name="Text Placeholder 2">
            <a:extLst>
              <a:ext uri="{FF2B5EF4-FFF2-40B4-BE49-F238E27FC236}">
                <a16:creationId xmlns:a16="http://schemas.microsoft.com/office/drawing/2014/main" id="{76E6D20D-AD96-4ACB-AB1D-EF58AE6EDC53}"/>
              </a:ext>
            </a:extLst>
          </p:cNvPr>
          <p:cNvSpPr>
            <a:spLocks noGrp="1"/>
          </p:cNvSpPr>
          <p:nvPr>
            <p:ph type="body" idx="1"/>
          </p:nvPr>
        </p:nvSpPr>
        <p:spPr>
          <a:xfrm>
            <a:off x="2630658" y="1133856"/>
            <a:ext cx="4009293" cy="338328"/>
          </a:xfrm>
        </p:spPr>
        <p:txBody>
          <a:bodyPr/>
          <a:lstStyle/>
          <a:p>
            <a:r>
              <a:rPr lang="en-US" dirty="0"/>
              <a:t>Using default values</a:t>
            </a:r>
          </a:p>
        </p:txBody>
      </p:sp>
      <p:sp>
        <p:nvSpPr>
          <p:cNvPr id="4" name="Text Placeholder 3">
            <a:extLst>
              <a:ext uri="{FF2B5EF4-FFF2-40B4-BE49-F238E27FC236}">
                <a16:creationId xmlns:a16="http://schemas.microsoft.com/office/drawing/2014/main" id="{75BD58C7-3937-4A81-92A9-8BBD05CD0C27}"/>
              </a:ext>
            </a:extLst>
          </p:cNvPr>
          <p:cNvSpPr>
            <a:spLocks noGrp="1"/>
          </p:cNvSpPr>
          <p:nvPr>
            <p:ph type="body" sz="quarter" idx="3"/>
          </p:nvPr>
        </p:nvSpPr>
        <p:spPr>
          <a:xfrm>
            <a:off x="7132321" y="1133856"/>
            <a:ext cx="4611314" cy="338328"/>
          </a:xfrm>
        </p:spPr>
        <p:txBody>
          <a:bodyPr/>
          <a:lstStyle/>
          <a:p>
            <a:r>
              <a:rPr lang="en-US" dirty="0"/>
              <a:t>Inferring key missing variables</a:t>
            </a:r>
          </a:p>
        </p:txBody>
      </p:sp>
      <p:sp>
        <p:nvSpPr>
          <p:cNvPr id="7" name="Slide Number Placeholder 6">
            <a:extLst>
              <a:ext uri="{FF2B5EF4-FFF2-40B4-BE49-F238E27FC236}">
                <a16:creationId xmlns:a16="http://schemas.microsoft.com/office/drawing/2014/main" id="{B4B4F29B-3537-4DEB-AACF-F35E45A18240}"/>
              </a:ext>
            </a:extLst>
          </p:cNvPr>
          <p:cNvSpPr>
            <a:spLocks noGrp="1"/>
          </p:cNvSpPr>
          <p:nvPr>
            <p:ph type="sldNum" sz="quarter" idx="12"/>
          </p:nvPr>
        </p:nvSpPr>
        <p:spPr/>
        <p:txBody>
          <a:bodyPr/>
          <a:lstStyle/>
          <a:p>
            <a:fld id="{00E6A5BD-C011-4A45-AA3A-201790FB7F2B}" type="slidenum">
              <a:rPr lang="en-CA" smtClean="0"/>
              <a:t>21</a:t>
            </a:fld>
            <a:endParaRPr lang="en-CA"/>
          </a:p>
        </p:txBody>
      </p:sp>
      <p:sp>
        <p:nvSpPr>
          <p:cNvPr id="8" name="Content Placeholder 7">
            <a:extLst>
              <a:ext uri="{FF2B5EF4-FFF2-40B4-BE49-F238E27FC236}">
                <a16:creationId xmlns:a16="http://schemas.microsoft.com/office/drawing/2014/main" id="{FACF3138-2998-40D9-91D6-043EDB02B07F}"/>
              </a:ext>
            </a:extLst>
          </p:cNvPr>
          <p:cNvSpPr>
            <a:spLocks noGrp="1"/>
          </p:cNvSpPr>
          <p:nvPr>
            <p:ph sz="quarter" idx="13"/>
          </p:nvPr>
        </p:nvSpPr>
        <p:spPr>
          <a:xfrm>
            <a:off x="2630658" y="1848930"/>
            <a:ext cx="4009293" cy="4343400"/>
          </a:xfrm>
        </p:spPr>
        <p:txBody>
          <a:bodyPr/>
          <a:lstStyle/>
          <a:p>
            <a:r>
              <a:rPr lang="en-US" sz="1600" b="1" dirty="0"/>
              <a:t>Case 1:</a:t>
            </a:r>
            <a:r>
              <a:rPr lang="en-US" sz="1600" dirty="0"/>
              <a:t> If we want to compute </a:t>
            </a:r>
            <a:r>
              <a:rPr lang="en-US" sz="1600" dirty="0" err="1"/>
              <a:t>MachNumber</a:t>
            </a:r>
            <a:r>
              <a:rPr lang="en-US" sz="1600" dirty="0"/>
              <a:t>, given temperature T = 300K and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output: 2.885309</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{'R': 286.0, 'gamma': 1.4}</a:t>
            </a:r>
            <a:r>
              <a:rPr lang="en-US" sz="1600" b="1"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b="1" dirty="0"/>
              <a:t>Case 2:</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and object velocity </a:t>
            </a:r>
            <a:r>
              <a:rPr lang="en-US" sz="1600" dirty="0" err="1"/>
              <a:t>objVelocity</a:t>
            </a:r>
            <a:r>
              <a:rPr lang="en-US" sz="1600" dirty="0"/>
              <a:t> = 1000m/s, then we get the following output:</a:t>
            </a:r>
          </a:p>
          <a:p>
            <a:pPr marL="0" indent="0">
              <a:buNone/>
            </a:pPr>
            <a:r>
              <a:rPr lang="en-US" sz="1600" dirty="0">
                <a:latin typeface="Arial" panose="020B0604020202020204" pitchFamily="34" charset="0"/>
                <a:cs typeface="Arial" panose="020B0604020202020204" pitchFamily="34" charset="0"/>
              </a:rPr>
              <a:t>output: 2.857143</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sp>
        <p:nvSpPr>
          <p:cNvPr id="9" name="Content Placeholder 8">
            <a:extLst>
              <a:ext uri="{FF2B5EF4-FFF2-40B4-BE49-F238E27FC236}">
                <a16:creationId xmlns:a16="http://schemas.microsoft.com/office/drawing/2014/main" id="{2BBAE629-C691-4C0A-A7CC-1574152B178D}"/>
              </a:ext>
            </a:extLst>
          </p:cNvPr>
          <p:cNvSpPr>
            <a:spLocks noGrp="1"/>
          </p:cNvSpPr>
          <p:nvPr>
            <p:ph sz="quarter" idx="14"/>
          </p:nvPr>
        </p:nvSpPr>
        <p:spPr>
          <a:xfrm>
            <a:off x="7132321" y="1848930"/>
            <a:ext cx="3854547" cy="4343400"/>
          </a:xfrm>
        </p:spPr>
        <p:txBody>
          <a:bodyPr/>
          <a:lstStyle/>
          <a:p>
            <a:r>
              <a:rPr lang="en-US" sz="1600" b="1" dirty="0"/>
              <a:t>Case 3:</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then we get the following output:</a:t>
            </a:r>
          </a:p>
          <a:p>
            <a:pPr marL="0" indent="0">
              <a:buNone/>
            </a:pPr>
            <a:r>
              <a:rPr lang="en-US" sz="1600" dirty="0">
                <a:latin typeface="Arial" panose="020B0604020202020204" pitchFamily="34" charset="0"/>
                <a:cs typeface="Arial" panose="020B0604020202020204" pitchFamily="34" charset="0"/>
              </a:rPr>
              <a:t>Please provide value for: </a:t>
            </a:r>
            <a:r>
              <a:rPr lang="en-US" sz="1600" dirty="0" err="1">
                <a:latin typeface="Arial" panose="020B0604020202020204" pitchFamily="34" charset="0"/>
                <a:cs typeface="Arial" panose="020B0604020202020204" pitchFamily="34" charset="0"/>
              </a:rPr>
              <a:t>objVelocity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a:p>
            <a:r>
              <a:rPr lang="en-US" sz="1600" b="1" dirty="0"/>
              <a:t>Case 4:</a:t>
            </a:r>
            <a:r>
              <a:rPr lang="en-US" sz="1600" dirty="0"/>
              <a:t> If we want to compute </a:t>
            </a:r>
            <a:r>
              <a:rPr lang="en-US" sz="1600" dirty="0" err="1"/>
              <a:t>MachNumber</a:t>
            </a:r>
            <a:r>
              <a:rPr lang="en-US" sz="1600" dirty="0"/>
              <a:t>, given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Please provide value for: 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pic>
        <p:nvPicPr>
          <p:cNvPr id="11" name="Picture 10">
            <a:extLst>
              <a:ext uri="{FF2B5EF4-FFF2-40B4-BE49-F238E27FC236}">
                <a16:creationId xmlns:a16="http://schemas.microsoft.com/office/drawing/2014/main" id="{478E5FE2-A998-47AD-9C79-9D86DED39C1B}"/>
              </a:ext>
            </a:extLst>
          </p:cNvPr>
          <p:cNvPicPr>
            <a:picLocks noChangeAspect="1"/>
          </p:cNvPicPr>
          <p:nvPr/>
        </p:nvPicPr>
        <p:blipFill rotWithShape="1">
          <a:blip r:embed="rId3">
            <a:extLst>
              <a:ext uri="{28A0092B-C50C-407E-A947-70E740481C1C}">
                <a14:useLocalDpi xmlns:a14="http://schemas.microsoft.com/office/drawing/2010/main" val="0"/>
              </a:ext>
            </a:extLst>
          </a:blip>
          <a:srcRect l="9777" t="4265" r="8908" b="2496"/>
          <a:stretch/>
        </p:blipFill>
        <p:spPr>
          <a:xfrm>
            <a:off x="98475" y="2272717"/>
            <a:ext cx="2293035" cy="2409093"/>
          </a:xfrm>
          <a:prstGeom prst="rect">
            <a:avLst/>
          </a:prstGeom>
        </p:spPr>
      </p:pic>
    </p:spTree>
    <p:extLst>
      <p:ext uri="{BB962C8B-B14F-4D97-AF65-F5344CB8AC3E}">
        <p14:creationId xmlns:p14="http://schemas.microsoft.com/office/powerpoint/2010/main" val="392465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B168-B8D0-4B93-A5DF-B15CE08BF260}"/>
              </a:ext>
            </a:extLst>
          </p:cNvPr>
          <p:cNvSpPr>
            <a:spLocks noGrp="1"/>
          </p:cNvSpPr>
          <p:nvPr>
            <p:ph type="title"/>
          </p:nvPr>
        </p:nvSpPr>
        <p:spPr/>
        <p:txBody>
          <a:bodyPr/>
          <a:lstStyle/>
          <a:p>
            <a:r>
              <a:rPr lang="en-US" dirty="0"/>
              <a:t>Appending computational graphs as new knowledge fragments are extracted</a:t>
            </a:r>
          </a:p>
        </p:txBody>
      </p:sp>
      <p:sp>
        <p:nvSpPr>
          <p:cNvPr id="5" name="Slide Number Placeholder 4">
            <a:extLst>
              <a:ext uri="{FF2B5EF4-FFF2-40B4-BE49-F238E27FC236}">
                <a16:creationId xmlns:a16="http://schemas.microsoft.com/office/drawing/2014/main" id="{016A3DE7-9DC2-4ACF-8436-6F405E35FF3A}"/>
              </a:ext>
            </a:extLst>
          </p:cNvPr>
          <p:cNvSpPr>
            <a:spLocks noGrp="1"/>
          </p:cNvSpPr>
          <p:nvPr>
            <p:ph type="sldNum" sz="quarter" idx="12"/>
          </p:nvPr>
        </p:nvSpPr>
        <p:spPr/>
        <p:txBody>
          <a:bodyPr/>
          <a:lstStyle/>
          <a:p>
            <a:fld id="{00E6A5BD-C011-4A45-AA3A-201790FB7F2B}" type="slidenum">
              <a:rPr lang="en-CA" smtClean="0"/>
              <a:t>22</a:t>
            </a:fld>
            <a:endParaRPr lang="en-CA"/>
          </a:p>
        </p:txBody>
      </p:sp>
      <p:pic>
        <p:nvPicPr>
          <p:cNvPr id="7" name="Picture 6">
            <a:extLst>
              <a:ext uri="{FF2B5EF4-FFF2-40B4-BE49-F238E27FC236}">
                <a16:creationId xmlns:a16="http://schemas.microsoft.com/office/drawing/2014/main" id="{D518D846-127D-4284-9368-46621E86C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8" y="1664438"/>
            <a:ext cx="4680741" cy="3643028"/>
          </a:xfrm>
          <a:prstGeom prst="rect">
            <a:avLst/>
          </a:prstGeom>
        </p:spPr>
      </p:pic>
      <p:pic>
        <p:nvPicPr>
          <p:cNvPr id="9" name="Picture 8">
            <a:extLst>
              <a:ext uri="{FF2B5EF4-FFF2-40B4-BE49-F238E27FC236}">
                <a16:creationId xmlns:a16="http://schemas.microsoft.com/office/drawing/2014/main" id="{6693BEA7-8315-4BE9-A6E5-7387E5C73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6388" y="1365086"/>
            <a:ext cx="1829055" cy="1428949"/>
          </a:xfrm>
          <a:prstGeom prst="rect">
            <a:avLst/>
          </a:prstGeom>
        </p:spPr>
      </p:pic>
      <p:pic>
        <p:nvPicPr>
          <p:cNvPr id="11" name="Picture 10">
            <a:extLst>
              <a:ext uri="{FF2B5EF4-FFF2-40B4-BE49-F238E27FC236}">
                <a16:creationId xmlns:a16="http://schemas.microsoft.com/office/drawing/2014/main" id="{D7E823C9-9DC8-4B12-8B42-CFE675D8D8D3}"/>
              </a:ext>
            </a:extLst>
          </p:cNvPr>
          <p:cNvPicPr>
            <a:picLocks noChangeAspect="1"/>
          </p:cNvPicPr>
          <p:nvPr/>
        </p:nvPicPr>
        <p:blipFill rotWithShape="1">
          <a:blip r:embed="rId5">
            <a:extLst>
              <a:ext uri="{28A0092B-C50C-407E-A947-70E740481C1C}">
                <a14:useLocalDpi xmlns:a14="http://schemas.microsoft.com/office/drawing/2010/main" val="0"/>
              </a:ext>
            </a:extLst>
          </a:blip>
          <a:srcRect l="8893" t="8165" r="8377" b="4108"/>
          <a:stretch/>
        </p:blipFill>
        <p:spPr>
          <a:xfrm>
            <a:off x="4945365" y="3573847"/>
            <a:ext cx="2451100" cy="2381484"/>
          </a:xfrm>
          <a:prstGeom prst="rect">
            <a:avLst/>
          </a:prstGeom>
        </p:spPr>
      </p:pic>
      <p:pic>
        <p:nvPicPr>
          <p:cNvPr id="13" name="Picture 12">
            <a:extLst>
              <a:ext uri="{FF2B5EF4-FFF2-40B4-BE49-F238E27FC236}">
                <a16:creationId xmlns:a16="http://schemas.microsoft.com/office/drawing/2014/main" id="{07235735-A50B-43E9-918B-2736E21C89CA}"/>
              </a:ext>
            </a:extLst>
          </p:cNvPr>
          <p:cNvPicPr>
            <a:picLocks noChangeAspect="1"/>
          </p:cNvPicPr>
          <p:nvPr/>
        </p:nvPicPr>
        <p:blipFill rotWithShape="1">
          <a:blip r:embed="rId6">
            <a:extLst>
              <a:ext uri="{28A0092B-C50C-407E-A947-70E740481C1C}">
                <a14:useLocalDpi xmlns:a14="http://schemas.microsoft.com/office/drawing/2010/main" val="0"/>
              </a:ext>
            </a:extLst>
          </a:blip>
          <a:srcRect l="2044" t="6469" r="1859" b="12517"/>
          <a:stretch/>
        </p:blipFill>
        <p:spPr>
          <a:xfrm>
            <a:off x="8140093" y="1381931"/>
            <a:ext cx="3870241" cy="1395258"/>
          </a:xfrm>
          <a:prstGeom prst="rect">
            <a:avLst/>
          </a:prstGeom>
        </p:spPr>
      </p:pic>
      <p:cxnSp>
        <p:nvCxnSpPr>
          <p:cNvPr id="15" name="Straight Arrow Connector 14">
            <a:extLst>
              <a:ext uri="{FF2B5EF4-FFF2-40B4-BE49-F238E27FC236}">
                <a16:creationId xmlns:a16="http://schemas.microsoft.com/office/drawing/2014/main" id="{6EEED410-B7C9-4270-924A-098121CC674A}"/>
              </a:ext>
            </a:extLst>
          </p:cNvPr>
          <p:cNvCxnSpPr>
            <a:cxnSpLocks/>
            <a:stCxn id="9" idx="3"/>
            <a:endCxn id="13" idx="1"/>
          </p:cNvCxnSpPr>
          <p:nvPr/>
        </p:nvCxnSpPr>
        <p:spPr>
          <a:xfrm flipV="1">
            <a:off x="7085443" y="2079560"/>
            <a:ext cx="1054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37136E-9591-4944-B056-7A8BCF6FDDE5}"/>
              </a:ext>
            </a:extLst>
          </p:cNvPr>
          <p:cNvCxnSpPr>
            <a:stCxn id="9" idx="2"/>
            <a:endCxn id="11" idx="0"/>
          </p:cNvCxnSpPr>
          <p:nvPr/>
        </p:nvCxnSpPr>
        <p:spPr>
          <a:xfrm flipH="1">
            <a:off x="6170915" y="2794035"/>
            <a:ext cx="1" cy="77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2261A2-D278-4450-B892-3D1E8CA649AA}"/>
              </a:ext>
            </a:extLst>
          </p:cNvPr>
          <p:cNvSpPr txBox="1"/>
          <p:nvPr/>
        </p:nvSpPr>
        <p:spPr>
          <a:xfrm>
            <a:off x="6235700" y="2769333"/>
            <a:ext cx="557845" cy="553998"/>
          </a:xfrm>
          <a:prstGeom prst="rect">
            <a:avLst/>
          </a:prstGeom>
          <a:noFill/>
        </p:spPr>
        <p:txBody>
          <a:bodyPr wrap="none" lIns="0" tIns="0" rIns="0" bIns="0" rtlCol="0">
            <a:spAutoFit/>
          </a:bodyPr>
          <a:lstStyle/>
          <a:p>
            <a:r>
              <a:rPr lang="en-US" sz="1200" dirty="0">
                <a:solidFill>
                  <a:schemeClr val="accent2"/>
                </a:solidFill>
              </a:rPr>
              <a:t>with </a:t>
            </a:r>
          </a:p>
          <a:p>
            <a:r>
              <a:rPr lang="en-US" sz="1200" dirty="0">
                <a:solidFill>
                  <a:schemeClr val="accent2"/>
                </a:solidFill>
              </a:rPr>
              <a:t>K-CHAIN</a:t>
            </a:r>
            <a:br>
              <a:rPr lang="en-US" sz="1200" dirty="0">
                <a:solidFill>
                  <a:schemeClr val="accent2"/>
                </a:solidFill>
              </a:rPr>
            </a:br>
            <a:r>
              <a:rPr lang="en-US" sz="1200" dirty="0">
                <a:solidFill>
                  <a:schemeClr val="accent2"/>
                </a:solidFill>
              </a:rPr>
              <a:t>append </a:t>
            </a:r>
          </a:p>
        </p:txBody>
      </p:sp>
      <p:sp>
        <p:nvSpPr>
          <p:cNvPr id="23" name="TextBox 22">
            <a:extLst>
              <a:ext uri="{FF2B5EF4-FFF2-40B4-BE49-F238E27FC236}">
                <a16:creationId xmlns:a16="http://schemas.microsoft.com/office/drawing/2014/main" id="{A04B375C-3A25-4212-A181-DD74B1E70ED3}"/>
              </a:ext>
            </a:extLst>
          </p:cNvPr>
          <p:cNvSpPr txBox="1"/>
          <p:nvPr/>
        </p:nvSpPr>
        <p:spPr>
          <a:xfrm>
            <a:off x="7085443" y="1861299"/>
            <a:ext cx="857607" cy="430887"/>
          </a:xfrm>
          <a:prstGeom prst="rect">
            <a:avLst/>
          </a:prstGeom>
          <a:noFill/>
        </p:spPr>
        <p:txBody>
          <a:bodyPr wrap="none" lIns="0" tIns="0" rIns="0" bIns="0" rtlCol="0">
            <a:spAutoFit/>
          </a:bodyPr>
          <a:lstStyle/>
          <a:p>
            <a:pPr algn="ctr"/>
            <a:r>
              <a:rPr lang="en-US" sz="1400" dirty="0">
                <a:solidFill>
                  <a:schemeClr val="accent2"/>
                </a:solidFill>
              </a:rPr>
              <a:t>with naïve </a:t>
            </a:r>
            <a:br>
              <a:rPr lang="en-US" sz="1400" dirty="0">
                <a:solidFill>
                  <a:schemeClr val="accent2"/>
                </a:solidFill>
              </a:rPr>
            </a:br>
            <a:r>
              <a:rPr lang="en-US" sz="1400" dirty="0">
                <a:solidFill>
                  <a:schemeClr val="accent2"/>
                </a:solidFill>
              </a:rPr>
              <a:t>TensorFlow</a:t>
            </a:r>
          </a:p>
        </p:txBody>
      </p:sp>
      <p:cxnSp>
        <p:nvCxnSpPr>
          <p:cNvPr id="25" name="Straight Connector 24">
            <a:extLst>
              <a:ext uri="{FF2B5EF4-FFF2-40B4-BE49-F238E27FC236}">
                <a16:creationId xmlns:a16="http://schemas.microsoft.com/office/drawing/2014/main" id="{94484865-3B15-48A5-AA74-18950E74A4AB}"/>
              </a:ext>
            </a:extLst>
          </p:cNvPr>
          <p:cNvCxnSpPr>
            <a:cxnSpLocks/>
          </p:cNvCxnSpPr>
          <p:nvPr/>
        </p:nvCxnSpPr>
        <p:spPr>
          <a:xfrm>
            <a:off x="4858999" y="1365086"/>
            <a:ext cx="0" cy="48387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031C2C-86D4-4489-A362-5147A184514B}"/>
              </a:ext>
            </a:extLst>
          </p:cNvPr>
          <p:cNvSpPr txBox="1"/>
          <p:nvPr/>
        </p:nvSpPr>
        <p:spPr>
          <a:xfrm>
            <a:off x="5838093" y="1227187"/>
            <a:ext cx="803105" cy="276999"/>
          </a:xfrm>
          <a:prstGeom prst="rect">
            <a:avLst/>
          </a:prstGeom>
          <a:noFill/>
        </p:spPr>
        <p:txBody>
          <a:bodyPr wrap="none" lIns="0" tIns="0" rIns="0" bIns="0" rtlCol="0">
            <a:spAutoFit/>
          </a:bodyPr>
          <a:lstStyle/>
          <a:p>
            <a:r>
              <a:rPr lang="en-US" dirty="0">
                <a:solidFill>
                  <a:schemeClr val="accent2"/>
                </a:solidFill>
              </a:rPr>
              <a:t>at time t</a:t>
            </a:r>
          </a:p>
        </p:txBody>
      </p:sp>
      <p:sp>
        <p:nvSpPr>
          <p:cNvPr id="27" name="TextBox 26">
            <a:extLst>
              <a:ext uri="{FF2B5EF4-FFF2-40B4-BE49-F238E27FC236}">
                <a16:creationId xmlns:a16="http://schemas.microsoft.com/office/drawing/2014/main" id="{186088CE-BD89-48CE-8868-7D5870BB02D1}"/>
              </a:ext>
            </a:extLst>
          </p:cNvPr>
          <p:cNvSpPr txBox="1"/>
          <p:nvPr/>
        </p:nvSpPr>
        <p:spPr>
          <a:xfrm>
            <a:off x="8550815" y="1196705"/>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28" name="TextBox 27">
            <a:extLst>
              <a:ext uri="{FF2B5EF4-FFF2-40B4-BE49-F238E27FC236}">
                <a16:creationId xmlns:a16="http://schemas.microsoft.com/office/drawing/2014/main" id="{305CE7DE-6774-49A8-AB3E-C0F7E76B9BB1}"/>
              </a:ext>
            </a:extLst>
          </p:cNvPr>
          <p:cNvSpPr txBox="1"/>
          <p:nvPr/>
        </p:nvSpPr>
        <p:spPr>
          <a:xfrm>
            <a:off x="5003411" y="3332648"/>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30" name="TextBox 29">
            <a:extLst>
              <a:ext uri="{FF2B5EF4-FFF2-40B4-BE49-F238E27FC236}">
                <a16:creationId xmlns:a16="http://schemas.microsoft.com/office/drawing/2014/main" id="{7484165A-0973-4259-B94F-7C2FE8833E33}"/>
              </a:ext>
            </a:extLst>
          </p:cNvPr>
          <p:cNvSpPr txBox="1"/>
          <p:nvPr/>
        </p:nvSpPr>
        <p:spPr>
          <a:xfrm>
            <a:off x="7846402" y="3429000"/>
            <a:ext cx="4163927" cy="2585323"/>
          </a:xfrm>
          <a:prstGeom prst="rect">
            <a:avLst/>
          </a:prstGeom>
          <a:noFill/>
        </p:spPr>
        <p:txBody>
          <a:bodyPr wrap="square" lIns="0" tIns="0" rIns="0" bIns="0" rtlCol="0">
            <a:spAutoFit/>
          </a:bodyPr>
          <a:lstStyle/>
          <a:p>
            <a:r>
              <a:rPr lang="en-US" sz="1400" b="1" dirty="0">
                <a:solidFill>
                  <a:schemeClr val="accent2"/>
                </a:solidFill>
              </a:rPr>
              <a:t>Node Dictionary Example:</a:t>
            </a:r>
          </a:p>
          <a:p>
            <a:r>
              <a:rPr lang="en-US" sz="1400" dirty="0">
                <a:solidFill>
                  <a:schemeClr val="accent2"/>
                </a:solidFill>
              </a:rPr>
              <a:t>'</a:t>
            </a:r>
            <a:r>
              <a:rPr lang="en-US" sz="1400" dirty="0" err="1">
                <a:solidFill>
                  <a:schemeClr val="accent2"/>
                </a:solidFill>
              </a:rPr>
              <a:t>speedOfSound</a:t>
            </a:r>
            <a:r>
              <a:rPr lang="en-US" sz="1400" dirty="0">
                <a:solidFill>
                  <a:schemeClr val="accent2"/>
                </a:solidFill>
              </a:rPr>
              <a:t>': {'name': '</a:t>
            </a:r>
            <a:r>
              <a:rPr lang="en-US" sz="1400" dirty="0" err="1">
                <a:solidFill>
                  <a:schemeClr val="accent2"/>
                </a:solidFill>
              </a:rPr>
              <a:t>speedOfSound</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a:t>
            </a:r>
            <a:r>
              <a:rPr lang="en-US" sz="1400" dirty="0" err="1">
                <a:solidFill>
                  <a:schemeClr val="accent2"/>
                </a:solidFill>
                <a:highlight>
                  <a:srgbClr val="FFFF00"/>
                </a:highlight>
              </a:rPr>
              <a:t>speedOfSound</a:t>
            </a:r>
            <a:r>
              <a:rPr lang="en-US" sz="1400" dirty="0">
                <a:solidFill>
                  <a:schemeClr val="accent2"/>
                </a:solidFill>
                <a:highlight>
                  <a:srgbClr val="FFFF00"/>
                </a:highlight>
              </a:rPr>
              <a:t>/speedOfSound:0'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speedOfSound</a:t>
            </a:r>
            <a:r>
              <a:rPr lang="en-US" sz="1400" dirty="0">
                <a:solidFill>
                  <a:schemeClr val="accent2"/>
                </a:solidFill>
              </a:rPr>
              <a:t>’},</a:t>
            </a:r>
          </a:p>
          <a:p>
            <a:endParaRPr lang="en-US" sz="1400" dirty="0">
              <a:solidFill>
                <a:schemeClr val="accent2"/>
              </a:solidFill>
            </a:endParaRPr>
          </a:p>
          <a:p>
            <a:r>
              <a:rPr lang="en-US" sz="1400" dirty="0">
                <a:solidFill>
                  <a:schemeClr val="accent2"/>
                </a:solidFill>
              </a:rPr>
              <a:t> '</a:t>
            </a:r>
            <a:r>
              <a:rPr lang="en-US" sz="1400" dirty="0" err="1">
                <a:solidFill>
                  <a:schemeClr val="accent2"/>
                </a:solidFill>
              </a:rPr>
              <a:t>objVelocity</a:t>
            </a:r>
            <a:r>
              <a:rPr lang="en-US" sz="1400" dirty="0">
                <a:solidFill>
                  <a:schemeClr val="accent2"/>
                </a:solidFill>
              </a:rPr>
              <a:t>': {'name': '</a:t>
            </a:r>
            <a:r>
              <a:rPr lang="en-US" sz="1400" dirty="0" err="1">
                <a:solidFill>
                  <a:schemeClr val="accent2"/>
                </a:solidFill>
              </a:rPr>
              <a:t>objVelocity</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'objVelocity:0'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machNumber</a:t>
            </a:r>
            <a:r>
              <a:rPr lang="en-US" sz="1400" dirty="0">
                <a:solidFill>
                  <a:schemeClr val="accent2"/>
                </a:solidFill>
              </a:rPr>
              <a:t>'},</a:t>
            </a:r>
          </a:p>
        </p:txBody>
      </p:sp>
    </p:spTree>
    <p:extLst>
      <p:ext uri="{BB962C8B-B14F-4D97-AF65-F5344CB8AC3E}">
        <p14:creationId xmlns:p14="http://schemas.microsoft.com/office/powerpoint/2010/main" val="126960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6538-4B38-4D9E-88DF-5FDF0490614E}"/>
              </a:ext>
            </a:extLst>
          </p:cNvPr>
          <p:cNvSpPr>
            <a:spLocks noGrp="1"/>
          </p:cNvSpPr>
          <p:nvPr>
            <p:ph type="title"/>
          </p:nvPr>
        </p:nvSpPr>
        <p:spPr/>
        <p:txBody>
          <a:bodyPr/>
          <a:lstStyle/>
          <a:p>
            <a:r>
              <a:rPr lang="en-US" dirty="0"/>
              <a:t>Example of Computational Graph Evolution</a:t>
            </a:r>
          </a:p>
        </p:txBody>
      </p:sp>
      <p:sp>
        <p:nvSpPr>
          <p:cNvPr id="5" name="Slide Number Placeholder 4">
            <a:extLst>
              <a:ext uri="{FF2B5EF4-FFF2-40B4-BE49-F238E27FC236}">
                <a16:creationId xmlns:a16="http://schemas.microsoft.com/office/drawing/2014/main" id="{CA0B845B-F2C6-4888-969E-B04CCC05B1D6}"/>
              </a:ext>
            </a:extLst>
          </p:cNvPr>
          <p:cNvSpPr>
            <a:spLocks noGrp="1"/>
          </p:cNvSpPr>
          <p:nvPr>
            <p:ph type="sldNum" sz="quarter" idx="12"/>
          </p:nvPr>
        </p:nvSpPr>
        <p:spPr/>
        <p:txBody>
          <a:bodyPr/>
          <a:lstStyle/>
          <a:p>
            <a:fld id="{00E6A5BD-C011-4A45-AA3A-201790FB7F2B}" type="slidenum">
              <a:rPr lang="en-CA" smtClean="0"/>
              <a:t>23</a:t>
            </a:fld>
            <a:endParaRPr lang="en-CA"/>
          </a:p>
        </p:txBody>
      </p:sp>
      <p:pic>
        <p:nvPicPr>
          <p:cNvPr id="7" name="Picture 6">
            <a:extLst>
              <a:ext uri="{FF2B5EF4-FFF2-40B4-BE49-F238E27FC236}">
                <a16:creationId xmlns:a16="http://schemas.microsoft.com/office/drawing/2014/main" id="{4F3D1C41-869C-4DB5-84CF-85A41BA71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73" y="1935930"/>
            <a:ext cx="1501551" cy="1115229"/>
          </a:xfrm>
          <a:prstGeom prst="rect">
            <a:avLst/>
          </a:prstGeom>
          <a:solidFill>
            <a:schemeClr val="accent2"/>
          </a:solidFill>
        </p:spPr>
      </p:pic>
      <p:pic>
        <p:nvPicPr>
          <p:cNvPr id="9" name="Picture 8">
            <a:extLst>
              <a:ext uri="{FF2B5EF4-FFF2-40B4-BE49-F238E27FC236}">
                <a16:creationId xmlns:a16="http://schemas.microsoft.com/office/drawing/2014/main" id="{D033FDB3-5C0D-4576-859B-CAEF9B22A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703" y="1236069"/>
            <a:ext cx="2467319" cy="2514951"/>
          </a:xfrm>
          <a:prstGeom prst="rect">
            <a:avLst/>
          </a:prstGeom>
          <a:solidFill>
            <a:schemeClr val="accent2"/>
          </a:solidFill>
        </p:spPr>
      </p:pic>
      <p:pic>
        <p:nvPicPr>
          <p:cNvPr id="11" name="Picture 10">
            <a:extLst>
              <a:ext uri="{FF2B5EF4-FFF2-40B4-BE49-F238E27FC236}">
                <a16:creationId xmlns:a16="http://schemas.microsoft.com/office/drawing/2014/main" id="{AB09CA3D-3652-48FF-886F-7DCAD6A6F0FC}"/>
              </a:ext>
            </a:extLst>
          </p:cNvPr>
          <p:cNvPicPr>
            <a:picLocks noChangeAspect="1"/>
          </p:cNvPicPr>
          <p:nvPr/>
        </p:nvPicPr>
        <p:blipFill rotWithShape="1">
          <a:blip r:embed="rId5">
            <a:extLst>
              <a:ext uri="{28A0092B-C50C-407E-A947-70E740481C1C}">
                <a14:useLocalDpi xmlns:a14="http://schemas.microsoft.com/office/drawing/2010/main" val="0"/>
              </a:ext>
            </a:extLst>
          </a:blip>
          <a:srcRect t="2000" b="2000"/>
          <a:stretch/>
        </p:blipFill>
        <p:spPr>
          <a:xfrm>
            <a:off x="8307318" y="1236069"/>
            <a:ext cx="3677163" cy="2514951"/>
          </a:xfrm>
          <a:prstGeom prst="rect">
            <a:avLst/>
          </a:prstGeom>
          <a:solidFill>
            <a:schemeClr val="accent2"/>
          </a:solidFill>
        </p:spPr>
      </p:pic>
      <p:pic>
        <p:nvPicPr>
          <p:cNvPr id="13" name="Picture 12">
            <a:extLst>
              <a:ext uri="{FF2B5EF4-FFF2-40B4-BE49-F238E27FC236}">
                <a16:creationId xmlns:a16="http://schemas.microsoft.com/office/drawing/2014/main" id="{EEA052F8-ABFB-4478-B52F-8E3DA95FE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720" y="1574253"/>
            <a:ext cx="2057687" cy="1838582"/>
          </a:xfrm>
          <a:prstGeom prst="rect">
            <a:avLst/>
          </a:prstGeom>
          <a:solidFill>
            <a:schemeClr val="accent2"/>
          </a:solidFill>
        </p:spPr>
      </p:pic>
      <p:cxnSp>
        <p:nvCxnSpPr>
          <p:cNvPr id="15" name="Straight Arrow Connector 14">
            <a:extLst>
              <a:ext uri="{FF2B5EF4-FFF2-40B4-BE49-F238E27FC236}">
                <a16:creationId xmlns:a16="http://schemas.microsoft.com/office/drawing/2014/main" id="{A2879AD4-0E2C-42CD-83E6-7C79F754F42D}"/>
              </a:ext>
            </a:extLst>
          </p:cNvPr>
          <p:cNvCxnSpPr/>
          <p:nvPr/>
        </p:nvCxnSpPr>
        <p:spPr>
          <a:xfrm flipV="1">
            <a:off x="2500424"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E1C098-044D-4F98-9106-898E0EB4FFA6}"/>
              </a:ext>
            </a:extLst>
          </p:cNvPr>
          <p:cNvCxnSpPr/>
          <p:nvPr/>
        </p:nvCxnSpPr>
        <p:spPr>
          <a:xfrm>
            <a:off x="4985407"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6B1838-B6D6-4E99-B8BE-CD0C72AE08D1}"/>
              </a:ext>
            </a:extLst>
          </p:cNvPr>
          <p:cNvCxnSpPr/>
          <p:nvPr/>
        </p:nvCxnSpPr>
        <p:spPr>
          <a:xfrm>
            <a:off x="7880022" y="2493544"/>
            <a:ext cx="427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1B49DB8-972C-4808-85EF-DC760DE9E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41" y="4464623"/>
            <a:ext cx="1410894" cy="1047896"/>
          </a:xfrm>
          <a:prstGeom prst="rect">
            <a:avLst/>
          </a:prstGeom>
        </p:spPr>
      </p:pic>
      <p:pic>
        <p:nvPicPr>
          <p:cNvPr id="25" name="Picture 24">
            <a:extLst>
              <a:ext uri="{FF2B5EF4-FFF2-40B4-BE49-F238E27FC236}">
                <a16:creationId xmlns:a16="http://schemas.microsoft.com/office/drawing/2014/main" id="{AFCBF236-7428-4559-9E3C-0E33847DE6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9413" y="3858402"/>
            <a:ext cx="3212971" cy="2260338"/>
          </a:xfrm>
          <a:prstGeom prst="rect">
            <a:avLst/>
          </a:prstGeom>
        </p:spPr>
      </p:pic>
      <p:pic>
        <p:nvPicPr>
          <p:cNvPr id="27" name="Picture 26">
            <a:extLst>
              <a:ext uri="{FF2B5EF4-FFF2-40B4-BE49-F238E27FC236}">
                <a16:creationId xmlns:a16="http://schemas.microsoft.com/office/drawing/2014/main" id="{BF6A46F7-A460-4936-9EF9-D20F92680D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9418" y="4464623"/>
            <a:ext cx="2495898" cy="1047896"/>
          </a:xfrm>
          <a:prstGeom prst="rect">
            <a:avLst/>
          </a:prstGeom>
        </p:spPr>
      </p:pic>
      <p:pic>
        <p:nvPicPr>
          <p:cNvPr id="29" name="Picture 28">
            <a:extLst>
              <a:ext uri="{FF2B5EF4-FFF2-40B4-BE49-F238E27FC236}">
                <a16:creationId xmlns:a16="http://schemas.microsoft.com/office/drawing/2014/main" id="{1A2CA0EB-6C3A-4276-B335-6CC965293F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2703" y="4268192"/>
            <a:ext cx="2802787" cy="1440759"/>
          </a:xfrm>
          <a:prstGeom prst="rect">
            <a:avLst/>
          </a:prstGeom>
        </p:spPr>
      </p:pic>
      <p:cxnSp>
        <p:nvCxnSpPr>
          <p:cNvPr id="31" name="Straight Arrow Connector 30">
            <a:extLst>
              <a:ext uri="{FF2B5EF4-FFF2-40B4-BE49-F238E27FC236}">
                <a16:creationId xmlns:a16="http://schemas.microsoft.com/office/drawing/2014/main" id="{89093B5A-84C2-4C53-8CD7-4B2E511B46D3}"/>
              </a:ext>
            </a:extLst>
          </p:cNvPr>
          <p:cNvCxnSpPr>
            <a:stCxn id="23" idx="3"/>
            <a:endCxn id="27" idx="1"/>
          </p:cNvCxnSpPr>
          <p:nvPr/>
        </p:nvCxnSpPr>
        <p:spPr>
          <a:xfrm>
            <a:off x="2332635" y="4988571"/>
            <a:ext cx="246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9BE674C-AE4B-4CD4-8618-74443CA410E0}"/>
              </a:ext>
            </a:extLst>
          </p:cNvPr>
          <p:cNvCxnSpPr>
            <a:stCxn id="27" idx="3"/>
            <a:endCxn id="29" idx="1"/>
          </p:cNvCxnSpPr>
          <p:nvPr/>
        </p:nvCxnSpPr>
        <p:spPr>
          <a:xfrm>
            <a:off x="5075316" y="4988571"/>
            <a:ext cx="3373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4A8E29-EF4F-4670-9C3F-63943E670DED}"/>
              </a:ext>
            </a:extLst>
          </p:cNvPr>
          <p:cNvCxnSpPr>
            <a:stCxn id="29" idx="3"/>
            <a:endCxn id="25" idx="1"/>
          </p:cNvCxnSpPr>
          <p:nvPr/>
        </p:nvCxnSpPr>
        <p:spPr>
          <a:xfrm flipV="1">
            <a:off x="8215490" y="4988571"/>
            <a:ext cx="323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62BBBD-B362-4220-A9B7-55321AF80E5B}"/>
              </a:ext>
            </a:extLst>
          </p:cNvPr>
          <p:cNvSpPr txBox="1"/>
          <p:nvPr/>
        </p:nvSpPr>
        <p:spPr>
          <a:xfrm>
            <a:off x="225083" y="1574253"/>
            <a:ext cx="1024319" cy="276999"/>
          </a:xfrm>
          <a:prstGeom prst="rect">
            <a:avLst/>
          </a:prstGeom>
          <a:noFill/>
        </p:spPr>
        <p:txBody>
          <a:bodyPr wrap="none" lIns="0" tIns="0" rIns="0" bIns="0" rtlCol="0">
            <a:spAutoFit/>
          </a:bodyPr>
          <a:lstStyle/>
          <a:p>
            <a:r>
              <a:rPr lang="en-US" dirty="0">
                <a:solidFill>
                  <a:schemeClr val="accent2"/>
                </a:solidFill>
              </a:rPr>
              <a:t>Example 1:</a:t>
            </a:r>
          </a:p>
        </p:txBody>
      </p:sp>
      <p:sp>
        <p:nvSpPr>
          <p:cNvPr id="39" name="TextBox 38">
            <a:extLst>
              <a:ext uri="{FF2B5EF4-FFF2-40B4-BE49-F238E27FC236}">
                <a16:creationId xmlns:a16="http://schemas.microsoft.com/office/drawing/2014/main" id="{3DE13EA8-65B0-4F76-8824-9A36228F90B1}"/>
              </a:ext>
            </a:extLst>
          </p:cNvPr>
          <p:cNvSpPr txBox="1"/>
          <p:nvPr/>
        </p:nvSpPr>
        <p:spPr>
          <a:xfrm>
            <a:off x="225083" y="4129692"/>
            <a:ext cx="1024319" cy="276999"/>
          </a:xfrm>
          <a:prstGeom prst="rect">
            <a:avLst/>
          </a:prstGeom>
          <a:noFill/>
        </p:spPr>
        <p:txBody>
          <a:bodyPr wrap="none" lIns="0" tIns="0" rIns="0" bIns="0" rtlCol="0">
            <a:spAutoFit/>
          </a:bodyPr>
          <a:lstStyle/>
          <a:p>
            <a:r>
              <a:rPr lang="en-US" dirty="0">
                <a:solidFill>
                  <a:schemeClr val="accent2"/>
                </a:solidFill>
              </a:rPr>
              <a:t>Example 2:</a:t>
            </a:r>
          </a:p>
        </p:txBody>
      </p:sp>
    </p:spTree>
    <p:extLst>
      <p:ext uri="{BB962C8B-B14F-4D97-AF65-F5344CB8AC3E}">
        <p14:creationId xmlns:p14="http://schemas.microsoft.com/office/powerpoint/2010/main" val="121890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33DD-7C8B-424C-B261-C5B724DDB09A}"/>
              </a:ext>
            </a:extLst>
          </p:cNvPr>
          <p:cNvSpPr>
            <a:spLocks noGrp="1"/>
          </p:cNvSpPr>
          <p:nvPr>
            <p:ph type="title"/>
          </p:nvPr>
        </p:nvSpPr>
        <p:spPr/>
        <p:txBody>
          <a:bodyPr/>
          <a:lstStyle/>
          <a:p>
            <a:r>
              <a:rPr lang="en-US" dirty="0"/>
              <a:t>Challenges and Next Steps</a:t>
            </a:r>
          </a:p>
        </p:txBody>
      </p:sp>
      <p:sp>
        <p:nvSpPr>
          <p:cNvPr id="5" name="Slide Number Placeholder 4">
            <a:extLst>
              <a:ext uri="{FF2B5EF4-FFF2-40B4-BE49-F238E27FC236}">
                <a16:creationId xmlns:a16="http://schemas.microsoft.com/office/drawing/2014/main" id="{FFC2AD71-8855-4CC3-A575-3B7A1AA7B635}"/>
              </a:ext>
            </a:extLst>
          </p:cNvPr>
          <p:cNvSpPr>
            <a:spLocks noGrp="1"/>
          </p:cNvSpPr>
          <p:nvPr>
            <p:ph type="sldNum" sz="quarter" idx="12"/>
          </p:nvPr>
        </p:nvSpPr>
        <p:spPr/>
        <p:txBody>
          <a:bodyPr/>
          <a:lstStyle/>
          <a:p>
            <a:fld id="{00E6A5BD-C011-4A45-AA3A-201790FB7F2B}" type="slidenum">
              <a:rPr lang="en-CA" smtClean="0"/>
              <a:t>24</a:t>
            </a:fld>
            <a:endParaRPr lang="en-CA"/>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370840">
                    <a:tc>
                      <a:txBody>
                        <a:bodyPr/>
                        <a:lstStyle/>
                        <a:p>
                          <a:pPr marL="285750" indent="-285750">
                            <a:buFont typeface="Arial" panose="020B0604020202020204" pitchFamily="34" charset="0"/>
                            <a:buChar char="•"/>
                          </a:pPr>
                          <a:r>
                            <a:rPr lang="en-US" sz="1800" dirty="0"/>
                            <a:t>Option 1,3,4, and 5 are supported in append process,. However, option 2 (where output of new fragment is an input of existing model) is not straightforward to implement. We are considering to:</a:t>
                          </a:r>
                        </a:p>
                        <a:p>
                          <a:pPr marL="441198" lvl="2" indent="-285750">
                            <a:buFont typeface="Courier New" panose="02070309020205020404" pitchFamily="49" charset="0"/>
                            <a:buChar char="o"/>
                          </a:pPr>
                          <a:r>
                            <a:rPr lang="en-US" sz="1800" dirty="0"/>
                            <a:t>Rebuilding graph such that new fragment is built before the model that uses that output as input.</a:t>
                          </a:r>
                        </a:p>
                        <a:p>
                          <a:pPr marL="441198" lvl="2" indent="-285750">
                            <a:buFont typeface="Courier New" panose="02070309020205020404" pitchFamily="49" charset="0"/>
                            <a:buChar char="o"/>
                          </a:pPr>
                          <a:r>
                            <a:rPr lang="en-US" sz="1800" dirty="0"/>
                            <a:t>Explore </a:t>
                          </a:r>
                          <a:r>
                            <a:rPr lang="en-US" sz="1800" dirty="0" err="1"/>
                            <a:t>GraphSurgeon</a:t>
                          </a:r>
                          <a:r>
                            <a:rPr lang="en-US" sz="1800" dirty="0"/>
                            <a:t> API from </a:t>
                          </a:r>
                          <a:r>
                            <a:rPr lang="en-US" sz="1800" dirty="0" err="1"/>
                            <a:t>nVidia</a:t>
                          </a:r>
                          <a:r>
                            <a:rPr lang="en-US" sz="1800" dirty="0"/>
                            <a:t> to locally edit graph to stay consistent.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multiple equivalent equations for same concepts. Example: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𝑅𝑇</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𝜌</m:t>
                              </m:r>
                            </m:oMath>
                          </a14:m>
                          <a:r>
                            <a:rPr lang="en-US" sz="1800" dirty="0"/>
                            <a: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non-equivalent equations for same concepts under different contexts. </a:t>
                          </a:r>
                        </a:p>
                        <a:p>
                          <a:pPr marL="441198" lvl="2" indent="-285750">
                            <a:buFont typeface="Courier New" panose="02070309020205020404" pitchFamily="49" charset="0"/>
                            <a:buChar char="o"/>
                          </a:pPr>
                          <a:r>
                            <a:rPr lang="en-US" sz="1800" dirty="0"/>
                            <a:t>Introduce condition statements based on contextual variable to update graph (needs Option 2)</a:t>
                          </a:r>
                        </a:p>
                      </a:txBody>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Choice>
        <mc:Fallback xmlns="">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4708462">
                    <a:tc>
                      <a:txBody>
                        <a:bodyPr/>
                        <a:lstStyle/>
                        <a:p>
                          <a:endParaRPr lang="en-US"/>
                        </a:p>
                      </a:txBody>
                      <a:tcPr>
                        <a:blipFill>
                          <a:blip r:embed="rId3"/>
                          <a:stretch>
                            <a:fillRect l="-106" t="-8538" r="-95754" b="-259"/>
                          </a:stretch>
                        </a:blipFill>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Fallback>
      </mc:AlternateContent>
    </p:spTree>
    <p:extLst>
      <p:ext uri="{BB962C8B-B14F-4D97-AF65-F5344CB8AC3E}">
        <p14:creationId xmlns:p14="http://schemas.microsoft.com/office/powerpoint/2010/main" val="377565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5. Controlled–English collaborative dialog</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25</a:t>
            </a:fld>
            <a:endParaRPr lang="en-CA"/>
          </a:p>
        </p:txBody>
      </p:sp>
    </p:spTree>
    <p:extLst>
      <p:ext uri="{BB962C8B-B14F-4D97-AF65-F5344CB8AC3E}">
        <p14:creationId xmlns:p14="http://schemas.microsoft.com/office/powerpoint/2010/main" val="4106486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161802DF-7D12-47CD-9D43-0232E6B967D1}"/>
              </a:ext>
            </a:extLst>
          </p:cNvPr>
          <p:cNvCxnSpPr/>
          <p:nvPr/>
        </p:nvCxnSpPr>
        <p:spPr>
          <a:xfrm>
            <a:off x="8200506" y="1944895"/>
            <a:ext cx="0" cy="147131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955DCF-F978-4891-82B1-E9C113FE803A}"/>
              </a:ext>
            </a:extLst>
          </p:cNvPr>
          <p:cNvSpPr txBox="1"/>
          <p:nvPr/>
        </p:nvSpPr>
        <p:spPr>
          <a:xfrm>
            <a:off x="1798989" y="5826271"/>
            <a:ext cx="8504734" cy="553998"/>
          </a:xfrm>
          <a:prstGeom prst="rect">
            <a:avLst/>
          </a:prstGeom>
          <a:noFill/>
        </p:spPr>
        <p:txBody>
          <a:bodyPr wrap="square" rtlCol="0">
            <a:spAutoFit/>
          </a:bodyPr>
          <a:lstStyle/>
          <a:p>
            <a:r>
              <a:rPr lang="en-US" sz="1000" dirty="0">
                <a:solidFill>
                  <a:prstClr val="black"/>
                </a:solidFill>
                <a:latin typeface="Calibri"/>
              </a:rPr>
              <a:t>Notes</a:t>
            </a:r>
          </a:p>
          <a:p>
            <a:pPr marL="228600" indent="-228600">
              <a:buFont typeface="+mj-lt"/>
              <a:buAutoNum type="arabicPeriod"/>
            </a:pPr>
            <a:r>
              <a:rPr lang="en-US" sz="1000" dirty="0" err="1">
                <a:solidFill>
                  <a:prstClr val="black"/>
                </a:solidFill>
                <a:latin typeface="Calibri"/>
              </a:rPr>
              <a:t>AnswerCurationManager</a:t>
            </a:r>
            <a:r>
              <a:rPr lang="en-US" sz="1000" dirty="0">
                <a:solidFill>
                  <a:prstClr val="black"/>
                </a:solidFill>
                <a:latin typeface="Calibri"/>
              </a:rPr>
              <a:t> will, in the future,  actively look for additional code and text sources, especially those filling identifiable gaps in the knowledge graph, while still allowing user to initiate extractions.</a:t>
            </a:r>
          </a:p>
        </p:txBody>
      </p:sp>
      <p:cxnSp>
        <p:nvCxnSpPr>
          <p:cNvPr id="4" name="Straight Connector 3">
            <a:extLst>
              <a:ext uri="{FF2B5EF4-FFF2-40B4-BE49-F238E27FC236}">
                <a16:creationId xmlns:a16="http://schemas.microsoft.com/office/drawing/2014/main" id="{9EF819E4-E9F0-4026-A079-5D82B632F458}"/>
              </a:ext>
            </a:extLst>
          </p:cNvPr>
          <p:cNvCxnSpPr>
            <a:cxnSpLocks/>
          </p:cNvCxnSpPr>
          <p:nvPr/>
        </p:nvCxnSpPr>
        <p:spPr>
          <a:xfrm>
            <a:off x="5883770" y="536376"/>
            <a:ext cx="0" cy="510242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5A40BA-67AA-46AA-85AD-413E502F1583}"/>
              </a:ext>
            </a:extLst>
          </p:cNvPr>
          <p:cNvSpPr txBox="1"/>
          <p:nvPr/>
        </p:nvSpPr>
        <p:spPr>
          <a:xfrm>
            <a:off x="3048000" y="152401"/>
            <a:ext cx="1316322" cy="307777"/>
          </a:xfrm>
          <a:prstGeom prst="rect">
            <a:avLst/>
          </a:prstGeom>
          <a:noFill/>
        </p:spPr>
        <p:txBody>
          <a:bodyPr wrap="none" rtlCol="0">
            <a:spAutoFit/>
          </a:bodyPr>
          <a:lstStyle/>
          <a:p>
            <a:r>
              <a:rPr lang="en-US" sz="1400" dirty="0">
                <a:solidFill>
                  <a:prstClr val="black"/>
                </a:solidFill>
                <a:latin typeface="Calibri"/>
              </a:rPr>
              <a:t>UI Components</a:t>
            </a:r>
          </a:p>
        </p:txBody>
      </p:sp>
      <p:sp>
        <p:nvSpPr>
          <p:cNvPr id="6" name="TextBox 5">
            <a:extLst>
              <a:ext uri="{FF2B5EF4-FFF2-40B4-BE49-F238E27FC236}">
                <a16:creationId xmlns:a16="http://schemas.microsoft.com/office/drawing/2014/main" id="{7E1008DC-8732-4316-9997-ABDE45093F6A}"/>
              </a:ext>
            </a:extLst>
          </p:cNvPr>
          <p:cNvSpPr txBox="1"/>
          <p:nvPr/>
        </p:nvSpPr>
        <p:spPr>
          <a:xfrm>
            <a:off x="7315201" y="152400"/>
            <a:ext cx="1770613" cy="307777"/>
          </a:xfrm>
          <a:prstGeom prst="rect">
            <a:avLst/>
          </a:prstGeom>
          <a:noFill/>
        </p:spPr>
        <p:txBody>
          <a:bodyPr wrap="none" rtlCol="0">
            <a:spAutoFit/>
          </a:bodyPr>
          <a:lstStyle/>
          <a:p>
            <a:r>
              <a:rPr lang="en-US" sz="1400" dirty="0">
                <a:solidFill>
                  <a:prstClr val="black"/>
                </a:solidFill>
                <a:latin typeface="Calibri"/>
              </a:rPr>
              <a:t>Backend Components</a:t>
            </a:r>
          </a:p>
        </p:txBody>
      </p:sp>
      <p:pic>
        <p:nvPicPr>
          <p:cNvPr id="8" name="Graphic 7" descr="Teacher">
            <a:extLst>
              <a:ext uri="{FF2B5EF4-FFF2-40B4-BE49-F238E27FC236}">
                <a16:creationId xmlns:a16="http://schemas.microsoft.com/office/drawing/2014/main" id="{2CE79F22-1009-4418-A9B0-A62E81A22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6400" y="2305780"/>
            <a:ext cx="609600" cy="609600"/>
          </a:xfrm>
          <a:prstGeom prst="rect">
            <a:avLst/>
          </a:prstGeom>
        </p:spPr>
      </p:pic>
      <p:sp>
        <p:nvSpPr>
          <p:cNvPr id="11" name="Rectangle 10">
            <a:extLst>
              <a:ext uri="{FF2B5EF4-FFF2-40B4-BE49-F238E27FC236}">
                <a16:creationId xmlns:a16="http://schemas.microsoft.com/office/drawing/2014/main" id="{A0DD8CB1-C534-4A7E-8AD6-9E10964FB90D}"/>
              </a:ext>
            </a:extLst>
          </p:cNvPr>
          <p:cNvSpPr/>
          <p:nvPr/>
        </p:nvSpPr>
        <p:spPr>
          <a:xfrm>
            <a:off x="3261121" y="2531612"/>
            <a:ext cx="17796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DialogAnswerProvider</a:t>
            </a:r>
            <a:endParaRPr lang="en-US" sz="1200" baseline="30000" dirty="0">
              <a:solidFill>
                <a:prstClr val="white"/>
              </a:solidFill>
              <a:latin typeface="Calibri"/>
            </a:endParaRPr>
          </a:p>
        </p:txBody>
      </p:sp>
      <p:sp>
        <p:nvSpPr>
          <p:cNvPr id="12" name="Rectangle 11">
            <a:extLst>
              <a:ext uri="{FF2B5EF4-FFF2-40B4-BE49-F238E27FC236}">
                <a16:creationId xmlns:a16="http://schemas.microsoft.com/office/drawing/2014/main" id="{34BD8D9E-2E55-4CC9-A2D8-95A48D41CC91}"/>
              </a:ext>
            </a:extLst>
          </p:cNvPr>
          <p:cNvSpPr/>
          <p:nvPr/>
        </p:nvSpPr>
        <p:spPr>
          <a:xfrm>
            <a:off x="6586683" y="3416211"/>
            <a:ext cx="19719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AnswerExtractionProcessor</a:t>
            </a:r>
            <a:endParaRPr lang="en-US" sz="1200" dirty="0">
              <a:solidFill>
                <a:prstClr val="white"/>
              </a:solidFill>
              <a:latin typeface="Calibri"/>
            </a:endParaRPr>
          </a:p>
        </p:txBody>
      </p:sp>
      <p:sp>
        <p:nvSpPr>
          <p:cNvPr id="13" name="Rectangle 12">
            <a:extLst>
              <a:ext uri="{FF2B5EF4-FFF2-40B4-BE49-F238E27FC236}">
                <a16:creationId xmlns:a16="http://schemas.microsoft.com/office/drawing/2014/main" id="{0DECFAB7-7357-43EA-AED7-300AE3899F19}"/>
              </a:ext>
            </a:extLst>
          </p:cNvPr>
          <p:cNvSpPr/>
          <p:nvPr/>
        </p:nvSpPr>
        <p:spPr>
          <a:xfrm>
            <a:off x="3347971" y="3263811"/>
            <a:ext cx="169732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JavaFileImportWizard</a:t>
            </a:r>
            <a:r>
              <a:rPr lang="en-US" sz="1200" dirty="0">
                <a:solidFill>
                  <a:prstClr val="white"/>
                </a:solidFill>
                <a:latin typeface="Calibri"/>
              </a:rPr>
              <a:t>, </a:t>
            </a:r>
            <a:r>
              <a:rPr lang="en-US" sz="1200" dirty="0" err="1">
                <a:solidFill>
                  <a:prstClr val="white"/>
                </a:solidFill>
                <a:latin typeface="Calibri"/>
              </a:rPr>
              <a:t>JavaImportOperation</a:t>
            </a:r>
            <a:r>
              <a:rPr lang="en-US" sz="1200" dirty="0">
                <a:solidFill>
                  <a:prstClr val="white"/>
                </a:solidFill>
                <a:latin typeface="Calibri"/>
              </a:rPr>
              <a:t>, </a:t>
            </a:r>
            <a:r>
              <a:rPr lang="en-US" sz="1200" dirty="0" err="1">
                <a:solidFill>
                  <a:prstClr val="white"/>
                </a:solidFill>
                <a:latin typeface="Calibri"/>
              </a:rPr>
              <a:t>JavaModelExtractor</a:t>
            </a:r>
            <a:endParaRPr lang="en-US" sz="1200" baseline="30000" dirty="0">
              <a:solidFill>
                <a:prstClr val="white"/>
              </a:solidFill>
              <a:latin typeface="Calibri"/>
            </a:endParaRPr>
          </a:p>
        </p:txBody>
      </p:sp>
      <p:sp>
        <p:nvSpPr>
          <p:cNvPr id="14" name="Rectangle 13">
            <a:extLst>
              <a:ext uri="{FF2B5EF4-FFF2-40B4-BE49-F238E27FC236}">
                <a16:creationId xmlns:a16="http://schemas.microsoft.com/office/drawing/2014/main" id="{FE642219-601C-4751-A367-045CCC632306}"/>
              </a:ext>
            </a:extLst>
          </p:cNvPr>
          <p:cNvSpPr/>
          <p:nvPr/>
        </p:nvSpPr>
        <p:spPr>
          <a:xfrm>
            <a:off x="6400800" y="261058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JenaBasedDialogInferenceProcessor</a:t>
            </a:r>
            <a:endParaRPr lang="en-US" sz="1200" dirty="0">
              <a:solidFill>
                <a:prstClr val="white"/>
              </a:solidFill>
              <a:latin typeface="Calibri"/>
            </a:endParaRPr>
          </a:p>
        </p:txBody>
      </p:sp>
      <p:sp>
        <p:nvSpPr>
          <p:cNvPr id="15" name="Rectangle 14">
            <a:extLst>
              <a:ext uri="{FF2B5EF4-FFF2-40B4-BE49-F238E27FC236}">
                <a16:creationId xmlns:a16="http://schemas.microsoft.com/office/drawing/2014/main" id="{F2B6308D-D792-4E05-90D0-0E0D735EC0E8}"/>
              </a:ext>
            </a:extLst>
          </p:cNvPr>
          <p:cNvSpPr/>
          <p:nvPr/>
        </p:nvSpPr>
        <p:spPr>
          <a:xfrm>
            <a:off x="6391564" y="215338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JenaBasedDialogModelProcessor</a:t>
            </a:r>
            <a:endParaRPr lang="en-US" sz="1200" baseline="30000" dirty="0">
              <a:solidFill>
                <a:prstClr val="white"/>
              </a:solidFill>
              <a:latin typeface="Calibri"/>
            </a:endParaRPr>
          </a:p>
        </p:txBody>
      </p:sp>
      <p:sp>
        <p:nvSpPr>
          <p:cNvPr id="18" name="Rectangle 17">
            <a:extLst>
              <a:ext uri="{FF2B5EF4-FFF2-40B4-BE49-F238E27FC236}">
                <a16:creationId xmlns:a16="http://schemas.microsoft.com/office/drawing/2014/main" id="{100EC95F-CA7F-4552-8E29-FD07E92E23BF}"/>
              </a:ext>
            </a:extLst>
          </p:cNvPr>
          <p:cNvSpPr/>
          <p:nvPr/>
        </p:nvSpPr>
        <p:spPr>
          <a:xfrm>
            <a:off x="6562436" y="1640095"/>
            <a:ext cx="1819564"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Calibri"/>
              </a:rPr>
              <a:t>AnswerCurationManager</a:t>
            </a:r>
            <a:r>
              <a:rPr lang="en-US" sz="1200" baseline="30000" dirty="0">
                <a:solidFill>
                  <a:prstClr val="white"/>
                </a:solidFill>
                <a:latin typeface="Calibri"/>
              </a:rPr>
              <a:t>1</a:t>
            </a:r>
          </a:p>
        </p:txBody>
      </p:sp>
      <p:cxnSp>
        <p:nvCxnSpPr>
          <p:cNvPr id="22" name="Straight Arrow Connector 21">
            <a:extLst>
              <a:ext uri="{FF2B5EF4-FFF2-40B4-BE49-F238E27FC236}">
                <a16:creationId xmlns:a16="http://schemas.microsoft.com/office/drawing/2014/main" id="{4646AF5A-26C1-486C-864C-2DA5765E065E}"/>
              </a:ext>
            </a:extLst>
          </p:cNvPr>
          <p:cNvCxnSpPr>
            <a:cxnSpLocks/>
            <a:stCxn id="8" idx="0"/>
            <a:endCxn id="27" idx="1"/>
          </p:cNvCxnSpPr>
          <p:nvPr/>
        </p:nvCxnSpPr>
        <p:spPr>
          <a:xfrm flipV="1">
            <a:off x="1981201" y="2126826"/>
            <a:ext cx="475673"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E7D435-0F3E-443E-90C6-63AA2680AC58}"/>
              </a:ext>
            </a:extLst>
          </p:cNvPr>
          <p:cNvCxnSpPr>
            <a:stCxn id="8" idx="3"/>
            <a:endCxn id="13" idx="1"/>
          </p:cNvCxnSpPr>
          <p:nvPr/>
        </p:nvCxnSpPr>
        <p:spPr>
          <a:xfrm>
            <a:off x="2286001" y="2610581"/>
            <a:ext cx="1061971" cy="95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Newspaper">
            <a:extLst>
              <a:ext uri="{FF2B5EF4-FFF2-40B4-BE49-F238E27FC236}">
                <a16:creationId xmlns:a16="http://schemas.microsoft.com/office/drawing/2014/main" id="{0E51461C-EFF4-4067-8C11-FCC191B56B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56873" y="1849734"/>
            <a:ext cx="554182" cy="554182"/>
          </a:xfrm>
          <a:prstGeom prst="rect">
            <a:avLst/>
          </a:prstGeom>
        </p:spPr>
      </p:pic>
      <p:sp>
        <p:nvSpPr>
          <p:cNvPr id="32" name="TextBox 31">
            <a:extLst>
              <a:ext uri="{FF2B5EF4-FFF2-40B4-BE49-F238E27FC236}">
                <a16:creationId xmlns:a16="http://schemas.microsoft.com/office/drawing/2014/main" id="{9DC050A0-CBBF-41D0-9F31-1D8EEC7A9223}"/>
              </a:ext>
            </a:extLst>
          </p:cNvPr>
          <p:cNvSpPr txBox="1"/>
          <p:nvPr/>
        </p:nvSpPr>
        <p:spPr>
          <a:xfrm>
            <a:off x="2510185" y="1631074"/>
            <a:ext cx="447558" cy="338554"/>
          </a:xfrm>
          <a:prstGeom prst="rect">
            <a:avLst/>
          </a:prstGeom>
          <a:noFill/>
        </p:spPr>
        <p:txBody>
          <a:bodyPr wrap="none" rtlCol="0">
            <a:spAutoFit/>
          </a:bodyPr>
          <a:lstStyle/>
          <a:p>
            <a:r>
              <a:rPr lang="en-US" sz="800" dirty="0">
                <a:solidFill>
                  <a:prstClr val="black"/>
                </a:solidFill>
                <a:latin typeface="Calibri"/>
              </a:rPr>
              <a:t>Dialog</a:t>
            </a:r>
          </a:p>
          <a:p>
            <a:r>
              <a:rPr lang="en-US" sz="800" dirty="0">
                <a:solidFill>
                  <a:prstClr val="black"/>
                </a:solidFill>
                <a:latin typeface="Calibri"/>
              </a:rPr>
              <a:t>Editor</a:t>
            </a:r>
          </a:p>
        </p:txBody>
      </p:sp>
      <p:cxnSp>
        <p:nvCxnSpPr>
          <p:cNvPr id="34" name="Straight Arrow Connector 33">
            <a:extLst>
              <a:ext uri="{FF2B5EF4-FFF2-40B4-BE49-F238E27FC236}">
                <a16:creationId xmlns:a16="http://schemas.microsoft.com/office/drawing/2014/main" id="{850F534E-D1FF-4D3B-9C1B-44D397B66BB9}"/>
              </a:ext>
            </a:extLst>
          </p:cNvPr>
          <p:cNvCxnSpPr>
            <a:cxnSpLocks/>
            <a:stCxn id="27" idx="3"/>
            <a:endCxn id="11" idx="0"/>
          </p:cNvCxnSpPr>
          <p:nvPr/>
        </p:nvCxnSpPr>
        <p:spPr>
          <a:xfrm>
            <a:off x="3011056" y="2126826"/>
            <a:ext cx="1139913" cy="4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6011F5-41EE-48CA-A7AA-655B81EDE0A6}"/>
              </a:ext>
            </a:extLst>
          </p:cNvPr>
          <p:cNvSpPr txBox="1"/>
          <p:nvPr/>
        </p:nvSpPr>
        <p:spPr>
          <a:xfrm rot="1135739">
            <a:off x="3237327" y="2184307"/>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sp>
        <p:nvSpPr>
          <p:cNvPr id="36" name="TextBox 35">
            <a:extLst>
              <a:ext uri="{FF2B5EF4-FFF2-40B4-BE49-F238E27FC236}">
                <a16:creationId xmlns:a16="http://schemas.microsoft.com/office/drawing/2014/main" id="{0D603A63-94BF-4996-B3B1-A56375E79E94}"/>
              </a:ext>
            </a:extLst>
          </p:cNvPr>
          <p:cNvSpPr txBox="1"/>
          <p:nvPr/>
        </p:nvSpPr>
        <p:spPr>
          <a:xfrm>
            <a:off x="1884425" y="4039701"/>
            <a:ext cx="399468" cy="215444"/>
          </a:xfrm>
          <a:prstGeom prst="rect">
            <a:avLst/>
          </a:prstGeom>
          <a:noFill/>
        </p:spPr>
        <p:txBody>
          <a:bodyPr wrap="none" rtlCol="0">
            <a:spAutoFit/>
          </a:bodyPr>
          <a:lstStyle/>
          <a:p>
            <a:r>
              <a:rPr lang="en-US" sz="800" dirty="0">
                <a:solidFill>
                  <a:prstClr val="black"/>
                </a:solidFill>
                <a:latin typeface="Calibri"/>
              </a:rPr>
              <a:t>Code</a:t>
            </a:r>
          </a:p>
        </p:txBody>
      </p:sp>
      <p:cxnSp>
        <p:nvCxnSpPr>
          <p:cNvPr id="39" name="Straight Arrow Connector 38">
            <a:extLst>
              <a:ext uri="{FF2B5EF4-FFF2-40B4-BE49-F238E27FC236}">
                <a16:creationId xmlns:a16="http://schemas.microsoft.com/office/drawing/2014/main" id="{0720FE6A-BF57-472D-BA87-C9842964FB8F}"/>
              </a:ext>
            </a:extLst>
          </p:cNvPr>
          <p:cNvCxnSpPr>
            <a:cxnSpLocks/>
            <a:stCxn id="27" idx="3"/>
            <a:endCxn id="15" idx="1"/>
          </p:cNvCxnSpPr>
          <p:nvPr/>
        </p:nvCxnSpPr>
        <p:spPr>
          <a:xfrm>
            <a:off x="3011056" y="2126826"/>
            <a:ext cx="3380509"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E6A0C2B-B22F-41D7-95AB-4EF96C0BB869}"/>
              </a:ext>
            </a:extLst>
          </p:cNvPr>
          <p:cNvSpPr txBox="1"/>
          <p:nvPr/>
        </p:nvSpPr>
        <p:spPr>
          <a:xfrm rot="247403">
            <a:off x="3846928" y="2022538"/>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pic>
        <p:nvPicPr>
          <p:cNvPr id="43" name="Graphic 42" descr="Document">
            <a:extLst>
              <a:ext uri="{FF2B5EF4-FFF2-40B4-BE49-F238E27FC236}">
                <a16:creationId xmlns:a16="http://schemas.microsoft.com/office/drawing/2014/main" id="{536CE2B3-8E3D-490B-BB2E-9CA754207E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8989" y="4749366"/>
            <a:ext cx="533400" cy="533400"/>
          </a:xfrm>
          <a:prstGeom prst="rect">
            <a:avLst/>
          </a:prstGeom>
        </p:spPr>
      </p:pic>
      <p:pic>
        <p:nvPicPr>
          <p:cNvPr id="45" name="Graphic 44" descr="Playbook">
            <a:extLst>
              <a:ext uri="{FF2B5EF4-FFF2-40B4-BE49-F238E27FC236}">
                <a16:creationId xmlns:a16="http://schemas.microsoft.com/office/drawing/2014/main" id="{BB43DB95-85AB-4426-8F6D-56DD3F489A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98989" y="4183603"/>
            <a:ext cx="533400" cy="533400"/>
          </a:xfrm>
          <a:prstGeom prst="rect">
            <a:avLst/>
          </a:prstGeom>
        </p:spPr>
      </p:pic>
      <p:cxnSp>
        <p:nvCxnSpPr>
          <p:cNvPr id="47" name="Straight Arrow Connector 46">
            <a:extLst>
              <a:ext uri="{FF2B5EF4-FFF2-40B4-BE49-F238E27FC236}">
                <a16:creationId xmlns:a16="http://schemas.microsoft.com/office/drawing/2014/main" id="{40F59955-0E2D-43EF-AD11-F7D247710717}"/>
              </a:ext>
            </a:extLst>
          </p:cNvPr>
          <p:cNvCxnSpPr>
            <a:cxnSpLocks/>
            <a:stCxn id="15" idx="1"/>
            <a:endCxn id="11" idx="3"/>
          </p:cNvCxnSpPr>
          <p:nvPr/>
        </p:nvCxnSpPr>
        <p:spPr>
          <a:xfrm flipH="1">
            <a:off x="5040816" y="2305780"/>
            <a:ext cx="1350749" cy="37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5757583-7FE7-408B-A413-21FE9137147A}"/>
              </a:ext>
            </a:extLst>
          </p:cNvPr>
          <p:cNvSpPr txBox="1"/>
          <p:nvPr/>
        </p:nvSpPr>
        <p:spPr>
          <a:xfrm rot="20716795">
            <a:off x="5104503" y="2375852"/>
            <a:ext cx="779381" cy="215444"/>
          </a:xfrm>
          <a:prstGeom prst="rect">
            <a:avLst/>
          </a:prstGeom>
          <a:noFill/>
        </p:spPr>
        <p:txBody>
          <a:bodyPr wrap="none" rtlCol="0">
            <a:spAutoFit/>
          </a:bodyPr>
          <a:lstStyle/>
          <a:p>
            <a:r>
              <a:rPr lang="en-US" sz="800" dirty="0">
                <a:solidFill>
                  <a:prstClr val="black"/>
                </a:solidFill>
                <a:latin typeface="Calibri"/>
              </a:rPr>
              <a:t>last user input</a:t>
            </a:r>
          </a:p>
        </p:txBody>
      </p:sp>
      <p:cxnSp>
        <p:nvCxnSpPr>
          <p:cNvPr id="50" name="Straight Arrow Connector 49">
            <a:extLst>
              <a:ext uri="{FF2B5EF4-FFF2-40B4-BE49-F238E27FC236}">
                <a16:creationId xmlns:a16="http://schemas.microsoft.com/office/drawing/2014/main" id="{8F1A5C31-1538-45C1-A6BD-C16E5E97E115}"/>
              </a:ext>
            </a:extLst>
          </p:cNvPr>
          <p:cNvCxnSpPr>
            <a:cxnSpLocks/>
            <a:endCxn id="14" idx="1"/>
          </p:cNvCxnSpPr>
          <p:nvPr/>
        </p:nvCxnSpPr>
        <p:spPr>
          <a:xfrm>
            <a:off x="5089920" y="2712192"/>
            <a:ext cx="1310880" cy="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23649D3-3940-4057-AA90-AA3333AA9DD1}"/>
              </a:ext>
            </a:extLst>
          </p:cNvPr>
          <p:cNvCxnSpPr>
            <a:cxnSpLocks/>
            <a:stCxn id="14" idx="2"/>
            <a:endCxn id="11" idx="2"/>
          </p:cNvCxnSpPr>
          <p:nvPr/>
        </p:nvCxnSpPr>
        <p:spPr>
          <a:xfrm rot="5400000" flipH="1">
            <a:off x="5865050" y="1122330"/>
            <a:ext cx="78968" cy="3507132"/>
          </a:xfrm>
          <a:prstGeom prst="bentConnector3">
            <a:avLst>
              <a:gd name="adj1" fmla="val -13743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0E38D14-3D3B-4984-BA07-ECBBD35D6EF0}"/>
              </a:ext>
            </a:extLst>
          </p:cNvPr>
          <p:cNvSpPr txBox="1"/>
          <p:nvPr/>
        </p:nvSpPr>
        <p:spPr>
          <a:xfrm>
            <a:off x="5089968" y="2852336"/>
            <a:ext cx="1234633" cy="215444"/>
          </a:xfrm>
          <a:prstGeom prst="rect">
            <a:avLst/>
          </a:prstGeom>
          <a:noFill/>
        </p:spPr>
        <p:txBody>
          <a:bodyPr wrap="none" rtlCol="0">
            <a:spAutoFit/>
          </a:bodyPr>
          <a:lstStyle/>
          <a:p>
            <a:r>
              <a:rPr lang="en-US" sz="800" dirty="0">
                <a:solidFill>
                  <a:prstClr val="black"/>
                </a:solidFill>
                <a:latin typeface="Calibri"/>
              </a:rPr>
              <a:t>response, info, questions</a:t>
            </a:r>
          </a:p>
        </p:txBody>
      </p:sp>
      <p:cxnSp>
        <p:nvCxnSpPr>
          <p:cNvPr id="59" name="Straight Arrow Connector 58">
            <a:extLst>
              <a:ext uri="{FF2B5EF4-FFF2-40B4-BE49-F238E27FC236}">
                <a16:creationId xmlns:a16="http://schemas.microsoft.com/office/drawing/2014/main" id="{9FB4C17B-D8E1-4279-ACD7-7C0BD45710BC}"/>
              </a:ext>
            </a:extLst>
          </p:cNvPr>
          <p:cNvCxnSpPr>
            <a:cxnSpLocks/>
            <a:stCxn id="45" idx="3"/>
            <a:endCxn id="13" idx="2"/>
          </p:cNvCxnSpPr>
          <p:nvPr/>
        </p:nvCxnSpPr>
        <p:spPr>
          <a:xfrm flipV="1">
            <a:off x="2332390" y="3873411"/>
            <a:ext cx="1864243" cy="576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566A62-CD2C-42CD-A6F0-B3241BED477A}"/>
              </a:ext>
            </a:extLst>
          </p:cNvPr>
          <p:cNvCxnSpPr>
            <a:cxnSpLocks/>
            <a:stCxn id="43" idx="3"/>
            <a:endCxn id="13" idx="2"/>
          </p:cNvCxnSpPr>
          <p:nvPr/>
        </p:nvCxnSpPr>
        <p:spPr>
          <a:xfrm flipV="1">
            <a:off x="2332390" y="3873412"/>
            <a:ext cx="1864243" cy="114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CE2CD5-5DF5-49EF-918C-DC073B59EA4A}"/>
              </a:ext>
            </a:extLst>
          </p:cNvPr>
          <p:cNvCxnSpPr>
            <a:stCxn id="13" idx="3"/>
            <a:endCxn id="12" idx="1"/>
          </p:cNvCxnSpPr>
          <p:nvPr/>
        </p:nvCxnSpPr>
        <p:spPr>
          <a:xfrm>
            <a:off x="5045294" y="3568611"/>
            <a:ext cx="1541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ight Brace 65">
            <a:extLst>
              <a:ext uri="{FF2B5EF4-FFF2-40B4-BE49-F238E27FC236}">
                <a16:creationId xmlns:a16="http://schemas.microsoft.com/office/drawing/2014/main" id="{93A3FF95-4D00-4754-9D39-2B7F9836659F}"/>
              </a:ext>
            </a:extLst>
          </p:cNvPr>
          <p:cNvSpPr/>
          <p:nvPr/>
        </p:nvSpPr>
        <p:spPr>
          <a:xfrm>
            <a:off x="8869028" y="1517225"/>
            <a:ext cx="241261" cy="3435775"/>
          </a:xfrm>
          <a:prstGeom prst="rightBrace">
            <a:avLst>
              <a:gd name="adj1" fmla="val 8333"/>
              <a:gd name="adj2" fmla="val 494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72" name="TextBox 71">
            <a:extLst>
              <a:ext uri="{FF2B5EF4-FFF2-40B4-BE49-F238E27FC236}">
                <a16:creationId xmlns:a16="http://schemas.microsoft.com/office/drawing/2014/main" id="{4515E405-8247-48CA-977C-AF82764B5412}"/>
              </a:ext>
            </a:extLst>
          </p:cNvPr>
          <p:cNvSpPr txBox="1"/>
          <p:nvPr/>
        </p:nvSpPr>
        <p:spPr>
          <a:xfrm>
            <a:off x="1883588" y="5270956"/>
            <a:ext cx="364202" cy="215444"/>
          </a:xfrm>
          <a:prstGeom prst="rect">
            <a:avLst/>
          </a:prstGeom>
          <a:noFill/>
        </p:spPr>
        <p:txBody>
          <a:bodyPr wrap="none" rtlCol="0">
            <a:spAutoFit/>
          </a:bodyPr>
          <a:lstStyle/>
          <a:p>
            <a:r>
              <a:rPr lang="en-US" sz="800" dirty="0">
                <a:solidFill>
                  <a:prstClr val="black"/>
                </a:solidFill>
                <a:latin typeface="Calibri"/>
              </a:rPr>
              <a:t>Text</a:t>
            </a:r>
          </a:p>
        </p:txBody>
      </p:sp>
      <p:sp>
        <p:nvSpPr>
          <p:cNvPr id="51" name="TextBox 50">
            <a:extLst>
              <a:ext uri="{FF2B5EF4-FFF2-40B4-BE49-F238E27FC236}">
                <a16:creationId xmlns:a16="http://schemas.microsoft.com/office/drawing/2014/main" id="{7681A5CE-876C-41CD-950D-A925CE558BAE}"/>
              </a:ext>
            </a:extLst>
          </p:cNvPr>
          <p:cNvSpPr txBox="1"/>
          <p:nvPr/>
        </p:nvSpPr>
        <p:spPr>
          <a:xfrm>
            <a:off x="6868200" y="403717"/>
            <a:ext cx="399468" cy="215444"/>
          </a:xfrm>
          <a:prstGeom prst="rect">
            <a:avLst/>
          </a:prstGeom>
          <a:noFill/>
        </p:spPr>
        <p:txBody>
          <a:bodyPr wrap="none" rtlCol="0">
            <a:spAutoFit/>
          </a:bodyPr>
          <a:lstStyle/>
          <a:p>
            <a:r>
              <a:rPr lang="en-US" sz="800" dirty="0">
                <a:solidFill>
                  <a:prstClr val="black"/>
                </a:solidFill>
                <a:latin typeface="Calibri"/>
              </a:rPr>
              <a:t>Code</a:t>
            </a:r>
          </a:p>
        </p:txBody>
      </p:sp>
      <p:pic>
        <p:nvPicPr>
          <p:cNvPr id="52" name="Graphic 51" descr="Document">
            <a:extLst>
              <a:ext uri="{FF2B5EF4-FFF2-40B4-BE49-F238E27FC236}">
                <a16:creationId xmlns:a16="http://schemas.microsoft.com/office/drawing/2014/main" id="{B048E9C9-8E6D-47BA-8F5E-A11912ADF5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946" y="558642"/>
            <a:ext cx="533400" cy="533400"/>
          </a:xfrm>
          <a:prstGeom prst="rect">
            <a:avLst/>
          </a:prstGeom>
        </p:spPr>
      </p:pic>
      <p:pic>
        <p:nvPicPr>
          <p:cNvPr id="53" name="Graphic 52" descr="Playbook">
            <a:extLst>
              <a:ext uri="{FF2B5EF4-FFF2-40B4-BE49-F238E27FC236}">
                <a16:creationId xmlns:a16="http://schemas.microsoft.com/office/drawing/2014/main" id="{DB42489C-29DB-45C1-87EA-BF58064566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2764" y="547619"/>
            <a:ext cx="533400" cy="533400"/>
          </a:xfrm>
          <a:prstGeom prst="rect">
            <a:avLst/>
          </a:prstGeom>
        </p:spPr>
      </p:pic>
      <p:sp>
        <p:nvSpPr>
          <p:cNvPr id="55" name="TextBox 54">
            <a:extLst>
              <a:ext uri="{FF2B5EF4-FFF2-40B4-BE49-F238E27FC236}">
                <a16:creationId xmlns:a16="http://schemas.microsoft.com/office/drawing/2014/main" id="{FE20B1E2-7BF2-4FD1-84D6-9C6A65F96C94}"/>
              </a:ext>
            </a:extLst>
          </p:cNvPr>
          <p:cNvSpPr txBox="1"/>
          <p:nvPr/>
        </p:nvSpPr>
        <p:spPr>
          <a:xfrm>
            <a:off x="7482161" y="407430"/>
            <a:ext cx="364202" cy="215444"/>
          </a:xfrm>
          <a:prstGeom prst="rect">
            <a:avLst/>
          </a:prstGeom>
          <a:noFill/>
        </p:spPr>
        <p:txBody>
          <a:bodyPr wrap="square" rtlCol="0">
            <a:spAutoFit/>
          </a:bodyPr>
          <a:lstStyle/>
          <a:p>
            <a:r>
              <a:rPr lang="en-US" sz="800" dirty="0">
                <a:solidFill>
                  <a:prstClr val="black"/>
                </a:solidFill>
                <a:latin typeface="Calibri"/>
              </a:rPr>
              <a:t>Text</a:t>
            </a:r>
          </a:p>
        </p:txBody>
      </p:sp>
      <p:cxnSp>
        <p:nvCxnSpPr>
          <p:cNvPr id="57" name="Straight Arrow Connector 56">
            <a:extLst>
              <a:ext uri="{FF2B5EF4-FFF2-40B4-BE49-F238E27FC236}">
                <a16:creationId xmlns:a16="http://schemas.microsoft.com/office/drawing/2014/main" id="{76830A16-77F3-4B8E-8700-416AF4EF3C54}"/>
              </a:ext>
            </a:extLst>
          </p:cNvPr>
          <p:cNvCxnSpPr>
            <a:cxnSpLocks/>
            <a:stCxn id="53" idx="2"/>
            <a:endCxn id="18" idx="0"/>
          </p:cNvCxnSpPr>
          <p:nvPr/>
        </p:nvCxnSpPr>
        <p:spPr>
          <a:xfrm>
            <a:off x="7049464" y="1081019"/>
            <a:ext cx="422754" cy="55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82AEBF5-2D5A-4B4E-9AD5-E900766BA7DC}"/>
              </a:ext>
            </a:extLst>
          </p:cNvPr>
          <p:cNvCxnSpPr>
            <a:cxnSpLocks/>
            <a:stCxn id="52" idx="2"/>
            <a:endCxn id="18" idx="0"/>
          </p:cNvCxnSpPr>
          <p:nvPr/>
        </p:nvCxnSpPr>
        <p:spPr>
          <a:xfrm flipH="1">
            <a:off x="7472218" y="1092043"/>
            <a:ext cx="258428" cy="54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ylinder 59">
            <a:extLst>
              <a:ext uri="{FF2B5EF4-FFF2-40B4-BE49-F238E27FC236}">
                <a16:creationId xmlns:a16="http://schemas.microsoft.com/office/drawing/2014/main" id="{FBEB865C-A559-49CC-B140-E0C5A1149E33}"/>
              </a:ext>
            </a:extLst>
          </p:cNvPr>
          <p:cNvSpPr/>
          <p:nvPr/>
        </p:nvSpPr>
        <p:spPr>
          <a:xfrm>
            <a:off x="9600970" y="875607"/>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Knowledge Graph</a:t>
            </a:r>
          </a:p>
        </p:txBody>
      </p:sp>
      <p:sp>
        <p:nvSpPr>
          <p:cNvPr id="62" name="Cylinder 61">
            <a:extLst>
              <a:ext uri="{FF2B5EF4-FFF2-40B4-BE49-F238E27FC236}">
                <a16:creationId xmlns:a16="http://schemas.microsoft.com/office/drawing/2014/main" id="{D78046AE-0089-4637-97E5-FD66D8214580}"/>
              </a:ext>
            </a:extLst>
          </p:cNvPr>
          <p:cNvSpPr/>
          <p:nvPr/>
        </p:nvSpPr>
        <p:spPr>
          <a:xfrm>
            <a:off x="9600970" y="2678460"/>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Computational Model</a:t>
            </a:r>
          </a:p>
        </p:txBody>
      </p:sp>
      <p:cxnSp>
        <p:nvCxnSpPr>
          <p:cNvPr id="63" name="Straight Arrow Connector 62">
            <a:extLst>
              <a:ext uri="{FF2B5EF4-FFF2-40B4-BE49-F238E27FC236}">
                <a16:creationId xmlns:a16="http://schemas.microsoft.com/office/drawing/2014/main" id="{9237DCB2-582F-47D7-94F7-A8283B1CBE0E}"/>
              </a:ext>
            </a:extLst>
          </p:cNvPr>
          <p:cNvCxnSpPr>
            <a:cxnSpLocks/>
            <a:stCxn id="66" idx="1"/>
            <a:endCxn id="60" idx="3"/>
          </p:cNvCxnSpPr>
          <p:nvPr/>
        </p:nvCxnSpPr>
        <p:spPr>
          <a:xfrm flipV="1">
            <a:off x="9110288" y="1561407"/>
            <a:ext cx="909782" cy="16542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20A98-2246-41D3-9952-F64003D92C19}"/>
              </a:ext>
            </a:extLst>
          </p:cNvPr>
          <p:cNvCxnSpPr>
            <a:cxnSpLocks/>
            <a:stCxn id="66" idx="1"/>
            <a:endCxn id="62" idx="2"/>
          </p:cNvCxnSpPr>
          <p:nvPr/>
        </p:nvCxnSpPr>
        <p:spPr>
          <a:xfrm flipV="1">
            <a:off x="9110288" y="3021361"/>
            <a:ext cx="490682" cy="1943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2E2E44C-159C-4EAB-9270-EB7B10EC0A7A}"/>
              </a:ext>
            </a:extLst>
          </p:cNvPr>
          <p:cNvSpPr txBox="1"/>
          <p:nvPr/>
        </p:nvSpPr>
        <p:spPr>
          <a:xfrm rot="17843405">
            <a:off x="9223367" y="2123197"/>
            <a:ext cx="732893" cy="215444"/>
          </a:xfrm>
          <a:prstGeom prst="rect">
            <a:avLst/>
          </a:prstGeom>
          <a:noFill/>
        </p:spPr>
        <p:txBody>
          <a:bodyPr wrap="none" rtlCol="0">
            <a:spAutoFit/>
          </a:bodyPr>
          <a:lstStyle/>
          <a:p>
            <a:r>
              <a:rPr lang="en-US" sz="800" dirty="0">
                <a:solidFill>
                  <a:prstClr val="black"/>
                </a:solidFill>
                <a:latin typeface="Calibri"/>
              </a:rPr>
              <a:t>Jena Java API</a:t>
            </a:r>
          </a:p>
        </p:txBody>
      </p:sp>
      <p:sp>
        <p:nvSpPr>
          <p:cNvPr id="70" name="TextBox 69">
            <a:extLst>
              <a:ext uri="{FF2B5EF4-FFF2-40B4-BE49-F238E27FC236}">
                <a16:creationId xmlns:a16="http://schemas.microsoft.com/office/drawing/2014/main" id="{047715CA-C13E-4A04-AC5A-F42EAB1BF25A}"/>
              </a:ext>
            </a:extLst>
          </p:cNvPr>
          <p:cNvSpPr txBox="1"/>
          <p:nvPr/>
        </p:nvSpPr>
        <p:spPr>
          <a:xfrm rot="2388204">
            <a:off x="9103011" y="3329490"/>
            <a:ext cx="747320" cy="215444"/>
          </a:xfrm>
          <a:prstGeom prst="rect">
            <a:avLst/>
          </a:prstGeom>
          <a:noFill/>
        </p:spPr>
        <p:txBody>
          <a:bodyPr wrap="none" rtlCol="0">
            <a:spAutoFit/>
          </a:bodyPr>
          <a:lstStyle/>
          <a:p>
            <a:r>
              <a:rPr lang="en-US" sz="800" dirty="0">
                <a:solidFill>
                  <a:prstClr val="black"/>
                </a:solidFill>
                <a:latin typeface="Calibri"/>
              </a:rPr>
              <a:t>REST Services</a:t>
            </a:r>
          </a:p>
        </p:txBody>
      </p:sp>
      <p:sp>
        <p:nvSpPr>
          <p:cNvPr id="71" name="Rectangle 70">
            <a:extLst>
              <a:ext uri="{FF2B5EF4-FFF2-40B4-BE49-F238E27FC236}">
                <a16:creationId xmlns:a16="http://schemas.microsoft.com/office/drawing/2014/main" id="{870F5B90-1B70-4336-9A23-22562718AF8D}"/>
              </a:ext>
            </a:extLst>
          </p:cNvPr>
          <p:cNvSpPr/>
          <p:nvPr/>
        </p:nvSpPr>
        <p:spPr>
          <a:xfrm>
            <a:off x="9597100" y="365599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Text to Triples</a:t>
            </a:r>
          </a:p>
        </p:txBody>
      </p:sp>
      <p:cxnSp>
        <p:nvCxnSpPr>
          <p:cNvPr id="73" name="Straight Arrow Connector 72">
            <a:extLst>
              <a:ext uri="{FF2B5EF4-FFF2-40B4-BE49-F238E27FC236}">
                <a16:creationId xmlns:a16="http://schemas.microsoft.com/office/drawing/2014/main" id="{396D546B-1B2D-4C43-8B28-D420CC279C2F}"/>
              </a:ext>
            </a:extLst>
          </p:cNvPr>
          <p:cNvCxnSpPr>
            <a:cxnSpLocks/>
            <a:stCxn id="66" idx="1"/>
          </p:cNvCxnSpPr>
          <p:nvPr/>
        </p:nvCxnSpPr>
        <p:spPr>
          <a:xfrm>
            <a:off x="9110288" y="3215666"/>
            <a:ext cx="486812" cy="7832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7B2A1D7-0B06-4064-B1E5-F05B818B5C73}"/>
              </a:ext>
            </a:extLst>
          </p:cNvPr>
          <p:cNvSpPr/>
          <p:nvPr/>
        </p:nvSpPr>
        <p:spPr>
          <a:xfrm>
            <a:off x="7097114" y="4003849"/>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JavaModelExtractor</a:t>
            </a:r>
            <a:endParaRPr lang="en-US" sz="1200" dirty="0">
              <a:solidFill>
                <a:prstClr val="white"/>
              </a:solidFill>
              <a:latin typeface="Calibri"/>
            </a:endParaRPr>
          </a:p>
        </p:txBody>
      </p:sp>
      <p:sp>
        <p:nvSpPr>
          <p:cNvPr id="76" name="Rectangle 75">
            <a:extLst>
              <a:ext uri="{FF2B5EF4-FFF2-40B4-BE49-F238E27FC236}">
                <a16:creationId xmlns:a16="http://schemas.microsoft.com/office/drawing/2014/main" id="{413F5A2A-AB77-4D65-9F0A-55B787D55F00}"/>
              </a:ext>
            </a:extLst>
          </p:cNvPr>
          <p:cNvSpPr/>
          <p:nvPr/>
        </p:nvSpPr>
        <p:spPr>
          <a:xfrm>
            <a:off x="7103271" y="4563440"/>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TextProcessor</a:t>
            </a:r>
            <a:endParaRPr lang="en-US" sz="1200" dirty="0">
              <a:solidFill>
                <a:prstClr val="white"/>
              </a:solidFill>
              <a:latin typeface="Calibri"/>
            </a:endParaRPr>
          </a:p>
        </p:txBody>
      </p:sp>
      <p:cxnSp>
        <p:nvCxnSpPr>
          <p:cNvPr id="77" name="Connector: Elbow 76">
            <a:extLst>
              <a:ext uri="{FF2B5EF4-FFF2-40B4-BE49-F238E27FC236}">
                <a16:creationId xmlns:a16="http://schemas.microsoft.com/office/drawing/2014/main" id="{C5E3C1F5-C4F5-4D59-ACD7-AC5DFC6A7E60}"/>
              </a:ext>
            </a:extLst>
          </p:cNvPr>
          <p:cNvCxnSpPr>
            <a:cxnSpLocks/>
            <a:endCxn id="75" idx="1"/>
          </p:cNvCxnSpPr>
          <p:nvPr/>
        </p:nvCxnSpPr>
        <p:spPr>
          <a:xfrm rot="16200000" flipH="1">
            <a:off x="6739676" y="3798811"/>
            <a:ext cx="407191" cy="3076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70647EB-53D2-477D-BB2B-BA8CAFFB1C1A}"/>
              </a:ext>
            </a:extLst>
          </p:cNvPr>
          <p:cNvCxnSpPr>
            <a:cxnSpLocks/>
            <a:endCxn id="76" idx="1"/>
          </p:cNvCxnSpPr>
          <p:nvPr/>
        </p:nvCxnSpPr>
        <p:spPr>
          <a:xfrm rot="16200000" flipH="1">
            <a:off x="6458785" y="4071356"/>
            <a:ext cx="975128" cy="31384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99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B3BB-426E-499E-84E5-57CBDC59EC6A}"/>
              </a:ext>
            </a:extLst>
          </p:cNvPr>
          <p:cNvSpPr>
            <a:spLocks noGrp="1"/>
          </p:cNvSpPr>
          <p:nvPr>
            <p:ph type="title"/>
          </p:nvPr>
        </p:nvSpPr>
        <p:spPr>
          <a:xfrm>
            <a:off x="1068404" y="219456"/>
            <a:ext cx="9556480" cy="914400"/>
          </a:xfrm>
        </p:spPr>
        <p:txBody>
          <a:bodyPr/>
          <a:lstStyle/>
          <a:p>
            <a:r>
              <a:rPr lang="en-US" dirty="0"/>
              <a:t>Dialog is a Controlled-English Extensions of SADL</a:t>
            </a:r>
            <a:r>
              <a:rPr lang="en-US" baseline="30000" dirty="0"/>
              <a:t>1</a:t>
            </a:r>
          </a:p>
        </p:txBody>
      </p:sp>
      <p:sp>
        <p:nvSpPr>
          <p:cNvPr id="3" name="Slide Number Placeholder 2">
            <a:extLst>
              <a:ext uri="{FF2B5EF4-FFF2-40B4-BE49-F238E27FC236}">
                <a16:creationId xmlns:a16="http://schemas.microsoft.com/office/drawing/2014/main" id="{F6798926-0207-49DC-88E9-556C96B28008}"/>
              </a:ext>
            </a:extLst>
          </p:cNvPr>
          <p:cNvSpPr>
            <a:spLocks noGrp="1"/>
          </p:cNvSpPr>
          <p:nvPr>
            <p:ph type="sldNum" sz="quarter" idx="12"/>
          </p:nvPr>
        </p:nvSpPr>
        <p:spPr/>
        <p:txBody>
          <a:bodyPr/>
          <a:lstStyle/>
          <a:p>
            <a:fld id="{00E6A5BD-C011-4A45-AA3A-201790FB7F2B}" type="slidenum">
              <a:rPr lang="en-CA" smtClean="0"/>
              <a:t>27</a:t>
            </a:fld>
            <a:endParaRPr lang="en-CA"/>
          </a:p>
        </p:txBody>
      </p:sp>
      <p:sp>
        <p:nvSpPr>
          <p:cNvPr id="5" name="Content Placeholder 4">
            <a:extLst>
              <a:ext uri="{FF2B5EF4-FFF2-40B4-BE49-F238E27FC236}">
                <a16:creationId xmlns:a16="http://schemas.microsoft.com/office/drawing/2014/main" id="{EB402C5A-A5E3-4017-83CC-BC053ABD7C58}"/>
              </a:ext>
            </a:extLst>
          </p:cNvPr>
          <p:cNvSpPr>
            <a:spLocks noGrp="1"/>
          </p:cNvSpPr>
          <p:nvPr>
            <p:ph sz="quarter" idx="14"/>
          </p:nvPr>
        </p:nvSpPr>
        <p:spPr>
          <a:xfrm>
            <a:off x="1627188" y="1847088"/>
            <a:ext cx="9004300" cy="1021240"/>
          </a:xfrm>
          <a:ln>
            <a:solidFill>
              <a:schemeClr val="accent6">
                <a:lumMod val="75000"/>
              </a:schemeClr>
            </a:solidFill>
          </a:ln>
        </p:spPr>
        <p:txBody>
          <a:bodyPr/>
          <a:lstStyle/>
          <a:p>
            <a:pPr marL="0" indent="0">
              <a:buNone/>
            </a:pPr>
            <a:r>
              <a:rPr lang="en-US" sz="2000" dirty="0">
                <a:solidFill>
                  <a:srgbClr val="800080"/>
                </a:solidFill>
                <a:latin typeface="Consolas" panose="020B0609020204030204" pitchFamily="49" charset="0"/>
              </a:rPr>
              <a:t>What</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is</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a:t>
            </a:r>
          </a:p>
          <a:p>
            <a:pPr marL="0" indent="0">
              <a:buNone/>
            </a:pPr>
            <a:r>
              <a:rPr lang="en-US" sz="2000" dirty="0">
                <a:solidFill>
                  <a:srgbClr val="800080"/>
                </a:solidFill>
                <a:latin typeface="Consolas" panose="020B0609020204030204" pitchFamily="49" charset="0"/>
              </a:rPr>
              <a:t>CM:</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UnittedQuantity</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and</a:t>
            </a:r>
            <a:r>
              <a:rPr lang="en-US" sz="2000" b="1"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9C119315-05FC-4B7D-8B5F-77B29D718D51}"/>
              </a:ext>
            </a:extLst>
          </p:cNvPr>
          <p:cNvSpPr/>
          <p:nvPr/>
        </p:nvSpPr>
        <p:spPr>
          <a:xfrm>
            <a:off x="1627188" y="3864270"/>
            <a:ext cx="6096000" cy="1631216"/>
          </a:xfrm>
          <a:prstGeom prst="rect">
            <a:avLst/>
          </a:prstGeom>
          <a:ln>
            <a:solidFill>
              <a:schemeClr val="accent6">
                <a:lumMod val="75000"/>
              </a:schemeClr>
            </a:solidFill>
          </a:ln>
        </p:spPr>
        <p:txBody>
          <a:bodyPr>
            <a:spAutoFit/>
          </a:bodyPr>
          <a:lstStyle/>
          <a:p>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 </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derivedFrom</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withRespectTo</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class</a:t>
            </a:r>
            <a:r>
              <a:rPr lang="en-US" sz="2000" b="1" dirty="0">
                <a:solidFill>
                  <a:srgbClr val="000000"/>
                </a:solidFill>
                <a:latin typeface="Consolas" panose="020B0609020204030204" pitchFamily="49" charset="0"/>
              </a:rPr>
              <a:t>.</a:t>
            </a:r>
            <a:endParaRPr lang="en-US" sz="4400" dirty="0"/>
          </a:p>
        </p:txBody>
      </p:sp>
      <p:cxnSp>
        <p:nvCxnSpPr>
          <p:cNvPr id="9" name="Straight Arrow Connector 8">
            <a:extLst>
              <a:ext uri="{FF2B5EF4-FFF2-40B4-BE49-F238E27FC236}">
                <a16:creationId xmlns:a16="http://schemas.microsoft.com/office/drawing/2014/main" id="{8387B272-DF55-49E8-AADD-7B3ADCCE87D5}"/>
              </a:ext>
            </a:extLst>
          </p:cNvPr>
          <p:cNvCxnSpPr>
            <a:cxnSpLocks/>
          </p:cNvCxnSpPr>
          <p:nvPr/>
        </p:nvCxnSpPr>
        <p:spPr>
          <a:xfrm flipH="1">
            <a:off x="2637322" y="2646948"/>
            <a:ext cx="6805062" cy="121732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3DD9BA40-38B4-4214-ACA8-910F80741C9F}"/>
              </a:ext>
            </a:extLst>
          </p:cNvPr>
          <p:cNvSpPr>
            <a:spLocks noGrp="1"/>
          </p:cNvSpPr>
          <p:nvPr>
            <p:ph type="body" sz="quarter" idx="13"/>
          </p:nvPr>
        </p:nvSpPr>
        <p:spPr>
          <a:xfrm>
            <a:off x="1386557" y="950979"/>
            <a:ext cx="9004300" cy="338328"/>
          </a:xfrm>
        </p:spPr>
        <p:txBody>
          <a:bodyPr/>
          <a:lstStyle/>
          <a:p>
            <a:r>
              <a:rPr lang="en-US" sz="1800" dirty="0"/>
              <a:t>Concepts are hyperlinked to their definitions and references</a:t>
            </a:r>
          </a:p>
        </p:txBody>
      </p:sp>
      <p:sp>
        <p:nvSpPr>
          <p:cNvPr id="4" name="TextBox 3">
            <a:extLst>
              <a:ext uri="{FF2B5EF4-FFF2-40B4-BE49-F238E27FC236}">
                <a16:creationId xmlns:a16="http://schemas.microsoft.com/office/drawing/2014/main" id="{B9E8FE1D-D0D4-4274-BE76-043043A09786}"/>
              </a:ext>
            </a:extLst>
          </p:cNvPr>
          <p:cNvSpPr txBox="1"/>
          <p:nvPr/>
        </p:nvSpPr>
        <p:spPr>
          <a:xfrm>
            <a:off x="4675188" y="6048423"/>
            <a:ext cx="6258123" cy="215444"/>
          </a:xfrm>
          <a:prstGeom prst="rect">
            <a:avLst/>
          </a:prstGeom>
          <a:noFill/>
        </p:spPr>
        <p:txBody>
          <a:bodyPr wrap="none" lIns="0" tIns="0" rIns="0" bIns="0" rtlCol="0">
            <a:spAutoFit/>
          </a:bodyPr>
          <a:lstStyle/>
          <a:p>
            <a:r>
              <a:rPr lang="en-US" sz="1400" baseline="30000" dirty="0">
                <a:solidFill>
                  <a:schemeClr val="accent2"/>
                </a:solidFill>
              </a:rPr>
              <a:t>1</a:t>
            </a:r>
            <a:r>
              <a:rPr lang="en-US" sz="1400" dirty="0">
                <a:solidFill>
                  <a:schemeClr val="accent2"/>
                </a:solidFill>
              </a:rPr>
              <a:t>Semantic Application Design Language, see </a:t>
            </a:r>
            <a:r>
              <a:rPr lang="en-US" sz="1400" dirty="0">
                <a:hlinkClick r:id="rId3"/>
              </a:rPr>
              <a:t>https://github.com/crapo/sadlos2/wiki</a:t>
            </a:r>
            <a:r>
              <a:rPr lang="en-US" sz="1400" dirty="0"/>
              <a:t>.</a:t>
            </a:r>
            <a:endParaRPr lang="en-US" sz="1400" dirty="0">
              <a:solidFill>
                <a:schemeClr val="accent2"/>
              </a:solidFill>
            </a:endParaRPr>
          </a:p>
        </p:txBody>
      </p:sp>
    </p:spTree>
    <p:extLst>
      <p:ext uri="{BB962C8B-B14F-4D97-AF65-F5344CB8AC3E}">
        <p14:creationId xmlns:p14="http://schemas.microsoft.com/office/powerpoint/2010/main" val="3464988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28E115-277B-4B25-AFDF-0938BD0A772A}"/>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pPr/>
              <a:t>28</a:t>
            </a:fld>
            <a:endParaRPr lang="en-CA"/>
          </a:p>
        </p:txBody>
      </p:sp>
    </p:spTree>
    <p:extLst>
      <p:ext uri="{BB962C8B-B14F-4D97-AF65-F5344CB8AC3E}">
        <p14:creationId xmlns:p14="http://schemas.microsoft.com/office/powerpoint/2010/main" val="30312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1. Representing and capturing semantic constraints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3</a:t>
            </a:fld>
            <a:endParaRPr lang="en-CA"/>
          </a:p>
        </p:txBody>
      </p:sp>
    </p:spTree>
    <p:extLst>
      <p:ext uri="{BB962C8B-B14F-4D97-AF65-F5344CB8AC3E}">
        <p14:creationId xmlns:p14="http://schemas.microsoft.com/office/powerpoint/2010/main" val="38574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4</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spTree>
    <p:extLst>
      <p:ext uri="{BB962C8B-B14F-4D97-AF65-F5344CB8AC3E}">
        <p14:creationId xmlns:p14="http://schemas.microsoft.com/office/powerpoint/2010/main" val="19537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5</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42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6</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138721-3F33-429A-8944-5EF7F31D3287}"/>
              </a:ext>
            </a:extLst>
          </p:cNvPr>
          <p:cNvPicPr>
            <a:picLocks noChangeAspect="1"/>
          </p:cNvPicPr>
          <p:nvPr/>
        </p:nvPicPr>
        <p:blipFill>
          <a:blip r:embed="rId5"/>
          <a:stretch>
            <a:fillRect/>
          </a:stretch>
        </p:blipFill>
        <p:spPr>
          <a:xfrm>
            <a:off x="8491269" y="3107276"/>
            <a:ext cx="3252365" cy="2769112"/>
          </a:xfrm>
          <a:prstGeom prst="rect">
            <a:avLst/>
          </a:prstGeom>
        </p:spPr>
      </p:pic>
      <p:sp>
        <p:nvSpPr>
          <p:cNvPr id="11" name="Oval 10">
            <a:extLst>
              <a:ext uri="{FF2B5EF4-FFF2-40B4-BE49-F238E27FC236}">
                <a16:creationId xmlns:a16="http://schemas.microsoft.com/office/drawing/2014/main" id="{DCC933CB-4419-4044-A92C-CB3D9EA1B487}"/>
              </a:ext>
            </a:extLst>
          </p:cNvPr>
          <p:cNvSpPr/>
          <p:nvPr/>
        </p:nvSpPr>
        <p:spPr>
          <a:xfrm>
            <a:off x="10202781" y="164316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ECAD4D-54B3-434B-96E6-AC50BAA464FF}"/>
              </a:ext>
            </a:extLst>
          </p:cNvPr>
          <p:cNvSpPr/>
          <p:nvPr/>
        </p:nvSpPr>
        <p:spPr>
          <a:xfrm>
            <a:off x="8969144" y="3321544"/>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02D951-6041-4105-8AD7-9C50B52DBBEA}"/>
              </a:ext>
            </a:extLst>
          </p:cNvPr>
          <p:cNvSpPr/>
          <p:nvPr/>
        </p:nvSpPr>
        <p:spPr>
          <a:xfrm>
            <a:off x="8988394" y="4145821"/>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D48D73D-6295-4654-A028-3A9A98B658C6}"/>
              </a:ext>
            </a:extLst>
          </p:cNvPr>
          <p:cNvSpPr/>
          <p:nvPr/>
        </p:nvSpPr>
        <p:spPr>
          <a:xfrm>
            <a:off x="8988394" y="529497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3142E38-1044-4654-A59E-346CD7B6A3CE}"/>
              </a:ext>
            </a:extLst>
          </p:cNvPr>
          <p:cNvCxnSpPr>
            <a:cxnSpLocks/>
            <a:stCxn id="11" idx="5"/>
            <a:endCxn id="14" idx="7"/>
          </p:cNvCxnSpPr>
          <p:nvPr/>
        </p:nvCxnSpPr>
        <p:spPr>
          <a:xfrm flipH="1">
            <a:off x="9251295" y="1871893"/>
            <a:ext cx="1214387" cy="346232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1D0E60-AA0C-4BC0-8507-0AD28B64A422}"/>
              </a:ext>
            </a:extLst>
          </p:cNvPr>
          <p:cNvCxnSpPr>
            <a:cxnSpLocks/>
            <a:stCxn id="11" idx="4"/>
          </p:cNvCxnSpPr>
          <p:nvPr/>
        </p:nvCxnSpPr>
        <p:spPr>
          <a:xfrm flipH="1">
            <a:off x="9232045" y="1911137"/>
            <a:ext cx="1124740" cy="223468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B09B28-DC71-4999-BE1E-83D8D6D27460}"/>
              </a:ext>
            </a:extLst>
          </p:cNvPr>
          <p:cNvCxnSpPr>
            <a:cxnSpLocks/>
            <a:stCxn id="11" idx="3"/>
            <a:endCxn id="12" idx="7"/>
          </p:cNvCxnSpPr>
          <p:nvPr/>
        </p:nvCxnSpPr>
        <p:spPr>
          <a:xfrm flipH="1">
            <a:off x="9232045" y="1871893"/>
            <a:ext cx="1015843" cy="148889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ACF3D3-7E6C-4FD2-AB81-B0B80F2C9A03}"/>
              </a:ext>
            </a:extLst>
          </p:cNvPr>
          <p:cNvPicPr>
            <a:picLocks noChangeAspect="1"/>
          </p:cNvPicPr>
          <p:nvPr/>
        </p:nvPicPr>
        <p:blipFill>
          <a:blip r:embed="rId6"/>
          <a:stretch>
            <a:fillRect/>
          </a:stretch>
        </p:blipFill>
        <p:spPr>
          <a:xfrm>
            <a:off x="10212128" y="5837888"/>
            <a:ext cx="1531506" cy="567778"/>
          </a:xfrm>
          <a:prstGeom prst="rect">
            <a:avLst/>
          </a:prstGeom>
        </p:spPr>
      </p:pic>
    </p:spTree>
    <p:extLst>
      <p:ext uri="{BB962C8B-B14F-4D97-AF65-F5344CB8AC3E}">
        <p14:creationId xmlns:p14="http://schemas.microsoft.com/office/powerpoint/2010/main" val="145698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54E2-3268-4A99-9EA5-F4E34ACCC2BC}"/>
              </a:ext>
            </a:extLst>
          </p:cNvPr>
          <p:cNvSpPr>
            <a:spLocks noGrp="1"/>
          </p:cNvSpPr>
          <p:nvPr>
            <p:ph type="title"/>
          </p:nvPr>
        </p:nvSpPr>
        <p:spPr/>
        <p:txBody>
          <a:bodyPr/>
          <a:lstStyle/>
          <a:p>
            <a:r>
              <a:rPr lang="en-US" dirty="0"/>
              <a:t>Two Issues:</a:t>
            </a:r>
          </a:p>
        </p:txBody>
      </p:sp>
      <p:sp>
        <p:nvSpPr>
          <p:cNvPr id="3" name="Slide Number Placeholder 2">
            <a:extLst>
              <a:ext uri="{FF2B5EF4-FFF2-40B4-BE49-F238E27FC236}">
                <a16:creationId xmlns:a16="http://schemas.microsoft.com/office/drawing/2014/main" id="{F417683F-2B55-4B5C-B7B1-2F95CD8DA7B6}"/>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4" name="Content Placeholder 3">
            <a:extLst>
              <a:ext uri="{FF2B5EF4-FFF2-40B4-BE49-F238E27FC236}">
                <a16:creationId xmlns:a16="http://schemas.microsoft.com/office/drawing/2014/main" id="{E348548F-9CE5-40F8-852E-E76FAE7EE991}"/>
              </a:ext>
            </a:extLst>
          </p:cNvPr>
          <p:cNvSpPr>
            <a:spLocks noGrp="1"/>
          </p:cNvSpPr>
          <p:nvPr>
            <p:ph sz="quarter" idx="13"/>
          </p:nvPr>
        </p:nvSpPr>
        <p:spPr>
          <a:xfrm>
            <a:off x="1627188" y="1851659"/>
            <a:ext cx="4943475" cy="2806968"/>
          </a:xfrm>
          <a:ln>
            <a:solidFill>
              <a:schemeClr val="accent6">
                <a:lumMod val="75000"/>
              </a:schemeClr>
            </a:solidFill>
          </a:ln>
        </p:spPr>
        <p:txBody>
          <a:bodyPr/>
          <a:lstStyle/>
          <a:p>
            <a:pPr marL="115888" indent="0">
              <a:buNone/>
            </a:pPr>
            <a:r>
              <a:rPr lang="en-US" dirty="0"/>
              <a:t>How to represent semantic and unit constraints for human-AI collaboration</a:t>
            </a:r>
          </a:p>
          <a:p>
            <a:pPr marL="573088" indent="-457200"/>
            <a:r>
              <a:rPr lang="en-US" sz="2400" dirty="0"/>
              <a:t>Controlled English</a:t>
            </a:r>
          </a:p>
          <a:p>
            <a:pPr marL="573088" indent="-457200"/>
            <a:r>
              <a:rPr lang="en-US" sz="2400" dirty="0"/>
              <a:t>Graphically</a:t>
            </a:r>
          </a:p>
        </p:txBody>
      </p:sp>
      <p:sp>
        <p:nvSpPr>
          <p:cNvPr id="5" name="Content Placeholder 4">
            <a:extLst>
              <a:ext uri="{FF2B5EF4-FFF2-40B4-BE49-F238E27FC236}">
                <a16:creationId xmlns:a16="http://schemas.microsoft.com/office/drawing/2014/main" id="{35941C9F-4358-4A45-A74C-357EE7A37128}"/>
              </a:ext>
            </a:extLst>
          </p:cNvPr>
          <p:cNvSpPr>
            <a:spLocks noGrp="1"/>
          </p:cNvSpPr>
          <p:nvPr>
            <p:ph sz="quarter" idx="14"/>
          </p:nvPr>
        </p:nvSpPr>
        <p:spPr>
          <a:xfrm>
            <a:off x="6810375" y="1851658"/>
            <a:ext cx="4929188" cy="2806968"/>
          </a:xfrm>
          <a:ln>
            <a:solidFill>
              <a:schemeClr val="accent6">
                <a:lumMod val="75000"/>
              </a:schemeClr>
            </a:solidFill>
          </a:ln>
        </p:spPr>
        <p:txBody>
          <a:bodyPr/>
          <a:lstStyle/>
          <a:p>
            <a:pPr marL="115888" indent="0">
              <a:buNone/>
            </a:pPr>
            <a:r>
              <a:rPr lang="en-US" dirty="0"/>
              <a:t>How to represent semantic and unit constraints in model for query, reasoning, etc.</a:t>
            </a:r>
          </a:p>
          <a:p>
            <a:pPr marL="573088" indent="-457200">
              <a:lnSpc>
                <a:spcPct val="100000"/>
              </a:lnSpc>
              <a:spcBef>
                <a:spcPts val="600"/>
              </a:spcBef>
            </a:pPr>
            <a:r>
              <a:rPr lang="en-US" sz="2400" dirty="0"/>
              <a:t>OWL</a:t>
            </a:r>
          </a:p>
          <a:p>
            <a:pPr marL="573088" indent="-457200">
              <a:lnSpc>
                <a:spcPct val="100000"/>
              </a:lnSpc>
              <a:spcBef>
                <a:spcPts val="600"/>
              </a:spcBef>
            </a:pPr>
            <a:r>
              <a:rPr lang="en-US" sz="2400" dirty="0"/>
              <a:t>Python</a:t>
            </a:r>
          </a:p>
          <a:p>
            <a:pPr marL="573088" indent="-457200">
              <a:lnSpc>
                <a:spcPct val="100000"/>
              </a:lnSpc>
              <a:spcBef>
                <a:spcPts val="600"/>
              </a:spcBef>
            </a:pPr>
            <a:r>
              <a:rPr lang="en-US" sz="2400" dirty="0"/>
              <a:t>Julia</a:t>
            </a:r>
          </a:p>
        </p:txBody>
      </p:sp>
      <p:sp>
        <p:nvSpPr>
          <p:cNvPr id="6" name="TextBox 5">
            <a:extLst>
              <a:ext uri="{FF2B5EF4-FFF2-40B4-BE49-F238E27FC236}">
                <a16:creationId xmlns:a16="http://schemas.microsoft.com/office/drawing/2014/main" id="{893118E9-4079-47EC-A0A9-8868E17B9E5E}"/>
              </a:ext>
            </a:extLst>
          </p:cNvPr>
          <p:cNvSpPr txBox="1"/>
          <p:nvPr/>
        </p:nvSpPr>
        <p:spPr>
          <a:xfrm>
            <a:off x="2141996" y="5082139"/>
            <a:ext cx="8339915" cy="984885"/>
          </a:xfrm>
          <a:prstGeom prst="rect">
            <a:avLst/>
          </a:prstGeom>
          <a:gradFill>
            <a:gsLst>
              <a:gs pos="56000">
                <a:schemeClr val="accent6">
                  <a:lumMod val="75000"/>
                </a:schemeClr>
              </a:gs>
              <a:gs pos="0">
                <a:schemeClr val="accent1">
                  <a:lumMod val="5000"/>
                  <a:lumOff val="95000"/>
                </a:schemeClr>
              </a:gs>
              <a:gs pos="81000">
                <a:schemeClr val="accent6">
                  <a:lumMod val="75000"/>
                </a:schemeClr>
              </a:gs>
              <a:gs pos="90000">
                <a:schemeClr val="accent6">
                  <a:lumMod val="75000"/>
                </a:schemeClr>
              </a:gs>
              <a:gs pos="100000">
                <a:schemeClr val="accent6">
                  <a:lumMod val="75000"/>
                </a:schemeClr>
              </a:gs>
            </a:gsLst>
            <a:lin ang="5400000" scaled="1"/>
          </a:gradFill>
          <a:ln>
            <a:solidFill>
              <a:schemeClr val="accent6">
                <a:lumMod val="75000"/>
              </a:schemeClr>
            </a:solidFill>
          </a:ln>
        </p:spPr>
        <p:txBody>
          <a:bodyPr wrap="square" lIns="0" tIns="0" rIns="0" bIns="0" rtlCol="0">
            <a:spAutoFit/>
          </a:bodyPr>
          <a:lstStyle/>
          <a:p>
            <a:pPr algn="ctr"/>
            <a:r>
              <a:rPr lang="en-US" sz="3200" dirty="0">
                <a:solidFill>
                  <a:schemeClr val="accent5">
                    <a:lumMod val="75000"/>
                  </a:schemeClr>
                </a:solidFill>
              </a:rPr>
              <a:t>Might be the same, might be different </a:t>
            </a:r>
          </a:p>
          <a:p>
            <a:pPr algn="ctr"/>
            <a:r>
              <a:rPr lang="en-US" sz="3200" dirty="0">
                <a:solidFill>
                  <a:schemeClr val="bg1"/>
                </a:solidFill>
              </a:rPr>
              <a:t>(might  be different for different users)</a:t>
            </a:r>
          </a:p>
        </p:txBody>
      </p:sp>
    </p:spTree>
    <p:extLst>
      <p:ext uri="{BB962C8B-B14F-4D97-AF65-F5344CB8AC3E}">
        <p14:creationId xmlns:p14="http://schemas.microsoft.com/office/powerpoint/2010/main" val="3787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a:t>
            </a:r>
          </a:p>
        </p:txBody>
      </p:sp>
      <p:sp>
        <p:nvSpPr>
          <p:cNvPr id="3" name="Slide Number Placeholder 2">
            <a:extLst>
              <a:ext uri="{FF2B5EF4-FFF2-40B4-BE49-F238E27FC236}">
                <a16:creationId xmlns:a16="http://schemas.microsoft.com/office/drawing/2014/main" id="{5DA5FB74-969B-4499-A38E-6AE8A2A90F16}"/>
              </a:ext>
            </a:extLst>
          </p:cNvPr>
          <p:cNvSpPr>
            <a:spLocks noGrp="1"/>
          </p:cNvSpPr>
          <p:nvPr>
            <p:ph type="sldNum" sz="quarter" idx="12"/>
          </p:nvPr>
        </p:nvSpPr>
        <p:spPr>
          <a:xfrm>
            <a:off x="3656035" y="4504290"/>
            <a:ext cx="329636" cy="182880"/>
          </a:xfrm>
        </p:spPr>
        <p:txBody>
          <a:bodyPr/>
          <a:lstStyle/>
          <a:p>
            <a:fld id="{00E6A5BD-C011-4A45-AA3A-201790FB7F2B}" type="slidenum">
              <a:rPr lang="en-CA" smtClean="0"/>
              <a:t>8</a:t>
            </a:fld>
            <a:endParaRPr lang="en-CA"/>
          </a:p>
        </p:txBody>
      </p:sp>
      <p:pic>
        <p:nvPicPr>
          <p:cNvPr id="4" name="Picture 3">
            <a:extLst>
              <a:ext uri="{FF2B5EF4-FFF2-40B4-BE49-F238E27FC236}">
                <a16:creationId xmlns:a16="http://schemas.microsoft.com/office/drawing/2014/main" id="{F78B681F-B1AD-40CC-85CC-E88B5D3EF7B3}"/>
              </a:ext>
            </a:extLst>
          </p:cNvPr>
          <p:cNvPicPr>
            <a:picLocks noChangeAspect="1"/>
          </p:cNvPicPr>
          <p:nvPr/>
        </p:nvPicPr>
        <p:blipFill>
          <a:blip r:embed="rId3"/>
          <a:stretch>
            <a:fillRect/>
          </a:stretch>
        </p:blipFill>
        <p:spPr>
          <a:xfrm>
            <a:off x="733306" y="1694752"/>
            <a:ext cx="3252365" cy="2769112"/>
          </a:xfrm>
          <a:prstGeom prst="rect">
            <a:avLst/>
          </a:prstGeom>
        </p:spPr>
      </p:pic>
      <p:pic>
        <p:nvPicPr>
          <p:cNvPr id="8" name="Picture 7">
            <a:extLst>
              <a:ext uri="{FF2B5EF4-FFF2-40B4-BE49-F238E27FC236}">
                <a16:creationId xmlns:a16="http://schemas.microsoft.com/office/drawing/2014/main" id="{74F437E4-DA01-4D6B-8769-AFAD18B13446}"/>
              </a:ext>
            </a:extLst>
          </p:cNvPr>
          <p:cNvPicPr>
            <a:picLocks noChangeAspect="1"/>
          </p:cNvPicPr>
          <p:nvPr/>
        </p:nvPicPr>
        <p:blipFill>
          <a:blip r:embed="rId4"/>
          <a:stretch>
            <a:fillRect/>
          </a:stretch>
        </p:blipFill>
        <p:spPr>
          <a:xfrm>
            <a:off x="2454165" y="4434989"/>
            <a:ext cx="1531506" cy="567778"/>
          </a:xfrm>
          <a:prstGeom prst="rect">
            <a:avLst/>
          </a:prstGeom>
        </p:spPr>
      </p:pic>
      <p:sp>
        <p:nvSpPr>
          <p:cNvPr id="9" name="TextBox 8">
            <a:extLst>
              <a:ext uri="{FF2B5EF4-FFF2-40B4-BE49-F238E27FC236}">
                <a16:creationId xmlns:a16="http://schemas.microsoft.com/office/drawing/2014/main" id="{7A1F154B-2DC8-43E5-9E71-A1F291D9F6F2}"/>
              </a:ext>
            </a:extLst>
          </p:cNvPr>
          <p:cNvSpPr txBox="1"/>
          <p:nvPr/>
        </p:nvSpPr>
        <p:spPr>
          <a:xfrm flipH="1">
            <a:off x="5187541" y="3518512"/>
            <a:ext cx="5804033"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3859729" y="275282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9BB1F8-5B3C-4D98-91AC-33675F1D0142}"/>
              </a:ext>
            </a:extLst>
          </p:cNvPr>
          <p:cNvSpPr/>
          <p:nvPr/>
        </p:nvSpPr>
        <p:spPr>
          <a:xfrm>
            <a:off x="791056" y="2550696"/>
            <a:ext cx="3068673" cy="375385"/>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F2560-419F-4D65-948F-420712487580}"/>
              </a:ext>
            </a:extLst>
          </p:cNvPr>
          <p:cNvSpPr txBox="1"/>
          <p:nvPr/>
        </p:nvSpPr>
        <p:spPr>
          <a:xfrm flipH="1">
            <a:off x="5281807" y="2399868"/>
            <a:ext cx="6388573" cy="646331"/>
          </a:xfrm>
          <a:prstGeom prst="rect">
            <a:avLst/>
          </a:prstGeom>
          <a:noFill/>
        </p:spPr>
        <p:txBody>
          <a:bodyPr wrap="square" lIns="0" tIns="0" rIns="0" bIns="0" rtlCol="0">
            <a:spAutoFit/>
          </a:bodyPr>
          <a:lstStyle/>
          <a:p>
            <a:r>
              <a:rPr lang="fr-FR" sz="1400" b="1" dirty="0">
                <a:solidFill>
                  <a:srgbClr val="801480"/>
                </a:solidFill>
                <a:latin typeface="Consolas" panose="020B0609020204030204" pitchFamily="49" charset="0"/>
              </a:rPr>
              <a:t>public</a:t>
            </a:r>
            <a:r>
              <a:rPr lang="fr-FR" sz="1400" dirty="0">
                <a:latin typeface="Courier New" panose="02070309020205020404" pitchFamily="49" charset="0"/>
              </a:rPr>
              <a:t> </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t>
            </a:r>
            <a:r>
              <a:rPr lang="fr-FR" sz="1400" dirty="0" err="1">
                <a:latin typeface="Courier New" panose="02070309020205020404" pitchFamily="49" charset="0"/>
              </a:rPr>
              <a:t>lowerStratosphereTemperature</a:t>
            </a:r>
            <a:r>
              <a:rPr lang="fr-FR" sz="1400" dirty="0">
                <a:latin typeface="Courier New" panose="02070309020205020404" pitchFamily="49" charset="0"/>
              </a:rPr>
              <a:t>(</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alt) {</a:t>
            </a:r>
          </a:p>
          <a:p>
            <a:r>
              <a:rPr lang="fr-FR" sz="1400" dirty="0">
                <a:latin typeface="Courier New" panose="02070309020205020404" pitchFamily="49" charset="0"/>
              </a:rPr>
              <a:t>  return -70;</a:t>
            </a:r>
          </a:p>
          <a:p>
            <a:r>
              <a:rPr lang="fr-FR" sz="1400" dirty="0">
                <a:latin typeface="Courier New" panose="02070309020205020404" pitchFamily="49" charset="0"/>
              </a:rPr>
              <a:t>}</a:t>
            </a:r>
          </a:p>
        </p:txBody>
      </p:sp>
      <p:cxnSp>
        <p:nvCxnSpPr>
          <p:cNvPr id="11" name="Straight Arrow Connector 10">
            <a:extLst>
              <a:ext uri="{FF2B5EF4-FFF2-40B4-BE49-F238E27FC236}">
                <a16:creationId xmlns:a16="http://schemas.microsoft.com/office/drawing/2014/main" id="{F3A6ADFF-38ED-4ACF-B4B3-F5BE41DE629D}"/>
              </a:ext>
            </a:extLst>
          </p:cNvPr>
          <p:cNvCxnSpPr>
            <a:cxnSpLocks/>
          </p:cNvCxnSpPr>
          <p:nvPr/>
        </p:nvCxnSpPr>
        <p:spPr>
          <a:xfrm>
            <a:off x="8042460" y="3046199"/>
            <a:ext cx="1" cy="47231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for human collaboration</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spTree>
    <p:extLst>
      <p:ext uri="{BB962C8B-B14F-4D97-AF65-F5344CB8AC3E}">
        <p14:creationId xmlns:p14="http://schemas.microsoft.com/office/powerpoint/2010/main" val="722883016"/>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3814</TotalTime>
  <Words>2601</Words>
  <Application>Microsoft Office PowerPoint</Application>
  <PresentationFormat>Widescreen</PresentationFormat>
  <Paragraphs>342</Paragraphs>
  <Slides>28</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Cambria Math</vt:lpstr>
      <vt:lpstr>Consolas</vt:lpstr>
      <vt:lpstr>Courier New</vt:lpstr>
      <vt:lpstr>Garamond</vt:lpstr>
      <vt:lpstr>GE Inspira Sans</vt:lpstr>
      <vt:lpstr>GE</vt:lpstr>
      <vt:lpstr>Office Theme</vt:lpstr>
      <vt:lpstr>ANSWER DARPA ASKE TA 1 </vt:lpstr>
      <vt:lpstr>TA1 ANSWER Overview</vt:lpstr>
      <vt:lpstr>1. Representing and capturing semantic constraints</vt:lpstr>
      <vt:lpstr>Mach Number</vt:lpstr>
      <vt:lpstr>Mach Number</vt:lpstr>
      <vt:lpstr>Mach Number</vt:lpstr>
      <vt:lpstr>Two Issues:</vt:lpstr>
      <vt:lpstr>Augmented Types</vt:lpstr>
      <vt:lpstr>Augmented Types: for human collaboration</vt:lpstr>
      <vt:lpstr>Augmented Types: to pseudo RDF</vt:lpstr>
      <vt:lpstr>Augmented Types: as a graph</vt:lpstr>
      <vt:lpstr>PowerPoint Presentation</vt:lpstr>
      <vt:lpstr>2. Extraction from code </vt:lpstr>
      <vt:lpstr>Code -&gt; AST -&gt; Code Model -&gt; Inferred Code Model</vt:lpstr>
      <vt:lpstr>3. Extraction from Text</vt:lpstr>
      <vt:lpstr>Text Extraction’s Goals &amp; Objectives </vt:lpstr>
      <vt:lpstr>What we extract</vt:lpstr>
      <vt:lpstr>Text Extraction Pipeline</vt:lpstr>
      <vt:lpstr>4. Knowledge-consistent hybrid AI networks</vt:lpstr>
      <vt:lpstr>Automated creation of computational graphs for computational instantiation of knowledge</vt:lpstr>
      <vt:lpstr>Evaluating computation with default values and inferring key missing variables  </vt:lpstr>
      <vt:lpstr>Appending computational graphs as new knowledge fragments are extracted</vt:lpstr>
      <vt:lpstr>Example of Computational Graph Evolution</vt:lpstr>
      <vt:lpstr>Challenges and Next Steps</vt:lpstr>
      <vt:lpstr>5. Controlled–English collaborative dialog</vt:lpstr>
      <vt:lpstr>PowerPoint Presentation</vt:lpstr>
      <vt:lpstr>Dialog is a Controlled-English Extensions of SADL1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Virani, Nurali (GE Global Research)</dc:creator>
  <dc:description>Version 1.08
Job 1437
August 25, 2016</dc:description>
  <cp:lastModifiedBy>Crapo, Andrew (GE Global Research, US)</cp:lastModifiedBy>
  <cp:revision>120</cp:revision>
  <dcterms:created xsi:type="dcterms:W3CDTF">2019-08-01T15:02:27Z</dcterms:created>
  <dcterms:modified xsi:type="dcterms:W3CDTF">2019-08-08T20:46:01Z</dcterms:modified>
</cp:coreProperties>
</file>