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62" r:id="rId8"/>
    <p:sldId id="265" r:id="rId9"/>
    <p:sldId id="266" r:id="rId10"/>
    <p:sldId id="274" r:id="rId11"/>
    <p:sldId id="267" r:id="rId12"/>
    <p:sldId id="269" r:id="rId13"/>
    <p:sldId id="268" r:id="rId14"/>
    <p:sldId id="271" r:id="rId15"/>
    <p:sldId id="270"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spd.group/machine-learning/e-commerce-fraud-dete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046558"/>
            <a:ext cx="4775075" cy="1630907"/>
          </a:xfrm>
        </p:spPr>
        <p:txBody>
          <a:bodyPr>
            <a:normAutofit fontScale="90000"/>
          </a:bodyPr>
          <a:lstStyle/>
          <a:p>
            <a:r>
              <a:rPr lang="en-US" sz="4400" dirty="0">
                <a:solidFill>
                  <a:schemeClr val="tx1"/>
                </a:solidFill>
                <a:latin typeface="Times New Roman" panose="02020603050405020304" pitchFamily="18" charset="0"/>
                <a:cs typeface="Times New Roman" panose="02020603050405020304" pitchFamily="18" charset="0"/>
              </a:rPr>
              <a:t>CREDIT CARD FRAUD DETECTION SOLUTIONS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96964" y="3694822"/>
            <a:ext cx="4775075" cy="1188073"/>
          </a:xfrm>
        </p:spPr>
        <p:txBody>
          <a:bodyPr>
            <a:normAutofit fontScale="92500" lnSpcReduction="10000"/>
          </a:bodyPr>
          <a:lstStyle/>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Yathish N V </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Paras S Khurana</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Sameer Kulkarni</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Sarthak Shivaraj</a:t>
            </a:r>
          </a:p>
          <a:p>
            <a:pPr algn="l"/>
            <a:endParaRPr lang="en-IN" b="1" i="0" dirty="0">
              <a:solidFill>
                <a:schemeClr val="tx1"/>
              </a:solidFill>
              <a:effectLst/>
              <a:latin typeface="Times New Roman" panose="02020603050405020304" pitchFamily="18" charset="0"/>
              <a:cs typeface="Times New Roman" panose="02020603050405020304" pitchFamily="18" charset="0"/>
            </a:endParaRPr>
          </a:p>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6A9F6DD-E57D-497D-9E4D-CDF46695B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02" y="435665"/>
            <a:ext cx="3585542" cy="2491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5BD52F-6305-4698-B89E-CC6244EBE0A9}"/>
              </a:ext>
            </a:extLst>
          </p:cNvPr>
          <p:cNvSpPr txBox="1"/>
          <p:nvPr/>
        </p:nvSpPr>
        <p:spPr>
          <a:xfrm>
            <a:off x="931793" y="2926673"/>
            <a:ext cx="2830169" cy="923330"/>
          </a:xfrm>
          <a:prstGeom prst="rect">
            <a:avLst/>
          </a:prstGeom>
          <a:noFill/>
        </p:spPr>
        <p:txBody>
          <a:bodyPr wrap="square" rtlCol="0">
            <a:spAutoFit/>
          </a:bodyPr>
          <a:lstStyle/>
          <a:p>
            <a:r>
              <a:rPr lang="en-IN" dirty="0"/>
              <a:t>DBSCAN</a:t>
            </a:r>
          </a:p>
          <a:p>
            <a:r>
              <a:rPr lang="en-IN" dirty="0"/>
              <a:t>-Not a good measure for Fraud detection.</a:t>
            </a:r>
          </a:p>
        </p:txBody>
      </p:sp>
      <p:pic>
        <p:nvPicPr>
          <p:cNvPr id="3076" name="Picture 4">
            <a:extLst>
              <a:ext uri="{FF2B5EF4-FFF2-40B4-BE49-F238E27FC236}">
                <a16:creationId xmlns:a16="http://schemas.microsoft.com/office/drawing/2014/main" id="{CC685125-F174-4686-9A38-DAAC335BE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853" y="2136145"/>
            <a:ext cx="7825409" cy="42861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CFAD83-C7EF-401E-BA78-D4A6AFE2282C}"/>
              </a:ext>
            </a:extLst>
          </p:cNvPr>
          <p:cNvSpPr txBox="1"/>
          <p:nvPr/>
        </p:nvSpPr>
        <p:spPr>
          <a:xfrm>
            <a:off x="4731026" y="887896"/>
            <a:ext cx="6414052" cy="1200329"/>
          </a:xfrm>
          <a:prstGeom prst="rect">
            <a:avLst/>
          </a:prstGeom>
          <a:noFill/>
        </p:spPr>
        <p:txBody>
          <a:bodyPr wrap="square" rtlCol="0">
            <a:spAutoFit/>
          </a:bodyPr>
          <a:lstStyle/>
          <a:p>
            <a:r>
              <a:rPr lang="en-IN" b="1" i="0" dirty="0">
                <a:solidFill>
                  <a:srgbClr val="000000"/>
                </a:solidFill>
                <a:effectLst/>
                <a:latin typeface="Helvetica Neue"/>
              </a:rPr>
              <a:t>Agglomerative Clustering</a:t>
            </a:r>
          </a:p>
          <a:p>
            <a:r>
              <a:rPr lang="en-IN" dirty="0"/>
              <a:t>Using </a:t>
            </a:r>
            <a:r>
              <a:rPr lang="en-IN" dirty="0" err="1"/>
              <a:t>Dendograms</a:t>
            </a:r>
            <a:r>
              <a:rPr lang="en-IN" dirty="0"/>
              <a:t> for Classification </a:t>
            </a:r>
          </a:p>
          <a:p>
            <a:r>
              <a:rPr lang="en-IN" dirty="0"/>
              <a:t>RED-Fraud </a:t>
            </a:r>
          </a:p>
          <a:p>
            <a:r>
              <a:rPr lang="en-IN" dirty="0"/>
              <a:t>GREEN- Normal</a:t>
            </a:r>
          </a:p>
        </p:txBody>
      </p:sp>
    </p:spTree>
    <p:extLst>
      <p:ext uri="{BB962C8B-B14F-4D97-AF65-F5344CB8AC3E}">
        <p14:creationId xmlns:p14="http://schemas.microsoft.com/office/powerpoint/2010/main" val="81933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0445368-487F-4401-8753-08E4E015E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079" y="2640018"/>
            <a:ext cx="4271756" cy="299022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6282A95-560F-4835-A953-324801EE4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820" y="2191722"/>
            <a:ext cx="3648075"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8ADF008-301A-4A63-B81B-0CA5D0FC3A55}"/>
              </a:ext>
            </a:extLst>
          </p:cNvPr>
          <p:cNvSpPr txBox="1">
            <a:spLocks/>
          </p:cNvSpPr>
          <p:nvPr/>
        </p:nvSpPr>
        <p:spPr>
          <a:xfrm>
            <a:off x="1177580" y="612250"/>
            <a:ext cx="10058400" cy="1371600"/>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b="1" dirty="0">
                <a:solidFill>
                  <a:srgbClr val="000000"/>
                </a:solidFill>
                <a:latin typeface="Helvetica Neue"/>
              </a:rPr>
              <a:t>Agglomerative Clustering</a:t>
            </a:r>
            <a:br>
              <a:rPr lang="en-IN" b="1" dirty="0">
                <a:solidFill>
                  <a:srgbClr val="000000"/>
                </a:solidFill>
                <a:latin typeface="Helvetica Neue"/>
              </a:rPr>
            </a:br>
            <a:endParaRPr lang="en-IN" dirty="0"/>
          </a:p>
        </p:txBody>
      </p:sp>
      <p:sp>
        <p:nvSpPr>
          <p:cNvPr id="4" name="TextBox 3">
            <a:extLst>
              <a:ext uri="{FF2B5EF4-FFF2-40B4-BE49-F238E27FC236}">
                <a16:creationId xmlns:a16="http://schemas.microsoft.com/office/drawing/2014/main" id="{19A6DB67-D5FE-4596-A439-2BAA47BF758C}"/>
              </a:ext>
            </a:extLst>
          </p:cNvPr>
          <p:cNvSpPr txBox="1"/>
          <p:nvPr/>
        </p:nvSpPr>
        <p:spPr>
          <a:xfrm>
            <a:off x="1789043" y="1868557"/>
            <a:ext cx="2703444" cy="646331"/>
          </a:xfrm>
          <a:prstGeom prst="rect">
            <a:avLst/>
          </a:prstGeom>
          <a:noFill/>
        </p:spPr>
        <p:txBody>
          <a:bodyPr wrap="square" rtlCol="0">
            <a:spAutoFit/>
          </a:bodyPr>
          <a:lstStyle/>
          <a:p>
            <a:r>
              <a:rPr lang="en-IN" dirty="0"/>
              <a:t>Using Silhouette Index for Calculation </a:t>
            </a:r>
          </a:p>
        </p:txBody>
      </p:sp>
      <p:sp>
        <p:nvSpPr>
          <p:cNvPr id="5" name="TextBox 4">
            <a:extLst>
              <a:ext uri="{FF2B5EF4-FFF2-40B4-BE49-F238E27FC236}">
                <a16:creationId xmlns:a16="http://schemas.microsoft.com/office/drawing/2014/main" id="{FCC30561-60EF-4508-9EE3-BA3E50B258AE}"/>
              </a:ext>
            </a:extLst>
          </p:cNvPr>
          <p:cNvSpPr txBox="1"/>
          <p:nvPr/>
        </p:nvSpPr>
        <p:spPr>
          <a:xfrm>
            <a:off x="7632322" y="1406892"/>
            <a:ext cx="3087757" cy="923330"/>
          </a:xfrm>
          <a:prstGeom prst="rect">
            <a:avLst/>
          </a:prstGeom>
          <a:noFill/>
        </p:spPr>
        <p:txBody>
          <a:bodyPr wrap="square" rtlCol="0">
            <a:spAutoFit/>
          </a:bodyPr>
          <a:lstStyle/>
          <a:p>
            <a:r>
              <a:rPr lang="en-IN" dirty="0"/>
              <a:t>Final Classification Between Fraud and Non Fraud</a:t>
            </a:r>
          </a:p>
        </p:txBody>
      </p:sp>
      <p:sp>
        <p:nvSpPr>
          <p:cNvPr id="7" name="TextBox 6">
            <a:extLst>
              <a:ext uri="{FF2B5EF4-FFF2-40B4-BE49-F238E27FC236}">
                <a16:creationId xmlns:a16="http://schemas.microsoft.com/office/drawing/2014/main" id="{194D5F99-6507-44B3-B250-D83CF42BDBD1}"/>
              </a:ext>
            </a:extLst>
          </p:cNvPr>
          <p:cNvSpPr txBox="1"/>
          <p:nvPr/>
        </p:nvSpPr>
        <p:spPr>
          <a:xfrm>
            <a:off x="5300870" y="2782957"/>
            <a:ext cx="1934817" cy="2031325"/>
          </a:xfrm>
          <a:prstGeom prst="rect">
            <a:avLst/>
          </a:prstGeom>
          <a:noFill/>
        </p:spPr>
        <p:txBody>
          <a:bodyPr wrap="square" rtlCol="0">
            <a:spAutoFit/>
          </a:bodyPr>
          <a:lstStyle/>
          <a:p>
            <a:r>
              <a:rPr lang="en-IN" dirty="0"/>
              <a:t>Metric calculation for Testing Model Accuracy</a:t>
            </a:r>
          </a:p>
          <a:p>
            <a:endParaRPr lang="en-IN" dirty="0"/>
          </a:p>
          <a:p>
            <a:r>
              <a:rPr lang="en-IN" dirty="0"/>
              <a:t>Accuracy :</a:t>
            </a:r>
          </a:p>
          <a:p>
            <a:r>
              <a:rPr lang="en-IN" dirty="0"/>
              <a:t>90.313%</a:t>
            </a:r>
          </a:p>
        </p:txBody>
      </p:sp>
    </p:spTree>
    <p:extLst>
      <p:ext uri="{BB962C8B-B14F-4D97-AF65-F5344CB8AC3E}">
        <p14:creationId xmlns:p14="http://schemas.microsoft.com/office/powerpoint/2010/main" val="50650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055C6-0E17-41ED-96B9-8D5DEB9B3B1A}"/>
              </a:ext>
            </a:extLst>
          </p:cNvPr>
          <p:cNvSpPr>
            <a:spLocks noGrp="1"/>
          </p:cNvSpPr>
          <p:nvPr>
            <p:ph idx="1"/>
          </p:nvPr>
        </p:nvSpPr>
        <p:spPr>
          <a:xfrm>
            <a:off x="1066800" y="1830333"/>
            <a:ext cx="10058400" cy="1371600"/>
          </a:xfrm>
        </p:spPr>
        <p:txBody>
          <a:bodyPr/>
          <a:lstStyle/>
          <a:p>
            <a:r>
              <a:rPr lang="en-IN" b="1" i="0" dirty="0">
                <a:solidFill>
                  <a:srgbClr val="000000"/>
                </a:solidFill>
                <a:effectLst/>
                <a:latin typeface="Helvetica Neue"/>
              </a:rPr>
              <a:t>XGB Classifier</a:t>
            </a:r>
          </a:p>
          <a:p>
            <a:r>
              <a:rPr lang="en-IN" b="1" i="0" dirty="0">
                <a:solidFill>
                  <a:srgbClr val="222222"/>
                </a:solidFill>
                <a:effectLst/>
                <a:latin typeface="arial" panose="020B0604020202020204" pitchFamily="34" charset="0"/>
              </a:rPr>
              <a:t>XGBoost</a:t>
            </a:r>
            <a:r>
              <a:rPr lang="en-IN" b="0" i="0" dirty="0">
                <a:solidFill>
                  <a:srgbClr val="222222"/>
                </a:solidFill>
                <a:effectLst/>
                <a:latin typeface="arial" panose="020B0604020202020204" pitchFamily="34" charset="0"/>
              </a:rPr>
              <a:t> is a decision-tree-based ensemble Machine Learning algorithm that uses a gradient boosting framework. In prediction problems involving unstructured data (images, text, etc.) ... A wide range of applications: Can be used to solve regression, classification, ranking, and user-defined prediction problems.</a:t>
            </a:r>
          </a:p>
          <a:p>
            <a:endParaRPr lang="en-IN" b="0" i="0" dirty="0">
              <a:solidFill>
                <a:srgbClr val="222222"/>
              </a:solidFill>
              <a:effectLst/>
              <a:latin typeface="arial" panose="020B0604020202020204" pitchFamily="34" charset="0"/>
            </a:endParaRPr>
          </a:p>
          <a:p>
            <a:endParaRPr lang="en-IN" dirty="0"/>
          </a:p>
        </p:txBody>
      </p:sp>
      <p:sp>
        <p:nvSpPr>
          <p:cNvPr id="6" name="Title 1">
            <a:extLst>
              <a:ext uri="{FF2B5EF4-FFF2-40B4-BE49-F238E27FC236}">
                <a16:creationId xmlns:a16="http://schemas.microsoft.com/office/drawing/2014/main" id="{6901B3D8-D869-408C-A6D7-98AB1B097E43}"/>
              </a:ext>
            </a:extLst>
          </p:cNvPr>
          <p:cNvSpPr>
            <a:spLocks noGrp="1"/>
          </p:cNvSpPr>
          <p:nvPr>
            <p:ph type="title"/>
          </p:nvPr>
        </p:nvSpPr>
        <p:spPr>
          <a:xfrm>
            <a:off x="1066800" y="642938"/>
            <a:ext cx="10058400" cy="1371600"/>
          </a:xfrm>
        </p:spPr>
        <p:txBody>
          <a:bodyPr>
            <a:normAutofit/>
          </a:bodyPr>
          <a:lstStyle/>
          <a:p>
            <a:r>
              <a:rPr lang="en-IN" sz="3600" b="1" dirty="0">
                <a:latin typeface="Times New Roman" panose="02020603050405020304" pitchFamily="18" charset="0"/>
                <a:cs typeface="Times New Roman" panose="02020603050405020304" pitchFamily="18" charset="0"/>
              </a:rPr>
              <a:t>SUPERVISED LEARNING TECHNIQUES</a:t>
            </a:r>
          </a:p>
        </p:txBody>
      </p:sp>
      <p:sp>
        <p:nvSpPr>
          <p:cNvPr id="7" name="TextBox 6">
            <a:extLst>
              <a:ext uri="{FF2B5EF4-FFF2-40B4-BE49-F238E27FC236}">
                <a16:creationId xmlns:a16="http://schemas.microsoft.com/office/drawing/2014/main" id="{C3AC253A-A731-4850-9EA2-ABF24E669324}"/>
              </a:ext>
            </a:extLst>
          </p:cNvPr>
          <p:cNvSpPr txBox="1"/>
          <p:nvPr/>
        </p:nvSpPr>
        <p:spPr>
          <a:xfrm>
            <a:off x="957469" y="4201278"/>
            <a:ext cx="10277061" cy="1754326"/>
          </a:xfrm>
          <a:prstGeom prst="rect">
            <a:avLst/>
          </a:prstGeom>
          <a:noFill/>
        </p:spPr>
        <p:txBody>
          <a:bodyPr wrap="square" rtlCol="0">
            <a:spAutoFit/>
          </a:bodyPr>
          <a:lstStyle/>
          <a:p>
            <a:r>
              <a:rPr lang="en-IN" dirty="0"/>
              <a:t>Metric calculation for Testing Model Accuracy</a:t>
            </a:r>
          </a:p>
          <a:p>
            <a:endParaRPr lang="en-IN" dirty="0"/>
          </a:p>
          <a:p>
            <a:r>
              <a:rPr lang="en-IN" dirty="0"/>
              <a:t>Accuracy : 96.54471%</a:t>
            </a:r>
          </a:p>
          <a:p>
            <a:endParaRPr lang="en-IN" dirty="0"/>
          </a:p>
          <a:p>
            <a:pPr marL="285750" indent="-285750">
              <a:buFont typeface="Arial" panose="020B0604020202020204" pitchFamily="34" charset="0"/>
              <a:buChar char="•"/>
            </a:pPr>
            <a:r>
              <a:rPr lang="en-IN" dirty="0"/>
              <a:t>Better Measurement than unsupervised since accuracy is higher.</a:t>
            </a:r>
          </a:p>
          <a:p>
            <a:endParaRPr lang="en-IN" dirty="0"/>
          </a:p>
        </p:txBody>
      </p:sp>
      <p:sp>
        <p:nvSpPr>
          <p:cNvPr id="9" name="TextBox 8">
            <a:extLst>
              <a:ext uri="{FF2B5EF4-FFF2-40B4-BE49-F238E27FC236}">
                <a16:creationId xmlns:a16="http://schemas.microsoft.com/office/drawing/2014/main" id="{5E8F43A7-36A1-45E1-B7B7-FFEB8E067C3A}"/>
              </a:ext>
            </a:extLst>
          </p:cNvPr>
          <p:cNvSpPr txBox="1"/>
          <p:nvPr/>
        </p:nvSpPr>
        <p:spPr>
          <a:xfrm>
            <a:off x="1530626" y="3301473"/>
            <a:ext cx="6798365" cy="646331"/>
          </a:xfrm>
          <a:prstGeom prst="rect">
            <a:avLst/>
          </a:prstGeom>
          <a:noFill/>
        </p:spPr>
        <p:txBody>
          <a:bodyPr wrap="square" rtlCol="0">
            <a:spAutoFit/>
          </a:bodyPr>
          <a:lstStyle/>
          <a:p>
            <a:pPr marL="285750" indent="-285750">
              <a:buFont typeface="Arial" panose="020B0604020202020204" pitchFamily="34" charset="0"/>
              <a:buChar char="•"/>
            </a:pPr>
            <a:r>
              <a:rPr lang="en-IN" dirty="0"/>
              <a:t>Random Forest Classifier  </a:t>
            </a:r>
          </a:p>
          <a:p>
            <a:r>
              <a:rPr lang="en-IN" dirty="0"/>
              <a:t>Accuracy :95.8333%</a:t>
            </a:r>
          </a:p>
        </p:txBody>
      </p:sp>
    </p:spTree>
    <p:extLst>
      <p:ext uri="{BB962C8B-B14F-4D97-AF65-F5344CB8AC3E}">
        <p14:creationId xmlns:p14="http://schemas.microsoft.com/office/powerpoint/2010/main" val="177217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28EC2-534A-48CA-9A4D-4F58D05A6482}"/>
              </a:ext>
            </a:extLst>
          </p:cNvPr>
          <p:cNvSpPr>
            <a:spLocks noGrp="1"/>
          </p:cNvSpPr>
          <p:nvPr>
            <p:ph idx="1"/>
          </p:nvPr>
        </p:nvSpPr>
        <p:spPr>
          <a:xfrm>
            <a:off x="728870" y="715617"/>
            <a:ext cx="10396330" cy="5237127"/>
          </a:xfrm>
        </p:spPr>
        <p:txBody>
          <a:bodyPr/>
          <a:lstStyle/>
          <a:p>
            <a:r>
              <a:rPr lang="en-IN" sz="3200" b="1" i="0" dirty="0">
                <a:solidFill>
                  <a:srgbClr val="000000"/>
                </a:solidFill>
                <a:effectLst/>
                <a:latin typeface="Helvetica Neue"/>
              </a:rPr>
              <a:t>Naive Bayes </a:t>
            </a:r>
          </a:p>
          <a:p>
            <a:r>
              <a:rPr lang="en-IN" sz="2000" b="1" i="0" dirty="0">
                <a:solidFill>
                  <a:srgbClr val="222222"/>
                </a:solidFill>
                <a:effectLst/>
                <a:latin typeface="arial" panose="020B0604020202020204" pitchFamily="34" charset="0"/>
              </a:rPr>
              <a:t>Naive Bayes classifiers</a:t>
            </a:r>
            <a:r>
              <a:rPr lang="en-IN" sz="2000" b="0" i="0" dirty="0">
                <a:solidFill>
                  <a:srgbClr val="222222"/>
                </a:solidFill>
                <a:effectLst/>
                <a:latin typeface="arial" panose="020B0604020202020204" pitchFamily="34" charset="0"/>
              </a:rPr>
              <a:t> are a collection of classification algorithms based on </a:t>
            </a:r>
            <a:r>
              <a:rPr lang="en-IN" sz="2000" b="1" i="0" dirty="0">
                <a:solidFill>
                  <a:srgbClr val="222222"/>
                </a:solidFill>
                <a:effectLst/>
                <a:latin typeface="arial" panose="020B0604020202020204" pitchFamily="34" charset="0"/>
              </a:rPr>
              <a:t>Bayes</a:t>
            </a:r>
            <a:r>
              <a:rPr lang="en-IN" sz="2000" b="0" i="0" dirty="0">
                <a:solidFill>
                  <a:srgbClr val="222222"/>
                </a:solidFill>
                <a:effectLst/>
                <a:latin typeface="arial" panose="020B0604020202020204" pitchFamily="34" charset="0"/>
              </a:rPr>
              <a:t>' Theorem. It is not a single </a:t>
            </a:r>
            <a:r>
              <a:rPr lang="en-IN" sz="2000" b="1" i="0" dirty="0">
                <a:solidFill>
                  <a:srgbClr val="222222"/>
                </a:solidFill>
                <a:effectLst/>
                <a:latin typeface="arial" panose="020B0604020202020204" pitchFamily="34" charset="0"/>
              </a:rPr>
              <a:t>algorithm</a:t>
            </a:r>
            <a:r>
              <a:rPr lang="en-IN" sz="2000" b="0" i="0" dirty="0">
                <a:solidFill>
                  <a:srgbClr val="222222"/>
                </a:solidFill>
                <a:effectLst/>
                <a:latin typeface="arial" panose="020B0604020202020204" pitchFamily="34" charset="0"/>
              </a:rPr>
              <a:t> but a family of algorithms where all of them share a common principle, i.e. every pair of features being classified is independent of each other</a:t>
            </a:r>
            <a:endParaRPr lang="en-IN" sz="1800" b="1" i="0" dirty="0">
              <a:solidFill>
                <a:srgbClr val="000000"/>
              </a:solidFill>
              <a:effectLst/>
              <a:latin typeface="Helvetica Neue"/>
            </a:endParaRPr>
          </a:p>
          <a:p>
            <a:endParaRPr lang="en-IN" dirty="0"/>
          </a:p>
        </p:txBody>
      </p:sp>
      <p:sp>
        <p:nvSpPr>
          <p:cNvPr id="5" name="TextBox 4">
            <a:extLst>
              <a:ext uri="{FF2B5EF4-FFF2-40B4-BE49-F238E27FC236}">
                <a16:creationId xmlns:a16="http://schemas.microsoft.com/office/drawing/2014/main" id="{E8197C1C-473F-4BFB-8AFA-B80AFF036B2E}"/>
              </a:ext>
            </a:extLst>
          </p:cNvPr>
          <p:cNvSpPr txBox="1"/>
          <p:nvPr/>
        </p:nvSpPr>
        <p:spPr>
          <a:xfrm>
            <a:off x="1066800" y="3192241"/>
            <a:ext cx="10277061" cy="2862322"/>
          </a:xfrm>
          <a:prstGeom prst="rect">
            <a:avLst/>
          </a:prstGeom>
          <a:noFill/>
        </p:spPr>
        <p:txBody>
          <a:bodyPr wrap="square" rtlCol="0">
            <a:spAutoFit/>
          </a:bodyPr>
          <a:lstStyle/>
          <a:p>
            <a:r>
              <a:rPr lang="en-IN" dirty="0"/>
              <a:t>Metric calculation for Testing Model Accuracy</a:t>
            </a:r>
          </a:p>
          <a:p>
            <a:endParaRPr lang="en-IN" dirty="0"/>
          </a:p>
          <a:p>
            <a:r>
              <a:rPr lang="en-IN" dirty="0"/>
              <a:t>Accuracy : 99.36623%</a:t>
            </a:r>
          </a:p>
          <a:p>
            <a:endParaRPr lang="en-IN" dirty="0"/>
          </a:p>
          <a:p>
            <a:r>
              <a:rPr lang="en-IN" dirty="0"/>
              <a:t>Highest Predicted Accuracy that Model Predicts using Naïve Bayes Algorithm.</a:t>
            </a:r>
          </a:p>
          <a:p>
            <a:endParaRPr lang="en-IN" dirty="0"/>
          </a:p>
          <a:p>
            <a:endParaRPr lang="en-IN" dirty="0"/>
          </a:p>
          <a:p>
            <a:r>
              <a:rPr lang="en-IN" dirty="0">
                <a:latin typeface="Algerian" panose="04020705040A02060702" pitchFamily="82" charset="0"/>
              </a:rPr>
              <a:t>HENCE NAÏVE BAYES ALGORITHM IS BEST SITUATED FOR FRAUD DETECTION USING SENSITIVE DATA WITH Clustering classification.</a:t>
            </a:r>
          </a:p>
          <a:p>
            <a:endParaRPr lang="en-IN" dirty="0"/>
          </a:p>
        </p:txBody>
      </p:sp>
    </p:spTree>
    <p:extLst>
      <p:ext uri="{BB962C8B-B14F-4D97-AF65-F5344CB8AC3E}">
        <p14:creationId xmlns:p14="http://schemas.microsoft.com/office/powerpoint/2010/main" val="280942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DD0676-2AC8-4FF5-A8B8-F6801384D51C}"/>
              </a:ext>
            </a:extLst>
          </p:cNvPr>
          <p:cNvPicPr>
            <a:picLocks noChangeAspect="1"/>
          </p:cNvPicPr>
          <p:nvPr/>
        </p:nvPicPr>
        <p:blipFill>
          <a:blip r:embed="rId2"/>
          <a:stretch>
            <a:fillRect/>
          </a:stretch>
        </p:blipFill>
        <p:spPr>
          <a:xfrm>
            <a:off x="925167" y="689112"/>
            <a:ext cx="6664078" cy="5261114"/>
          </a:xfrm>
          <a:prstGeom prst="rect">
            <a:avLst/>
          </a:prstGeom>
        </p:spPr>
      </p:pic>
      <p:sp>
        <p:nvSpPr>
          <p:cNvPr id="4" name="TextBox 3">
            <a:extLst>
              <a:ext uri="{FF2B5EF4-FFF2-40B4-BE49-F238E27FC236}">
                <a16:creationId xmlns:a16="http://schemas.microsoft.com/office/drawing/2014/main" id="{5D082748-280B-4E22-AE54-5B35E04F5300}"/>
              </a:ext>
            </a:extLst>
          </p:cNvPr>
          <p:cNvSpPr txBox="1"/>
          <p:nvPr/>
        </p:nvSpPr>
        <p:spPr>
          <a:xfrm>
            <a:off x="7792278" y="1397675"/>
            <a:ext cx="3684104" cy="2585323"/>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dirty="0">
                <a:latin typeface="Britannic Bold" panose="020B0903060703020204" pitchFamily="34" charset="0"/>
                <a:cs typeface="Times New Roman" panose="02020603050405020304" pitchFamily="18" charset="0"/>
              </a:rPr>
              <a:t>Our model Prediction</a:t>
            </a:r>
          </a:p>
          <a:p>
            <a:pPr marL="342900" indent="-342900">
              <a:buFont typeface="+mj-lt"/>
              <a:buAutoNum type="arabicPeriod"/>
            </a:pPr>
            <a:r>
              <a:rPr lang="en-IN" dirty="0">
                <a:latin typeface="Britannic Bold" panose="020B0903060703020204" pitchFamily="34" charset="0"/>
                <a:cs typeface="Times New Roman" panose="02020603050405020304" pitchFamily="18" charset="0"/>
              </a:rPr>
              <a:t>Naïve Bayes:99.366%</a:t>
            </a:r>
          </a:p>
          <a:p>
            <a:pPr marL="342900" indent="-342900">
              <a:buFont typeface="+mj-lt"/>
              <a:buAutoNum type="arabicPeriod"/>
            </a:pPr>
            <a:r>
              <a:rPr lang="en-IN" dirty="0">
                <a:latin typeface="Britannic Bold" panose="020B0903060703020204" pitchFamily="34" charset="0"/>
                <a:cs typeface="Times New Roman" panose="02020603050405020304" pitchFamily="18" charset="0"/>
              </a:rPr>
              <a:t>XG Boost Classifier: 96.5447</a:t>
            </a:r>
          </a:p>
          <a:p>
            <a:pPr marL="342900" indent="-342900">
              <a:buFont typeface="+mj-lt"/>
              <a:buAutoNum type="arabicPeriod"/>
            </a:pPr>
            <a:r>
              <a:rPr lang="en-IN" dirty="0">
                <a:latin typeface="Britannic Bold" panose="020B0903060703020204" pitchFamily="34" charset="0"/>
                <a:cs typeface="Times New Roman" panose="02020603050405020304" pitchFamily="18" charset="0"/>
              </a:rPr>
              <a:t>Agglomerative Clustering: 90.313%</a:t>
            </a:r>
          </a:p>
          <a:p>
            <a:pPr marL="342900" indent="-342900">
              <a:buFont typeface="+mj-lt"/>
              <a:buAutoNum type="arabicPeriod"/>
            </a:pPr>
            <a:r>
              <a:rPr lang="en-IN" dirty="0">
                <a:latin typeface="Britannic Bold" panose="020B0903060703020204" pitchFamily="34" charset="0"/>
                <a:cs typeface="Times New Roman" panose="02020603050405020304" pitchFamily="18" charset="0"/>
              </a:rPr>
              <a:t>Random Forest Classifier:95.833%</a:t>
            </a:r>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78659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D456-E505-4A27-B255-60C3BE1D64D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FD2D64C-A22C-4281-9FEF-044D1C7E286E}"/>
              </a:ext>
            </a:extLst>
          </p:cNvPr>
          <p:cNvSpPr>
            <a:spLocks noGrp="1"/>
          </p:cNvSpPr>
          <p:nvPr>
            <p:ph idx="1"/>
          </p:nvPr>
        </p:nvSpPr>
        <p:spPr/>
        <p:txBody>
          <a:bodyPr>
            <a:normAutofit fontScale="92500"/>
          </a:bodyPr>
          <a:lstStyle/>
          <a:p>
            <a:r>
              <a:rPr lang="en-IN" sz="1800" b="0" i="0" dirty="0">
                <a:solidFill>
                  <a:srgbClr val="292929"/>
                </a:solidFill>
                <a:effectLst/>
                <a:latin typeface="charter"/>
              </a:rPr>
              <a:t>Fraud detection is a complex issue that requires a substantial amount of planning before throwing machine learning algorithms at it. Nonetheless, it is also an application of data science and machine learning for the good, which makes sure that the customer’s money is safe and not easily tampered with.</a:t>
            </a:r>
            <a:endParaRPr lang="en-IN" sz="1800" b="0" i="0" dirty="0">
              <a:solidFill>
                <a:srgbClr val="292929"/>
              </a:solidFill>
              <a:effectLst/>
              <a:latin typeface="Times New Roman" panose="02020603050405020304" pitchFamily="18" charset="0"/>
              <a:cs typeface="Times New Roman" panose="02020603050405020304" pitchFamily="18" charset="0"/>
            </a:endParaRPr>
          </a:p>
          <a:p>
            <a:r>
              <a:rPr lang="en-IN" sz="1900" b="0" i="0" dirty="0">
                <a:solidFill>
                  <a:srgbClr val="10293F"/>
                </a:solidFill>
                <a:effectLst/>
                <a:latin typeface="Gilroy-Light"/>
              </a:rPr>
              <a:t>To effectively prevent the criminal actions that lead to the leakage of bank account information, skimming, counterfeit credit cards, the theft of billions of dollars annually, and the loss of reputation and customer loyalty, credit card issuers should consider the implementation of advanced Credit Card Fraud Prevention system and leveraging the most effective detection methods. Machine Learning-based methods can continuously improve the accuracy of fraud prevention solutions according to information about each cardholder’s behaviour. These AI solutions are suited perfectly not only for credit cards but can be implemented for </a:t>
            </a:r>
            <a:r>
              <a:rPr lang="en-IN" sz="1900" b="0" i="0" u="none" strike="noStrike" dirty="0">
                <a:solidFill>
                  <a:srgbClr val="007BFF"/>
                </a:solidFill>
                <a:effectLst/>
                <a:latin typeface="Gilroy-Bold"/>
                <a:hlinkClick r:id="rId2"/>
              </a:rPr>
              <a:t>eCommerce fraud detection</a:t>
            </a:r>
            <a:r>
              <a:rPr lang="en-IN" sz="1900" b="0" i="0" dirty="0">
                <a:solidFill>
                  <a:srgbClr val="10293F"/>
                </a:solidFill>
                <a:effectLst/>
                <a:latin typeface="Gilroy-Light"/>
              </a:rPr>
              <a:t> purposes, as well as many other industries were financial transactions are involved.</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094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8CAD-246D-46FA-9F58-5DCB06ED90EA}"/>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3768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89931D-AFC4-4765-94F3-514457841D5C}"/>
              </a:ext>
            </a:extLst>
          </p:cNvPr>
          <p:cNvPicPr>
            <a:picLocks noChangeAspect="1"/>
          </p:cNvPicPr>
          <p:nvPr/>
        </p:nvPicPr>
        <p:blipFill>
          <a:blip r:embed="rId2"/>
          <a:stretch>
            <a:fillRect/>
          </a:stretch>
        </p:blipFill>
        <p:spPr>
          <a:xfrm>
            <a:off x="742328" y="571500"/>
            <a:ext cx="4505325" cy="5715000"/>
          </a:xfrm>
          <a:prstGeom prst="rect">
            <a:avLst/>
          </a:prstGeom>
        </p:spPr>
      </p:pic>
      <p:sp>
        <p:nvSpPr>
          <p:cNvPr id="4" name="TextBox 3">
            <a:extLst>
              <a:ext uri="{FF2B5EF4-FFF2-40B4-BE49-F238E27FC236}">
                <a16:creationId xmlns:a16="http://schemas.microsoft.com/office/drawing/2014/main" id="{A164A8D0-76FC-4E0F-9EE2-26DA83D5E821}"/>
              </a:ext>
            </a:extLst>
          </p:cNvPr>
          <p:cNvSpPr txBox="1"/>
          <p:nvPr/>
        </p:nvSpPr>
        <p:spPr>
          <a:xfrm>
            <a:off x="5804452" y="571500"/>
            <a:ext cx="5857461" cy="4708981"/>
          </a:xfrm>
          <a:prstGeom prst="rect">
            <a:avLst/>
          </a:prstGeom>
          <a:noFill/>
        </p:spPr>
        <p:txBody>
          <a:bodyPr wrap="square" rtlCol="0">
            <a:spAutoFit/>
          </a:bodyPr>
          <a:lstStyle/>
          <a:p>
            <a:r>
              <a:rPr lang="en-IN" sz="2000" b="1" i="0" dirty="0">
                <a:solidFill>
                  <a:srgbClr val="10293F"/>
                </a:solidFill>
                <a:effectLst/>
                <a:latin typeface="Times New Roman" panose="02020603050405020304" pitchFamily="18" charset="0"/>
                <a:cs typeface="Times New Roman" panose="02020603050405020304" pitchFamily="18" charset="0"/>
              </a:rPr>
              <a:t>Credit Card Fraud Detection with Machine Learning</a:t>
            </a:r>
          </a:p>
          <a:p>
            <a:endParaRPr lang="en-IN" sz="2000" b="1" i="0" dirty="0">
              <a:solidFill>
                <a:srgbClr val="10293F"/>
              </a:solidFill>
              <a:effectLst/>
              <a:latin typeface="Times New Roman" panose="02020603050405020304" pitchFamily="18" charset="0"/>
              <a:cs typeface="Times New Roman" panose="02020603050405020304" pitchFamily="18" charset="0"/>
            </a:endParaRPr>
          </a:p>
          <a:p>
            <a:r>
              <a:rPr lang="en-IN" sz="2000" i="0" dirty="0">
                <a:solidFill>
                  <a:srgbClr val="10293F"/>
                </a:solidFill>
                <a:effectLst/>
                <a:latin typeface="Times New Roman" panose="02020603050405020304" pitchFamily="18" charset="0"/>
                <a:cs typeface="Times New Roman" panose="02020603050405020304" pitchFamily="18" charset="0"/>
              </a:rPr>
              <a:t>It</a:t>
            </a:r>
            <a:r>
              <a:rPr lang="en-IN" sz="2000" b="0" i="0" dirty="0">
                <a:solidFill>
                  <a:srgbClr val="10293F"/>
                </a:solidFill>
                <a:effectLst/>
                <a:latin typeface="Times New Roman" panose="02020603050405020304" pitchFamily="18" charset="0"/>
                <a:cs typeface="Times New Roman" panose="02020603050405020304" pitchFamily="18" charset="0"/>
              </a:rPr>
              <a:t> is a process of data investigation by a Data Science team and the development of a model that will provide the best results in revealing and preventing fraudulent transactions. This is achieved through bringing together all meaningful features of card users’ transactions, such as Date, User Zone, Product Category, Amount, Provider, Client’s Behavioural Patterns, etc. The information is then run through a subtly trained model that finds patterns and rules so that it can classify whether a transaction is fraudulent or is legitimate. Now you know what is fraud protection, let’s look at the most common types of threats.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36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67A1BF-C563-40B8-AF22-5B1F62DD4F5A}"/>
              </a:ext>
            </a:extLst>
          </p:cNvPr>
          <p:cNvPicPr>
            <a:picLocks noChangeAspect="1"/>
          </p:cNvPicPr>
          <p:nvPr/>
        </p:nvPicPr>
        <p:blipFill>
          <a:blip r:embed="rId2"/>
          <a:stretch>
            <a:fillRect/>
          </a:stretch>
        </p:blipFill>
        <p:spPr>
          <a:xfrm>
            <a:off x="1384957" y="765137"/>
            <a:ext cx="9422086" cy="5327725"/>
          </a:xfrm>
          <a:prstGeom prst="rect">
            <a:avLst/>
          </a:prstGeom>
        </p:spPr>
      </p:pic>
    </p:spTree>
    <p:extLst>
      <p:ext uri="{BB962C8B-B14F-4D97-AF65-F5344CB8AC3E}">
        <p14:creationId xmlns:p14="http://schemas.microsoft.com/office/powerpoint/2010/main" val="14601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BA8C-E9D3-463A-98A4-7F1804E084A1}"/>
              </a:ext>
            </a:extLst>
          </p:cNvPr>
          <p:cNvSpPr>
            <a:spLocks noGrp="1"/>
          </p:cNvSpPr>
          <p:nvPr>
            <p:ph type="title"/>
          </p:nvPr>
        </p:nvSpPr>
        <p:spPr/>
        <p:txBody>
          <a:bodyPr/>
          <a:lstStyle/>
          <a:p>
            <a:r>
              <a:rPr lang="en-IN" dirty="0"/>
              <a:t>Types of Credit card Fraud</a:t>
            </a:r>
          </a:p>
        </p:txBody>
      </p:sp>
      <p:pic>
        <p:nvPicPr>
          <p:cNvPr id="5" name="Content Placeholder 4">
            <a:extLst>
              <a:ext uri="{FF2B5EF4-FFF2-40B4-BE49-F238E27FC236}">
                <a16:creationId xmlns:a16="http://schemas.microsoft.com/office/drawing/2014/main" id="{15425FE1-2896-41FB-A02E-1713B17C11F4}"/>
              </a:ext>
            </a:extLst>
          </p:cNvPr>
          <p:cNvPicPr>
            <a:picLocks noGrp="1" noChangeAspect="1"/>
          </p:cNvPicPr>
          <p:nvPr>
            <p:ph idx="1"/>
          </p:nvPr>
        </p:nvPicPr>
        <p:blipFill>
          <a:blip r:embed="rId2"/>
          <a:stretch>
            <a:fillRect/>
          </a:stretch>
        </p:blipFill>
        <p:spPr>
          <a:xfrm>
            <a:off x="934279" y="2014194"/>
            <a:ext cx="10058400" cy="37481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0715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12C-FBF2-4A60-8439-027AE73DE246}"/>
              </a:ext>
            </a:extLst>
          </p:cNvPr>
          <p:cNvSpPr>
            <a:spLocks noGrp="1"/>
          </p:cNvSpPr>
          <p:nvPr>
            <p:ph type="title"/>
          </p:nvPr>
        </p:nvSpPr>
        <p:spPr/>
        <p:txBody>
          <a:bodyPr/>
          <a:lstStyle/>
          <a:p>
            <a:r>
              <a:rPr lang="en-IN" b="0" dirty="0">
                <a:solidFill>
                  <a:srgbClr val="10293F"/>
                </a:solidFill>
                <a:effectLst/>
                <a:latin typeface="Gilroy-Bold"/>
              </a:rPr>
              <a:t>Credit Card Fraud Detection Systems</a:t>
            </a:r>
            <a:endParaRPr lang="en-IN" b="1" dirty="0"/>
          </a:p>
        </p:txBody>
      </p:sp>
      <p:sp>
        <p:nvSpPr>
          <p:cNvPr id="3" name="Content Placeholder 2">
            <a:extLst>
              <a:ext uri="{FF2B5EF4-FFF2-40B4-BE49-F238E27FC236}">
                <a16:creationId xmlns:a16="http://schemas.microsoft.com/office/drawing/2014/main" id="{FEBCF377-B1EC-4C3B-B06D-50235AD4DFB3}"/>
              </a:ext>
            </a:extLst>
          </p:cNvPr>
          <p:cNvSpPr>
            <a:spLocks noGrp="1"/>
          </p:cNvSpPr>
          <p:nvPr>
            <p:ph idx="1"/>
          </p:nvPr>
        </p:nvSpPr>
        <p:spPr/>
        <p:txBody>
          <a:bodyPr>
            <a:normAutofit fontScale="85000" lnSpcReduction="10000"/>
          </a:bodyPr>
          <a:lstStyle/>
          <a:p>
            <a:r>
              <a:rPr lang="en-IN" sz="2000" dirty="0">
                <a:latin typeface="Times New Roman" panose="02020603050405020304" pitchFamily="18" charset="0"/>
                <a:cs typeface="Times New Roman" panose="02020603050405020304" pitchFamily="18" charset="0"/>
              </a:rPr>
              <a:t>Building a strong AI Powered Smart Fraud Detection System has  predictive ML model  that </a:t>
            </a:r>
            <a:r>
              <a:rPr lang="en-IN" sz="2000" b="0" i="0" dirty="0">
                <a:solidFill>
                  <a:srgbClr val="10293F"/>
                </a:solidFill>
                <a:effectLst/>
                <a:latin typeface="Times New Roman" panose="02020603050405020304" pitchFamily="18" charset="0"/>
                <a:cs typeface="Times New Roman" panose="02020603050405020304" pitchFamily="18" charset="0"/>
              </a:rPr>
              <a:t>learn from prior data and estimate the probability of a fraudulent credit card transaction.</a:t>
            </a:r>
          </a:p>
          <a:p>
            <a:r>
              <a:rPr lang="en-IN" sz="2000" dirty="0">
                <a:solidFill>
                  <a:srgbClr val="10293F"/>
                </a:solidFill>
                <a:latin typeface="Times New Roman" panose="02020603050405020304" pitchFamily="18" charset="0"/>
                <a:cs typeface="Times New Roman" panose="02020603050405020304" pitchFamily="18" charset="0"/>
              </a:rPr>
              <a:t>Our approach to Build the system using ML</a:t>
            </a:r>
          </a:p>
          <a:p>
            <a:pPr marL="342900" indent="-342900">
              <a:buFont typeface="+mj-lt"/>
              <a:buAutoNum type="arabicPeriod"/>
            </a:pPr>
            <a:r>
              <a:rPr lang="en-IN" sz="2000" dirty="0">
                <a:solidFill>
                  <a:srgbClr val="10293F"/>
                </a:solidFill>
                <a:latin typeface="Times New Roman" panose="02020603050405020304" pitchFamily="18" charset="0"/>
                <a:cs typeface="Times New Roman" panose="02020603050405020304" pitchFamily="18" charset="0"/>
              </a:rPr>
              <a:t>Collecting the dataset that can be used for modelling. Dataset link : </a:t>
            </a:r>
            <a:r>
              <a:rPr lang="en-IN" sz="2000" dirty="0">
                <a:solidFill>
                  <a:srgbClr val="10293F"/>
                </a:solidFill>
                <a:latin typeface="Times New Roman" panose="02020603050405020304" pitchFamily="18" charset="0"/>
                <a:cs typeface="Times New Roman" panose="02020603050405020304" pitchFamily="18" charset="0"/>
                <a:hlinkClick r:id="rId2"/>
              </a:rPr>
              <a:t>https://www.kaggle.com/mlg-ulb/creditcardfraud</a:t>
            </a:r>
            <a:endParaRPr lang="en-IN" sz="2000" dirty="0">
              <a:solidFill>
                <a:srgbClr val="10293F"/>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solidFill>
                  <a:srgbClr val="10293F"/>
                </a:solidFill>
                <a:latin typeface="Times New Roman" panose="02020603050405020304" pitchFamily="18" charset="0"/>
                <a:cs typeface="Times New Roman" panose="02020603050405020304" pitchFamily="18" charset="0"/>
              </a:rPr>
              <a:t>Data Cleaning and Outliers Removal</a:t>
            </a:r>
          </a:p>
          <a:p>
            <a:pPr marL="342900" indent="-342900">
              <a:buFont typeface="+mj-lt"/>
              <a:buAutoNum type="arabicPeriod"/>
            </a:pPr>
            <a:r>
              <a:rPr lang="en-IN" sz="2000" dirty="0">
                <a:solidFill>
                  <a:srgbClr val="10293F"/>
                </a:solidFill>
                <a:latin typeface="Times New Roman" panose="02020603050405020304" pitchFamily="18" charset="0"/>
                <a:cs typeface="Times New Roman" panose="02020603050405020304" pitchFamily="18" charset="0"/>
              </a:rPr>
              <a:t>Feature Engineering</a:t>
            </a:r>
          </a:p>
          <a:p>
            <a:pPr marL="342900" indent="-342900">
              <a:buFont typeface="+mj-lt"/>
              <a:buAutoNum type="arabicPeriod"/>
            </a:pPr>
            <a:r>
              <a:rPr lang="en-IN" sz="2000" dirty="0">
                <a:solidFill>
                  <a:srgbClr val="10293F"/>
                </a:solidFill>
                <a:latin typeface="Times New Roman" panose="02020603050405020304" pitchFamily="18" charset="0"/>
                <a:cs typeface="Times New Roman" panose="02020603050405020304" pitchFamily="18" charset="0"/>
              </a:rPr>
              <a:t>Unsupervised Learning Model</a:t>
            </a:r>
          </a:p>
          <a:p>
            <a:pPr marL="342900" indent="-342900">
              <a:buFont typeface="+mj-lt"/>
              <a:buAutoNum type="arabicPeriod"/>
            </a:pPr>
            <a:r>
              <a:rPr lang="en-IN" sz="2000" dirty="0">
                <a:solidFill>
                  <a:srgbClr val="10293F"/>
                </a:solidFill>
                <a:latin typeface="Times New Roman" panose="02020603050405020304" pitchFamily="18" charset="0"/>
                <a:cs typeface="Times New Roman" panose="02020603050405020304" pitchFamily="18" charset="0"/>
              </a:rPr>
              <a:t>Supervised Learning Model</a:t>
            </a:r>
          </a:p>
          <a:p>
            <a:pPr marL="342900" indent="-342900">
              <a:buFont typeface="+mj-lt"/>
              <a:buAutoNum type="arabicPeriod"/>
            </a:pPr>
            <a:r>
              <a:rPr lang="en-IN" sz="2000" dirty="0">
                <a:solidFill>
                  <a:srgbClr val="10293F"/>
                </a:solidFill>
                <a:latin typeface="Times New Roman" panose="02020603050405020304" pitchFamily="18" charset="0"/>
                <a:cs typeface="Times New Roman" panose="02020603050405020304" pitchFamily="18" charset="0"/>
              </a:rPr>
              <a:t>Metrics Calculation </a:t>
            </a:r>
          </a:p>
          <a:p>
            <a:pPr marL="342900" indent="-342900">
              <a:buFont typeface="+mj-lt"/>
              <a:buAutoNum type="arabicPeriod"/>
            </a:pPr>
            <a:r>
              <a:rPr lang="en-IN" sz="1900" dirty="0">
                <a:solidFill>
                  <a:srgbClr val="10293F"/>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039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E133D2-3D9D-485B-AD31-5A853B1560D3}"/>
              </a:ext>
            </a:extLst>
          </p:cNvPr>
          <p:cNvPicPr>
            <a:picLocks noChangeAspect="1"/>
          </p:cNvPicPr>
          <p:nvPr/>
        </p:nvPicPr>
        <p:blipFill>
          <a:blip r:embed="rId2"/>
          <a:stretch>
            <a:fillRect/>
          </a:stretch>
        </p:blipFill>
        <p:spPr>
          <a:xfrm>
            <a:off x="745317" y="2903697"/>
            <a:ext cx="10701365" cy="2940512"/>
          </a:xfrm>
          <a:prstGeom prst="rect">
            <a:avLst/>
          </a:prstGeom>
        </p:spPr>
      </p:pic>
      <p:sp>
        <p:nvSpPr>
          <p:cNvPr id="4" name="TextBox 3">
            <a:extLst>
              <a:ext uri="{FF2B5EF4-FFF2-40B4-BE49-F238E27FC236}">
                <a16:creationId xmlns:a16="http://schemas.microsoft.com/office/drawing/2014/main" id="{CD72BD4A-411A-43EA-A42F-9D3509D4D7EC}"/>
              </a:ext>
            </a:extLst>
          </p:cNvPr>
          <p:cNvSpPr txBox="1"/>
          <p:nvPr/>
        </p:nvSpPr>
        <p:spPr>
          <a:xfrm>
            <a:off x="1354918" y="1192695"/>
            <a:ext cx="9021535" cy="769441"/>
          </a:xfrm>
          <a:prstGeom prst="rect">
            <a:avLst/>
          </a:prstGeom>
          <a:noFill/>
        </p:spPr>
        <p:txBody>
          <a:bodyPr wrap="square" rtlCol="0">
            <a:spAutoFit/>
          </a:bodyPr>
          <a:lstStyle/>
          <a:p>
            <a:pPr algn="ctr"/>
            <a:r>
              <a:rPr lang="en-IN" sz="4400" dirty="0"/>
              <a:t>Sample Dataset</a:t>
            </a:r>
          </a:p>
        </p:txBody>
      </p:sp>
    </p:spTree>
    <p:extLst>
      <p:ext uri="{BB962C8B-B14F-4D97-AF65-F5344CB8AC3E}">
        <p14:creationId xmlns:p14="http://schemas.microsoft.com/office/powerpoint/2010/main" val="326198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07500F3-E483-41EC-A337-0F174D51A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062" y="548629"/>
            <a:ext cx="6757160" cy="60981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594984-4A19-41D7-BB32-B6D36F8761AC}"/>
              </a:ext>
            </a:extLst>
          </p:cNvPr>
          <p:cNvSpPr txBox="1"/>
          <p:nvPr/>
        </p:nvSpPr>
        <p:spPr>
          <a:xfrm>
            <a:off x="662609" y="1060174"/>
            <a:ext cx="3485321" cy="646331"/>
          </a:xfrm>
          <a:prstGeom prst="rect">
            <a:avLst/>
          </a:prstGeom>
          <a:noFill/>
        </p:spPr>
        <p:txBody>
          <a:bodyPr wrap="square" rtlCol="0">
            <a:spAutoFit/>
          </a:bodyPr>
          <a:lstStyle/>
          <a:p>
            <a:r>
              <a:rPr lang="en-IN" dirty="0"/>
              <a:t>Correlation </a:t>
            </a:r>
            <a:r>
              <a:rPr lang="en-IN" dirty="0" err="1"/>
              <a:t>HeatMAp</a:t>
            </a:r>
            <a:endParaRPr lang="en-IN" dirty="0"/>
          </a:p>
          <a:p>
            <a:r>
              <a:rPr lang="en-IN" dirty="0"/>
              <a:t>For sensitive Data.</a:t>
            </a:r>
          </a:p>
        </p:txBody>
      </p:sp>
    </p:spTree>
    <p:extLst>
      <p:ext uri="{BB962C8B-B14F-4D97-AF65-F5344CB8AC3E}">
        <p14:creationId xmlns:p14="http://schemas.microsoft.com/office/powerpoint/2010/main" val="8140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9FA12B-8BB9-49F8-A27B-F2522C83A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927" y="673499"/>
            <a:ext cx="7841536" cy="51972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0CD3EA-05DF-4014-B02F-8E9F7797257D}"/>
              </a:ext>
            </a:extLst>
          </p:cNvPr>
          <p:cNvSpPr txBox="1"/>
          <p:nvPr/>
        </p:nvSpPr>
        <p:spPr>
          <a:xfrm>
            <a:off x="808383" y="927652"/>
            <a:ext cx="2924544" cy="2092881"/>
          </a:xfrm>
          <a:prstGeom prst="rect">
            <a:avLst/>
          </a:prstGeom>
          <a:noFill/>
        </p:spPr>
        <p:txBody>
          <a:bodyPr wrap="square" rtlCol="0">
            <a:spAutoFit/>
          </a:bodyPr>
          <a:lstStyle/>
          <a:p>
            <a:r>
              <a:rPr lang="en-IN" sz="2800" b="1" i="0" dirty="0">
                <a:solidFill>
                  <a:srgbClr val="000000"/>
                </a:solidFill>
                <a:effectLst/>
                <a:latin typeface="Helvetica Neue"/>
              </a:rPr>
              <a:t>Dimensionality Reduction With t-SNE for Visualization</a:t>
            </a:r>
          </a:p>
          <a:p>
            <a:endParaRPr lang="en-IN" dirty="0"/>
          </a:p>
        </p:txBody>
      </p:sp>
      <p:sp>
        <p:nvSpPr>
          <p:cNvPr id="3" name="TextBox 2">
            <a:extLst>
              <a:ext uri="{FF2B5EF4-FFF2-40B4-BE49-F238E27FC236}">
                <a16:creationId xmlns:a16="http://schemas.microsoft.com/office/drawing/2014/main" id="{297C2983-8511-41AC-9C89-FC95E5DA0016}"/>
              </a:ext>
            </a:extLst>
          </p:cNvPr>
          <p:cNvSpPr txBox="1"/>
          <p:nvPr/>
        </p:nvSpPr>
        <p:spPr>
          <a:xfrm>
            <a:off x="808383" y="3193774"/>
            <a:ext cx="2570921" cy="1754326"/>
          </a:xfrm>
          <a:prstGeom prst="rect">
            <a:avLst/>
          </a:prstGeom>
          <a:noFill/>
        </p:spPr>
        <p:txBody>
          <a:bodyPr wrap="square" rtlCol="0">
            <a:spAutoFit/>
          </a:bodyPr>
          <a:lstStyle/>
          <a:p>
            <a:r>
              <a:rPr lang="en-IN" dirty="0"/>
              <a:t>Normalization was done after Visualization</a:t>
            </a:r>
          </a:p>
          <a:p>
            <a:r>
              <a:rPr lang="en-IN" dirty="0"/>
              <a:t>PCA was used for further scaling the data.</a:t>
            </a:r>
          </a:p>
        </p:txBody>
      </p:sp>
    </p:spTree>
    <p:extLst>
      <p:ext uri="{BB962C8B-B14F-4D97-AF65-F5344CB8AC3E}">
        <p14:creationId xmlns:p14="http://schemas.microsoft.com/office/powerpoint/2010/main" val="287491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9CBA-A04E-444A-9288-B31F12A457C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UNSUPERVISED LEARNING TECHNIQUES</a:t>
            </a:r>
          </a:p>
        </p:txBody>
      </p:sp>
      <p:sp>
        <p:nvSpPr>
          <p:cNvPr id="3" name="Content Placeholder 2">
            <a:extLst>
              <a:ext uri="{FF2B5EF4-FFF2-40B4-BE49-F238E27FC236}">
                <a16:creationId xmlns:a16="http://schemas.microsoft.com/office/drawing/2014/main" id="{8BC88B82-42D3-49C5-84A9-01DCD3FD287B}"/>
              </a:ext>
            </a:extLst>
          </p:cNvPr>
          <p:cNvSpPr>
            <a:spLocks noGrp="1"/>
          </p:cNvSpPr>
          <p:nvPr>
            <p:ph idx="1"/>
          </p:nvPr>
        </p:nvSpPr>
        <p:spPr/>
        <p:txBody>
          <a:bodyPr/>
          <a:lstStyle/>
          <a:p>
            <a:r>
              <a:rPr lang="en-IN" b="1" dirty="0"/>
              <a:t>K-Means Clustering</a:t>
            </a:r>
          </a:p>
          <a:p>
            <a:r>
              <a:rPr lang="en-IN" b="1" dirty="0"/>
              <a:t>DBSCAN</a:t>
            </a:r>
          </a:p>
          <a:p>
            <a:r>
              <a:rPr lang="en-IN" b="1" i="0" dirty="0">
                <a:solidFill>
                  <a:srgbClr val="000000"/>
                </a:solidFill>
                <a:effectLst/>
                <a:latin typeface="Helvetica Neue"/>
              </a:rPr>
              <a:t>Agglomerative Clustering</a:t>
            </a: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dirty="0"/>
          </a:p>
        </p:txBody>
      </p:sp>
      <p:pic>
        <p:nvPicPr>
          <p:cNvPr id="2050" name="Picture 2">
            <a:extLst>
              <a:ext uri="{FF2B5EF4-FFF2-40B4-BE49-F238E27FC236}">
                <a16:creationId xmlns:a16="http://schemas.microsoft.com/office/drawing/2014/main" id="{A535D2D3-EC9C-4FC0-9F94-A60365825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972" y="2103120"/>
            <a:ext cx="6102626" cy="427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E5E7A5-A566-4504-9ED7-989C71196AB6}"/>
              </a:ext>
            </a:extLst>
          </p:cNvPr>
          <p:cNvSpPr txBox="1"/>
          <p:nvPr/>
        </p:nvSpPr>
        <p:spPr>
          <a:xfrm>
            <a:off x="6864625" y="1766036"/>
            <a:ext cx="2464905" cy="369332"/>
          </a:xfrm>
          <a:prstGeom prst="rect">
            <a:avLst/>
          </a:prstGeom>
          <a:noFill/>
        </p:spPr>
        <p:txBody>
          <a:bodyPr wrap="square" rtlCol="0">
            <a:spAutoFit/>
          </a:bodyPr>
          <a:lstStyle/>
          <a:p>
            <a:r>
              <a:rPr lang="en-IN" dirty="0"/>
              <a:t>K-Means Clustering</a:t>
            </a:r>
          </a:p>
        </p:txBody>
      </p:sp>
      <p:pic>
        <p:nvPicPr>
          <p:cNvPr id="2054" name="Picture 6">
            <a:extLst>
              <a:ext uri="{FF2B5EF4-FFF2-40B4-BE49-F238E27FC236}">
                <a16:creationId xmlns:a16="http://schemas.microsoft.com/office/drawing/2014/main" id="{DEC10D9B-9DE6-4699-8AEE-70E240356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44" y="3393720"/>
            <a:ext cx="3901728" cy="273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80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{8598F444-2A0F-4082-8B38-988070AEB49C}tf78438558_win32</Template>
  <TotalTime>65</TotalTime>
  <Words>670</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Algerian</vt:lpstr>
      <vt:lpstr>Arial</vt:lpstr>
      <vt:lpstr>Arial</vt:lpstr>
      <vt:lpstr>Britannic Bold</vt:lpstr>
      <vt:lpstr>Century Gothic</vt:lpstr>
      <vt:lpstr>charter</vt:lpstr>
      <vt:lpstr>Garamond</vt:lpstr>
      <vt:lpstr>Gilroy-Bold</vt:lpstr>
      <vt:lpstr>Gilroy-Light</vt:lpstr>
      <vt:lpstr>Helvetica Neue</vt:lpstr>
      <vt:lpstr>Times New Roman</vt:lpstr>
      <vt:lpstr>SavonVTI</vt:lpstr>
      <vt:lpstr>CREDIT CARD FRAUD DETECTION SOLUTIONS</vt:lpstr>
      <vt:lpstr>PowerPoint Presentation</vt:lpstr>
      <vt:lpstr>PowerPoint Presentation</vt:lpstr>
      <vt:lpstr>Types of Credit card Fraud</vt:lpstr>
      <vt:lpstr>Credit Card Fraud Detection Systems</vt:lpstr>
      <vt:lpstr>PowerPoint Presentation</vt:lpstr>
      <vt:lpstr>PowerPoint Presentation</vt:lpstr>
      <vt:lpstr>PowerPoint Presentation</vt:lpstr>
      <vt:lpstr>UNSUPERVISED LEARNING TECHNIQUES</vt:lpstr>
      <vt:lpstr>PowerPoint Presentation</vt:lpstr>
      <vt:lpstr>PowerPoint Presentation</vt:lpstr>
      <vt:lpstr>SUPERVISED LEARNING TECHNIQUES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SOLUTIONS</dc:title>
  <dc:creator>YATHISH N V</dc:creator>
  <cp:lastModifiedBy>YATHISH N V</cp:lastModifiedBy>
  <cp:revision>12</cp:revision>
  <dcterms:created xsi:type="dcterms:W3CDTF">2020-10-31T05:16:33Z</dcterms:created>
  <dcterms:modified xsi:type="dcterms:W3CDTF">2020-10-31T06:21:44Z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