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1"/>
  </p:notesMasterIdLst>
  <p:handoutMasterIdLst>
    <p:handoutMasterId r:id="rId72"/>
  </p:handoutMasterIdLst>
  <p:sldIdLst>
    <p:sldId id="256" r:id="rId4"/>
    <p:sldId id="379" r:id="rId5"/>
    <p:sldId id="380" r:id="rId6"/>
    <p:sldId id="284" r:id="rId7"/>
    <p:sldId id="303" r:id="rId8"/>
    <p:sldId id="285" r:id="rId9"/>
    <p:sldId id="354" r:id="rId10"/>
    <p:sldId id="286" r:id="rId11"/>
    <p:sldId id="356" r:id="rId12"/>
    <p:sldId id="259" r:id="rId13"/>
    <p:sldId id="304" r:id="rId14"/>
    <p:sldId id="367" r:id="rId15"/>
    <p:sldId id="317" r:id="rId16"/>
    <p:sldId id="318" r:id="rId17"/>
    <p:sldId id="368" r:id="rId18"/>
    <p:sldId id="289" r:id="rId19"/>
    <p:sldId id="366" r:id="rId20"/>
    <p:sldId id="342" r:id="rId21"/>
    <p:sldId id="263" r:id="rId22"/>
    <p:sldId id="305" r:id="rId23"/>
    <p:sldId id="320" r:id="rId24"/>
    <p:sldId id="343" r:id="rId25"/>
    <p:sldId id="326" r:id="rId26"/>
    <p:sldId id="344" r:id="rId27"/>
    <p:sldId id="382" r:id="rId28"/>
    <p:sldId id="345" r:id="rId29"/>
    <p:sldId id="273" r:id="rId30"/>
    <p:sldId id="315" r:id="rId31"/>
    <p:sldId id="316" r:id="rId32"/>
    <p:sldId id="338" r:id="rId33"/>
    <p:sldId id="385" r:id="rId34"/>
    <p:sldId id="348" r:id="rId35"/>
    <p:sldId id="369" r:id="rId36"/>
    <p:sldId id="384" r:id="rId37"/>
    <p:sldId id="370" r:id="rId38"/>
    <p:sldId id="371" r:id="rId39"/>
    <p:sldId id="372" r:id="rId40"/>
    <p:sldId id="378" r:id="rId41"/>
    <p:sldId id="383" r:id="rId42"/>
    <p:sldId id="381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23" r:id="rId52"/>
    <p:sldId id="321" r:id="rId53"/>
    <p:sldId id="324" r:id="rId54"/>
    <p:sldId id="325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9" r:id="rId67"/>
    <p:sldId id="340" r:id="rId68"/>
    <p:sldId id="357" r:id="rId69"/>
    <p:sldId id="261" r:id="rId7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FF8AD13-57F1-4F98-BF06-827766617998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F8F172-F246-4DC6-B59F-665E9706C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3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518" cy="481878"/>
          </a:xfrm>
          <a:prstGeom prst="rect">
            <a:avLst/>
          </a:prstGeom>
        </p:spPr>
        <p:txBody>
          <a:bodyPr vert="horz" lIns="86741" tIns="43371" rIns="86741" bIns="4337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190" y="1"/>
            <a:ext cx="3170518" cy="481878"/>
          </a:xfrm>
          <a:prstGeom prst="rect">
            <a:avLst/>
          </a:prstGeom>
        </p:spPr>
        <p:txBody>
          <a:bodyPr vert="horz" lIns="86741" tIns="43371" rIns="86741" bIns="43371" rtlCol="0"/>
          <a:lstStyle>
            <a:lvl1pPr algn="r">
              <a:defRPr sz="1100"/>
            </a:lvl1pPr>
          </a:lstStyle>
          <a:p>
            <a:fld id="{6F050707-3057-44A9-89EA-0844D0EE973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741" tIns="43371" rIns="86741" bIns="433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19" y="4620275"/>
            <a:ext cx="5850965" cy="3780775"/>
          </a:xfrm>
          <a:prstGeom prst="rect">
            <a:avLst/>
          </a:prstGeom>
        </p:spPr>
        <p:txBody>
          <a:bodyPr vert="horz" lIns="86741" tIns="43371" rIns="86741" bIns="4337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323"/>
            <a:ext cx="3170518" cy="481878"/>
          </a:xfrm>
          <a:prstGeom prst="rect">
            <a:avLst/>
          </a:prstGeom>
        </p:spPr>
        <p:txBody>
          <a:bodyPr vert="horz" lIns="86741" tIns="43371" rIns="86741" bIns="4337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190" y="9119323"/>
            <a:ext cx="3170518" cy="481878"/>
          </a:xfrm>
          <a:prstGeom prst="rect">
            <a:avLst/>
          </a:prstGeom>
        </p:spPr>
        <p:txBody>
          <a:bodyPr vert="horz" lIns="86741" tIns="43371" rIns="86741" bIns="43371" rtlCol="0" anchor="b"/>
          <a:lstStyle>
            <a:lvl1pPr algn="r">
              <a:defRPr sz="1100"/>
            </a:lvl1pPr>
          </a:lstStyle>
          <a:p>
            <a:fld id="{668D3F61-550F-466E-BC8D-B25DCF40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1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D3F61-550F-466E-BC8D-B25DCF4089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6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D3F61-550F-466E-BC8D-B25DCF4089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D3F61-550F-466E-BC8D-B25DCF4089B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D3F61-550F-466E-BC8D-B25DCF4089B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7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239762B-E99E-4478-8144-A5782EB72E9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A158A9-8A3A-4CBB-BFEE-EE7F2538C84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53D600A-45DB-455B-A42F-536ABE7B7EA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2EA959D-B813-4E6B-9D09-04356BCD41D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C0D16A9-9C3A-4553-A03C-798FEB1D0B5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70B66B9-FB3B-4B1B-9AB5-32FDF410943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Genomics Assembly and Analysis Training Module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48337" y="2511243"/>
            <a:ext cx="137992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48273" y="2511243"/>
            <a:ext cx="500063" cy="1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85060" y="2511243"/>
            <a:ext cx="708660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0825" y="2511243"/>
            <a:ext cx="708660" cy="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 rot="5400000">
            <a:off x="2568873" y="1852593"/>
            <a:ext cx="341034" cy="708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22734" y="1688188"/>
            <a:ext cx="201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Original viral sequence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3313505" y="2627537"/>
            <a:ext cx="369598" cy="500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80291" y="3069109"/>
            <a:ext cx="70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primer</a:t>
            </a:r>
          </a:p>
        </p:txBody>
      </p:sp>
      <p:sp>
        <p:nvSpPr>
          <p:cNvPr id="25" name="Left Brace 24"/>
          <p:cNvSpPr/>
          <p:nvPr/>
        </p:nvSpPr>
        <p:spPr>
          <a:xfrm rot="5400000">
            <a:off x="4265618" y="1528038"/>
            <a:ext cx="345359" cy="13799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14915" y="1522100"/>
            <a:ext cx="144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Illumina adapter</a:t>
            </a:r>
          </a:p>
        </p:txBody>
      </p:sp>
      <p:sp>
        <p:nvSpPr>
          <p:cNvPr id="120" name="Left Brace 119"/>
          <p:cNvSpPr/>
          <p:nvPr/>
        </p:nvSpPr>
        <p:spPr>
          <a:xfrm rot="16200000">
            <a:off x="5374638" y="2537521"/>
            <a:ext cx="341034" cy="708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820680" y="3039264"/>
            <a:ext cx="144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Illumina adapter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68445" y="1774267"/>
            <a:ext cx="4242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 adapters to both ends of the DNA fragment to be sequenced.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These are DNA sequences necessary for sequencing on the Illumina </a:t>
            </a:r>
            <a:r>
              <a:rPr lang="en-US" b="1" dirty="0" err="1"/>
              <a:t>Miseq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pool of DNA to be sequenced is known as a “library.”</a:t>
            </a:r>
          </a:p>
        </p:txBody>
      </p:sp>
      <p:sp>
        <p:nvSpPr>
          <p:cNvPr id="18" name="TextShape 1">
            <a:extLst>
              <a:ext uri="{FF2B5EF4-FFF2-40B4-BE49-F238E27FC236}">
                <a16:creationId xmlns:a16="http://schemas.microsoft.com/office/drawing/2014/main" id="{3A82C2D2-26B2-4952-AD60-E6A89AC1FD28}"/>
              </a:ext>
            </a:extLst>
          </p:cNvPr>
          <p:cNvSpPr txBox="1"/>
          <p:nvPr/>
        </p:nvSpPr>
        <p:spPr>
          <a:xfrm>
            <a:off x="407966" y="-7504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dirty="0"/>
              <a:t>Sequence on the Illumina </a:t>
            </a:r>
            <a:r>
              <a:rPr lang="en-US" sz="3600" dirty="0" err="1"/>
              <a:t>Miseq</a:t>
            </a:r>
            <a:r>
              <a:rPr lang="en-US" sz="3600" dirty="0"/>
              <a:t> instrument</a:t>
            </a:r>
            <a:endParaRPr lang="en-US" sz="3600" b="0" strike="noStrike" spc="-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48337" y="2511243"/>
            <a:ext cx="137992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48273" y="2511243"/>
            <a:ext cx="500063" cy="1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85060" y="2511243"/>
            <a:ext cx="708660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0825" y="2511243"/>
            <a:ext cx="708660" cy="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 rot="5400000">
            <a:off x="2568873" y="1852593"/>
            <a:ext cx="341034" cy="708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22734" y="1688188"/>
            <a:ext cx="203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Original viral sequence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3313505" y="2627537"/>
            <a:ext cx="369598" cy="500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80291" y="3069109"/>
            <a:ext cx="70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primer</a:t>
            </a:r>
          </a:p>
        </p:txBody>
      </p:sp>
      <p:sp>
        <p:nvSpPr>
          <p:cNvPr id="25" name="Left Brace 24"/>
          <p:cNvSpPr/>
          <p:nvPr/>
        </p:nvSpPr>
        <p:spPr>
          <a:xfrm rot="5400000">
            <a:off x="4265618" y="1528038"/>
            <a:ext cx="345359" cy="13799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14915" y="1522100"/>
            <a:ext cx="144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Illumina adapter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609600" y="4414938"/>
            <a:ext cx="1436370" cy="3357"/>
            <a:chOff x="609600" y="4414938"/>
            <a:chExt cx="1436370" cy="33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135898" y="4414938"/>
              <a:ext cx="599773" cy="3357"/>
            </a:xfrm>
            <a:prstGeom prst="line">
              <a:avLst/>
            </a:prstGeom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917051" y="4414938"/>
              <a:ext cx="217348" cy="1"/>
            </a:xfrm>
            <a:prstGeom prst="line">
              <a:avLst/>
            </a:prstGeom>
            <a:ln w="412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9600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737957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51" y="3710953"/>
            <a:ext cx="3352381" cy="2514286"/>
          </a:xfrm>
          <a:prstGeom prst="rect">
            <a:avLst/>
          </a:prstGeom>
        </p:spPr>
      </p:pic>
      <p:sp>
        <p:nvSpPr>
          <p:cNvPr id="120" name="Left Brace 119"/>
          <p:cNvSpPr/>
          <p:nvPr/>
        </p:nvSpPr>
        <p:spPr>
          <a:xfrm rot="16200000">
            <a:off x="5374638" y="2537521"/>
            <a:ext cx="341034" cy="708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820680" y="3039264"/>
            <a:ext cx="144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Illumina adapter</a:t>
            </a:r>
          </a:p>
        </p:txBody>
      </p:sp>
      <p:sp>
        <p:nvSpPr>
          <p:cNvPr id="122" name="Right Arrow 121"/>
          <p:cNvSpPr/>
          <p:nvPr/>
        </p:nvSpPr>
        <p:spPr>
          <a:xfrm>
            <a:off x="3232413" y="4534342"/>
            <a:ext cx="932873" cy="72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762000" y="4567338"/>
            <a:ext cx="1436370" cy="3357"/>
            <a:chOff x="609600" y="4414938"/>
            <a:chExt cx="1436370" cy="3357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1135898" y="4414938"/>
              <a:ext cx="599773" cy="3357"/>
            </a:xfrm>
            <a:prstGeom prst="line">
              <a:avLst/>
            </a:prstGeom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917051" y="4414938"/>
              <a:ext cx="217348" cy="1"/>
            </a:xfrm>
            <a:prstGeom prst="line">
              <a:avLst/>
            </a:prstGeom>
            <a:ln w="412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09600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737957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914400" y="4719738"/>
            <a:ext cx="1436370" cy="3357"/>
            <a:chOff x="609600" y="4414938"/>
            <a:chExt cx="1436370" cy="3357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1135898" y="4414938"/>
              <a:ext cx="599773" cy="3357"/>
            </a:xfrm>
            <a:prstGeom prst="line">
              <a:avLst/>
            </a:prstGeom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917051" y="4414938"/>
              <a:ext cx="217348" cy="1"/>
            </a:xfrm>
            <a:prstGeom prst="line">
              <a:avLst/>
            </a:prstGeom>
            <a:ln w="412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09600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737957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1066800" y="4872138"/>
            <a:ext cx="1436370" cy="3357"/>
            <a:chOff x="609600" y="4414938"/>
            <a:chExt cx="1436370" cy="3357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1135898" y="4414938"/>
              <a:ext cx="599773" cy="3357"/>
            </a:xfrm>
            <a:prstGeom prst="line">
              <a:avLst/>
            </a:prstGeom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917051" y="4414938"/>
              <a:ext cx="217348" cy="1"/>
            </a:xfrm>
            <a:prstGeom prst="line">
              <a:avLst/>
            </a:prstGeom>
            <a:ln w="412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09600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737957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1219200" y="5024538"/>
            <a:ext cx="1436370" cy="3357"/>
            <a:chOff x="609600" y="4414938"/>
            <a:chExt cx="1436370" cy="3357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1135898" y="4414938"/>
              <a:ext cx="599773" cy="3357"/>
            </a:xfrm>
            <a:prstGeom prst="line">
              <a:avLst/>
            </a:prstGeom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917051" y="4414938"/>
              <a:ext cx="217348" cy="1"/>
            </a:xfrm>
            <a:prstGeom prst="line">
              <a:avLst/>
            </a:prstGeom>
            <a:ln w="412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09600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737957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1371600" y="5176938"/>
            <a:ext cx="1436370" cy="3357"/>
            <a:chOff x="609600" y="4414938"/>
            <a:chExt cx="1436370" cy="3357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1135898" y="4414938"/>
              <a:ext cx="599773" cy="3357"/>
            </a:xfrm>
            <a:prstGeom prst="line">
              <a:avLst/>
            </a:prstGeom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917051" y="4414938"/>
              <a:ext cx="217348" cy="1"/>
            </a:xfrm>
            <a:prstGeom prst="line">
              <a:avLst/>
            </a:prstGeom>
            <a:ln w="412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609600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737957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1524000" y="5329338"/>
            <a:ext cx="1436370" cy="3357"/>
            <a:chOff x="609600" y="4414938"/>
            <a:chExt cx="1436370" cy="3357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1135898" y="4414938"/>
              <a:ext cx="599773" cy="3357"/>
            </a:xfrm>
            <a:prstGeom prst="line">
              <a:avLst/>
            </a:prstGeom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917051" y="4414938"/>
              <a:ext cx="217348" cy="1"/>
            </a:xfrm>
            <a:prstGeom prst="line">
              <a:avLst/>
            </a:prstGeom>
            <a:ln w="412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09600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1737957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1676400" y="5481738"/>
            <a:ext cx="1436370" cy="3357"/>
            <a:chOff x="609600" y="4414938"/>
            <a:chExt cx="1436370" cy="3357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135898" y="4414938"/>
              <a:ext cx="599773" cy="3357"/>
            </a:xfrm>
            <a:prstGeom prst="line">
              <a:avLst/>
            </a:prstGeom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917051" y="4414938"/>
              <a:ext cx="217348" cy="1"/>
            </a:xfrm>
            <a:prstGeom prst="line">
              <a:avLst/>
            </a:prstGeom>
            <a:ln w="412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09600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737957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1828800" y="5634138"/>
            <a:ext cx="1436370" cy="3357"/>
            <a:chOff x="609600" y="4414938"/>
            <a:chExt cx="1436370" cy="3357"/>
          </a:xfrm>
        </p:grpSpPr>
        <p:cxnSp>
          <p:nvCxnSpPr>
            <p:cNvPr id="172" name="Straight Connector 171"/>
            <p:cNvCxnSpPr/>
            <p:nvPr/>
          </p:nvCxnSpPr>
          <p:spPr>
            <a:xfrm>
              <a:off x="1135898" y="4414938"/>
              <a:ext cx="599773" cy="3357"/>
            </a:xfrm>
            <a:prstGeom prst="line">
              <a:avLst/>
            </a:prstGeom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917051" y="4414938"/>
              <a:ext cx="217348" cy="1"/>
            </a:xfrm>
            <a:prstGeom prst="line">
              <a:avLst/>
            </a:prstGeom>
            <a:ln w="412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09600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737957" y="4414938"/>
              <a:ext cx="308013" cy="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484468" y="3285044"/>
            <a:ext cx="3619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piece of DNA is sequenced twice, starting from either end (Paired end sequencing). The products of a sequencing run are called “reads.” The sequence and quality information are stored in .</a:t>
            </a:r>
            <a:r>
              <a:rPr lang="en-US" sz="1400" dirty="0" err="1"/>
              <a:t>fastq</a:t>
            </a:r>
            <a:r>
              <a:rPr lang="en-US" sz="1400" dirty="0"/>
              <a:t> files.</a:t>
            </a:r>
          </a:p>
        </p:txBody>
      </p:sp>
      <p:sp>
        <p:nvSpPr>
          <p:cNvPr id="77" name="Right Arrow 76"/>
          <p:cNvSpPr/>
          <p:nvPr/>
        </p:nvSpPr>
        <p:spPr>
          <a:xfrm rot="1635547">
            <a:off x="7593049" y="4511920"/>
            <a:ext cx="932873" cy="72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stomShape 10"/>
          <p:cNvSpPr/>
          <p:nvPr/>
        </p:nvSpPr>
        <p:spPr>
          <a:xfrm>
            <a:off x="8971250" y="5176938"/>
            <a:ext cx="1365974" cy="980985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b="0" strike="noStrike" spc="-1" dirty="0">
                <a:latin typeface="Arial"/>
              </a:rPr>
              <a:t>Raw data, in .</a:t>
            </a:r>
            <a:r>
              <a:rPr lang="en-US" sz="1400" b="0" strike="noStrike" spc="-1" dirty="0" err="1">
                <a:latin typeface="Arial"/>
              </a:rPr>
              <a:t>fastq</a:t>
            </a:r>
            <a:r>
              <a:rPr lang="en-US" sz="1400" b="0" strike="noStrike" spc="-1" dirty="0">
                <a:latin typeface="Arial"/>
              </a:rPr>
              <a:t> format.</a:t>
            </a:r>
            <a:endParaRPr lang="en-US" sz="1400" spc="-1" dirty="0"/>
          </a:p>
        </p:txBody>
      </p:sp>
      <p:sp>
        <p:nvSpPr>
          <p:cNvPr id="3" name="TextBox 2"/>
          <p:cNvSpPr txBox="1"/>
          <p:nvPr/>
        </p:nvSpPr>
        <p:spPr>
          <a:xfrm>
            <a:off x="407966" y="5783182"/>
            <a:ext cx="275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Library-DNA fragments ready to be sequenced</a:t>
            </a:r>
          </a:p>
        </p:txBody>
      </p:sp>
      <p:sp>
        <p:nvSpPr>
          <p:cNvPr id="80" name="Right Arrow 79"/>
          <p:cNvSpPr/>
          <p:nvPr/>
        </p:nvSpPr>
        <p:spPr>
          <a:xfrm rot="18798369">
            <a:off x="7084695" y="3364227"/>
            <a:ext cx="932873" cy="72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299968" y="5855907"/>
            <a:ext cx="275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Illumina </a:t>
            </a:r>
            <a:r>
              <a:rPr lang="en-US" dirty="0" err="1"/>
              <a:t>MiSeq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224997" y="1674997"/>
            <a:ext cx="3752841" cy="1534747"/>
            <a:chOff x="7819644" y="559377"/>
            <a:chExt cx="3752841" cy="1534747"/>
          </a:xfrm>
        </p:grpSpPr>
        <p:grpSp>
          <p:nvGrpSpPr>
            <p:cNvPr id="2" name="Group 1"/>
            <p:cNvGrpSpPr/>
            <p:nvPr/>
          </p:nvGrpSpPr>
          <p:grpSpPr>
            <a:xfrm>
              <a:off x="7819644" y="1299230"/>
              <a:ext cx="3292968" cy="3720"/>
              <a:chOff x="6187855" y="1688188"/>
              <a:chExt cx="3292968" cy="3720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>
                <a:off x="7394197" y="1688551"/>
                <a:ext cx="1379923" cy="3357"/>
              </a:xfrm>
              <a:prstGeom prst="line">
                <a:avLst/>
              </a:prstGeom>
              <a:ln w="412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6894133" y="1688558"/>
                <a:ext cx="500063" cy="1"/>
              </a:xfrm>
              <a:prstGeom prst="line">
                <a:avLst/>
              </a:prstGeom>
              <a:ln w="412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6187855" y="1688188"/>
                <a:ext cx="708660" cy="0"/>
              </a:xfrm>
              <a:prstGeom prst="line">
                <a:avLst/>
              </a:prstGeom>
              <a:ln w="412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8772163" y="1690569"/>
                <a:ext cx="708660" cy="0"/>
              </a:xfrm>
              <a:prstGeom prst="line">
                <a:avLst/>
              </a:prstGeom>
              <a:ln w="412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>
              <a:off x="8226553" y="1209011"/>
              <a:ext cx="301751" cy="1906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403414" y="1160332"/>
              <a:ext cx="122508" cy="45330"/>
            </a:xfrm>
            <a:prstGeom prst="line">
              <a:avLst/>
            </a:prstGeom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8525922" y="1212590"/>
              <a:ext cx="500063" cy="1"/>
            </a:xfrm>
            <a:prstGeom prst="line">
              <a:avLst/>
            </a:prstGeom>
            <a:ln w="41275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9025985" y="1203983"/>
              <a:ext cx="689962" cy="15536"/>
            </a:xfrm>
            <a:prstGeom prst="line">
              <a:avLst/>
            </a:prstGeom>
            <a:ln w="4127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0403952" y="1415906"/>
              <a:ext cx="303719" cy="0"/>
            </a:xfrm>
            <a:prstGeom prst="line">
              <a:avLst/>
            </a:prstGeom>
            <a:ln w="412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0403952" y="1415906"/>
              <a:ext cx="159543" cy="57246"/>
            </a:xfrm>
            <a:prstGeom prst="line">
              <a:avLst/>
            </a:prstGeom>
            <a:ln w="412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9024029" y="1414226"/>
              <a:ext cx="1379923" cy="3357"/>
            </a:xfrm>
            <a:prstGeom prst="line">
              <a:avLst/>
            </a:prstGeom>
            <a:ln w="4127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8450375" y="559377"/>
              <a:ext cx="2033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Read 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539137" y="1786347"/>
              <a:ext cx="2033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Read 2</a:t>
              </a:r>
            </a:p>
          </p:txBody>
        </p:sp>
        <p:sp>
          <p:nvSpPr>
            <p:cNvPr id="86" name="Left Brace 85"/>
            <p:cNvSpPr/>
            <p:nvPr/>
          </p:nvSpPr>
          <p:spPr>
            <a:xfrm rot="16200000">
              <a:off x="9695333" y="821181"/>
              <a:ext cx="341034" cy="168364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Left Brace 86"/>
            <p:cNvSpPr/>
            <p:nvPr/>
          </p:nvSpPr>
          <p:spPr>
            <a:xfrm rot="5400000">
              <a:off x="8800733" y="269138"/>
              <a:ext cx="341034" cy="1489394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Shape 1"/>
          <p:cNvSpPr txBox="1"/>
          <p:nvPr/>
        </p:nvSpPr>
        <p:spPr>
          <a:xfrm>
            <a:off x="407966" y="-7504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dirty="0"/>
              <a:t>Sequence on the Illumina </a:t>
            </a:r>
            <a:r>
              <a:rPr lang="en-US" sz="3600" dirty="0" err="1"/>
              <a:t>Miseq</a:t>
            </a:r>
            <a:r>
              <a:rPr lang="en-US" sz="3600" dirty="0"/>
              <a:t> instrument</a:t>
            </a:r>
            <a:endParaRPr lang="en-US" sz="36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89" name="Right Arrow 88"/>
          <p:cNvSpPr/>
          <p:nvPr/>
        </p:nvSpPr>
        <p:spPr>
          <a:xfrm rot="8005004">
            <a:off x="1717021" y="3039264"/>
            <a:ext cx="932873" cy="72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654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67" y="2978386"/>
            <a:ext cx="8543065" cy="32345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5292" y="509047"/>
            <a:ext cx="10576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Now we can assemble the raw data produced by the </a:t>
            </a:r>
            <a:r>
              <a:rPr lang="en-US" sz="3200" dirty="0" err="1"/>
              <a:t>Miseq</a:t>
            </a:r>
            <a:r>
              <a:rPr lang="en-US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2046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Assembly: Broad Overview of the Computational Steps</a:t>
            </a:r>
          </a:p>
        </p:txBody>
      </p:sp>
      <p:sp>
        <p:nvSpPr>
          <p:cNvPr id="4" name="CustomShape 10"/>
          <p:cNvSpPr/>
          <p:nvPr/>
        </p:nvSpPr>
        <p:spPr>
          <a:xfrm>
            <a:off x="497912" y="1716527"/>
            <a:ext cx="1365974" cy="980985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b="0" strike="noStrike" spc="-1" dirty="0">
                <a:latin typeface="Arial"/>
              </a:rPr>
              <a:t>Raw data, in .</a:t>
            </a:r>
            <a:r>
              <a:rPr lang="en-US" sz="1400" b="0" strike="noStrike" spc="-1" dirty="0" err="1">
                <a:latin typeface="Arial"/>
              </a:rPr>
              <a:t>fastq</a:t>
            </a:r>
            <a:r>
              <a:rPr lang="en-US" sz="1400" b="0" strike="noStrike" spc="-1" dirty="0">
                <a:latin typeface="Arial"/>
              </a:rPr>
              <a:t> format.</a:t>
            </a:r>
            <a:endParaRPr lang="en-US" sz="1400" spc="-1" dirty="0"/>
          </a:p>
        </p:txBody>
      </p:sp>
      <p:sp>
        <p:nvSpPr>
          <p:cNvPr id="10" name="TextBox 9"/>
          <p:cNvSpPr txBox="1"/>
          <p:nvPr/>
        </p:nvSpPr>
        <p:spPr>
          <a:xfrm>
            <a:off x="2018682" y="5165527"/>
            <a:ext cx="723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Raw data consists of sequences containing fragments of the Ebola genome. Ultimately, we need to take these fragments and assemble them into the complete genome.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61474" y="3981691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63533" y="3981691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9033" y="3798524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080186" y="3798524"/>
            <a:ext cx="217348" cy="1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2735" y="3798524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07821" y="4418051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09880" y="4418051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380" y="4234884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26533" y="4234884"/>
            <a:ext cx="217348" cy="1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9082" y="4234884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97534" y="3665774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99593" y="3665774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35093" y="3482607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16246" y="3482607"/>
            <a:ext cx="217348" cy="1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8795" y="3482607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53354" y="2728604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05754" y="2881004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58154" y="3033404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310554" y="3185804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478040" y="2441501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30440" y="2593901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82840" y="2746301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35240" y="2898701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 rot="19742280">
            <a:off x="2489771" y="3115851"/>
            <a:ext cx="579796" cy="500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391538" y="1538150"/>
            <a:ext cx="2300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adapters and poor quality sequence.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4686332" y="2779165"/>
            <a:ext cx="579796" cy="500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5400000">
            <a:off x="804760" y="2821772"/>
            <a:ext cx="579796" cy="500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5561458" y="2612242"/>
            <a:ext cx="3287261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635759" y="3283644"/>
            <a:ext cx="1643630" cy="5156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9219" y="289350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…CACGTTG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8092" y="227681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…CACGTTGGC…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5759" y="3876542"/>
            <a:ext cx="283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reads to a reference genome 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6724650" y="3649487"/>
            <a:ext cx="1174535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17031" y="3280155"/>
            <a:ext cx="112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TTGGC..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5798555" y="2636206"/>
            <a:ext cx="300" cy="56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704124" y="2646146"/>
            <a:ext cx="1601" cy="90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9310981" y="3600450"/>
            <a:ext cx="2428582" cy="8433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>
            <a:off x="8025286" y="3359718"/>
            <a:ext cx="1128733" cy="500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299298" y="3798524"/>
            <a:ext cx="283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Preliminary Assembled Genome.</a:t>
            </a:r>
          </a:p>
        </p:txBody>
      </p:sp>
    </p:spTree>
    <p:extLst>
      <p:ext uri="{BB962C8B-B14F-4D97-AF65-F5344CB8AC3E}">
        <p14:creationId xmlns:p14="http://schemas.microsoft.com/office/powerpoint/2010/main" val="331547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Prepare for assembly: Open a virtual machine, which contains all of the data and programs you need to complete the module.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5" t="45020" r="64179" b="31824"/>
          <a:stretch/>
        </p:blipFill>
        <p:spPr>
          <a:xfrm>
            <a:off x="490170" y="1960746"/>
            <a:ext cx="2589667" cy="2088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170" y="4336330"/>
            <a:ext cx="241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Oracle VM </a:t>
            </a:r>
            <a:r>
              <a:rPr lang="en-US" dirty="0" err="1"/>
              <a:t>VirtualBox</a:t>
            </a:r>
            <a:r>
              <a:rPr lang="en-US" dirty="0"/>
              <a:t> icon</a:t>
            </a:r>
          </a:p>
        </p:txBody>
      </p:sp>
    </p:spTree>
    <p:extLst>
      <p:ext uri="{BB962C8B-B14F-4D97-AF65-F5344CB8AC3E}">
        <p14:creationId xmlns:p14="http://schemas.microsoft.com/office/powerpoint/2010/main" val="77095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Run through each step of the </a:t>
            </a:r>
            <a:r>
              <a:rPr lang="en-US" dirty="0" err="1"/>
              <a:t>Jupyter</a:t>
            </a:r>
            <a:r>
              <a:rPr lang="en-US" dirty="0"/>
              <a:t> notebook, examining any slides embedded in the step.</a:t>
            </a:r>
          </a:p>
          <a:p>
            <a:r>
              <a:rPr lang="en-US" dirty="0"/>
              <a:t>Steps that advance the pipeline will be accompanied by an explanation slide, which is detailed next.</a:t>
            </a:r>
          </a:p>
        </p:txBody>
      </p:sp>
    </p:spTree>
    <p:extLst>
      <p:ext uri="{BB962C8B-B14F-4D97-AF65-F5344CB8AC3E}">
        <p14:creationId xmlns:p14="http://schemas.microsoft.com/office/powerpoint/2010/main" val="185292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Assembly pipeline: How we get from raw data to the final assembled genome.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389305" y="1642901"/>
            <a:ext cx="10475096" cy="4339855"/>
            <a:chOff x="389305" y="1642901"/>
            <a:chExt cx="10475096" cy="4339855"/>
          </a:xfrm>
        </p:grpSpPr>
        <p:sp>
          <p:nvSpPr>
            <p:cNvPr id="5" name="CustomShape 10"/>
            <p:cNvSpPr/>
            <p:nvPr/>
          </p:nvSpPr>
          <p:spPr>
            <a:xfrm>
              <a:off x="479905" y="1642901"/>
              <a:ext cx="1620939" cy="1202372"/>
            </a:xfrm>
            <a:prstGeom prst="flowChartInputOutpu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ctr"/>
            <a:lstStyle/>
            <a:p>
              <a:pPr algn="ctr"/>
              <a:r>
                <a:rPr lang="en-US" b="0" strike="noStrike" spc="-1" dirty="0">
                  <a:latin typeface="Arial"/>
                </a:rPr>
                <a:t>Raw data</a:t>
              </a:r>
              <a:endParaRPr lang="en-US" spc="-1" dirty="0"/>
            </a:p>
          </p:txBody>
        </p:sp>
        <p:sp>
          <p:nvSpPr>
            <p:cNvPr id="7" name="CustomShape 8"/>
            <p:cNvSpPr/>
            <p:nvPr/>
          </p:nvSpPr>
          <p:spPr>
            <a:xfrm>
              <a:off x="389305" y="3238691"/>
              <a:ext cx="1481839" cy="1071090"/>
            </a:xfrm>
            <a:prstGeom prst="flowChartDecision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/>
              <a:r>
                <a:rPr lang="en-US" b="0" strike="noStrike" spc="-1" dirty="0">
                  <a:latin typeface="Arial"/>
                </a:rPr>
                <a:t>Read QC</a:t>
              </a:r>
            </a:p>
          </p:txBody>
        </p:sp>
        <p:cxnSp>
          <p:nvCxnSpPr>
            <p:cNvPr id="9" name="Elbow Connector 8"/>
            <p:cNvCxnSpPr>
              <a:stCxn id="5" idx="3"/>
              <a:endCxn id="7" idx="0"/>
            </p:cNvCxnSpPr>
            <p:nvPr/>
          </p:nvCxnSpPr>
          <p:spPr>
            <a:xfrm rot="16200000" flipH="1">
              <a:off x="932544" y="3041010"/>
              <a:ext cx="393418" cy="1944"/>
            </a:xfrm>
            <a:prstGeom prst="bentConnector3">
              <a:avLst>
                <a:gd name="adj1" fmla="val 50000"/>
              </a:avLst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ctagon 11"/>
            <p:cNvSpPr/>
            <p:nvPr/>
          </p:nvSpPr>
          <p:spPr>
            <a:xfrm>
              <a:off x="616575" y="4946056"/>
              <a:ext cx="1027297" cy="1036700"/>
            </a:xfrm>
            <a:prstGeom prst="octagon">
              <a:avLst>
                <a:gd name="adj" fmla="val 32322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4" name="Elbow Connector 13"/>
            <p:cNvCxnSpPr>
              <a:stCxn id="7" idx="2"/>
            </p:cNvCxnSpPr>
            <p:nvPr/>
          </p:nvCxnSpPr>
          <p:spPr>
            <a:xfrm rot="5400000">
              <a:off x="829283" y="4610723"/>
              <a:ext cx="601885" cy="1"/>
            </a:xfrm>
            <a:prstGeom prst="bentConnector3">
              <a:avLst>
                <a:gd name="adj1" fmla="val 50000"/>
              </a:avLst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01536" y="438931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Fail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55549" y="397483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</a:t>
              </a:r>
            </a:p>
          </p:txBody>
        </p:sp>
        <p:sp>
          <p:nvSpPr>
            <p:cNvPr id="17" name="CustomShape 1"/>
            <p:cNvSpPr/>
            <p:nvPr/>
          </p:nvSpPr>
          <p:spPr>
            <a:xfrm>
              <a:off x="2365421" y="3705045"/>
              <a:ext cx="1546810" cy="1354530"/>
            </a:xfrm>
            <a:prstGeom prst="rect">
              <a:avLst/>
            </a:prstGeom>
            <a:solidFill>
              <a:srgbClr val="ADC5E7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ctr"/>
            <a:lstStyle/>
            <a:p>
              <a:pPr algn="ctr"/>
              <a:r>
                <a:rPr lang="en-US" b="0" strike="noStrike" spc="-1" dirty="0">
                  <a:latin typeface="Arial"/>
                </a:rPr>
                <a:t>Read trimming/</a:t>
              </a:r>
            </a:p>
            <a:p>
              <a:pPr algn="ctr"/>
              <a:r>
                <a:rPr lang="en-US" b="0" strike="noStrike" spc="-1" dirty="0">
                  <a:latin typeface="Arial"/>
                </a:rPr>
                <a:t>quality filtering</a:t>
              </a:r>
              <a:endParaRPr lang="en-US" spc="-1" dirty="0"/>
            </a:p>
          </p:txBody>
        </p:sp>
        <p:cxnSp>
          <p:nvCxnSpPr>
            <p:cNvPr id="18" name="Elbow Connector 17"/>
            <p:cNvCxnSpPr>
              <a:stCxn id="7" idx="3"/>
              <a:endCxn id="17" idx="1"/>
            </p:cNvCxnSpPr>
            <p:nvPr/>
          </p:nvCxnSpPr>
          <p:spPr>
            <a:xfrm>
              <a:off x="1871144" y="3774236"/>
              <a:ext cx="494277" cy="608074"/>
            </a:xfrm>
            <a:prstGeom prst="bentConnector3">
              <a:avLst>
                <a:gd name="adj1" fmla="val 50000"/>
              </a:avLst>
            </a:prstGeom>
            <a:ln w="53975" cap="sq" cmpd="sng">
              <a:solidFill>
                <a:schemeClr val="accent1">
                  <a:shade val="95000"/>
                  <a:satMod val="10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stomShape 10"/>
            <p:cNvSpPr/>
            <p:nvPr/>
          </p:nvSpPr>
          <p:spPr>
            <a:xfrm>
              <a:off x="2065905" y="1666876"/>
              <a:ext cx="1734570" cy="1202372"/>
            </a:xfrm>
            <a:prstGeom prst="flowChartInputOutpu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rmAutofit/>
            </a:bodyPr>
            <a:lstStyle/>
            <a:p>
              <a:pPr algn="ctr"/>
              <a:r>
                <a:rPr lang="en-US" b="0" strike="noStrike" spc="-1" dirty="0">
                  <a:latin typeface="Arial"/>
                </a:rPr>
                <a:t>Corrected</a:t>
              </a:r>
            </a:p>
            <a:p>
              <a:pPr algn="ctr"/>
              <a:r>
                <a:rPr lang="en-US" b="0" strike="noStrike" spc="-1" dirty="0">
                  <a:latin typeface="Arial"/>
                </a:rPr>
                <a:t>Data</a:t>
              </a:r>
              <a:endParaRPr lang="en-US" spc="-1" dirty="0"/>
            </a:p>
          </p:txBody>
        </p:sp>
        <p:cxnSp>
          <p:nvCxnSpPr>
            <p:cNvPr id="23" name="Elbow Connector 22"/>
            <p:cNvCxnSpPr>
              <a:stCxn id="17" idx="0"/>
              <a:endCxn id="21" idx="3"/>
            </p:cNvCxnSpPr>
            <p:nvPr/>
          </p:nvCxnSpPr>
          <p:spPr>
            <a:xfrm rot="16200000" flipV="1">
              <a:off x="2531382" y="3097600"/>
              <a:ext cx="835797" cy="379093"/>
            </a:xfrm>
            <a:prstGeom prst="bentConnector3">
              <a:avLst>
                <a:gd name="adj1" fmla="val 50000"/>
              </a:avLst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stomShape 1"/>
            <p:cNvSpPr/>
            <p:nvPr/>
          </p:nvSpPr>
          <p:spPr>
            <a:xfrm>
              <a:off x="4218079" y="1666874"/>
              <a:ext cx="1587622" cy="1202373"/>
            </a:xfrm>
            <a:prstGeom prst="rect">
              <a:avLst/>
            </a:prstGeom>
            <a:solidFill>
              <a:srgbClr val="ADC5E7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ctr">
              <a:normAutofit/>
            </a:bodyPr>
            <a:lstStyle/>
            <a:p>
              <a:pPr algn="ctr"/>
              <a:r>
                <a:rPr lang="en-US" b="0" strike="noStrike" spc="-1" dirty="0">
                  <a:latin typeface="Arial"/>
                </a:rPr>
                <a:t>Reference Guided Assembly</a:t>
              </a:r>
              <a:endParaRPr lang="en-US" spc="-1" dirty="0"/>
            </a:p>
          </p:txBody>
        </p:sp>
        <p:cxnSp>
          <p:nvCxnSpPr>
            <p:cNvPr id="26" name="Elbow Connector 25"/>
            <p:cNvCxnSpPr>
              <a:stCxn id="21" idx="5"/>
              <a:endCxn id="24" idx="1"/>
            </p:cNvCxnSpPr>
            <p:nvPr/>
          </p:nvCxnSpPr>
          <p:spPr>
            <a:xfrm flipV="1">
              <a:off x="3627018" y="2268061"/>
              <a:ext cx="591061" cy="1"/>
            </a:xfrm>
            <a:prstGeom prst="bentConnector3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stomShape 10"/>
            <p:cNvSpPr/>
            <p:nvPr/>
          </p:nvSpPr>
          <p:spPr>
            <a:xfrm>
              <a:off x="6221378" y="1683554"/>
              <a:ext cx="2220125" cy="1158997"/>
            </a:xfrm>
            <a:prstGeom prst="flowChartInputOutpu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ctr">
              <a:normAutofit/>
            </a:bodyPr>
            <a:lstStyle/>
            <a:p>
              <a:pPr algn="ctr"/>
              <a:r>
                <a:rPr lang="en-US" b="0" strike="noStrike" spc="-1" dirty="0">
                  <a:latin typeface="Arial"/>
                </a:rPr>
                <a:t>Preliminary Assembled Genome</a:t>
              </a:r>
              <a:endParaRPr lang="en-US" spc="-1" dirty="0"/>
            </a:p>
          </p:txBody>
        </p:sp>
        <p:cxnSp>
          <p:nvCxnSpPr>
            <p:cNvPr id="29" name="Elbow Connector 28"/>
            <p:cNvCxnSpPr>
              <a:stCxn id="24" idx="3"/>
              <a:endCxn id="28" idx="2"/>
            </p:cNvCxnSpPr>
            <p:nvPr/>
          </p:nvCxnSpPr>
          <p:spPr>
            <a:xfrm flipV="1">
              <a:off x="5805701" y="2263053"/>
              <a:ext cx="637690" cy="5008"/>
            </a:xfrm>
            <a:prstGeom prst="bentConnector3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28" idx="3"/>
              <a:endCxn id="36" idx="0"/>
            </p:cNvCxnSpPr>
            <p:nvPr/>
          </p:nvCxnSpPr>
          <p:spPr>
            <a:xfrm rot="16200000" flipH="1">
              <a:off x="6823299" y="3128679"/>
              <a:ext cx="862494" cy="290237"/>
            </a:xfrm>
            <a:prstGeom prst="bentConnector3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stomShape 8"/>
            <p:cNvSpPr/>
            <p:nvPr/>
          </p:nvSpPr>
          <p:spPr>
            <a:xfrm>
              <a:off x="6525898" y="3705045"/>
              <a:ext cx="1747534" cy="1354530"/>
            </a:xfrm>
            <a:prstGeom prst="flowChartDecision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pc="-1" dirty="0">
                  <a:latin typeface="Arial"/>
                </a:rPr>
                <a:t>Draft QC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39" name="CustomShape 1"/>
            <p:cNvSpPr/>
            <p:nvPr/>
          </p:nvSpPr>
          <p:spPr>
            <a:xfrm>
              <a:off x="8697922" y="1683555"/>
              <a:ext cx="1341427" cy="1158996"/>
            </a:xfrm>
            <a:prstGeom prst="rect">
              <a:avLst/>
            </a:prstGeom>
            <a:solidFill>
              <a:srgbClr val="ADC5E7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ctr"/>
            <a:lstStyle/>
            <a:p>
              <a:pPr algn="ctr"/>
              <a:r>
                <a:rPr lang="en-US" b="0" strike="noStrike" spc="-1" dirty="0">
                  <a:latin typeface="Arial"/>
                </a:rPr>
                <a:t>Polish errors</a:t>
              </a:r>
              <a:endParaRPr lang="en-US" spc="-1" dirty="0"/>
            </a:p>
          </p:txBody>
        </p:sp>
        <p:cxnSp>
          <p:nvCxnSpPr>
            <p:cNvPr id="41" name="Elbow Connector 40"/>
            <p:cNvCxnSpPr>
              <a:stCxn id="21" idx="0"/>
              <a:endCxn id="39" idx="0"/>
            </p:cNvCxnSpPr>
            <p:nvPr/>
          </p:nvCxnSpPr>
          <p:spPr>
            <a:xfrm rot="16200000" flipH="1">
              <a:off x="6229301" y="-1455779"/>
              <a:ext cx="16679" cy="6261989"/>
            </a:xfrm>
            <a:prstGeom prst="bentConnector3">
              <a:avLst>
                <a:gd name="adj1" fmla="val -1370586"/>
              </a:avLst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stomShape 10"/>
            <p:cNvSpPr/>
            <p:nvPr/>
          </p:nvSpPr>
          <p:spPr>
            <a:xfrm>
              <a:off x="8546568" y="3870855"/>
              <a:ext cx="2317833" cy="1188720"/>
            </a:xfrm>
            <a:prstGeom prst="flowChartInputOutpu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ctr"/>
            <a:lstStyle/>
            <a:p>
              <a:pPr algn="ctr"/>
              <a:r>
                <a:rPr lang="en-US" b="0" strike="noStrike" spc="-1" dirty="0">
                  <a:latin typeface="Arial"/>
                </a:rPr>
                <a:t>Final Assembled Genome</a:t>
              </a:r>
              <a:endParaRPr lang="en-US" spc="-1" dirty="0"/>
            </a:p>
          </p:txBody>
        </p:sp>
        <p:cxnSp>
          <p:nvCxnSpPr>
            <p:cNvPr id="89" name="Elbow Connector 88"/>
            <p:cNvCxnSpPr>
              <a:stCxn id="39" idx="2"/>
              <a:endCxn id="44" idx="0"/>
            </p:cNvCxnSpPr>
            <p:nvPr/>
          </p:nvCxnSpPr>
          <p:spPr>
            <a:xfrm rot="16200000" flipH="1">
              <a:off x="9138800" y="3072387"/>
              <a:ext cx="1028304" cy="568632"/>
            </a:xfrm>
            <a:prstGeom prst="bentConnector3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36" idx="3"/>
              <a:endCxn id="39" idx="1"/>
            </p:cNvCxnSpPr>
            <p:nvPr/>
          </p:nvCxnSpPr>
          <p:spPr>
            <a:xfrm flipV="1">
              <a:off x="8273432" y="2263053"/>
              <a:ext cx="424490" cy="2119257"/>
            </a:xfrm>
            <a:prstGeom prst="bentConnector3">
              <a:avLst>
                <a:gd name="adj1" fmla="val 50000"/>
              </a:avLst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ustomShape 1"/>
            <p:cNvSpPr/>
            <p:nvPr/>
          </p:nvSpPr>
          <p:spPr>
            <a:xfrm>
              <a:off x="4274804" y="3705045"/>
              <a:ext cx="1475655" cy="1354530"/>
            </a:xfrm>
            <a:prstGeom prst="rect">
              <a:avLst/>
            </a:prstGeom>
            <a:solidFill>
              <a:srgbClr val="ADC5E7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ctr"/>
            <a:lstStyle/>
            <a:p>
              <a:pPr algn="ctr"/>
              <a:r>
                <a:rPr lang="en-US" b="0" strike="noStrike" spc="-1" dirty="0">
                  <a:latin typeface="Arial"/>
                </a:rPr>
                <a:t>Try different parameters</a:t>
              </a:r>
              <a:endParaRPr lang="en-US" spc="-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22537" y="317203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877087" y="401932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Fail</a:t>
              </a:r>
            </a:p>
          </p:txBody>
        </p:sp>
        <p:cxnSp>
          <p:nvCxnSpPr>
            <p:cNvPr id="140" name="Elbow Connector 139"/>
            <p:cNvCxnSpPr>
              <a:stCxn id="36" idx="1"/>
              <a:endCxn id="95" idx="3"/>
            </p:cNvCxnSpPr>
            <p:nvPr/>
          </p:nvCxnSpPr>
          <p:spPr>
            <a:xfrm rot="10800000">
              <a:off x="5750460" y="4382310"/>
              <a:ext cx="775439" cy="12700"/>
            </a:xfrm>
            <a:prstGeom prst="bentConnector3">
              <a:avLst/>
            </a:prstGeom>
            <a:ln w="38100" cmpd="sng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/>
            <p:cNvCxnSpPr>
              <a:stCxn id="95" idx="0"/>
              <a:endCxn id="24" idx="2"/>
            </p:cNvCxnSpPr>
            <p:nvPr/>
          </p:nvCxnSpPr>
          <p:spPr>
            <a:xfrm rot="16200000" flipV="1">
              <a:off x="4594362" y="3286775"/>
              <a:ext cx="835798" cy="742"/>
            </a:xfrm>
            <a:prstGeom prst="bentConnector3">
              <a:avLst/>
            </a:prstGeom>
            <a:ln w="38100" cmpd="sng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662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7"/>
          <p:cNvSpPr txBox="1"/>
          <p:nvPr/>
        </p:nvSpPr>
        <p:spPr>
          <a:xfrm>
            <a:off x="6735497" y="368200"/>
            <a:ext cx="5456236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Start with raw sequencing data, in </a:t>
            </a:r>
            <a:r>
              <a:rPr lang="en-US" b="1" spc="-1" dirty="0" err="1"/>
              <a:t>fastq</a:t>
            </a:r>
            <a:r>
              <a:rPr lang="en-US" b="1" spc="-1" dirty="0"/>
              <a:t> format and zipped.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Remember, there are two reads for each DNA fragment. The first read of each fragment is stored in one file, and the second read of each fragment is stored in another.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Run Fastqc, a program that summarizes the quality of reads. Also outputs a number of useful metrics.</a:t>
            </a:r>
          </a:p>
        </p:txBody>
      </p:sp>
      <p:sp>
        <p:nvSpPr>
          <p:cNvPr id="177" name="CustomShape 11"/>
          <p:cNvSpPr/>
          <p:nvPr/>
        </p:nvSpPr>
        <p:spPr>
          <a:xfrm>
            <a:off x="2202625" y="4147342"/>
            <a:ext cx="1645920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b="0" strike="noStrike" spc="-1" dirty="0">
                <a:latin typeface="Arial"/>
              </a:rPr>
              <a:t>Read2.fastq.gz</a:t>
            </a:r>
          </a:p>
        </p:txBody>
      </p:sp>
      <p:sp>
        <p:nvSpPr>
          <p:cNvPr id="23" name="CustomShape 10"/>
          <p:cNvSpPr/>
          <p:nvPr/>
        </p:nvSpPr>
        <p:spPr>
          <a:xfrm>
            <a:off x="545501" y="4147342"/>
            <a:ext cx="1657124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spc="-1" dirty="0"/>
              <a:t>Read1.fastq.gz</a:t>
            </a:r>
          </a:p>
        </p:txBody>
      </p:sp>
      <p:sp>
        <p:nvSpPr>
          <p:cNvPr id="28" name="Down Arrow 27"/>
          <p:cNvSpPr/>
          <p:nvPr/>
        </p:nvSpPr>
        <p:spPr>
          <a:xfrm rot="16200000">
            <a:off x="4275013" y="4210601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0" y="1046080"/>
            <a:ext cx="5039762" cy="21970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3909" y="1025894"/>
            <a:ext cx="4273041" cy="221723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stomShape 1"/>
          <p:cNvSpPr/>
          <p:nvPr/>
        </p:nvSpPr>
        <p:spPr>
          <a:xfrm>
            <a:off x="5244381" y="4250902"/>
            <a:ext cx="1858170" cy="981593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>
                <a:latin typeface="Arial"/>
              </a:rPr>
              <a:t>Fastqc</a:t>
            </a:r>
            <a:endParaRPr lang="en-US" spc="-1" dirty="0"/>
          </a:p>
        </p:txBody>
      </p:sp>
      <p:sp>
        <p:nvSpPr>
          <p:cNvPr id="51" name="Rectangle 50"/>
          <p:cNvSpPr/>
          <p:nvPr/>
        </p:nvSpPr>
        <p:spPr>
          <a:xfrm>
            <a:off x="899034" y="1025894"/>
            <a:ext cx="904875" cy="2217230"/>
          </a:xfrm>
          <a:prstGeom prst="rect">
            <a:avLst/>
          </a:prstGeom>
          <a:solidFill>
            <a:schemeClr val="bg1">
              <a:lumMod val="5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stomShape 1"/>
          <p:cNvSpPr/>
          <p:nvPr/>
        </p:nvSpPr>
        <p:spPr>
          <a:xfrm>
            <a:off x="8340006" y="4230127"/>
            <a:ext cx="2861394" cy="1023142"/>
          </a:xfrm>
          <a:prstGeom prst="rect">
            <a:avLst/>
          </a:prstGeom>
          <a:solidFill>
            <a:srgbClr val="ADC5E7">
              <a:alpha val="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latin typeface="Arial"/>
              </a:rPr>
              <a:t>Click on one of the .html files to view the reports</a:t>
            </a:r>
            <a:endParaRPr lang="en-US" spc="-1" dirty="0"/>
          </a:p>
        </p:txBody>
      </p:sp>
      <p:sp>
        <p:nvSpPr>
          <p:cNvPr id="53" name="Down Arrow 52"/>
          <p:cNvSpPr/>
          <p:nvPr/>
        </p:nvSpPr>
        <p:spPr>
          <a:xfrm rot="16200000">
            <a:off x="7485751" y="4331982"/>
            <a:ext cx="393033" cy="808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/>
          <p:cNvSpPr/>
          <p:nvPr/>
        </p:nvSpPr>
        <p:spPr>
          <a:xfrm>
            <a:off x="769730" y="897272"/>
            <a:ext cx="5508521" cy="2637780"/>
          </a:xfrm>
          <a:prstGeom prst="borderCallout1">
            <a:avLst>
              <a:gd name="adj1" fmla="val -3775"/>
              <a:gd name="adj2" fmla="val 9615"/>
              <a:gd name="adj3" fmla="val -13939"/>
              <a:gd name="adj4" fmla="val 20697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84601" y="129462"/>
            <a:ext cx="469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Location in the overall pipeline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6683480" y="368200"/>
            <a:ext cx="5401684" cy="2637780"/>
          </a:xfrm>
          <a:prstGeom prst="borderCallout1">
            <a:avLst>
              <a:gd name="adj1" fmla="val 103795"/>
              <a:gd name="adj2" fmla="val 5277"/>
              <a:gd name="adj3" fmla="val 113287"/>
              <a:gd name="adj4" fmla="val 14064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68093" y="3050573"/>
            <a:ext cx="413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Plain English description of the steps in the pipeline.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324743" y="3926163"/>
            <a:ext cx="11289080" cy="1607372"/>
          </a:xfrm>
          <a:prstGeom prst="borderCallout1">
            <a:avLst>
              <a:gd name="adj1" fmla="val 103795"/>
              <a:gd name="adj2" fmla="val 5277"/>
              <a:gd name="adj3" fmla="val 129708"/>
              <a:gd name="adj4" fmla="val 13897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16648" y="5837499"/>
            <a:ext cx="809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Inputs and outputs for the current step of the pipeline.</a:t>
            </a:r>
          </a:p>
        </p:txBody>
      </p:sp>
    </p:spTree>
    <p:extLst>
      <p:ext uri="{BB962C8B-B14F-4D97-AF65-F5344CB8AC3E}">
        <p14:creationId xmlns:p14="http://schemas.microsoft.com/office/powerpoint/2010/main" val="8682115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7"/>
          <p:cNvSpPr txBox="1"/>
          <p:nvPr/>
        </p:nvSpPr>
        <p:spPr>
          <a:xfrm>
            <a:off x="6735497" y="368200"/>
            <a:ext cx="5456236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Start with raw sequencing data, in </a:t>
            </a:r>
            <a:r>
              <a:rPr lang="en-US" b="1" spc="-1" dirty="0" err="1"/>
              <a:t>fastq</a:t>
            </a:r>
            <a:r>
              <a:rPr lang="en-US" b="1" spc="-1" dirty="0"/>
              <a:t> format and zipped.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Remember, there are two reads for each DNA fragment. The first read of each fragment is stored in one file, and the second read of each fragment is stored in another.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Run Fastqc, a program that summarizes the quality of reads. Also outputs a number of useful metrics.</a:t>
            </a:r>
          </a:p>
        </p:txBody>
      </p:sp>
      <p:sp>
        <p:nvSpPr>
          <p:cNvPr id="177" name="CustomShape 11"/>
          <p:cNvSpPr/>
          <p:nvPr/>
        </p:nvSpPr>
        <p:spPr>
          <a:xfrm>
            <a:off x="2202625" y="4147342"/>
            <a:ext cx="1645920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b="0" strike="noStrike" spc="-1" dirty="0">
                <a:latin typeface="Arial"/>
              </a:rPr>
              <a:t>Read2.fastq.gz</a:t>
            </a:r>
          </a:p>
        </p:txBody>
      </p:sp>
      <p:sp>
        <p:nvSpPr>
          <p:cNvPr id="23" name="CustomShape 10"/>
          <p:cNvSpPr/>
          <p:nvPr/>
        </p:nvSpPr>
        <p:spPr>
          <a:xfrm>
            <a:off x="545501" y="4147342"/>
            <a:ext cx="1657124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spc="-1" dirty="0"/>
              <a:t>Read1.fastq.gz</a:t>
            </a:r>
          </a:p>
        </p:txBody>
      </p:sp>
      <p:sp>
        <p:nvSpPr>
          <p:cNvPr id="28" name="Down Arrow 27"/>
          <p:cNvSpPr/>
          <p:nvPr/>
        </p:nvSpPr>
        <p:spPr>
          <a:xfrm rot="16200000">
            <a:off x="4275013" y="4210601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0372" y="224639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Fastqc</a:t>
            </a:r>
            <a:endParaRPr lang="en-US" sz="2400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0" y="1046080"/>
            <a:ext cx="5039762" cy="21970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3909" y="1025894"/>
            <a:ext cx="4273041" cy="221723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stomShape 1"/>
          <p:cNvSpPr/>
          <p:nvPr/>
        </p:nvSpPr>
        <p:spPr>
          <a:xfrm>
            <a:off x="5244381" y="4250902"/>
            <a:ext cx="1858170" cy="981593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>
                <a:latin typeface="Arial"/>
              </a:rPr>
              <a:t>Fastqc</a:t>
            </a:r>
            <a:endParaRPr lang="en-US" spc="-1" dirty="0"/>
          </a:p>
        </p:txBody>
      </p:sp>
      <p:sp>
        <p:nvSpPr>
          <p:cNvPr id="51" name="Rectangle 50"/>
          <p:cNvSpPr/>
          <p:nvPr/>
        </p:nvSpPr>
        <p:spPr>
          <a:xfrm>
            <a:off x="899034" y="1025894"/>
            <a:ext cx="904875" cy="2217230"/>
          </a:xfrm>
          <a:prstGeom prst="rect">
            <a:avLst/>
          </a:prstGeom>
          <a:solidFill>
            <a:schemeClr val="bg1">
              <a:lumMod val="5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stomShape 1"/>
          <p:cNvSpPr/>
          <p:nvPr/>
        </p:nvSpPr>
        <p:spPr>
          <a:xfrm>
            <a:off x="8340006" y="4230127"/>
            <a:ext cx="2861394" cy="1023142"/>
          </a:xfrm>
          <a:prstGeom prst="rect">
            <a:avLst/>
          </a:prstGeom>
          <a:solidFill>
            <a:srgbClr val="ADC5E7">
              <a:alpha val="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latin typeface="Arial"/>
              </a:rPr>
              <a:t>Click on one of the .html files to view the reports</a:t>
            </a:r>
            <a:endParaRPr lang="en-US" spc="-1" dirty="0"/>
          </a:p>
        </p:txBody>
      </p:sp>
      <p:sp>
        <p:nvSpPr>
          <p:cNvPr id="53" name="Down Arrow 52"/>
          <p:cNvSpPr/>
          <p:nvPr/>
        </p:nvSpPr>
        <p:spPr>
          <a:xfrm rot="16200000">
            <a:off x="7485751" y="4331982"/>
            <a:ext cx="393033" cy="808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341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FASTQC Report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3" y="0"/>
            <a:ext cx="7406014" cy="6858000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179183" y="433137"/>
            <a:ext cx="1689722" cy="3569368"/>
          </a:xfrm>
          <a:prstGeom prst="borderCallout1">
            <a:avLst>
              <a:gd name="adj1" fmla="val 102466"/>
              <a:gd name="adj2" fmla="val 48681"/>
              <a:gd name="adj3" fmla="val 124165"/>
              <a:gd name="adj4" fmla="val 41874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991" y="5024582"/>
            <a:ext cx="15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Links to other reports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2004291" y="591127"/>
            <a:ext cx="4572000" cy="1976582"/>
          </a:xfrm>
          <a:prstGeom prst="borderCallout1">
            <a:avLst>
              <a:gd name="adj1" fmla="val 50526"/>
              <a:gd name="adj2" fmla="val 104192"/>
              <a:gd name="adj3" fmla="val 77097"/>
              <a:gd name="adj4" fmla="val 129978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37482" y="1632989"/>
            <a:ext cx="344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Preliminary information, number of sequences in file, average sequence length, etc.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2004291" y="2770909"/>
            <a:ext cx="5347854" cy="4087091"/>
          </a:xfrm>
          <a:prstGeom prst="borderCallout1">
            <a:avLst>
              <a:gd name="adj1" fmla="val 48129"/>
              <a:gd name="adj2" fmla="val 104102"/>
              <a:gd name="adj3" fmla="val 11602"/>
              <a:gd name="adj4" fmla="val 112261"/>
            </a:avLst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37482" y="2748948"/>
            <a:ext cx="3447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Across all sequences, at each base position, what is the average quality score?</a:t>
            </a:r>
          </a:p>
          <a:p>
            <a:endParaRPr lang="en-US" dirty="0"/>
          </a:p>
          <a:p>
            <a:r>
              <a:rPr lang="en-US" dirty="0"/>
              <a:t>Quality&gt;30 is good for most purposes. </a:t>
            </a:r>
          </a:p>
          <a:p>
            <a:endParaRPr lang="en-US" dirty="0"/>
          </a:p>
          <a:p>
            <a:r>
              <a:rPr lang="en-US" b="1" dirty="0"/>
              <a:t>The quality scores are high at each position of the read. We can proceed with the analysis.</a:t>
            </a:r>
          </a:p>
        </p:txBody>
      </p:sp>
      <p:sp>
        <p:nvSpPr>
          <p:cNvPr id="10" name="CustomShape 5"/>
          <p:cNvSpPr/>
          <p:nvPr/>
        </p:nvSpPr>
        <p:spPr>
          <a:xfrm>
            <a:off x="9136609" y="251640"/>
            <a:ext cx="1645920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spc="-1" dirty="0">
                <a:latin typeface="Arial"/>
              </a:rPr>
              <a:t>Fastqc Report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80FBF-4422-42BF-8C0C-A185E5BBC044}"/>
              </a:ext>
            </a:extLst>
          </p:cNvPr>
          <p:cNvSpPr txBox="1">
            <a:spLocks/>
          </p:cNvSpPr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Objectives</a:t>
            </a:r>
          </a:p>
          <a:p>
            <a:r>
              <a:rPr lang="en-US" dirty="0" smtClean="0"/>
              <a:t>Introduce the process of genome assembly and analysis, using Mate et. al. “Molecular Evidence of Sexual Transmission of Ebola Virus” as an example analysis.</a:t>
            </a:r>
          </a:p>
          <a:p>
            <a:r>
              <a:rPr lang="en-US" dirty="0" smtClean="0"/>
              <a:t>Starting with raw sequencing data, understand the steps for assembling a complete genome sequence.</a:t>
            </a:r>
          </a:p>
          <a:p>
            <a:r>
              <a:rPr lang="en-US" dirty="0" smtClean="0"/>
              <a:t>Compare multiple genome sequences.</a:t>
            </a:r>
          </a:p>
          <a:p>
            <a:r>
              <a:rPr lang="en-US" dirty="0" smtClean="0"/>
              <a:t>Use the output of the above analyses to draw conclusions about the biology of the samples.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6FF299-BD42-4177-9338-2346088AE005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Genomics Assembly and Analysis Training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1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48337" y="2511243"/>
            <a:ext cx="137992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48273" y="2511243"/>
            <a:ext cx="500063" cy="1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85060" y="2511243"/>
            <a:ext cx="708660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0825" y="2511243"/>
            <a:ext cx="708660" cy="0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 rot="5400000">
            <a:off x="2568873" y="1852593"/>
            <a:ext cx="341034" cy="708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22734" y="1688188"/>
            <a:ext cx="201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Original viral sequence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3313505" y="2627537"/>
            <a:ext cx="369598" cy="500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80291" y="3069109"/>
            <a:ext cx="70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primer</a:t>
            </a:r>
          </a:p>
        </p:txBody>
      </p:sp>
      <p:sp>
        <p:nvSpPr>
          <p:cNvPr id="25" name="Left Brace 24"/>
          <p:cNvSpPr/>
          <p:nvPr/>
        </p:nvSpPr>
        <p:spPr>
          <a:xfrm rot="5400000">
            <a:off x="4265618" y="1528038"/>
            <a:ext cx="345359" cy="13799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14915" y="1522100"/>
            <a:ext cx="144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Illumina adapter </a:t>
            </a:r>
          </a:p>
        </p:txBody>
      </p:sp>
      <p:sp>
        <p:nvSpPr>
          <p:cNvPr id="120" name="Left Brace 119"/>
          <p:cNvSpPr/>
          <p:nvPr/>
        </p:nvSpPr>
        <p:spPr>
          <a:xfrm rot="16200000">
            <a:off x="5374638" y="2537521"/>
            <a:ext cx="341034" cy="708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820680" y="3039264"/>
            <a:ext cx="144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Illumina </a:t>
            </a:r>
            <a:r>
              <a:rPr lang="en-US" sz="1400" dirty="0" smtClean="0"/>
              <a:t>adapter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768445" y="1774267"/>
            <a:ext cx="4242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 adapters to both ends of the DNA fragment to be sequenced.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These are DNA sequences necessary for sequencing on the Illumina </a:t>
            </a:r>
            <a:r>
              <a:rPr lang="en-US" b="1" dirty="0" err="1"/>
              <a:t>Miseq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pool of DNA to be sequenced is known as a “library.”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27305" y="4185231"/>
            <a:ext cx="8666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Remember that sequences were added during sample and library preparations that are not part of the original viral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We need to remove those sequences now</a:t>
            </a:r>
            <a:r>
              <a:rPr lang="en-US" sz="2400" b="1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792657" y="426906"/>
            <a:ext cx="10953946" cy="3582186"/>
          </a:xfrm>
          <a:prstGeom prst="rect">
            <a:avLst/>
          </a:prstGeom>
          <a:solidFill>
            <a:schemeClr val="bg1">
              <a:lumMod val="65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106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/>
              <a:t>Read trimming/quality filtering</a:t>
            </a:r>
            <a:endParaRPr lang="en-US" dirty="0"/>
          </a:p>
        </p:txBody>
      </p:sp>
      <p:sp>
        <p:nvSpPr>
          <p:cNvPr id="10" name="CustomShape 1"/>
          <p:cNvSpPr/>
          <p:nvPr/>
        </p:nvSpPr>
        <p:spPr>
          <a:xfrm>
            <a:off x="3843957" y="2564598"/>
            <a:ext cx="3716340" cy="981593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400" b="0" strike="noStrike" spc="-1" dirty="0">
                <a:latin typeface="Arial"/>
              </a:rPr>
              <a:t>Read trimming/quality filtering: </a:t>
            </a:r>
            <a:r>
              <a:rPr lang="en-US" sz="2400" b="0" strike="noStrike" spc="-1" dirty="0" err="1">
                <a:latin typeface="Arial"/>
              </a:rPr>
              <a:t>Trimmomatic</a:t>
            </a:r>
            <a:endParaRPr lang="en-US" sz="2400" spc="-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81990" y="2954169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84049" y="2954169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9549" y="2771002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400702" y="2771002"/>
            <a:ext cx="217348" cy="1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93251" y="2771002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00702" y="3392386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02761" y="3392386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65896" y="3207362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47049" y="3207362"/>
            <a:ext cx="217348" cy="1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9598" y="3207362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18050" y="2638252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20109" y="2638252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55609" y="2455085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36762" y="2455085"/>
            <a:ext cx="217348" cy="1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9311" y="2455085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3317" y="382539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reads</a:t>
            </a:r>
          </a:p>
        </p:txBody>
      </p:sp>
      <p:sp>
        <p:nvSpPr>
          <p:cNvPr id="27" name="Down Arrow 26"/>
          <p:cNvSpPr/>
          <p:nvPr/>
        </p:nvSpPr>
        <p:spPr>
          <a:xfrm rot="16200000">
            <a:off x="3211989" y="2753388"/>
            <a:ext cx="292917" cy="615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5559494" y="4298930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61553" y="4298930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53531" y="5276150"/>
            <a:ext cx="3611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and remove adapters, primers and any low quality sequence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4753348" y="3931759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34501" y="3931759"/>
            <a:ext cx="217348" cy="1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227050" y="3931759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94448" y="3747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39598" y="37378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1395" y="40693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Down Arrow 36"/>
          <p:cNvSpPr/>
          <p:nvPr/>
        </p:nvSpPr>
        <p:spPr>
          <a:xfrm rot="16200000">
            <a:off x="8068366" y="2747878"/>
            <a:ext cx="292917" cy="615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8714177" y="2451728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866577" y="2604128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18977" y="2756528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171377" y="2908928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323777" y="3061328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476177" y="3213728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628577" y="3366128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780977" y="3518528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22340" y="3976980"/>
            <a:ext cx="3611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high quality reads that only contain viral sequence.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279020" y="4460757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881079" y="4460757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10921" y="42311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173829" y="3869275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75888" y="3869275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05730" y="363965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71482" y="41632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76734" y="4154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16351" y="42400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8996" y="4629015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Low-quality sequence</a:t>
            </a:r>
            <a:endParaRPr lang="en-US" sz="1400" dirty="0"/>
          </a:p>
        </p:txBody>
      </p:sp>
      <p:cxnSp>
        <p:nvCxnSpPr>
          <p:cNvPr id="5" name="Straight Arrow Connector 4"/>
          <p:cNvCxnSpPr>
            <a:stCxn id="3" idx="0"/>
            <a:endCxn id="53" idx="1"/>
          </p:cNvCxnSpPr>
          <p:nvPr/>
        </p:nvCxnSpPr>
        <p:spPr>
          <a:xfrm flipV="1">
            <a:off x="3596951" y="4347944"/>
            <a:ext cx="574531" cy="28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36145" y="44681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Adapter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104605" y="3571457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Primer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6" idx="0"/>
            <a:endCxn id="36" idx="3"/>
          </p:cNvCxnSpPr>
          <p:nvPr/>
        </p:nvCxnSpPr>
        <p:spPr>
          <a:xfrm flipH="1" flipV="1">
            <a:off x="6529949" y="4253979"/>
            <a:ext cx="711917" cy="21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" idx="0"/>
            <a:endCxn id="52" idx="2"/>
          </p:cNvCxnSpPr>
          <p:nvPr/>
        </p:nvCxnSpPr>
        <p:spPr>
          <a:xfrm flipH="1" flipV="1">
            <a:off x="6975007" y="4008990"/>
            <a:ext cx="266859" cy="45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1"/>
            <a:endCxn id="35" idx="3"/>
          </p:cNvCxnSpPr>
          <p:nvPr/>
        </p:nvCxnSpPr>
        <p:spPr>
          <a:xfrm flipH="1">
            <a:off x="4778152" y="3725346"/>
            <a:ext cx="326453" cy="19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986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7"/>
          <p:cNvSpPr txBox="1"/>
          <p:nvPr/>
        </p:nvSpPr>
        <p:spPr>
          <a:xfrm>
            <a:off x="6735497" y="368200"/>
            <a:ext cx="5456236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Take raw reads and a list of sequences added during library prep.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Remove those sequences, and any sequence of low quality</a:t>
            </a:r>
          </a:p>
        </p:txBody>
      </p:sp>
      <p:sp>
        <p:nvSpPr>
          <p:cNvPr id="177" name="CustomShape 11"/>
          <p:cNvSpPr/>
          <p:nvPr/>
        </p:nvSpPr>
        <p:spPr>
          <a:xfrm>
            <a:off x="2248567" y="3656542"/>
            <a:ext cx="1645920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b="0" strike="noStrike" spc="-1" dirty="0">
                <a:latin typeface="Arial"/>
              </a:rPr>
              <a:t>Read2.fastq.gz</a:t>
            </a:r>
          </a:p>
        </p:txBody>
      </p:sp>
      <p:sp>
        <p:nvSpPr>
          <p:cNvPr id="23" name="CustomShape 10"/>
          <p:cNvSpPr/>
          <p:nvPr/>
        </p:nvSpPr>
        <p:spPr>
          <a:xfrm>
            <a:off x="349692" y="3635767"/>
            <a:ext cx="1657124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spc="-1" dirty="0"/>
              <a:t>Read1.fastq.gz</a:t>
            </a:r>
          </a:p>
        </p:txBody>
      </p:sp>
      <p:sp>
        <p:nvSpPr>
          <p:cNvPr id="28" name="Down Arrow 27"/>
          <p:cNvSpPr/>
          <p:nvPr/>
        </p:nvSpPr>
        <p:spPr>
          <a:xfrm rot="16200000">
            <a:off x="4275013" y="4210601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0372" y="224639"/>
            <a:ext cx="405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 Trimming and Quality Control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0" y="1046080"/>
            <a:ext cx="5039762" cy="21970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14625" y="1025894"/>
            <a:ext cx="3362325" cy="221723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stomShape 1"/>
          <p:cNvSpPr/>
          <p:nvPr/>
        </p:nvSpPr>
        <p:spPr>
          <a:xfrm>
            <a:off x="5244381" y="4250902"/>
            <a:ext cx="1858170" cy="981593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 err="1">
                <a:latin typeface="Arial"/>
              </a:rPr>
              <a:t>Trimmomatic</a:t>
            </a:r>
            <a:endParaRPr lang="en-US" spc="-1" dirty="0"/>
          </a:p>
        </p:txBody>
      </p:sp>
      <p:sp>
        <p:nvSpPr>
          <p:cNvPr id="51" name="Rectangle 50"/>
          <p:cNvSpPr/>
          <p:nvPr/>
        </p:nvSpPr>
        <p:spPr>
          <a:xfrm>
            <a:off x="1800225" y="1025894"/>
            <a:ext cx="914400" cy="2217230"/>
          </a:xfrm>
          <a:prstGeom prst="rect">
            <a:avLst/>
          </a:prstGeom>
          <a:solidFill>
            <a:schemeClr val="bg1">
              <a:lumMod val="5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 rot="16200000">
            <a:off x="7485751" y="4331982"/>
            <a:ext cx="393033" cy="808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8288" y="1025894"/>
            <a:ext cx="911937" cy="2217230"/>
          </a:xfrm>
          <a:prstGeom prst="rect">
            <a:avLst/>
          </a:prstGeom>
          <a:solidFill>
            <a:schemeClr val="bg1">
              <a:lumMod val="5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stomShape 11"/>
          <p:cNvSpPr/>
          <p:nvPr/>
        </p:nvSpPr>
        <p:spPr>
          <a:xfrm>
            <a:off x="789199" y="5253269"/>
            <a:ext cx="2282328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b="0" strike="noStrike" spc="-1" dirty="0">
                <a:latin typeface="Arial"/>
              </a:rPr>
              <a:t>adapters_primers.fasta</a:t>
            </a:r>
          </a:p>
        </p:txBody>
      </p:sp>
      <p:sp>
        <p:nvSpPr>
          <p:cNvPr id="15" name="CustomShape 11"/>
          <p:cNvSpPr/>
          <p:nvPr/>
        </p:nvSpPr>
        <p:spPr>
          <a:xfrm>
            <a:off x="10160859" y="3886200"/>
            <a:ext cx="1850165" cy="138784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>
                <a:latin typeface="Arial"/>
              </a:rPr>
              <a:t>Read2_</a:t>
            </a:r>
          </a:p>
          <a:p>
            <a:pPr algn="ctr"/>
            <a:r>
              <a:rPr lang="en-US" b="0" strike="noStrike" spc="-1" dirty="0">
                <a:latin typeface="Arial"/>
              </a:rPr>
              <a:t>trimmed.fastq.gz</a:t>
            </a:r>
          </a:p>
        </p:txBody>
      </p:sp>
      <p:sp>
        <p:nvSpPr>
          <p:cNvPr id="16" name="CustomShape 10"/>
          <p:cNvSpPr/>
          <p:nvPr/>
        </p:nvSpPr>
        <p:spPr>
          <a:xfrm>
            <a:off x="8261985" y="3886200"/>
            <a:ext cx="1796416" cy="1367069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/>
              <a:t>Read1_</a:t>
            </a:r>
          </a:p>
          <a:p>
            <a:pPr algn="ctr"/>
            <a:r>
              <a:rPr lang="en-US" spc="-1" dirty="0"/>
              <a:t>trimmed.fastq.gz</a:t>
            </a:r>
          </a:p>
        </p:txBody>
      </p:sp>
    </p:spTree>
    <p:extLst>
      <p:ext uri="{BB962C8B-B14F-4D97-AF65-F5344CB8AC3E}">
        <p14:creationId xmlns:p14="http://schemas.microsoft.com/office/powerpoint/2010/main" val="634590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now align the viral reads to a known reference sequence.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03813" y="2612700"/>
            <a:ext cx="9636981" cy="55659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8792" y="1857079"/>
            <a:ext cx="53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of the reference strain (already known).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58359" y="2226411"/>
            <a:ext cx="1129645" cy="31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480" y="4948712"/>
            <a:ext cx="10989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Use the “bwa” program to map the viral reads to the known reference assembly.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56213" y="28091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08613" y="29615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161013" y="31139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313413" y="32663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465813" y="34187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618213" y="35711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770613" y="37235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23013" y="38759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75413" y="40283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27813" y="41807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380213" y="43331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427347" y="2804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579747" y="2956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732147" y="3109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884547" y="3261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036947" y="34140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89347" y="3566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41747" y="3718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94147" y="3871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46547" y="4023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284482" y="2804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436882" y="2956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589282" y="3109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741682" y="3261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894082" y="34140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046482" y="3566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198882" y="3718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351282" y="3871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503682" y="4023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141617" y="2804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294017" y="2956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446417" y="3109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598817" y="3261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751217" y="34140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903617" y="3566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056017" y="3718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208417" y="3871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360817" y="4023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966272" y="3672630"/>
            <a:ext cx="483758" cy="48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175" y="4206807"/>
            <a:ext cx="270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Viral Reads, from the previous step.</a:t>
            </a:r>
          </a:p>
        </p:txBody>
      </p:sp>
    </p:spTree>
    <p:extLst>
      <p:ext uri="{BB962C8B-B14F-4D97-AF65-F5344CB8AC3E}">
        <p14:creationId xmlns:p14="http://schemas.microsoft.com/office/powerpoint/2010/main" val="1001070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7"/>
          <p:cNvSpPr txBox="1"/>
          <p:nvPr/>
        </p:nvSpPr>
        <p:spPr>
          <a:xfrm>
            <a:off x="6735497" y="368200"/>
            <a:ext cx="5456236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Start with quality reads and a reference genome.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The reference genome is the known sequence from the same species.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Reads are mapped to the reference genome, creating a preliminary </a:t>
            </a:r>
            <a:r>
              <a:rPr lang="en-US" b="1" spc="-1" dirty="0" smtClean="0"/>
              <a:t>alignment</a:t>
            </a:r>
            <a:endParaRPr lang="en-US" b="1" spc="-1" dirty="0"/>
          </a:p>
        </p:txBody>
      </p:sp>
      <p:sp>
        <p:nvSpPr>
          <p:cNvPr id="28" name="Down Arrow 27"/>
          <p:cNvSpPr/>
          <p:nvPr/>
        </p:nvSpPr>
        <p:spPr>
          <a:xfrm rot="16200000">
            <a:off x="4275013" y="4210601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0372" y="224639"/>
            <a:ext cx="389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 Guided </a:t>
            </a:r>
            <a:r>
              <a:rPr lang="en-US" b="1" dirty="0" smtClean="0"/>
              <a:t>Assembly, pt. 1</a:t>
            </a:r>
            <a:endParaRPr lang="en-US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0" y="1046080"/>
            <a:ext cx="5039762" cy="21970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48224" y="1025894"/>
            <a:ext cx="1228725" cy="221723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stomShape 1"/>
          <p:cNvSpPr/>
          <p:nvPr/>
        </p:nvSpPr>
        <p:spPr>
          <a:xfrm>
            <a:off x="5244381" y="4250902"/>
            <a:ext cx="1858170" cy="981593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 err="1">
                <a:latin typeface="Arial"/>
              </a:rPr>
              <a:t>bwa</a:t>
            </a:r>
            <a:r>
              <a:rPr lang="en-US" b="0" strike="noStrike" spc="-1" dirty="0">
                <a:latin typeface="Arial"/>
              </a:rPr>
              <a:t> mem</a:t>
            </a:r>
            <a:endParaRPr lang="en-US" spc="-1" dirty="0"/>
          </a:p>
        </p:txBody>
      </p:sp>
      <p:sp>
        <p:nvSpPr>
          <p:cNvPr id="51" name="Rectangle 50"/>
          <p:cNvSpPr/>
          <p:nvPr/>
        </p:nvSpPr>
        <p:spPr>
          <a:xfrm>
            <a:off x="1800225" y="1025894"/>
            <a:ext cx="3046768" cy="870137"/>
          </a:xfrm>
          <a:prstGeom prst="rect">
            <a:avLst/>
          </a:prstGeom>
          <a:solidFill>
            <a:schemeClr val="bg1">
              <a:lumMod val="5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 rot="16200000">
            <a:off x="7485751" y="4331982"/>
            <a:ext cx="393033" cy="808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8288" y="1025894"/>
            <a:ext cx="911937" cy="2217230"/>
          </a:xfrm>
          <a:prstGeom prst="rect">
            <a:avLst/>
          </a:prstGeom>
          <a:solidFill>
            <a:schemeClr val="bg1">
              <a:lumMod val="5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01456" y="1914524"/>
            <a:ext cx="3046768" cy="1328599"/>
          </a:xfrm>
          <a:prstGeom prst="rect">
            <a:avLst/>
          </a:prstGeom>
          <a:solidFill>
            <a:schemeClr val="bg1">
              <a:lumMod val="50000"/>
              <a:alpha val="67000"/>
            </a:schemeClr>
          </a:solidFill>
          <a:ln>
            <a:solidFill>
              <a:schemeClr val="accent1">
                <a:shade val="5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stomShape 11"/>
          <p:cNvSpPr/>
          <p:nvPr/>
        </p:nvSpPr>
        <p:spPr>
          <a:xfrm>
            <a:off x="2163062" y="3844651"/>
            <a:ext cx="1850165" cy="138784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>
                <a:latin typeface="Arial"/>
              </a:rPr>
              <a:t>Read2_</a:t>
            </a:r>
          </a:p>
          <a:p>
            <a:pPr algn="ctr"/>
            <a:r>
              <a:rPr lang="en-US" b="0" strike="noStrike" spc="-1" dirty="0">
                <a:latin typeface="Arial"/>
              </a:rPr>
              <a:t>trimmed.fastq.gz</a:t>
            </a:r>
          </a:p>
        </p:txBody>
      </p:sp>
      <p:sp>
        <p:nvSpPr>
          <p:cNvPr id="19" name="CustomShape 10"/>
          <p:cNvSpPr/>
          <p:nvPr/>
        </p:nvSpPr>
        <p:spPr>
          <a:xfrm>
            <a:off x="353119" y="3855038"/>
            <a:ext cx="1796416" cy="1367069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/>
              <a:t>Read1_</a:t>
            </a:r>
          </a:p>
          <a:p>
            <a:pPr algn="ctr"/>
            <a:r>
              <a:rPr lang="en-US" spc="-1" dirty="0"/>
              <a:t>trimmed.fastq.gz</a:t>
            </a:r>
          </a:p>
        </p:txBody>
      </p:sp>
      <p:sp>
        <p:nvSpPr>
          <p:cNvPr id="20" name="CustomShape 5"/>
          <p:cNvSpPr/>
          <p:nvPr/>
        </p:nvSpPr>
        <p:spPr>
          <a:xfrm>
            <a:off x="8406503" y="4162214"/>
            <a:ext cx="2857722" cy="114845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/>
              <a:t>Preliminary </a:t>
            </a:r>
            <a:r>
              <a:rPr lang="en-US" spc="-1" dirty="0" smtClean="0"/>
              <a:t>Alignment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888288" y="5445949"/>
            <a:ext cx="2218913" cy="1058241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>
                <a:latin typeface="Arial"/>
              </a:rPr>
              <a:t>Reference genome</a:t>
            </a: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3841927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7"/>
          <p:cNvSpPr txBox="1"/>
          <p:nvPr/>
        </p:nvSpPr>
        <p:spPr>
          <a:xfrm>
            <a:off x="6735497" y="368200"/>
            <a:ext cx="5456236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 smtClean="0"/>
              <a:t>Starting with the preliminary alignment, run the </a:t>
            </a:r>
            <a:r>
              <a:rPr lang="en-US" b="1" spc="-1" dirty="0" err="1" smtClean="0"/>
              <a:t>velveth</a:t>
            </a:r>
            <a:r>
              <a:rPr lang="en-US" b="1" spc="-1" dirty="0" smtClean="0"/>
              <a:t> and </a:t>
            </a:r>
            <a:r>
              <a:rPr lang="en-US" b="1" spc="-1" dirty="0" err="1" smtClean="0"/>
              <a:t>velvetg</a:t>
            </a:r>
            <a:r>
              <a:rPr lang="en-US" b="1" spc="-1" dirty="0" smtClean="0"/>
              <a:t>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 smtClean="0"/>
              <a:t>These programs compare the aligned reads to the reference genome and output a preliminary assembled genome.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 smtClean="0"/>
              <a:t>This </a:t>
            </a:r>
            <a:r>
              <a:rPr lang="en-US" b="1" spc="-1" dirty="0" smtClean="0"/>
              <a:t>preliminary assembly is now our best guess of the genome sequence of the virus isolated from our sample.</a:t>
            </a:r>
            <a:endParaRPr lang="en-US" b="1" spc="-1" dirty="0"/>
          </a:p>
        </p:txBody>
      </p:sp>
      <p:sp>
        <p:nvSpPr>
          <p:cNvPr id="28" name="Down Arrow 27"/>
          <p:cNvSpPr/>
          <p:nvPr/>
        </p:nvSpPr>
        <p:spPr>
          <a:xfrm rot="16200000">
            <a:off x="4275013" y="4210601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0372" y="224639"/>
            <a:ext cx="389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 Guided </a:t>
            </a:r>
            <a:r>
              <a:rPr lang="en-US" b="1" dirty="0" smtClean="0"/>
              <a:t>Assembly, pt</a:t>
            </a:r>
            <a:r>
              <a:rPr lang="en-US" b="1" dirty="0" smtClean="0"/>
              <a:t>. 2</a:t>
            </a:r>
            <a:endParaRPr lang="en-US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0" y="1046080"/>
            <a:ext cx="5039762" cy="21970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48224" y="1025894"/>
            <a:ext cx="1228725" cy="221723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stomShape 1"/>
          <p:cNvSpPr/>
          <p:nvPr/>
        </p:nvSpPr>
        <p:spPr>
          <a:xfrm>
            <a:off x="5244381" y="4250902"/>
            <a:ext cx="1858170" cy="981593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 smtClean="0">
                <a:latin typeface="Arial"/>
              </a:rPr>
              <a:t>velvet</a:t>
            </a:r>
            <a:endParaRPr lang="en-US" spc="-1" dirty="0"/>
          </a:p>
        </p:txBody>
      </p:sp>
      <p:sp>
        <p:nvSpPr>
          <p:cNvPr id="51" name="Rectangle 50"/>
          <p:cNvSpPr/>
          <p:nvPr/>
        </p:nvSpPr>
        <p:spPr>
          <a:xfrm>
            <a:off x="1800225" y="1025894"/>
            <a:ext cx="3046768" cy="870137"/>
          </a:xfrm>
          <a:prstGeom prst="rect">
            <a:avLst/>
          </a:prstGeom>
          <a:solidFill>
            <a:schemeClr val="bg1">
              <a:lumMod val="5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 rot="16200000">
            <a:off x="7485751" y="4331982"/>
            <a:ext cx="393033" cy="808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8288" y="1025894"/>
            <a:ext cx="911937" cy="2217230"/>
          </a:xfrm>
          <a:prstGeom prst="rect">
            <a:avLst/>
          </a:prstGeom>
          <a:solidFill>
            <a:schemeClr val="bg1">
              <a:lumMod val="5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01456" y="1914524"/>
            <a:ext cx="3046768" cy="1328599"/>
          </a:xfrm>
          <a:prstGeom prst="rect">
            <a:avLst/>
          </a:prstGeom>
          <a:solidFill>
            <a:schemeClr val="bg1">
              <a:lumMod val="50000"/>
              <a:alpha val="67000"/>
            </a:schemeClr>
          </a:solidFill>
          <a:ln>
            <a:solidFill>
              <a:schemeClr val="accent1">
                <a:shade val="5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stomShape 5"/>
          <p:cNvSpPr/>
          <p:nvPr/>
        </p:nvSpPr>
        <p:spPr>
          <a:xfrm>
            <a:off x="371364" y="4162214"/>
            <a:ext cx="2857722" cy="114845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/>
              <a:t>Preliminary </a:t>
            </a:r>
            <a:r>
              <a:rPr lang="en-US" spc="-1" dirty="0" smtClean="0"/>
              <a:t>Alignment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6" name="CustomShape 5"/>
          <p:cNvSpPr/>
          <p:nvPr/>
        </p:nvSpPr>
        <p:spPr>
          <a:xfrm>
            <a:off x="8610240" y="4162214"/>
            <a:ext cx="2857722" cy="114845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/>
              <a:t>Preliminary </a:t>
            </a:r>
            <a:r>
              <a:rPr lang="en-US" spc="-1" dirty="0" smtClean="0"/>
              <a:t>Assembled Genome</a:t>
            </a:r>
            <a:endParaRPr lang="en-US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9817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7"/>
          <p:cNvSpPr txBox="1"/>
          <p:nvPr/>
        </p:nvSpPr>
        <p:spPr>
          <a:xfrm>
            <a:off x="7353300" y="511075"/>
            <a:ext cx="4276458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>
                <a:solidFill>
                  <a:prstClr val="black"/>
                </a:solidFill>
              </a:rPr>
              <a:t>Quast compares the preliminary assembly to a known genome from the same species.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>
                <a:solidFill>
                  <a:prstClr val="black"/>
                </a:solidFill>
              </a:rPr>
              <a:t>Also, identifies functional sequences, like genes and RNAs.</a:t>
            </a:r>
            <a:endParaRPr lang="en-US" b="1" spc="-1" dirty="0"/>
          </a:p>
        </p:txBody>
      </p:sp>
      <p:sp>
        <p:nvSpPr>
          <p:cNvPr id="28" name="Down Arrow 27"/>
          <p:cNvSpPr/>
          <p:nvPr/>
        </p:nvSpPr>
        <p:spPr>
          <a:xfrm rot="16200000">
            <a:off x="4275013" y="4210601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0372" y="224639"/>
            <a:ext cx="613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Quality </a:t>
            </a:r>
            <a:r>
              <a:rPr lang="en-US" b="1" dirty="0"/>
              <a:t>Control of the Preliminary Assembled Genome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0" y="1046080"/>
            <a:ext cx="5039762" cy="21970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48224" y="1025894"/>
            <a:ext cx="1228725" cy="221723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stomShape 1"/>
          <p:cNvSpPr/>
          <p:nvPr/>
        </p:nvSpPr>
        <p:spPr>
          <a:xfrm>
            <a:off x="5244381" y="4250902"/>
            <a:ext cx="1858170" cy="981593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>
                <a:latin typeface="Arial"/>
              </a:rPr>
              <a:t>Quast</a:t>
            </a:r>
            <a:endParaRPr lang="en-US" spc="-1" dirty="0"/>
          </a:p>
        </p:txBody>
      </p:sp>
      <p:sp>
        <p:nvSpPr>
          <p:cNvPr id="51" name="Rectangle 50"/>
          <p:cNvSpPr/>
          <p:nvPr/>
        </p:nvSpPr>
        <p:spPr>
          <a:xfrm>
            <a:off x="3695699" y="1025894"/>
            <a:ext cx="1151293" cy="2217230"/>
          </a:xfrm>
          <a:prstGeom prst="rect">
            <a:avLst/>
          </a:prstGeom>
          <a:solidFill>
            <a:schemeClr val="bg1">
              <a:lumMod val="5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 rot="16200000">
            <a:off x="7485751" y="4331982"/>
            <a:ext cx="393033" cy="808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8288" y="1025894"/>
            <a:ext cx="2806179" cy="2217230"/>
          </a:xfrm>
          <a:prstGeom prst="rect">
            <a:avLst/>
          </a:prstGeom>
          <a:solidFill>
            <a:schemeClr val="bg1">
              <a:lumMod val="5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stomShape 10"/>
          <p:cNvSpPr/>
          <p:nvPr/>
        </p:nvSpPr>
        <p:spPr>
          <a:xfrm>
            <a:off x="711052" y="5253269"/>
            <a:ext cx="2296099" cy="1342232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>
                <a:latin typeface="Arial"/>
              </a:rPr>
              <a:t>List of genes, and other features</a:t>
            </a:r>
            <a:endParaRPr lang="en-US" spc="-1" dirty="0"/>
          </a:p>
        </p:txBody>
      </p:sp>
      <p:sp>
        <p:nvSpPr>
          <p:cNvPr id="24" name="CustomShape 1"/>
          <p:cNvSpPr/>
          <p:nvPr/>
        </p:nvSpPr>
        <p:spPr>
          <a:xfrm>
            <a:off x="8340006" y="4230127"/>
            <a:ext cx="2861394" cy="1023142"/>
          </a:xfrm>
          <a:prstGeom prst="rect">
            <a:avLst/>
          </a:prstGeom>
          <a:solidFill>
            <a:srgbClr val="ADC5E7">
              <a:alpha val="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latin typeface="Arial"/>
              </a:rPr>
              <a:t>Click on the .html file to open up the </a:t>
            </a:r>
            <a:r>
              <a:rPr lang="en-US" spc="-1" dirty="0" err="1">
                <a:latin typeface="Arial"/>
              </a:rPr>
              <a:t>quast</a:t>
            </a:r>
            <a:r>
              <a:rPr lang="en-US" spc="-1" dirty="0">
                <a:latin typeface="Arial"/>
              </a:rPr>
              <a:t> output.</a:t>
            </a:r>
            <a:endParaRPr lang="en-US" spc="-1" dirty="0"/>
          </a:p>
        </p:txBody>
      </p:sp>
      <p:sp>
        <p:nvSpPr>
          <p:cNvPr id="17" name="CustomShape 5"/>
          <p:cNvSpPr/>
          <p:nvPr/>
        </p:nvSpPr>
        <p:spPr>
          <a:xfrm>
            <a:off x="1989270" y="4010803"/>
            <a:ext cx="2252792" cy="1058241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/>
              <a:t>Preliminary Assembled</a:t>
            </a:r>
          </a:p>
          <a:p>
            <a:pPr algn="ctr"/>
            <a:r>
              <a:rPr lang="en-US" b="0" strike="noStrike" spc="-1" dirty="0">
                <a:latin typeface="Arial"/>
              </a:rPr>
              <a:t>Genome</a:t>
            </a:r>
          </a:p>
        </p:txBody>
      </p:sp>
      <p:sp>
        <p:nvSpPr>
          <p:cNvPr id="18" name="CustomShape 10"/>
          <p:cNvSpPr/>
          <p:nvPr/>
        </p:nvSpPr>
        <p:spPr>
          <a:xfrm>
            <a:off x="72464" y="4010804"/>
            <a:ext cx="2218913" cy="1058241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>
                <a:latin typeface="Arial"/>
              </a:rPr>
              <a:t>Reference genome</a:t>
            </a: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3854680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genome quality with QUAST</a:t>
            </a:r>
            <a:r>
              <a:rPr lang="en-US" dirty="0" smtClean="0"/>
              <a:t>. FIX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11" y="1418400"/>
            <a:ext cx="7700132" cy="4934829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2535044" y="2450533"/>
            <a:ext cx="5872899" cy="3978112"/>
          </a:xfrm>
          <a:prstGeom prst="borderCallout1">
            <a:avLst>
              <a:gd name="adj1" fmla="val 50030"/>
              <a:gd name="adj2" fmla="val 101618"/>
              <a:gd name="adj3" fmla="val 23638"/>
              <a:gd name="adj4" fmla="val 109822"/>
            </a:avLst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63069" y="3073138"/>
            <a:ext cx="2824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Compare the length of the reference to the cumulative length of the </a:t>
            </a:r>
            <a:r>
              <a:rPr lang="en-US" b="1" dirty="0" err="1"/>
              <a:t>contigs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Could the preliminary assembly contain a complete genome?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707811" y="2452103"/>
            <a:ext cx="1705451" cy="1686264"/>
          </a:xfrm>
          <a:prstGeom prst="borderCallout1">
            <a:avLst>
              <a:gd name="adj1" fmla="val 50030"/>
              <a:gd name="adj2" fmla="val -7826"/>
              <a:gd name="adj3" fmla="val 138240"/>
              <a:gd name="adj4" fmla="val -8466"/>
            </a:avLst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8723" y="4590444"/>
            <a:ext cx="194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Basic information about the assembly</a:t>
            </a:r>
          </a:p>
        </p:txBody>
      </p:sp>
    </p:spTree>
    <p:extLst>
      <p:ext uri="{BB962C8B-B14F-4D97-AF65-F5344CB8AC3E}">
        <p14:creationId xmlns:p14="http://schemas.microsoft.com/office/powerpoint/2010/main" val="422008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now have a preliminary assembly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03813" y="2612700"/>
            <a:ext cx="9636981" cy="55659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8792" y="1857079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Preliminary Assembly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0797" y="2100943"/>
            <a:ext cx="1007207" cy="43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358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88" y="281558"/>
            <a:ext cx="11466256" cy="1144800"/>
          </a:xfrm>
        </p:spPr>
        <p:txBody>
          <a:bodyPr/>
          <a:lstStyle/>
          <a:p>
            <a:r>
              <a:rPr lang="en-US" dirty="0"/>
              <a:t>Improve the quality of the assembly: Polishing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03813" y="2612700"/>
            <a:ext cx="9636981" cy="55659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8792" y="1857079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Preliminary 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805" y="4686330"/>
            <a:ext cx="10989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We can map the quality filtered reads to this preliminary assembly.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This is similar to the initial read mapping to the reference genome done previously.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56213" y="28091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08613" y="29615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161013" y="31139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313413" y="32663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65813" y="34187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18213" y="35711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770613" y="37235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23013" y="38759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075413" y="40283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27813" y="41807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380213" y="43331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427347" y="2804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79747" y="2956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732147" y="3109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884547" y="3261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036947" y="34140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89347" y="3566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341747" y="3718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494147" y="3871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46547" y="4023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284482" y="2804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436882" y="2956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589282" y="3109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741682" y="3261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894082" y="34140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046482" y="3566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198882" y="3718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351282" y="3871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503682" y="4023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141617" y="2804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294017" y="2956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446417" y="3109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598817" y="3261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751217" y="34140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903617" y="3566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056017" y="3718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208417" y="3871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360817" y="4023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780797" y="2100943"/>
            <a:ext cx="1007207" cy="43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7681" y="396713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966272" y="3672630"/>
            <a:ext cx="483758" cy="48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27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" smtClean="0">
                <a:solidFill>
                  <a:srgbClr val="000000"/>
                </a:solidFill>
              </a:rPr>
              <a:t>Genomics Assembly and Analysis Training Module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smtClean="0"/>
              <a:t>Outline</a:t>
            </a:r>
          </a:p>
          <a:p>
            <a:r>
              <a:rPr lang="en-US" smtClean="0"/>
              <a:t>Brief review of Mate et. al. and Next Generation Sequencing.</a:t>
            </a:r>
          </a:p>
          <a:p>
            <a:r>
              <a:rPr lang="en-US" smtClean="0"/>
              <a:t>Step by step instructions for analyzing sequencing data using a Jupyter notebook.</a:t>
            </a:r>
          </a:p>
          <a:p>
            <a:r>
              <a:rPr lang="en-US" smtClean="0"/>
              <a:t>Glossary, FAQ, and complete breakdowns of all computational steps are provided at the end of this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76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88" y="281558"/>
            <a:ext cx="11466256" cy="1144800"/>
          </a:xfrm>
        </p:spPr>
        <p:txBody>
          <a:bodyPr/>
          <a:lstStyle/>
          <a:p>
            <a:r>
              <a:rPr lang="en-US" dirty="0"/>
              <a:t>Improve the quality of the assembly: </a:t>
            </a:r>
            <a:r>
              <a:rPr lang="en-US" dirty="0" smtClean="0"/>
              <a:t>Polishing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03813" y="2612700"/>
            <a:ext cx="9636981" cy="55659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8792" y="1857079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Preliminary 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804" y="5232899"/>
            <a:ext cx="10989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 read sequences may disagree with the assembly sequence at certain positions</a:t>
            </a:r>
            <a:r>
              <a:rPr lang="en-US" sz="2000" b="1" dirty="0" smtClean="0"/>
              <a:t>. The divergent sequences are known as “variants.”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Identifying these differences will enable us to correct small-scale errors, yielding a more accurate final assembly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56213" y="28091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08613" y="29615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161013" y="31139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313413" y="32663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65813" y="34187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18213" y="35711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770613" y="37235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23013" y="38759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075413" y="40283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27813" y="41807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380213" y="43331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427347" y="2804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79747" y="2956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732147" y="3109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884547" y="3261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036947" y="34140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89347" y="3566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341747" y="3718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494147" y="3871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46547" y="4023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284482" y="2804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436882" y="2956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589282" y="3109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741682" y="3261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894082" y="34140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046482" y="3566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198882" y="3718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351282" y="3871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503682" y="4023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141617" y="2804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294017" y="2956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446417" y="3109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598817" y="3261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751217" y="34140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903617" y="3566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056017" y="3718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208417" y="3871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360817" y="4023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3215" y="23822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93215" y="260960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93215" y="276319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99120" y="2916148"/>
            <a:ext cx="238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93215" y="305720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78261" y="365994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93215" y="3818873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88475" y="399195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88880" y="414385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780797" y="2100943"/>
            <a:ext cx="1007207" cy="43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95869" y="236353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03617" y="258133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06812" y="2740452"/>
            <a:ext cx="29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03617" y="290440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03617" y="305401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11513" y="321344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11513" y="336305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7681" y="396713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966272" y="3672630"/>
            <a:ext cx="483758" cy="48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436724" y="2856551"/>
            <a:ext cx="10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Variants</a:t>
            </a:r>
            <a:endParaRPr lang="en-US" dirty="0"/>
          </a:p>
        </p:txBody>
      </p:sp>
      <p:cxnSp>
        <p:nvCxnSpPr>
          <p:cNvPr id="75" name="Straight Arrow Connector 74"/>
          <p:cNvCxnSpPr>
            <a:endCxn id="61" idx="3"/>
          </p:cNvCxnSpPr>
          <p:nvPr/>
        </p:nvCxnSpPr>
        <p:spPr>
          <a:xfrm flipH="1" flipV="1">
            <a:off x="7208417" y="3042902"/>
            <a:ext cx="1202680" cy="3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135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88" y="281558"/>
            <a:ext cx="11466256" cy="1144800"/>
          </a:xfrm>
        </p:spPr>
        <p:txBody>
          <a:bodyPr/>
          <a:lstStyle/>
          <a:p>
            <a:r>
              <a:rPr lang="en-US" dirty="0"/>
              <a:t>Improve the quality of the assembly: </a:t>
            </a:r>
            <a:r>
              <a:rPr lang="en-US" dirty="0" smtClean="0"/>
              <a:t>Polishing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03813" y="2612700"/>
            <a:ext cx="9636981" cy="55659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8792" y="1857079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Preliminary 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804" y="5232899"/>
            <a:ext cx="10989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A </a:t>
            </a:r>
            <a:r>
              <a:rPr lang="en-US" sz="2000" b="1" dirty="0"/>
              <a:t>final </a:t>
            </a:r>
            <a:r>
              <a:rPr lang="en-US" sz="2000" b="1" dirty="0" smtClean="0"/>
              <a:t>assembly is generated </a:t>
            </a:r>
            <a:r>
              <a:rPr lang="en-US" sz="2000" b="1" dirty="0"/>
              <a:t>with the </a:t>
            </a:r>
            <a:r>
              <a:rPr lang="en-US" sz="2000" b="1" dirty="0" smtClean="0"/>
              <a:t>consensus</a:t>
            </a:r>
            <a:r>
              <a:rPr lang="en-US" sz="2000" b="1" dirty="0" smtClean="0"/>
              <a:t> sequences, which are generally the most common sequence at the position.</a:t>
            </a:r>
            <a:endParaRPr lang="en-US" sz="20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56213" y="28091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08613" y="29615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161013" y="31139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313413" y="32663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65813" y="34187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18213" y="35711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770613" y="37235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23013" y="38759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075413" y="40283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27813" y="41807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380213" y="4333188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427347" y="2804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79747" y="2956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732147" y="3109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884547" y="3261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036947" y="34140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89347" y="3566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341747" y="3718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494147" y="3871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46547" y="4023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284482" y="2804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436882" y="2956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589282" y="3109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741682" y="3261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894082" y="34140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046482" y="3566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198882" y="3718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351282" y="3871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503682" y="4023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141617" y="2804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294017" y="2956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446417" y="3109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598817" y="3261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751217" y="34140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903617" y="35664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056017" y="37188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208417" y="38712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360817" y="4023675"/>
            <a:ext cx="1208257" cy="11572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3215" y="23822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93215" y="260960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93215" y="276319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99120" y="2916148"/>
            <a:ext cx="238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93215" y="305720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78261" y="365994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93215" y="3818873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88475" y="399195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88880" y="414385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780797" y="2100943"/>
            <a:ext cx="1007207" cy="43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95869" y="236353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03617" y="258133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06812" y="2740452"/>
            <a:ext cx="29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03617" y="290440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03617" y="305401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11513" y="321344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11513" y="336305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7681" y="396713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966272" y="3672630"/>
            <a:ext cx="483758" cy="48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03813" y="4831540"/>
            <a:ext cx="9636981" cy="55659"/>
          </a:xfrm>
          <a:prstGeom prst="line">
            <a:avLst/>
          </a:prstGeom>
          <a:ln w="476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90448" y="459791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31935" y="459954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843914" y="3835462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Assembly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8416674" y="4188093"/>
            <a:ext cx="791854" cy="5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357501" y="42015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Consensus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72" idx="3"/>
            <a:endCxn id="69" idx="1"/>
          </p:cNvCxnSpPr>
          <p:nvPr/>
        </p:nvCxnSpPr>
        <p:spPr>
          <a:xfrm>
            <a:off x="5696329" y="4386259"/>
            <a:ext cx="1235606" cy="35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8" idx="3"/>
          </p:cNvCxnSpPr>
          <p:nvPr/>
        </p:nvCxnSpPr>
        <p:spPr>
          <a:xfrm flipH="1">
            <a:off x="3195248" y="4416209"/>
            <a:ext cx="1049956" cy="32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513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7"/>
          <p:cNvSpPr txBox="1"/>
          <p:nvPr/>
        </p:nvSpPr>
        <p:spPr>
          <a:xfrm>
            <a:off x="7353300" y="511075"/>
            <a:ext cx="4276458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“Polish” out errors in the assembly by mapping the reads back to the assembly.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>
                <a:solidFill>
                  <a:prstClr val="black"/>
                </a:solidFill>
              </a:rPr>
              <a:t>Identify positions where the read sequences differ from the draft genome.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>
                <a:solidFill>
                  <a:prstClr val="black"/>
                </a:solidFill>
              </a:rPr>
              <a:t>Correct the draft sequence at those positions, producing a higher quality final assembled genome.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</p:txBody>
      </p:sp>
      <p:sp>
        <p:nvSpPr>
          <p:cNvPr id="28" name="Down Arrow 27"/>
          <p:cNvSpPr/>
          <p:nvPr/>
        </p:nvSpPr>
        <p:spPr>
          <a:xfrm rot="16200000">
            <a:off x="4275013" y="4210601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0372" y="22463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Polishing the Genome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0" y="1046080"/>
            <a:ext cx="5039762" cy="2197044"/>
          </a:xfrm>
          <a:prstGeom prst="rect">
            <a:avLst/>
          </a:prstGeom>
        </p:spPr>
      </p:pic>
      <p:sp>
        <p:nvSpPr>
          <p:cNvPr id="50" name="CustomShape 1"/>
          <p:cNvSpPr/>
          <p:nvPr/>
        </p:nvSpPr>
        <p:spPr>
          <a:xfrm>
            <a:off x="5244381" y="4250902"/>
            <a:ext cx="1858170" cy="981593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 smtClean="0">
                <a:latin typeface="Arial"/>
              </a:rPr>
              <a:t>Run </a:t>
            </a:r>
            <a:r>
              <a:rPr lang="en-US" spc="-1" dirty="0">
                <a:latin typeface="Arial"/>
              </a:rPr>
              <a:t>p</a:t>
            </a:r>
            <a:r>
              <a:rPr lang="en-US" b="0" strike="noStrike" spc="-1" dirty="0" smtClean="0">
                <a:latin typeface="Arial"/>
              </a:rPr>
              <a:t>olishing pipeline</a:t>
            </a:r>
            <a:endParaRPr lang="en-US" spc="-1" dirty="0"/>
          </a:p>
        </p:txBody>
      </p:sp>
      <p:sp>
        <p:nvSpPr>
          <p:cNvPr id="51" name="Rectangle 50"/>
          <p:cNvSpPr/>
          <p:nvPr/>
        </p:nvSpPr>
        <p:spPr>
          <a:xfrm>
            <a:off x="4679156" y="1025894"/>
            <a:ext cx="1151293" cy="2217230"/>
          </a:xfrm>
          <a:prstGeom prst="rect">
            <a:avLst/>
          </a:prstGeom>
          <a:solidFill>
            <a:schemeClr val="bg1">
              <a:lumMod val="5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 rot="16200000">
            <a:off x="7485751" y="4331982"/>
            <a:ext cx="393033" cy="808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8288" y="1025894"/>
            <a:ext cx="3790868" cy="2217230"/>
          </a:xfrm>
          <a:prstGeom prst="rect">
            <a:avLst/>
          </a:prstGeom>
          <a:solidFill>
            <a:schemeClr val="bg1">
              <a:lumMod val="5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stomShape 11"/>
          <p:cNvSpPr/>
          <p:nvPr/>
        </p:nvSpPr>
        <p:spPr>
          <a:xfrm>
            <a:off x="2163062" y="3844651"/>
            <a:ext cx="1850165" cy="138784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>
                <a:latin typeface="Arial"/>
              </a:rPr>
              <a:t>Read2_</a:t>
            </a:r>
          </a:p>
          <a:p>
            <a:pPr algn="ctr"/>
            <a:r>
              <a:rPr lang="en-US" b="0" strike="noStrike" spc="-1" dirty="0">
                <a:latin typeface="Arial"/>
              </a:rPr>
              <a:t>trimmed.fastq.gz</a:t>
            </a:r>
          </a:p>
        </p:txBody>
      </p:sp>
      <p:sp>
        <p:nvSpPr>
          <p:cNvPr id="17" name="CustomShape 10"/>
          <p:cNvSpPr/>
          <p:nvPr/>
        </p:nvSpPr>
        <p:spPr>
          <a:xfrm>
            <a:off x="353119" y="3855038"/>
            <a:ext cx="1796416" cy="1367069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/>
              <a:t>Read1_</a:t>
            </a:r>
          </a:p>
          <a:p>
            <a:pPr algn="ctr"/>
            <a:r>
              <a:rPr lang="en-US" spc="-1" dirty="0"/>
              <a:t>trimmed.fastq.gz</a:t>
            </a:r>
          </a:p>
        </p:txBody>
      </p:sp>
      <p:sp>
        <p:nvSpPr>
          <p:cNvPr id="18" name="CustomShape 10"/>
          <p:cNvSpPr/>
          <p:nvPr/>
        </p:nvSpPr>
        <p:spPr>
          <a:xfrm>
            <a:off x="631258" y="5396144"/>
            <a:ext cx="2335375" cy="1180558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>
                <a:latin typeface="Arial"/>
              </a:rPr>
              <a:t>Preliminary Assembled Genome</a:t>
            </a:r>
            <a:endParaRPr lang="en-US" spc="-1" dirty="0"/>
          </a:p>
        </p:txBody>
      </p:sp>
      <p:sp>
        <p:nvSpPr>
          <p:cNvPr id="19" name="CustomShape 10"/>
          <p:cNvSpPr/>
          <p:nvPr/>
        </p:nvSpPr>
        <p:spPr>
          <a:xfrm>
            <a:off x="8632258" y="4051937"/>
            <a:ext cx="2335375" cy="1180558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>
                <a:latin typeface="Arial"/>
              </a:rPr>
              <a:t>Final Assembled Genome</a:t>
            </a: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124948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58" y="851857"/>
            <a:ext cx="5557487" cy="2104135"/>
          </a:xfrm>
          <a:prstGeom prst="rect">
            <a:avLst/>
          </a:prstGeom>
        </p:spPr>
      </p:pic>
      <p:sp>
        <p:nvSpPr>
          <p:cNvPr id="173" name="TextShape 7"/>
          <p:cNvSpPr txBox="1"/>
          <p:nvPr/>
        </p:nvSpPr>
        <p:spPr>
          <a:xfrm>
            <a:off x="7353300" y="511075"/>
            <a:ext cx="4276458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Take the final assembled genome, along with a diversity of other Ebola genomes.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Align the genomes to each other, allowing us to quantify how different the genomes from each patient are from each other, and from other Ebola sequences. </a:t>
            </a:r>
            <a:endParaRPr lang="en-US" b="1" spc="-1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</p:txBody>
      </p:sp>
      <p:sp>
        <p:nvSpPr>
          <p:cNvPr id="28" name="Down Arrow 27"/>
          <p:cNvSpPr/>
          <p:nvPr/>
        </p:nvSpPr>
        <p:spPr>
          <a:xfrm rot="16200000">
            <a:off x="4275013" y="4210601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0372" y="224639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Multiple Genome Alignment</a:t>
            </a:r>
          </a:p>
        </p:txBody>
      </p:sp>
      <p:sp>
        <p:nvSpPr>
          <p:cNvPr id="50" name="CustomShape 1"/>
          <p:cNvSpPr/>
          <p:nvPr/>
        </p:nvSpPr>
        <p:spPr>
          <a:xfrm>
            <a:off x="5244381" y="4250902"/>
            <a:ext cx="1858170" cy="981593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 err="1">
                <a:latin typeface="Arial"/>
              </a:rPr>
              <a:t>mafft</a:t>
            </a:r>
            <a:endParaRPr lang="en-US" spc="-1" dirty="0"/>
          </a:p>
        </p:txBody>
      </p:sp>
      <p:sp>
        <p:nvSpPr>
          <p:cNvPr id="51" name="Rectangle 50"/>
          <p:cNvSpPr/>
          <p:nvPr/>
        </p:nvSpPr>
        <p:spPr>
          <a:xfrm>
            <a:off x="2116189" y="2182446"/>
            <a:ext cx="2088166" cy="851678"/>
          </a:xfrm>
          <a:prstGeom prst="rect">
            <a:avLst/>
          </a:prstGeom>
          <a:solidFill>
            <a:schemeClr val="bg1">
              <a:lumMod val="5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 rot="16200000">
            <a:off x="7485751" y="4331982"/>
            <a:ext cx="393033" cy="808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9992" y="787416"/>
            <a:ext cx="5842528" cy="1395747"/>
          </a:xfrm>
          <a:prstGeom prst="rect">
            <a:avLst/>
          </a:prstGeom>
          <a:solidFill>
            <a:schemeClr val="bg1">
              <a:lumMod val="5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stomShape 10"/>
          <p:cNvSpPr/>
          <p:nvPr/>
        </p:nvSpPr>
        <p:spPr>
          <a:xfrm>
            <a:off x="252091" y="3838875"/>
            <a:ext cx="2335375" cy="1180558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/>
              <a:t>Final Assembled Genome</a:t>
            </a:r>
          </a:p>
        </p:txBody>
      </p:sp>
      <p:sp>
        <p:nvSpPr>
          <p:cNvPr id="19" name="CustomShape 10"/>
          <p:cNvSpPr/>
          <p:nvPr/>
        </p:nvSpPr>
        <p:spPr>
          <a:xfrm>
            <a:off x="8632258" y="4051937"/>
            <a:ext cx="2335375" cy="1180558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>
                <a:latin typeface="Arial"/>
              </a:rPr>
              <a:t>Alignment file</a:t>
            </a:r>
            <a:endParaRPr lang="en-US" spc="-1" dirty="0"/>
          </a:p>
        </p:txBody>
      </p:sp>
      <p:sp>
        <p:nvSpPr>
          <p:cNvPr id="16" name="Rectangle 15"/>
          <p:cNvSpPr/>
          <p:nvPr/>
        </p:nvSpPr>
        <p:spPr>
          <a:xfrm>
            <a:off x="529993" y="2182446"/>
            <a:ext cx="1586196" cy="851678"/>
          </a:xfrm>
          <a:prstGeom prst="rect">
            <a:avLst/>
          </a:prstGeom>
          <a:solidFill>
            <a:schemeClr val="bg1">
              <a:lumMod val="5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04355" y="2182446"/>
            <a:ext cx="2168165" cy="851678"/>
          </a:xfrm>
          <a:prstGeom prst="rect">
            <a:avLst/>
          </a:prstGeom>
          <a:solidFill>
            <a:schemeClr val="bg1">
              <a:lumMod val="5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10"/>
          <p:cNvSpPr/>
          <p:nvPr/>
        </p:nvSpPr>
        <p:spPr>
          <a:xfrm>
            <a:off x="1141879" y="5232495"/>
            <a:ext cx="3215436" cy="1180558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>
                <a:latin typeface="Arial"/>
              </a:rPr>
              <a:t>Other Ebola Genomes (from Mate </a:t>
            </a:r>
            <a:r>
              <a:rPr lang="en-US" b="0" strike="noStrike" spc="-1" dirty="0" smtClean="0">
                <a:latin typeface="Arial"/>
              </a:rPr>
              <a:t>et. al., </a:t>
            </a:r>
            <a:r>
              <a:rPr lang="en-US" b="0" strike="noStrike" spc="-1" dirty="0">
                <a:latin typeface="Arial"/>
              </a:rPr>
              <a:t>and other sources)</a:t>
            </a: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10933762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alignment.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05" y="1507800"/>
            <a:ext cx="6391910" cy="390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Shape 7"/>
          <p:cNvSpPr txBox="1"/>
          <p:nvPr/>
        </p:nvSpPr>
        <p:spPr>
          <a:xfrm>
            <a:off x="7406640" y="1341655"/>
            <a:ext cx="4276458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 smtClean="0"/>
              <a:t>List the differences between </a:t>
            </a:r>
            <a:r>
              <a:rPr lang="en-US" b="1" spc="-1" dirty="0"/>
              <a:t>the Mate et al. </a:t>
            </a:r>
            <a:r>
              <a:rPr lang="en-US" b="1" spc="-1" dirty="0" smtClean="0"/>
              <a:t>samples</a:t>
            </a:r>
            <a:r>
              <a:rPr lang="en-US" b="1" spc="-1" dirty="0" smtClean="0"/>
              <a:t> and a reference genome</a:t>
            </a:r>
            <a:r>
              <a:rPr lang="en-US" b="1" spc="-1" dirty="0">
                <a:solidFill>
                  <a:prstClr val="black"/>
                </a:solidFill>
              </a:rPr>
              <a:t> </a:t>
            </a:r>
            <a:r>
              <a:rPr lang="en-US" b="1" spc="-1" dirty="0" smtClean="0">
                <a:solidFill>
                  <a:prstClr val="black"/>
                </a:solidFill>
              </a:rPr>
              <a:t>in a chart.</a:t>
            </a:r>
            <a:endParaRPr lang="en-US" b="1" spc="-1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 smtClean="0">
                <a:solidFill>
                  <a:prstClr val="black"/>
                </a:solidFill>
              </a:rPr>
              <a:t>There are three positions where the Survivor and Survivor’s Partner differ from the reference, but not from each other (lines 1-3).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 smtClean="0">
                <a:solidFill>
                  <a:prstClr val="black"/>
                </a:solidFill>
              </a:rPr>
              <a:t>There are three positions where the Survivor, Survivor’s partner and Survivor’s brother differ from the reference (lines 4-6).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 smtClean="0">
                <a:solidFill>
                  <a:prstClr val="black"/>
                </a:solidFill>
              </a:rPr>
              <a:t>There is one position where only the Survivor differs from the reference (line 7).</a:t>
            </a:r>
            <a:endParaRPr lang="en-US" b="1" spc="-1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</p:txBody>
      </p:sp>
    </p:spTree>
    <p:extLst>
      <p:ext uri="{BB962C8B-B14F-4D97-AF65-F5344CB8AC3E}">
        <p14:creationId xmlns:p14="http://schemas.microsoft.com/office/powerpoint/2010/main" val="2552105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Alignment File</a:t>
            </a:r>
          </a:p>
        </p:txBody>
      </p:sp>
    </p:spTree>
    <p:extLst>
      <p:ext uri="{BB962C8B-B14F-4D97-AF65-F5344CB8AC3E}">
        <p14:creationId xmlns:p14="http://schemas.microsoft.com/office/powerpoint/2010/main" val="172855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58" y="851857"/>
            <a:ext cx="5557487" cy="2104135"/>
          </a:xfrm>
          <a:prstGeom prst="rect">
            <a:avLst/>
          </a:prstGeom>
        </p:spPr>
      </p:pic>
      <p:sp>
        <p:nvSpPr>
          <p:cNvPr id="173" name="TextShape 7"/>
          <p:cNvSpPr txBox="1"/>
          <p:nvPr/>
        </p:nvSpPr>
        <p:spPr>
          <a:xfrm>
            <a:off x="7353300" y="511075"/>
            <a:ext cx="4276458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Start with the alignment file made in the previous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>
                <a:solidFill>
                  <a:prstClr val="black"/>
                </a:solidFill>
              </a:rPr>
              <a:t>Arrange the genomes in a haplotype network: where each genome is connected by a line to the genomes it is most similar to</a:t>
            </a:r>
            <a:r>
              <a:rPr lang="en-US" b="1" spc="-1" dirty="0" smtClean="0">
                <a:solidFill>
                  <a:prstClr val="black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 smtClean="0">
                <a:solidFill>
                  <a:prstClr val="black"/>
                </a:solidFill>
              </a:rPr>
              <a:t>This allows us to visually depict the differences between several genomes.</a:t>
            </a:r>
            <a:endParaRPr lang="en-US" b="1" spc="-1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</p:txBody>
      </p:sp>
      <p:sp>
        <p:nvSpPr>
          <p:cNvPr id="28" name="Down Arrow 27"/>
          <p:cNvSpPr/>
          <p:nvPr/>
        </p:nvSpPr>
        <p:spPr>
          <a:xfrm rot="16200000">
            <a:off x="4275013" y="4210601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0372" y="224639"/>
            <a:ext cx="327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Haplotype Network Analysis</a:t>
            </a:r>
          </a:p>
        </p:txBody>
      </p:sp>
      <p:sp>
        <p:nvSpPr>
          <p:cNvPr id="50" name="CustomShape 1"/>
          <p:cNvSpPr/>
          <p:nvPr/>
        </p:nvSpPr>
        <p:spPr>
          <a:xfrm>
            <a:off x="5244381" y="4250902"/>
            <a:ext cx="1858170" cy="981593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>
                <a:latin typeface="Arial"/>
              </a:rPr>
              <a:t>Run </a:t>
            </a:r>
            <a:r>
              <a:rPr lang="en-US" dirty="0" err="1"/>
              <a:t>haplonetwork_analysis.Rscript</a:t>
            </a:r>
            <a:endParaRPr lang="en-US" spc="-1" dirty="0"/>
          </a:p>
        </p:txBody>
      </p:sp>
      <p:sp>
        <p:nvSpPr>
          <p:cNvPr id="51" name="Rectangle 50"/>
          <p:cNvSpPr/>
          <p:nvPr/>
        </p:nvSpPr>
        <p:spPr>
          <a:xfrm>
            <a:off x="2116189" y="2182446"/>
            <a:ext cx="2088166" cy="851678"/>
          </a:xfrm>
          <a:prstGeom prst="rect">
            <a:avLst/>
          </a:prstGeom>
          <a:solidFill>
            <a:schemeClr val="bg1">
              <a:lumMod val="5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 rot="16200000">
            <a:off x="7485751" y="4331982"/>
            <a:ext cx="393033" cy="808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9992" y="787416"/>
            <a:ext cx="5842528" cy="1395747"/>
          </a:xfrm>
          <a:prstGeom prst="rect">
            <a:avLst/>
          </a:prstGeom>
          <a:solidFill>
            <a:schemeClr val="bg1">
              <a:lumMod val="5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stomShape 10"/>
          <p:cNvSpPr/>
          <p:nvPr/>
        </p:nvSpPr>
        <p:spPr>
          <a:xfrm>
            <a:off x="1429798" y="4146163"/>
            <a:ext cx="2335375" cy="1180558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>
                <a:latin typeface="Arial"/>
              </a:rPr>
              <a:t>Alignment file</a:t>
            </a:r>
            <a:endParaRPr lang="en-US" spc="-1" dirty="0"/>
          </a:p>
        </p:txBody>
      </p:sp>
      <p:sp>
        <p:nvSpPr>
          <p:cNvPr id="16" name="Rectangle 15"/>
          <p:cNvSpPr/>
          <p:nvPr/>
        </p:nvSpPr>
        <p:spPr>
          <a:xfrm>
            <a:off x="529993" y="2182446"/>
            <a:ext cx="1586196" cy="851678"/>
          </a:xfrm>
          <a:prstGeom prst="rect">
            <a:avLst/>
          </a:prstGeom>
          <a:solidFill>
            <a:schemeClr val="bg1">
              <a:lumMod val="5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04355" y="2182446"/>
            <a:ext cx="2168165" cy="851678"/>
          </a:xfrm>
          <a:prstGeom prst="rect">
            <a:avLst/>
          </a:prstGeom>
          <a:solidFill>
            <a:schemeClr val="bg1">
              <a:lumMod val="5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stomShape 10"/>
          <p:cNvSpPr/>
          <p:nvPr/>
        </p:nvSpPr>
        <p:spPr>
          <a:xfrm>
            <a:off x="8261985" y="4146163"/>
            <a:ext cx="2335375" cy="1180558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b="0" strike="noStrike" spc="-1" dirty="0">
                <a:latin typeface="Arial"/>
              </a:rPr>
              <a:t>Haplotype Network</a:t>
            </a: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17921334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Compare the genomes in the study and other Ebola genomes using a haplotype network </a:t>
            </a:r>
            <a:endParaRPr lang="en-US" sz="3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88822" y="1512174"/>
            <a:ext cx="5159653" cy="3727970"/>
            <a:chOff x="945872" y="1512174"/>
            <a:chExt cx="5159653" cy="372797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872" y="1696840"/>
              <a:ext cx="4230810" cy="354330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679044" y="4146221"/>
              <a:ext cx="1325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Survivor’s brother 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3267075" y="3566345"/>
              <a:ext cx="74563" cy="579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62525" y="151217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Survivor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48050" y="1732014"/>
              <a:ext cx="1325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Survivor’s partner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4110644" y="2378345"/>
              <a:ext cx="147031" cy="54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</p:cNvCxnSpPr>
            <p:nvPr/>
          </p:nvCxnSpPr>
          <p:spPr>
            <a:xfrm flipH="1">
              <a:off x="4962525" y="1881506"/>
              <a:ext cx="571500" cy="854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Shape 7"/>
          <p:cNvSpPr txBox="1"/>
          <p:nvPr/>
        </p:nvSpPr>
        <p:spPr>
          <a:xfrm>
            <a:off x="7305462" y="2378345"/>
            <a:ext cx="4276458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 smtClean="0"/>
              <a:t>A haplotype is a region of DNA inherited from the parent.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 smtClean="0"/>
              <a:t>NOTE: for viruses, the haplotype is the full genome.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 smtClean="0"/>
              <a:t>Each circle (node) represents a genome sequence.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prstClr val="black"/>
                </a:solidFill>
              </a:rPr>
              <a:t>Hash marks on the lines show the number of differences between the genomes connected by the 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spc="-1" dirty="0" smtClean="0">
                <a:solidFill>
                  <a:prstClr val="black"/>
                </a:solidFill>
              </a:rPr>
              <a:t>Remember our original question</a:t>
            </a:r>
            <a:r>
              <a:rPr lang="en-US" spc="-1" dirty="0" smtClean="0">
                <a:solidFill>
                  <a:prstClr val="black"/>
                </a:solidFill>
              </a:rPr>
              <a:t>: </a:t>
            </a:r>
            <a:r>
              <a:rPr lang="en-US" dirty="0"/>
              <a:t>Is the partner sample more similar to the survivor sequence? Or to the other samples from this outbreak?</a:t>
            </a:r>
          </a:p>
          <a:p>
            <a:endParaRPr lang="en-US" b="1" spc="-1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3162300"/>
            <a:ext cx="146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Ebola genomes from the outbreak.</a:t>
            </a:r>
            <a:endParaRPr lang="en-US" dirty="0"/>
          </a:p>
        </p:txBody>
      </p:sp>
      <p:sp>
        <p:nvSpPr>
          <p:cNvPr id="28" name="Line Callout 1 27"/>
          <p:cNvSpPr/>
          <p:nvPr/>
        </p:nvSpPr>
        <p:spPr>
          <a:xfrm>
            <a:off x="1688822" y="1696840"/>
            <a:ext cx="1406803" cy="3543304"/>
          </a:xfrm>
          <a:prstGeom prst="borderCallout1">
            <a:avLst>
              <a:gd name="adj1" fmla="val 18750"/>
              <a:gd name="adj2" fmla="val -8333"/>
              <a:gd name="adj3" fmla="val 39382"/>
              <a:gd name="adj4" fmla="val -49166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8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Compare the genomes in the study and other Ebola genomes using a haplotype network </a:t>
            </a:r>
            <a:endParaRPr lang="en-US" sz="3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88822" y="1512174"/>
            <a:ext cx="5159653" cy="3727970"/>
            <a:chOff x="945872" y="1512174"/>
            <a:chExt cx="5159653" cy="372797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872" y="1696840"/>
              <a:ext cx="4230810" cy="354330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679044" y="4146221"/>
              <a:ext cx="1325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Survivor’s brother 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3267075" y="3566345"/>
              <a:ext cx="74563" cy="579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62525" y="151217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Survivor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48050" y="1732014"/>
              <a:ext cx="1325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Survivor’s partner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4110644" y="2378345"/>
              <a:ext cx="147031" cy="54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</p:cNvCxnSpPr>
            <p:nvPr/>
          </p:nvCxnSpPr>
          <p:spPr>
            <a:xfrm flipH="1">
              <a:off x="4962525" y="1881506"/>
              <a:ext cx="571500" cy="854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Shape 7"/>
          <p:cNvSpPr txBox="1"/>
          <p:nvPr/>
        </p:nvSpPr>
        <p:spPr>
          <a:xfrm>
            <a:off x="7305462" y="2378345"/>
            <a:ext cx="4276458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 smtClean="0"/>
              <a:t>The Survivor and Survivor’s Partner have one difference between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 smtClean="0"/>
              <a:t>There are at least three differences between the Survivor’s Partner and the next most similar genome.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3162300"/>
            <a:ext cx="146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Ebola genomes from the outbreak.</a:t>
            </a:r>
            <a:endParaRPr lang="en-US" dirty="0"/>
          </a:p>
        </p:txBody>
      </p:sp>
      <p:sp>
        <p:nvSpPr>
          <p:cNvPr id="28" name="Line Callout 1 27"/>
          <p:cNvSpPr/>
          <p:nvPr/>
        </p:nvSpPr>
        <p:spPr>
          <a:xfrm>
            <a:off x="1688822" y="1696840"/>
            <a:ext cx="1406803" cy="3543304"/>
          </a:xfrm>
          <a:prstGeom prst="borderCallout1">
            <a:avLst>
              <a:gd name="adj1" fmla="val 18750"/>
              <a:gd name="adj2" fmla="val -8333"/>
              <a:gd name="adj3" fmla="val 39382"/>
              <a:gd name="adj4" fmla="val -49166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40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can we conclude about sexual transmission of Ebola?</a:t>
            </a:r>
            <a:endParaRPr lang="en-US" sz="3600" dirty="0"/>
          </a:p>
        </p:txBody>
      </p:sp>
      <p:sp>
        <p:nvSpPr>
          <p:cNvPr id="19" name="TextShape 7"/>
          <p:cNvSpPr txBox="1"/>
          <p:nvPr/>
        </p:nvSpPr>
        <p:spPr>
          <a:xfrm>
            <a:off x="7305462" y="2378345"/>
            <a:ext cx="4276458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 smtClean="0"/>
              <a:t>We see a similar pattern from the chart we previously produced.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 smtClean="0"/>
              <a:t>There is one position unique to the Survivor.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 smtClean="0"/>
              <a:t>There are three positions shared by the Survivor and Survivor’s partner, but different in the Survivor’s brother.</a:t>
            </a:r>
            <a:endParaRPr lang="en-US" spc="-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 smtClean="0"/>
              <a:t>This data is consistent with sexual transmission from the Survivor to the Survivor’s </a:t>
            </a:r>
            <a:r>
              <a:rPr lang="en-US" b="1" spc="-1" dirty="0" smtClean="0"/>
              <a:t>Partner.</a:t>
            </a:r>
            <a:endParaRPr lang="en-US" b="1" spc="-1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</p:txBody>
      </p:sp>
      <p:grpSp>
        <p:nvGrpSpPr>
          <p:cNvPr id="5" name="Group 4"/>
          <p:cNvGrpSpPr/>
          <p:nvPr/>
        </p:nvGrpSpPr>
        <p:grpSpPr>
          <a:xfrm>
            <a:off x="294200" y="1471051"/>
            <a:ext cx="5779668" cy="3005827"/>
            <a:chOff x="0" y="1512174"/>
            <a:chExt cx="6981824" cy="3727970"/>
          </a:xfrm>
        </p:grpSpPr>
        <p:grpSp>
          <p:nvGrpSpPr>
            <p:cNvPr id="23" name="Group 22"/>
            <p:cNvGrpSpPr/>
            <p:nvPr/>
          </p:nvGrpSpPr>
          <p:grpSpPr>
            <a:xfrm>
              <a:off x="1688822" y="1512174"/>
              <a:ext cx="5293002" cy="3727970"/>
              <a:chOff x="945872" y="1512174"/>
              <a:chExt cx="5293002" cy="372797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872" y="1696840"/>
                <a:ext cx="4230810" cy="3543304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2679042" y="4146221"/>
                <a:ext cx="1578631" cy="80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Survivor’s brother </a:t>
                </a:r>
                <a:endParaRPr lang="en-US" dirty="0"/>
              </a:p>
            </p:txBody>
          </p:sp>
          <p:cxnSp>
            <p:nvCxnSpPr>
              <p:cNvPr id="6" name="Straight Arrow Connector 5"/>
              <p:cNvCxnSpPr>
                <a:stCxn id="4" idx="0"/>
              </p:cNvCxnSpPr>
              <p:nvPr/>
            </p:nvCxnSpPr>
            <p:spPr>
              <a:xfrm flipH="1" flipV="1">
                <a:off x="3267075" y="3566345"/>
                <a:ext cx="74563" cy="579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962525" y="1512174"/>
                <a:ext cx="1276349" cy="45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Survivor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48049" y="1732014"/>
                <a:ext cx="1514475" cy="80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Survivor’s partner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2"/>
              </p:cNvCxnSpPr>
              <p:nvPr/>
            </p:nvCxnSpPr>
            <p:spPr>
              <a:xfrm>
                <a:off x="4110644" y="2378345"/>
                <a:ext cx="147031" cy="541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7" idx="2"/>
              </p:cNvCxnSpPr>
              <p:nvPr/>
            </p:nvCxnSpPr>
            <p:spPr>
              <a:xfrm flipH="1">
                <a:off x="4962525" y="1881506"/>
                <a:ext cx="571500" cy="8541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0" y="3162300"/>
              <a:ext cx="14688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Other Ebola genomes from the outbreak.</a:t>
              </a:r>
              <a:endParaRPr lang="en-US" dirty="0"/>
            </a:p>
          </p:txBody>
        </p:sp>
        <p:sp>
          <p:nvSpPr>
            <p:cNvPr id="28" name="Line Callout 1 27"/>
            <p:cNvSpPr/>
            <p:nvPr/>
          </p:nvSpPr>
          <p:spPr>
            <a:xfrm>
              <a:off x="1688822" y="1696840"/>
              <a:ext cx="1406803" cy="3543304"/>
            </a:xfrm>
            <a:prstGeom prst="borderCallout1">
              <a:avLst>
                <a:gd name="adj1" fmla="val 18750"/>
                <a:gd name="adj2" fmla="val -8333"/>
                <a:gd name="adj3" fmla="val 39382"/>
                <a:gd name="adj4" fmla="val -49166"/>
              </a:avLst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81"/>
          <a:stretch/>
        </p:blipFill>
        <p:spPr bwMode="auto">
          <a:xfrm>
            <a:off x="1177584" y="4678423"/>
            <a:ext cx="4531636" cy="179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Line Callout 2 7"/>
          <p:cNvSpPr/>
          <p:nvPr/>
        </p:nvSpPr>
        <p:spPr>
          <a:xfrm rot="10800000">
            <a:off x="1897380" y="6217920"/>
            <a:ext cx="1778108" cy="167897"/>
          </a:xfrm>
          <a:prstGeom prst="borderCallout2">
            <a:avLst>
              <a:gd name="adj1" fmla="val 50520"/>
              <a:gd name="adj2" fmla="val -5333"/>
              <a:gd name="adj3" fmla="val 461381"/>
              <a:gd name="adj4" fmla="val -140088"/>
              <a:gd name="adj5" fmla="val 2106036"/>
              <a:gd name="adj6" fmla="val -63809"/>
            </a:avLst>
          </a:prstGeom>
          <a:solidFill>
            <a:schemeClr val="accent1">
              <a:alpha val="0"/>
            </a:schemeClr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2 11"/>
          <p:cNvSpPr/>
          <p:nvPr/>
        </p:nvSpPr>
        <p:spPr>
          <a:xfrm rot="10800000">
            <a:off x="1973580" y="5303520"/>
            <a:ext cx="1584960" cy="457200"/>
          </a:xfrm>
          <a:prstGeom prst="borderCallout2">
            <a:avLst>
              <a:gd name="adj1" fmla="val 52083"/>
              <a:gd name="adj2" fmla="val -5448"/>
              <a:gd name="adj3" fmla="val 127084"/>
              <a:gd name="adj4" fmla="val -63782"/>
              <a:gd name="adj5" fmla="val 579167"/>
              <a:gd name="adj6" fmla="val -35129"/>
            </a:avLst>
          </a:prstGeom>
          <a:solidFill>
            <a:schemeClr val="accent1">
              <a:alpha val="1000"/>
            </a:schemeClr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8546" y="2235145"/>
            <a:ext cx="6557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Liberia, the partner of an Ebola survivor became sick.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the partner contract Ebola through sexual transmission? Or through some other means?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we tell?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These questions can be answered by sequencing.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" y="415616"/>
            <a:ext cx="11803122" cy="18195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" y="2235145"/>
            <a:ext cx="4267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2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Assembly through the command line.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following details how to run the analysis through the command line.</a:t>
            </a:r>
          </a:p>
          <a:p>
            <a:r>
              <a:rPr lang="en-US" smtClean="0"/>
              <a:t>The underlying analysis is the same, but we go into greater detail, breaking down each command that ran behind the scenes in the previous tutorial.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39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684112"/>
          </a:xfrm>
        </p:spPr>
        <p:txBody>
          <a:bodyPr/>
          <a:lstStyle/>
          <a:p>
            <a:r>
              <a:rPr lang="en-US" sz="2000" dirty="0"/>
              <a:t>A Shell is a program that provides a text only user interface for interacting with the computer.</a:t>
            </a:r>
          </a:p>
          <a:p>
            <a:r>
              <a:rPr lang="en-US" sz="2000" dirty="0"/>
              <a:t>The shell consists of a command prompt, showing the user name and location, and the command line, where commands are entered.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4611" y="4243129"/>
            <a:ext cx="9914021" cy="6015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[user_name@computer_name folder_name]$ _ </a:t>
            </a:r>
          </a:p>
        </p:txBody>
      </p:sp>
      <p:sp>
        <p:nvSpPr>
          <p:cNvPr id="11" name="Left Brace 10"/>
          <p:cNvSpPr/>
          <p:nvPr/>
        </p:nvSpPr>
        <p:spPr>
          <a:xfrm rot="5400000">
            <a:off x="3060031" y="1536032"/>
            <a:ext cx="665750" cy="457200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53915" y="311982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Prompt</a:t>
            </a:r>
          </a:p>
        </p:txBody>
      </p:sp>
      <p:sp>
        <p:nvSpPr>
          <p:cNvPr id="13" name="Left Brace 12"/>
          <p:cNvSpPr/>
          <p:nvPr/>
        </p:nvSpPr>
        <p:spPr>
          <a:xfrm rot="5400000">
            <a:off x="7960894" y="1207169"/>
            <a:ext cx="665750" cy="52297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00748" y="3119825"/>
            <a:ext cx="178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Line</a:t>
            </a:r>
          </a:p>
        </p:txBody>
      </p:sp>
    </p:spTree>
    <p:extLst>
      <p:ext uri="{BB962C8B-B14F-4D97-AF65-F5344CB8AC3E}">
        <p14:creationId xmlns:p14="http://schemas.microsoft.com/office/powerpoint/2010/main" val="2516848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Prompt</a:t>
            </a:r>
          </a:p>
        </p:txBody>
      </p:sp>
      <p:sp>
        <p:nvSpPr>
          <p:cNvPr id="4" name="Rectangle 3"/>
          <p:cNvSpPr/>
          <p:nvPr/>
        </p:nvSpPr>
        <p:spPr>
          <a:xfrm>
            <a:off x="994611" y="4042604"/>
            <a:ext cx="9914021" cy="6015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[user_name@computer_name folder_name]$_ </a:t>
            </a:r>
          </a:p>
        </p:txBody>
      </p:sp>
      <p:sp>
        <p:nvSpPr>
          <p:cNvPr id="5" name="Left Brace 4"/>
          <p:cNvSpPr/>
          <p:nvPr/>
        </p:nvSpPr>
        <p:spPr>
          <a:xfrm rot="5400000">
            <a:off x="1512630" y="3168154"/>
            <a:ext cx="391708" cy="117107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22947" y="3052982"/>
            <a:ext cx="1427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 of logged in user.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3164966" y="2943566"/>
            <a:ext cx="391710" cy="162025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0330" y="3052982"/>
            <a:ext cx="2454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 of computer or server where the user is logged in.</a:t>
            </a:r>
          </a:p>
        </p:txBody>
      </p:sp>
      <p:sp>
        <p:nvSpPr>
          <p:cNvPr id="9" name="Left Brace 8"/>
          <p:cNvSpPr/>
          <p:nvPr/>
        </p:nvSpPr>
        <p:spPr>
          <a:xfrm rot="16200000">
            <a:off x="4668917" y="4319485"/>
            <a:ext cx="391710" cy="12272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21768" y="5128951"/>
            <a:ext cx="2454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Current location in the computer’s file structure.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684112"/>
          </a:xfrm>
        </p:spPr>
        <p:txBody>
          <a:bodyPr/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command prompt shows basic information.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9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802045" y="4042604"/>
            <a:ext cx="10587309" cy="874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[user_name@computer_name folder_name]$ </a:t>
            </a:r>
            <a:r>
              <a:rPr lang="en-US" spc="-1" dirty="0" err="1"/>
              <a:t>fastqc</a:t>
            </a:r>
            <a:r>
              <a:rPr lang="en-US" spc="-1" dirty="0"/>
              <a:t> --help</a:t>
            </a:r>
          </a:p>
          <a:p>
            <a:r>
              <a:rPr lang="en-US" dirty="0"/>
              <a:t>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684112"/>
          </a:xfrm>
        </p:spPr>
        <p:txBody>
          <a:bodyPr/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Run programs and navigate files by typing commands into the command line, next to the command prompt.</a:t>
            </a:r>
            <a:endParaRPr lang="en-US" dirty="0"/>
          </a:p>
          <a:p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5400000">
            <a:off x="5620052" y="3422287"/>
            <a:ext cx="430526" cy="64970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38009" y="3203952"/>
            <a:ext cx="99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Program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6349968" y="4872781"/>
            <a:ext cx="430526" cy="64970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67925" y="5412897"/>
            <a:ext cx="99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3728697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--help</a:t>
            </a:r>
          </a:p>
        </p:txBody>
      </p:sp>
      <p:sp>
        <p:nvSpPr>
          <p:cNvPr id="4" name="Rectangle 3"/>
          <p:cNvSpPr/>
          <p:nvPr/>
        </p:nvSpPr>
        <p:spPr>
          <a:xfrm>
            <a:off x="802045" y="4042604"/>
            <a:ext cx="10587309" cy="874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[user_name@computer_name folder_name]$ </a:t>
            </a:r>
            <a:r>
              <a:rPr lang="en-US" spc="-1" dirty="0" err="1"/>
              <a:t>fastqc</a:t>
            </a:r>
            <a:r>
              <a:rPr lang="en-US" spc="-1" dirty="0"/>
              <a:t> --help</a:t>
            </a:r>
          </a:p>
          <a:p>
            <a:r>
              <a:rPr lang="en-US" dirty="0"/>
              <a:t>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684112"/>
          </a:xfrm>
        </p:spPr>
        <p:txBody>
          <a:bodyPr/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Note that for most programs that run on the command line, the manual can be accessed by typing the name of the program, followed by a space and “-h” or “--help” as in the example below.</a:t>
            </a:r>
            <a:endParaRPr lang="en-US" dirty="0"/>
          </a:p>
          <a:p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5400000">
            <a:off x="5620052" y="3422287"/>
            <a:ext cx="430526" cy="64970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38009" y="3203952"/>
            <a:ext cx="99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Program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6349968" y="4872781"/>
            <a:ext cx="430526" cy="64970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67925" y="5412897"/>
            <a:ext cx="99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820743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caveats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480" y="3450909"/>
            <a:ext cx="10972440" cy="114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Commands are case sensitive. Enter commands exactly as written!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Spacing and ordering of arguments are important, and can change the output of the command, so enter the commands exactly as written!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Pressing enter runs the command as it appears in the command line. There is no warning or confirmation!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Shells are text only interfaces. You cannot click on a space in the command line with the mouse. Use the arrow keys to navigate.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7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the command line.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803444" y="3413964"/>
            <a:ext cx="10972440" cy="11448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Finer control of program parameters.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Can string together multiple programs into analysis pipelines.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Record of exactly what commands and parameters have been run.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Increased portability and reproducibility.</a:t>
            </a:r>
          </a:p>
        </p:txBody>
      </p:sp>
    </p:spTree>
    <p:extLst>
      <p:ext uri="{BB962C8B-B14F-4D97-AF65-F5344CB8AC3E}">
        <p14:creationId xmlns:p14="http://schemas.microsoft.com/office/powerpoint/2010/main" val="3413913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6"/>
          <p:cNvSpPr txBox="1"/>
          <p:nvPr/>
        </p:nvSpPr>
        <p:spPr>
          <a:xfrm>
            <a:off x="197292" y="188974"/>
            <a:ext cx="3023985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Arial"/>
              </a:rPr>
              <a:t>The files necessary to complete this step</a:t>
            </a:r>
          </a:p>
        </p:txBody>
      </p:sp>
      <p:sp>
        <p:nvSpPr>
          <p:cNvPr id="34" name="Line Callout 1 33"/>
          <p:cNvSpPr/>
          <p:nvPr/>
        </p:nvSpPr>
        <p:spPr>
          <a:xfrm>
            <a:off x="1971434" y="4396190"/>
            <a:ext cx="6321142" cy="1657366"/>
          </a:xfrm>
          <a:prstGeom prst="borderCallout1">
            <a:avLst>
              <a:gd name="adj1" fmla="val 50454"/>
              <a:gd name="adj2" fmla="val 102305"/>
              <a:gd name="adj3" fmla="val 33818"/>
              <a:gd name="adj4" fmla="val 1099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ne Callout 1 31"/>
          <p:cNvSpPr/>
          <p:nvPr/>
        </p:nvSpPr>
        <p:spPr>
          <a:xfrm>
            <a:off x="823256" y="2715078"/>
            <a:ext cx="7114111" cy="1377840"/>
          </a:xfrm>
          <a:prstGeom prst="borderCallout1">
            <a:avLst>
              <a:gd name="adj1" fmla="val 50454"/>
              <a:gd name="adj2" fmla="val 102305"/>
              <a:gd name="adj3" fmla="val 33818"/>
              <a:gd name="adj4" fmla="val 1099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ine Callout 1 29"/>
          <p:cNvSpPr/>
          <p:nvPr/>
        </p:nvSpPr>
        <p:spPr>
          <a:xfrm>
            <a:off x="8513501" y="929860"/>
            <a:ext cx="3220270" cy="1050784"/>
          </a:xfrm>
          <a:prstGeom prst="borderCallout1">
            <a:avLst>
              <a:gd name="adj1" fmla="val 52486"/>
              <a:gd name="adj2" fmla="val -4362"/>
              <a:gd name="adj3" fmla="val -13648"/>
              <a:gd name="adj4" fmla="val -180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ne Callout 1 25"/>
          <p:cNvSpPr/>
          <p:nvPr/>
        </p:nvSpPr>
        <p:spPr>
          <a:xfrm>
            <a:off x="3574641" y="1888290"/>
            <a:ext cx="4505216" cy="790239"/>
          </a:xfrm>
          <a:prstGeom prst="borderCallout1">
            <a:avLst>
              <a:gd name="adj1" fmla="val 50230"/>
              <a:gd name="adj2" fmla="val -3801"/>
              <a:gd name="adj3" fmla="val 29691"/>
              <a:gd name="adj4" fmla="val -264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ine Callout 1 1"/>
          <p:cNvSpPr/>
          <p:nvPr/>
        </p:nvSpPr>
        <p:spPr>
          <a:xfrm>
            <a:off x="3094521" y="240145"/>
            <a:ext cx="3500240" cy="1314254"/>
          </a:xfrm>
          <a:prstGeom prst="borderCallout1">
            <a:avLst>
              <a:gd name="adj1" fmla="val 54592"/>
              <a:gd name="adj2" fmla="val -5958"/>
              <a:gd name="adj3" fmla="val 33404"/>
              <a:gd name="adj4" fmla="val -172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ustomShape 1"/>
          <p:cNvSpPr/>
          <p:nvPr/>
        </p:nvSpPr>
        <p:spPr>
          <a:xfrm>
            <a:off x="877163" y="2790492"/>
            <a:ext cx="6783816" cy="1155977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2800" spc="-1" dirty="0" err="1">
                <a:solidFill>
                  <a:schemeClr val="bg1"/>
                </a:solidFill>
                <a:latin typeface="Arial"/>
              </a:rPr>
              <a:t>command_name</a:t>
            </a:r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 --option file1 file2 &gt; file3</a:t>
            </a:r>
            <a:endParaRPr lang="en-US" sz="2800" spc="-1" dirty="0">
              <a:solidFill>
                <a:schemeClr val="bg1"/>
              </a:solidFill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2560318" y="4746960"/>
            <a:ext cx="1645920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spc="-1" dirty="0">
                <a:latin typeface="Arial"/>
              </a:rPr>
              <a:t>file3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73" name="TextShape 7"/>
          <p:cNvSpPr txBox="1"/>
          <p:nvPr/>
        </p:nvSpPr>
        <p:spPr>
          <a:xfrm>
            <a:off x="7472626" y="131651"/>
            <a:ext cx="3383280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spc="-1" dirty="0">
                <a:latin typeface="Arial"/>
              </a:rPr>
              <a:t>Plain English summary of what the command does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75" name="TextShape 9"/>
          <p:cNvSpPr txBox="1"/>
          <p:nvPr/>
        </p:nvSpPr>
        <p:spPr>
          <a:xfrm>
            <a:off x="8955754" y="4199760"/>
            <a:ext cx="3383280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spc="-1" dirty="0">
                <a:latin typeface="Arial"/>
              </a:rPr>
              <a:t>F</a:t>
            </a:r>
            <a:r>
              <a:rPr lang="en-US" sz="1800" b="1" strike="noStrike" spc="-1" dirty="0">
                <a:latin typeface="Arial"/>
              </a:rPr>
              <a:t>iles and reports generated, and the next steps in the analysis.</a:t>
            </a:r>
          </a:p>
        </p:txBody>
      </p:sp>
      <p:sp>
        <p:nvSpPr>
          <p:cNvPr id="177" name="CustomShape 11"/>
          <p:cNvSpPr/>
          <p:nvPr/>
        </p:nvSpPr>
        <p:spPr>
          <a:xfrm>
            <a:off x="4848991" y="308880"/>
            <a:ext cx="1645920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0" strike="noStrike" spc="-1" dirty="0">
                <a:latin typeface="Arial"/>
              </a:rPr>
              <a:t>file2</a:t>
            </a:r>
          </a:p>
        </p:txBody>
      </p:sp>
      <p:sp>
        <p:nvSpPr>
          <p:cNvPr id="3" name="Left Brace 2"/>
          <p:cNvSpPr/>
          <p:nvPr/>
        </p:nvSpPr>
        <p:spPr>
          <a:xfrm rot="5400000">
            <a:off x="5455469" y="2110521"/>
            <a:ext cx="548266" cy="1479263"/>
          </a:xfrm>
          <a:prstGeom prst="leftBrace">
            <a:avLst>
              <a:gd name="adj1" fmla="val 8333"/>
              <a:gd name="adj2" fmla="val 5930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4029602" y="2223229"/>
            <a:ext cx="581929" cy="1220186"/>
          </a:xfrm>
          <a:prstGeom prst="leftBrace">
            <a:avLst>
              <a:gd name="adj1" fmla="val 8333"/>
              <a:gd name="adj2" fmla="val 4017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2955" y="2140537"/>
            <a:ext cx="9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58002" y="1989375"/>
            <a:ext cx="1610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files to process</a:t>
            </a:r>
          </a:p>
        </p:txBody>
      </p:sp>
      <p:sp>
        <p:nvSpPr>
          <p:cNvPr id="23" name="CustomShape 10"/>
          <p:cNvSpPr/>
          <p:nvPr/>
        </p:nvSpPr>
        <p:spPr>
          <a:xfrm>
            <a:off x="3273536" y="320251"/>
            <a:ext cx="1657124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spc="-1" dirty="0"/>
              <a:t>file1</a:t>
            </a:r>
          </a:p>
        </p:txBody>
      </p:sp>
      <p:sp>
        <p:nvSpPr>
          <p:cNvPr id="20" name="TextShape 7"/>
          <p:cNvSpPr txBox="1"/>
          <p:nvPr/>
        </p:nvSpPr>
        <p:spPr>
          <a:xfrm>
            <a:off x="356535" y="1636659"/>
            <a:ext cx="1807095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spc="-1" dirty="0">
                <a:latin typeface="Arial"/>
              </a:rPr>
              <a:t>Breakdown of commands.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21" name="Left Brace 20"/>
          <p:cNvSpPr/>
          <p:nvPr/>
        </p:nvSpPr>
        <p:spPr>
          <a:xfrm rot="5400000">
            <a:off x="6687550" y="2383485"/>
            <a:ext cx="633414" cy="1070045"/>
          </a:xfrm>
          <a:prstGeom prst="leftBrace">
            <a:avLst>
              <a:gd name="adj1" fmla="val 8333"/>
              <a:gd name="adj2" fmla="val 2984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69234" y="1958297"/>
            <a:ext cx="1610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output to this file.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61636" y="4620116"/>
            <a:ext cx="1921163" cy="1315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8" name="Down Arrow 27"/>
          <p:cNvSpPr/>
          <p:nvPr/>
        </p:nvSpPr>
        <p:spPr>
          <a:xfrm rot="16200000">
            <a:off x="4540822" y="4746797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Shape 7"/>
          <p:cNvSpPr txBox="1"/>
          <p:nvPr/>
        </p:nvSpPr>
        <p:spPr>
          <a:xfrm>
            <a:off x="8689423" y="1009971"/>
            <a:ext cx="3383280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>
                <a:latin typeface="Arial"/>
              </a:rPr>
              <a:t>Start with file1 and file2.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strike="noStrike" spc="-1" dirty="0">
                <a:latin typeface="Arial"/>
              </a:rPr>
              <a:t>Run </a:t>
            </a:r>
            <a:r>
              <a:rPr lang="en-US" sz="1800" b="1" strike="noStrike" spc="-1" dirty="0" err="1">
                <a:latin typeface="Arial"/>
              </a:rPr>
              <a:t>command_name</a:t>
            </a:r>
            <a:endParaRPr lang="en-US" sz="1800" b="1" strike="noStrike" spc="-1" dirty="0"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>
                <a:latin typeface="Arial"/>
              </a:rPr>
              <a:t>End up with file3.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33" name="TextShape 7"/>
          <p:cNvSpPr txBox="1"/>
          <p:nvPr/>
        </p:nvSpPr>
        <p:spPr>
          <a:xfrm>
            <a:off x="8742233" y="2557335"/>
            <a:ext cx="3383280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spc="-1" dirty="0">
                <a:latin typeface="Arial"/>
              </a:rPr>
              <a:t>What to enter on the command line</a:t>
            </a:r>
            <a:endParaRPr lang="en-US" sz="18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860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>
            <a:spLocks noChangeAspect="1"/>
          </p:cNvSpPr>
          <p:nvPr/>
        </p:nvSpPr>
        <p:spPr>
          <a:xfrm>
            <a:off x="306152" y="3141484"/>
            <a:ext cx="8611605" cy="962432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800" spc="-1" dirty="0" err="1">
                <a:solidFill>
                  <a:schemeClr val="bg1"/>
                </a:solidFill>
              </a:rPr>
              <a:t>fastqc</a:t>
            </a:r>
            <a:r>
              <a:rPr lang="en-US" sz="2800" spc="-1" dirty="0">
                <a:solidFill>
                  <a:schemeClr val="bg1"/>
                </a:solidFill>
              </a:rPr>
              <a:t> -o </a:t>
            </a:r>
            <a:r>
              <a:rPr lang="en-US" sz="2800" spc="-1" dirty="0" err="1">
                <a:solidFill>
                  <a:schemeClr val="bg1"/>
                </a:solidFill>
              </a:rPr>
              <a:t>output_folder</a:t>
            </a:r>
            <a:r>
              <a:rPr lang="en-US" sz="2800" spc="-1" dirty="0">
                <a:solidFill>
                  <a:schemeClr val="bg1"/>
                </a:solidFill>
              </a:rPr>
              <a:t> Read1.fastq.gz Read2.fastq.gz</a:t>
            </a:r>
          </a:p>
        </p:txBody>
      </p:sp>
      <p:sp>
        <p:nvSpPr>
          <p:cNvPr id="171" name="CustomShape 5"/>
          <p:cNvSpPr/>
          <p:nvPr/>
        </p:nvSpPr>
        <p:spPr>
          <a:xfrm>
            <a:off x="2103868" y="4452863"/>
            <a:ext cx="2030536" cy="1510845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>
                <a:latin typeface="Arial"/>
              </a:rPr>
              <a:t>Fastqc Report, in the output folder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73" name="TextShape 7"/>
          <p:cNvSpPr txBox="1"/>
          <p:nvPr/>
        </p:nvSpPr>
        <p:spPr>
          <a:xfrm>
            <a:off x="6735497" y="368200"/>
            <a:ext cx="5456236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Start with raw sequencing data, in </a:t>
            </a:r>
            <a:r>
              <a:rPr lang="en-US" b="1" spc="-1" dirty="0" err="1"/>
              <a:t>fastq</a:t>
            </a:r>
            <a:r>
              <a:rPr lang="en-US" b="1" spc="-1" dirty="0"/>
              <a:t> format and zipped.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Remember, there are two reads for each DNA fragment. The first read of each fragment is stored in one file, and the second read of each fragment is stored in another.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Run Fastqc, a program that summarizes the quality of reads. Also outputs a number of useful metrics.</a:t>
            </a:r>
          </a:p>
        </p:txBody>
      </p:sp>
      <p:sp>
        <p:nvSpPr>
          <p:cNvPr id="177" name="CustomShape 11"/>
          <p:cNvSpPr/>
          <p:nvPr/>
        </p:nvSpPr>
        <p:spPr>
          <a:xfrm>
            <a:off x="3187455" y="358849"/>
            <a:ext cx="1645920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b="0" strike="noStrike" spc="-1" dirty="0">
                <a:latin typeface="Arial"/>
              </a:rPr>
              <a:t>Read2.fastq.gz</a:t>
            </a:r>
          </a:p>
        </p:txBody>
      </p:sp>
      <p:sp>
        <p:nvSpPr>
          <p:cNvPr id="23" name="CustomShape 10"/>
          <p:cNvSpPr/>
          <p:nvPr/>
        </p:nvSpPr>
        <p:spPr>
          <a:xfrm>
            <a:off x="1246702" y="368200"/>
            <a:ext cx="1657124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spc="-1" dirty="0"/>
              <a:t>Read1.fastq.gz</a:t>
            </a:r>
          </a:p>
        </p:txBody>
      </p:sp>
      <p:sp>
        <p:nvSpPr>
          <p:cNvPr id="28" name="Down Arrow 27"/>
          <p:cNvSpPr/>
          <p:nvPr/>
        </p:nvSpPr>
        <p:spPr>
          <a:xfrm rot="16200000">
            <a:off x="4726335" y="4810219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>
            <a:spLocks noChangeAspect="1"/>
          </p:cNvSpPr>
          <p:nvPr/>
        </p:nvSpPr>
        <p:spPr>
          <a:xfrm rot="5400000">
            <a:off x="2298666" y="1609172"/>
            <a:ext cx="649492" cy="261512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2103868" y="1882250"/>
            <a:ext cx="1610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to save output</a:t>
            </a:r>
          </a:p>
        </p:txBody>
      </p:sp>
      <p:sp>
        <p:nvSpPr>
          <p:cNvPr id="31" name="Left Brace 30"/>
          <p:cNvSpPr>
            <a:spLocks noChangeAspect="1"/>
          </p:cNvSpPr>
          <p:nvPr/>
        </p:nvSpPr>
        <p:spPr>
          <a:xfrm rot="5400000">
            <a:off x="6090836" y="452834"/>
            <a:ext cx="667062" cy="4945374"/>
          </a:xfrm>
          <a:prstGeom prst="leftBrace">
            <a:avLst>
              <a:gd name="adj1" fmla="val 8333"/>
              <a:gd name="adj2" fmla="val 856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4237287" y="1879104"/>
            <a:ext cx="243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files to process</a:t>
            </a:r>
          </a:p>
        </p:txBody>
      </p:sp>
      <p:sp>
        <p:nvSpPr>
          <p:cNvPr id="21" name="CustomShape 8"/>
          <p:cNvSpPr/>
          <p:nvPr/>
        </p:nvSpPr>
        <p:spPr>
          <a:xfrm>
            <a:off x="5835756" y="4389453"/>
            <a:ext cx="1799483" cy="1637666"/>
          </a:xfrm>
          <a:prstGeom prst="flowChartDecision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b="0" strike="noStrike" spc="-1" dirty="0">
                <a:latin typeface="Arial"/>
              </a:rPr>
              <a:t>Read Quality check</a:t>
            </a:r>
          </a:p>
        </p:txBody>
      </p:sp>
    </p:spTree>
    <p:extLst>
      <p:ext uri="{BB962C8B-B14F-4D97-AF65-F5344CB8AC3E}">
        <p14:creationId xmlns:p14="http://schemas.microsoft.com/office/powerpoint/2010/main" val="138630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03887" y="2608582"/>
            <a:ext cx="11502178" cy="1683705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pc="-1" dirty="0">
                <a:solidFill>
                  <a:schemeClr val="bg1"/>
                </a:solidFill>
              </a:rPr>
              <a:t>java –jar trimmomatic-0.33.jar PE–</a:t>
            </a:r>
            <a:r>
              <a:rPr lang="en-US" spc="-1" dirty="0" err="1">
                <a:solidFill>
                  <a:schemeClr val="bg1"/>
                </a:solidFill>
              </a:rPr>
              <a:t>trimlog</a:t>
            </a:r>
            <a:r>
              <a:rPr lang="en-US" spc="-1" dirty="0">
                <a:solidFill>
                  <a:schemeClr val="bg1"/>
                </a:solidFill>
              </a:rPr>
              <a:t> trim.log Read1.fastq.gz Read2.fastq.gz \</a:t>
            </a:r>
          </a:p>
          <a:p>
            <a:pPr>
              <a:lnSpc>
                <a:spcPct val="150000"/>
              </a:lnSpc>
            </a:pPr>
            <a:r>
              <a:rPr lang="en-US" spc="-1" dirty="0">
                <a:solidFill>
                  <a:schemeClr val="bg1"/>
                </a:solidFill>
              </a:rPr>
              <a:t>trimmedR1_paired.fastq trimmedR1_unpaired.fastq trimmedR2_paired.fastq trimmedR2_unpaired.fastq \</a:t>
            </a:r>
          </a:p>
          <a:p>
            <a:pPr>
              <a:lnSpc>
                <a:spcPct val="150000"/>
              </a:lnSpc>
            </a:pPr>
            <a:r>
              <a:rPr lang="en-US" spc="-1" dirty="0">
                <a:solidFill>
                  <a:schemeClr val="bg1"/>
                </a:solidFill>
              </a:rPr>
              <a:t>ILLUMINACLIP:adapters_primers.fasta:2:30:10 LEADING:3 TRAILING:3 SLIDINGWINDOW:4:15 MINLEN:30</a:t>
            </a:r>
          </a:p>
        </p:txBody>
      </p:sp>
      <p:sp>
        <p:nvSpPr>
          <p:cNvPr id="171" name="CustomShape 5"/>
          <p:cNvSpPr>
            <a:spLocks noChangeAspect="1"/>
          </p:cNvSpPr>
          <p:nvPr/>
        </p:nvSpPr>
        <p:spPr>
          <a:xfrm>
            <a:off x="545902" y="5525308"/>
            <a:ext cx="1468236" cy="101474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spc="-1" dirty="0"/>
              <a:t>trimmedR1_paired.fastq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2" name="TextShape 6"/>
          <p:cNvSpPr txBox="1"/>
          <p:nvPr/>
        </p:nvSpPr>
        <p:spPr>
          <a:xfrm>
            <a:off x="8206643" y="126383"/>
            <a:ext cx="3306382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>
                <a:latin typeface="Arial"/>
              </a:rPr>
              <a:t>Take raw reads and list of sequences added during library prep.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strike="noStrike" spc="-1" dirty="0">
                <a:latin typeface="Arial"/>
              </a:rPr>
              <a:t>Remove </a:t>
            </a:r>
            <a:r>
              <a:rPr lang="en-US" b="1" spc="-1" dirty="0">
                <a:latin typeface="Arial"/>
              </a:rPr>
              <a:t>those sequences, and any sequence of low quality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3" name="Left Brace 2"/>
          <p:cNvSpPr/>
          <p:nvPr/>
        </p:nvSpPr>
        <p:spPr>
          <a:xfrm rot="5400000">
            <a:off x="3251649" y="2312702"/>
            <a:ext cx="731773" cy="325651"/>
          </a:xfrm>
          <a:prstGeom prst="leftBrace">
            <a:avLst>
              <a:gd name="adj1" fmla="val 8333"/>
              <a:gd name="adj2" fmla="val 2680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1723145" y="1203598"/>
            <a:ext cx="860281" cy="2517175"/>
          </a:xfrm>
          <a:prstGeom prst="leftBrace">
            <a:avLst>
              <a:gd name="adj1" fmla="val 8333"/>
              <a:gd name="adj2" fmla="val 55889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89146" y="1648596"/>
            <a:ext cx="192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java program to run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4434" y="1597875"/>
            <a:ext cx="1245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Paired-end mode</a:t>
            </a:r>
          </a:p>
        </p:txBody>
      </p:sp>
      <p:sp>
        <p:nvSpPr>
          <p:cNvPr id="21" name="Left Brace 20"/>
          <p:cNvSpPr/>
          <p:nvPr/>
        </p:nvSpPr>
        <p:spPr>
          <a:xfrm rot="5400000">
            <a:off x="4186097" y="1628485"/>
            <a:ext cx="827047" cy="1598812"/>
          </a:xfrm>
          <a:prstGeom prst="leftBrace">
            <a:avLst>
              <a:gd name="adj1" fmla="val 8333"/>
              <a:gd name="adj2" fmla="val 19942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46362" y="1710721"/>
            <a:ext cx="161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log file.</a:t>
            </a:r>
          </a:p>
        </p:txBody>
      </p:sp>
      <p:sp>
        <p:nvSpPr>
          <p:cNvPr id="28" name="Down Arrow 27"/>
          <p:cNvSpPr/>
          <p:nvPr/>
        </p:nvSpPr>
        <p:spPr>
          <a:xfrm rot="16200000">
            <a:off x="3891592" y="5460663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5400000">
            <a:off x="6567556" y="820332"/>
            <a:ext cx="850803" cy="3148157"/>
          </a:xfrm>
          <a:prstGeom prst="leftBrace">
            <a:avLst>
              <a:gd name="adj1" fmla="val 8333"/>
              <a:gd name="adj2" fmla="val 65695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000793" y="1669669"/>
            <a:ext cx="187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Raw read files</a:t>
            </a:r>
          </a:p>
        </p:txBody>
      </p:sp>
      <p:sp>
        <p:nvSpPr>
          <p:cNvPr id="32" name="CustomShape 11"/>
          <p:cNvSpPr/>
          <p:nvPr/>
        </p:nvSpPr>
        <p:spPr>
          <a:xfrm>
            <a:off x="4712361" y="158019"/>
            <a:ext cx="2282328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b="0" strike="noStrike" spc="-1" dirty="0">
                <a:latin typeface="Arial"/>
              </a:rPr>
              <a:t>adapters_primers.fasta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958568" y="4860729"/>
            <a:ext cx="1417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files</a:t>
            </a:r>
          </a:p>
        </p:txBody>
      </p:sp>
      <p:sp>
        <p:nvSpPr>
          <p:cNvPr id="36" name="Left Brace 35"/>
          <p:cNvSpPr/>
          <p:nvPr/>
        </p:nvSpPr>
        <p:spPr>
          <a:xfrm rot="16200000">
            <a:off x="2793922" y="3314352"/>
            <a:ext cx="782223" cy="2293543"/>
          </a:xfrm>
          <a:prstGeom prst="leftBrace">
            <a:avLst>
              <a:gd name="adj1" fmla="val 8333"/>
              <a:gd name="adj2" fmla="val 38317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444427" y="4860729"/>
            <a:ext cx="409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these sequences from reads</a:t>
            </a:r>
          </a:p>
        </p:txBody>
      </p:sp>
      <p:sp>
        <p:nvSpPr>
          <p:cNvPr id="38" name="Left Brace 37"/>
          <p:cNvSpPr/>
          <p:nvPr/>
        </p:nvSpPr>
        <p:spPr>
          <a:xfrm rot="16200000">
            <a:off x="8050390" y="1559288"/>
            <a:ext cx="612777" cy="6193582"/>
          </a:xfrm>
          <a:prstGeom prst="leftBrace">
            <a:avLst>
              <a:gd name="adj1" fmla="val 8333"/>
              <a:gd name="adj2" fmla="val 49825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846549" y="4944736"/>
            <a:ext cx="304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Trim reads based on quality</a:t>
            </a:r>
          </a:p>
        </p:txBody>
      </p:sp>
      <p:sp>
        <p:nvSpPr>
          <p:cNvPr id="40" name="CustomShape 5"/>
          <p:cNvSpPr>
            <a:spLocks noChangeAspect="1"/>
          </p:cNvSpPr>
          <p:nvPr/>
        </p:nvSpPr>
        <p:spPr>
          <a:xfrm>
            <a:off x="2092194" y="5525308"/>
            <a:ext cx="1468236" cy="101474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spc="-1" dirty="0"/>
              <a:t>trimmedR2_paired.fastq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3" name="Left Brace 32"/>
          <p:cNvSpPr/>
          <p:nvPr/>
        </p:nvSpPr>
        <p:spPr>
          <a:xfrm rot="5400000">
            <a:off x="8437402" y="2513096"/>
            <a:ext cx="481893" cy="182922"/>
          </a:xfrm>
          <a:prstGeom prst="leftBrace">
            <a:avLst>
              <a:gd name="adj1" fmla="val 8333"/>
              <a:gd name="adj2" fmla="val 2680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76708" y="1872344"/>
            <a:ext cx="342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Indicates the line below is a continuation of this line, and not a new command.</a:t>
            </a:r>
          </a:p>
        </p:txBody>
      </p:sp>
      <p:sp>
        <p:nvSpPr>
          <p:cNvPr id="43" name="CustomShape 5"/>
          <p:cNvSpPr>
            <a:spLocks noChangeAspect="1"/>
          </p:cNvSpPr>
          <p:nvPr/>
        </p:nvSpPr>
        <p:spPr>
          <a:xfrm>
            <a:off x="6330215" y="5533151"/>
            <a:ext cx="1546292" cy="95097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spc="-1" dirty="0"/>
              <a:t>trimmedR1_unpaired.fastq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" name="CustomShape 5"/>
          <p:cNvSpPr>
            <a:spLocks noChangeAspect="1"/>
          </p:cNvSpPr>
          <p:nvPr/>
        </p:nvSpPr>
        <p:spPr>
          <a:xfrm>
            <a:off x="7716899" y="5533151"/>
            <a:ext cx="1476344" cy="95097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spc="-1" dirty="0"/>
              <a:t>trimmedR2_unpaired.fastq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5" name="Down Arrow 44"/>
          <p:cNvSpPr/>
          <p:nvPr/>
        </p:nvSpPr>
        <p:spPr>
          <a:xfrm rot="16200000">
            <a:off x="9474408" y="5547347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stomShape 1"/>
          <p:cNvSpPr/>
          <p:nvPr/>
        </p:nvSpPr>
        <p:spPr>
          <a:xfrm>
            <a:off x="10421205" y="5630489"/>
            <a:ext cx="1164446" cy="862027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b="0" strike="noStrike" spc="-1" dirty="0">
                <a:latin typeface="Arial"/>
              </a:rPr>
              <a:t>Discard for this analysis</a:t>
            </a:r>
            <a:endParaRPr lang="en-US" sz="1600" spc="-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2822" y="5494896"/>
            <a:ext cx="2954482" cy="104515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185354" y="5494896"/>
            <a:ext cx="2901950" cy="99762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stomShape 1"/>
          <p:cNvSpPr/>
          <p:nvPr/>
        </p:nvSpPr>
        <p:spPr>
          <a:xfrm>
            <a:off x="4739210" y="5563079"/>
            <a:ext cx="1164446" cy="862027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b="0" strike="noStrike" spc="-1" dirty="0">
                <a:latin typeface="Arial"/>
              </a:rPr>
              <a:t>Reference Based Assembly</a:t>
            </a:r>
            <a:endParaRPr lang="en-US" sz="1600" spc="-1" dirty="0"/>
          </a:p>
        </p:txBody>
      </p:sp>
      <p:sp>
        <p:nvSpPr>
          <p:cNvPr id="9" name="Line Callout 1 8"/>
          <p:cNvSpPr/>
          <p:nvPr/>
        </p:nvSpPr>
        <p:spPr>
          <a:xfrm>
            <a:off x="179109" y="3318234"/>
            <a:ext cx="10935093" cy="358219"/>
          </a:xfrm>
          <a:prstGeom prst="borderCallout1">
            <a:avLst>
              <a:gd name="adj1" fmla="val 42434"/>
              <a:gd name="adj2" fmla="val 101322"/>
              <a:gd name="adj3" fmla="val 417763"/>
              <a:gd name="adj4" fmla="val 103736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stomShape 11"/>
          <p:cNvSpPr/>
          <p:nvPr/>
        </p:nvSpPr>
        <p:spPr>
          <a:xfrm>
            <a:off x="2946270" y="235069"/>
            <a:ext cx="1645920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b="0" strike="noStrike" spc="-1" dirty="0">
                <a:latin typeface="Arial"/>
              </a:rPr>
              <a:t>Read2.fastq.gz</a:t>
            </a:r>
          </a:p>
        </p:txBody>
      </p:sp>
      <p:sp>
        <p:nvSpPr>
          <p:cNvPr id="51" name="CustomShape 10"/>
          <p:cNvSpPr/>
          <p:nvPr/>
        </p:nvSpPr>
        <p:spPr>
          <a:xfrm>
            <a:off x="1289146" y="235069"/>
            <a:ext cx="1657124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spc="-1" dirty="0"/>
              <a:t>Read1.fastq.gz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3887" y="5354425"/>
            <a:ext cx="11631363" cy="139516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126383"/>
            <a:ext cx="12122870" cy="6623209"/>
          </a:xfrm>
          <a:prstGeom prst="rect">
            <a:avLst/>
          </a:prstGeom>
          <a:solidFill>
            <a:schemeClr val="bg2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Warning! The next command is lengthy and contains many options.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It is written on several lines for ease of viewing.</a:t>
            </a:r>
          </a:p>
        </p:txBody>
      </p:sp>
    </p:spTree>
    <p:extLst>
      <p:ext uri="{BB962C8B-B14F-4D97-AF65-F5344CB8AC3E}">
        <p14:creationId xmlns:p14="http://schemas.microsoft.com/office/powerpoint/2010/main" val="53215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8546" y="2235145"/>
            <a:ext cx="65578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answer these questions, we can: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Isolate virus from the survivor and their partner.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 the virus to discover the complete, accurate genome of each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these sequences to each other and to other virus samples from this outbreak.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partner sample more similar to the survivor sequence? Or to the other samples from this outbreak?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" y="415616"/>
            <a:ext cx="11803122" cy="18195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" y="2235145"/>
            <a:ext cx="4267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371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03887" y="2608582"/>
            <a:ext cx="11502178" cy="1683705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pc="-1" dirty="0">
                <a:solidFill>
                  <a:schemeClr val="bg1"/>
                </a:solidFill>
              </a:rPr>
              <a:t>java –jar trimmomatic-0.33.jar PE–</a:t>
            </a:r>
            <a:r>
              <a:rPr lang="en-US" spc="-1" dirty="0" err="1">
                <a:solidFill>
                  <a:schemeClr val="bg1"/>
                </a:solidFill>
              </a:rPr>
              <a:t>trimlog</a:t>
            </a:r>
            <a:r>
              <a:rPr lang="en-US" spc="-1" dirty="0">
                <a:solidFill>
                  <a:schemeClr val="bg1"/>
                </a:solidFill>
              </a:rPr>
              <a:t> trim.log Read1.fastq.gz Read2.fastq.gz \</a:t>
            </a:r>
          </a:p>
          <a:p>
            <a:pPr>
              <a:lnSpc>
                <a:spcPct val="150000"/>
              </a:lnSpc>
            </a:pPr>
            <a:r>
              <a:rPr lang="en-US" spc="-1" dirty="0">
                <a:solidFill>
                  <a:schemeClr val="bg1"/>
                </a:solidFill>
              </a:rPr>
              <a:t>trimmedR1_paired.fastq trimmedR1_unpaired.fastq trimmedR2_paired.fastq trimmedR2_unpaired.fastq \</a:t>
            </a:r>
          </a:p>
          <a:p>
            <a:pPr>
              <a:lnSpc>
                <a:spcPct val="150000"/>
              </a:lnSpc>
            </a:pPr>
            <a:r>
              <a:rPr lang="en-US" spc="-1" dirty="0">
                <a:solidFill>
                  <a:schemeClr val="bg1"/>
                </a:solidFill>
              </a:rPr>
              <a:t>ILLUMINACLIP:adapters_primers.fasta:2:30:10 LEADING:3 TRAILING:3 SLIDINGWINDOW:4:15 MINLEN:30</a:t>
            </a:r>
          </a:p>
        </p:txBody>
      </p:sp>
      <p:sp>
        <p:nvSpPr>
          <p:cNvPr id="171" name="CustomShape 5"/>
          <p:cNvSpPr>
            <a:spLocks noChangeAspect="1"/>
          </p:cNvSpPr>
          <p:nvPr/>
        </p:nvSpPr>
        <p:spPr>
          <a:xfrm>
            <a:off x="545902" y="5525308"/>
            <a:ext cx="1468236" cy="101474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spc="-1" dirty="0"/>
              <a:t>trimmedR1_paired.fastq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2" name="TextShape 6"/>
          <p:cNvSpPr txBox="1"/>
          <p:nvPr/>
        </p:nvSpPr>
        <p:spPr>
          <a:xfrm>
            <a:off x="8206643" y="126383"/>
            <a:ext cx="3306382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>
                <a:latin typeface="Arial"/>
              </a:rPr>
              <a:t>Take raw reads and list of sequences added during library prep.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strike="noStrike" spc="-1" dirty="0">
                <a:latin typeface="Arial"/>
              </a:rPr>
              <a:t>Remove </a:t>
            </a:r>
            <a:r>
              <a:rPr lang="en-US" b="1" spc="-1" dirty="0">
                <a:latin typeface="Arial"/>
              </a:rPr>
              <a:t>those sequences, and any sequence of low quality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3" name="Left Brace 2"/>
          <p:cNvSpPr/>
          <p:nvPr/>
        </p:nvSpPr>
        <p:spPr>
          <a:xfrm rot="5400000">
            <a:off x="3251649" y="2312702"/>
            <a:ext cx="731773" cy="325651"/>
          </a:xfrm>
          <a:prstGeom prst="leftBrace">
            <a:avLst>
              <a:gd name="adj1" fmla="val 8333"/>
              <a:gd name="adj2" fmla="val 2680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1723145" y="1203598"/>
            <a:ext cx="860281" cy="2517175"/>
          </a:xfrm>
          <a:prstGeom prst="leftBrace">
            <a:avLst>
              <a:gd name="adj1" fmla="val 8333"/>
              <a:gd name="adj2" fmla="val 55889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89146" y="1648596"/>
            <a:ext cx="192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java program to run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4434" y="1597875"/>
            <a:ext cx="1245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Paired-end mode</a:t>
            </a:r>
          </a:p>
        </p:txBody>
      </p:sp>
      <p:sp>
        <p:nvSpPr>
          <p:cNvPr id="21" name="Left Brace 20"/>
          <p:cNvSpPr/>
          <p:nvPr/>
        </p:nvSpPr>
        <p:spPr>
          <a:xfrm rot="5400000">
            <a:off x="4186097" y="1628485"/>
            <a:ext cx="827047" cy="1598812"/>
          </a:xfrm>
          <a:prstGeom prst="leftBrace">
            <a:avLst>
              <a:gd name="adj1" fmla="val 8333"/>
              <a:gd name="adj2" fmla="val 19942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46362" y="1710721"/>
            <a:ext cx="161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log file.</a:t>
            </a:r>
          </a:p>
        </p:txBody>
      </p:sp>
      <p:sp>
        <p:nvSpPr>
          <p:cNvPr id="28" name="Down Arrow 27"/>
          <p:cNvSpPr/>
          <p:nvPr/>
        </p:nvSpPr>
        <p:spPr>
          <a:xfrm rot="16200000">
            <a:off x="3891592" y="5460663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5400000">
            <a:off x="6567556" y="820332"/>
            <a:ext cx="850803" cy="3148157"/>
          </a:xfrm>
          <a:prstGeom prst="leftBrace">
            <a:avLst>
              <a:gd name="adj1" fmla="val 8333"/>
              <a:gd name="adj2" fmla="val 65695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000793" y="1669669"/>
            <a:ext cx="187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Raw read files</a:t>
            </a:r>
          </a:p>
        </p:txBody>
      </p:sp>
      <p:sp>
        <p:nvSpPr>
          <p:cNvPr id="32" name="CustomShape 11"/>
          <p:cNvSpPr/>
          <p:nvPr/>
        </p:nvSpPr>
        <p:spPr>
          <a:xfrm>
            <a:off x="4712361" y="158019"/>
            <a:ext cx="2282328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b="0" strike="noStrike" spc="-1" dirty="0">
                <a:latin typeface="Arial"/>
              </a:rPr>
              <a:t>adapters_primers.fasta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958568" y="4860729"/>
            <a:ext cx="1417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files</a:t>
            </a:r>
          </a:p>
        </p:txBody>
      </p:sp>
      <p:sp>
        <p:nvSpPr>
          <p:cNvPr id="36" name="Left Brace 35"/>
          <p:cNvSpPr/>
          <p:nvPr/>
        </p:nvSpPr>
        <p:spPr>
          <a:xfrm rot="16200000">
            <a:off x="2793922" y="3314352"/>
            <a:ext cx="782223" cy="2293543"/>
          </a:xfrm>
          <a:prstGeom prst="leftBrace">
            <a:avLst>
              <a:gd name="adj1" fmla="val 8333"/>
              <a:gd name="adj2" fmla="val 3831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444427" y="4860729"/>
            <a:ext cx="409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these sequences from reads</a:t>
            </a:r>
          </a:p>
        </p:txBody>
      </p:sp>
      <p:sp>
        <p:nvSpPr>
          <p:cNvPr id="38" name="Left Brace 37"/>
          <p:cNvSpPr/>
          <p:nvPr/>
        </p:nvSpPr>
        <p:spPr>
          <a:xfrm rot="16200000">
            <a:off x="8059058" y="1324034"/>
            <a:ext cx="612777" cy="6193582"/>
          </a:xfrm>
          <a:prstGeom prst="leftBrace">
            <a:avLst>
              <a:gd name="adj1" fmla="val 8333"/>
              <a:gd name="adj2" fmla="val 49825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815701" y="4790709"/>
            <a:ext cx="304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Trim reads based on quality</a:t>
            </a:r>
          </a:p>
        </p:txBody>
      </p:sp>
      <p:sp>
        <p:nvSpPr>
          <p:cNvPr id="40" name="CustomShape 5"/>
          <p:cNvSpPr>
            <a:spLocks noChangeAspect="1"/>
          </p:cNvSpPr>
          <p:nvPr/>
        </p:nvSpPr>
        <p:spPr>
          <a:xfrm>
            <a:off x="2092194" y="5525308"/>
            <a:ext cx="1468236" cy="101474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spc="-1" dirty="0"/>
              <a:t>trimmedR2_paired.fastq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3" name="Left Brace 32"/>
          <p:cNvSpPr/>
          <p:nvPr/>
        </p:nvSpPr>
        <p:spPr>
          <a:xfrm rot="5400000">
            <a:off x="8437402" y="2513096"/>
            <a:ext cx="481893" cy="182922"/>
          </a:xfrm>
          <a:prstGeom prst="leftBrace">
            <a:avLst>
              <a:gd name="adj1" fmla="val 8333"/>
              <a:gd name="adj2" fmla="val 2680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76708" y="1872344"/>
            <a:ext cx="342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Indicates the line below is a continuation of this line, and not a new command.</a:t>
            </a:r>
          </a:p>
        </p:txBody>
      </p:sp>
      <p:sp>
        <p:nvSpPr>
          <p:cNvPr id="43" name="CustomShape 5"/>
          <p:cNvSpPr>
            <a:spLocks noChangeAspect="1"/>
          </p:cNvSpPr>
          <p:nvPr/>
        </p:nvSpPr>
        <p:spPr>
          <a:xfrm>
            <a:off x="6330215" y="5533151"/>
            <a:ext cx="1546292" cy="95097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spc="-1" dirty="0"/>
              <a:t>trimmedR1_unpaired.fastq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" name="CustomShape 5"/>
          <p:cNvSpPr>
            <a:spLocks noChangeAspect="1"/>
          </p:cNvSpPr>
          <p:nvPr/>
        </p:nvSpPr>
        <p:spPr>
          <a:xfrm>
            <a:off x="7716899" y="5533151"/>
            <a:ext cx="1476344" cy="95097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spc="-1" dirty="0"/>
              <a:t>trimmedR2_unpaired.fastq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5" name="Down Arrow 44"/>
          <p:cNvSpPr/>
          <p:nvPr/>
        </p:nvSpPr>
        <p:spPr>
          <a:xfrm rot="16200000">
            <a:off x="9474408" y="5547347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stomShape 1"/>
          <p:cNvSpPr/>
          <p:nvPr/>
        </p:nvSpPr>
        <p:spPr>
          <a:xfrm>
            <a:off x="10421205" y="5630489"/>
            <a:ext cx="1164446" cy="862027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b="0" strike="noStrike" spc="-1" dirty="0">
                <a:latin typeface="Arial"/>
              </a:rPr>
              <a:t>Discard for this analysis</a:t>
            </a:r>
            <a:endParaRPr lang="en-US" sz="1600" spc="-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2822" y="5494896"/>
            <a:ext cx="2954482" cy="104515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185354" y="5494896"/>
            <a:ext cx="2901950" cy="99762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stomShape 1"/>
          <p:cNvSpPr/>
          <p:nvPr/>
        </p:nvSpPr>
        <p:spPr>
          <a:xfrm>
            <a:off x="4739210" y="5563079"/>
            <a:ext cx="1164446" cy="862027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b="0" strike="noStrike" spc="-1" dirty="0">
                <a:latin typeface="Arial"/>
              </a:rPr>
              <a:t>Reference Based Assembly</a:t>
            </a:r>
            <a:endParaRPr lang="en-US" sz="1600" spc="-1" dirty="0"/>
          </a:p>
        </p:txBody>
      </p:sp>
      <p:sp>
        <p:nvSpPr>
          <p:cNvPr id="9" name="Line Callout 1 8"/>
          <p:cNvSpPr/>
          <p:nvPr/>
        </p:nvSpPr>
        <p:spPr>
          <a:xfrm>
            <a:off x="179109" y="3318234"/>
            <a:ext cx="10935093" cy="358219"/>
          </a:xfrm>
          <a:prstGeom prst="borderCallout1">
            <a:avLst>
              <a:gd name="adj1" fmla="val 42434"/>
              <a:gd name="adj2" fmla="val 101322"/>
              <a:gd name="adj3" fmla="val 417763"/>
              <a:gd name="adj4" fmla="val 103736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stomShape 11"/>
          <p:cNvSpPr/>
          <p:nvPr/>
        </p:nvSpPr>
        <p:spPr>
          <a:xfrm>
            <a:off x="2946270" y="235069"/>
            <a:ext cx="1645920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b="0" strike="noStrike" spc="-1" dirty="0">
                <a:latin typeface="Arial"/>
              </a:rPr>
              <a:t>Read2.fastq.gz</a:t>
            </a:r>
          </a:p>
        </p:txBody>
      </p:sp>
      <p:sp>
        <p:nvSpPr>
          <p:cNvPr id="51" name="CustomShape 10"/>
          <p:cNvSpPr/>
          <p:nvPr/>
        </p:nvSpPr>
        <p:spPr>
          <a:xfrm>
            <a:off x="1289146" y="235069"/>
            <a:ext cx="1657124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spc="-1" dirty="0"/>
              <a:t>Read1.fastq.gz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3887" y="5354425"/>
            <a:ext cx="11631363" cy="139516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3887" y="5354425"/>
            <a:ext cx="11631363" cy="139516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ustomShape 1"/>
          <p:cNvSpPr/>
          <p:nvPr/>
        </p:nvSpPr>
        <p:spPr>
          <a:xfrm>
            <a:off x="303887" y="2608582"/>
            <a:ext cx="11502178" cy="1683705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pc="-1" dirty="0">
                <a:solidFill>
                  <a:schemeClr val="bg1"/>
                </a:solidFill>
              </a:rPr>
              <a:t>java –jar trimmomatic-0.33.jar PE–</a:t>
            </a:r>
            <a:r>
              <a:rPr lang="en-US" spc="-1" dirty="0" err="1">
                <a:solidFill>
                  <a:schemeClr val="bg1"/>
                </a:solidFill>
              </a:rPr>
              <a:t>trimlog</a:t>
            </a:r>
            <a:r>
              <a:rPr lang="en-US" spc="-1" dirty="0">
                <a:solidFill>
                  <a:schemeClr val="bg1"/>
                </a:solidFill>
              </a:rPr>
              <a:t> trim.log Read1.fastq.gz Read2.fastq.gz \</a:t>
            </a:r>
          </a:p>
          <a:p>
            <a:pPr>
              <a:lnSpc>
                <a:spcPct val="150000"/>
              </a:lnSpc>
            </a:pPr>
            <a:r>
              <a:rPr lang="en-US" spc="-1" dirty="0">
                <a:solidFill>
                  <a:schemeClr val="bg1"/>
                </a:solidFill>
              </a:rPr>
              <a:t>trimmedR1_paired.fastq trimmedR1_unpaired.fastq trimmedR2_paired.fastq trimmedR2_unpaired.fastq \</a:t>
            </a:r>
          </a:p>
          <a:p>
            <a:pPr>
              <a:lnSpc>
                <a:spcPct val="150000"/>
              </a:lnSpc>
            </a:pPr>
            <a:r>
              <a:rPr lang="en-US" spc="-1" dirty="0">
                <a:solidFill>
                  <a:schemeClr val="bg1"/>
                </a:solidFill>
              </a:rPr>
              <a:t>ILLUMINACLIP:adapters_primers.fasta:2:30:10 LEADING:3 TRAILING:3 SLIDINGWINDOW:4:15 MINLEN:30</a:t>
            </a:r>
          </a:p>
        </p:txBody>
      </p:sp>
      <p:sp>
        <p:nvSpPr>
          <p:cNvPr id="171" name="CustomShape 5"/>
          <p:cNvSpPr>
            <a:spLocks noChangeAspect="1"/>
          </p:cNvSpPr>
          <p:nvPr/>
        </p:nvSpPr>
        <p:spPr>
          <a:xfrm>
            <a:off x="545902" y="5525308"/>
            <a:ext cx="1468236" cy="101474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spc="-1" dirty="0"/>
              <a:t>trimmedR1_paired.fastq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2" name="TextShape 6"/>
          <p:cNvSpPr txBox="1"/>
          <p:nvPr/>
        </p:nvSpPr>
        <p:spPr>
          <a:xfrm>
            <a:off x="8206643" y="126383"/>
            <a:ext cx="3306382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>
                <a:latin typeface="Arial"/>
              </a:rPr>
              <a:t>Take raw reads and list of sequences added during library prep.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strike="noStrike" spc="-1" dirty="0">
                <a:latin typeface="Arial"/>
              </a:rPr>
              <a:t>Remove </a:t>
            </a:r>
            <a:r>
              <a:rPr lang="en-US" b="1" spc="-1" dirty="0">
                <a:latin typeface="Arial"/>
              </a:rPr>
              <a:t>those sequences, and any sequence of low quality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3" name="Left Brace 2"/>
          <p:cNvSpPr/>
          <p:nvPr/>
        </p:nvSpPr>
        <p:spPr>
          <a:xfrm rot="5400000">
            <a:off x="3251649" y="2312702"/>
            <a:ext cx="731773" cy="325651"/>
          </a:xfrm>
          <a:prstGeom prst="leftBrace">
            <a:avLst>
              <a:gd name="adj1" fmla="val 8333"/>
              <a:gd name="adj2" fmla="val 2680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1723145" y="1203598"/>
            <a:ext cx="860281" cy="2517175"/>
          </a:xfrm>
          <a:prstGeom prst="leftBrace">
            <a:avLst>
              <a:gd name="adj1" fmla="val 8333"/>
              <a:gd name="adj2" fmla="val 55889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89146" y="1648596"/>
            <a:ext cx="192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java program to run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4434" y="1597875"/>
            <a:ext cx="1245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Paired-end mode</a:t>
            </a:r>
          </a:p>
        </p:txBody>
      </p:sp>
      <p:sp>
        <p:nvSpPr>
          <p:cNvPr id="21" name="Left Brace 20"/>
          <p:cNvSpPr/>
          <p:nvPr/>
        </p:nvSpPr>
        <p:spPr>
          <a:xfrm rot="5400000">
            <a:off x="4186097" y="1628485"/>
            <a:ext cx="827047" cy="1598812"/>
          </a:xfrm>
          <a:prstGeom prst="leftBrace">
            <a:avLst>
              <a:gd name="adj1" fmla="val 8333"/>
              <a:gd name="adj2" fmla="val 19942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46362" y="1710721"/>
            <a:ext cx="161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log file.</a:t>
            </a:r>
          </a:p>
        </p:txBody>
      </p:sp>
      <p:sp>
        <p:nvSpPr>
          <p:cNvPr id="28" name="Down Arrow 27"/>
          <p:cNvSpPr/>
          <p:nvPr/>
        </p:nvSpPr>
        <p:spPr>
          <a:xfrm rot="16200000">
            <a:off x="3891592" y="5460663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5400000">
            <a:off x="6567556" y="820332"/>
            <a:ext cx="850803" cy="3148157"/>
          </a:xfrm>
          <a:prstGeom prst="leftBrace">
            <a:avLst>
              <a:gd name="adj1" fmla="val 8333"/>
              <a:gd name="adj2" fmla="val 65695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000793" y="1669669"/>
            <a:ext cx="187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Raw read files</a:t>
            </a:r>
          </a:p>
        </p:txBody>
      </p:sp>
      <p:sp>
        <p:nvSpPr>
          <p:cNvPr id="32" name="CustomShape 11"/>
          <p:cNvSpPr/>
          <p:nvPr/>
        </p:nvSpPr>
        <p:spPr>
          <a:xfrm>
            <a:off x="4712361" y="158019"/>
            <a:ext cx="2282328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b="0" strike="noStrike" spc="-1" dirty="0">
                <a:latin typeface="Arial"/>
              </a:rPr>
              <a:t>adapters_primers.fasta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958568" y="4860729"/>
            <a:ext cx="1417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files</a:t>
            </a:r>
          </a:p>
        </p:txBody>
      </p:sp>
      <p:sp>
        <p:nvSpPr>
          <p:cNvPr id="36" name="Left Brace 35"/>
          <p:cNvSpPr/>
          <p:nvPr/>
        </p:nvSpPr>
        <p:spPr>
          <a:xfrm rot="16200000">
            <a:off x="2793922" y="3314352"/>
            <a:ext cx="782223" cy="2293543"/>
          </a:xfrm>
          <a:prstGeom prst="leftBrace">
            <a:avLst>
              <a:gd name="adj1" fmla="val 8333"/>
              <a:gd name="adj2" fmla="val 38317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444427" y="4860729"/>
            <a:ext cx="409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these sequences from reads</a:t>
            </a:r>
          </a:p>
        </p:txBody>
      </p:sp>
      <p:sp>
        <p:nvSpPr>
          <p:cNvPr id="38" name="Left Brace 37"/>
          <p:cNvSpPr/>
          <p:nvPr/>
        </p:nvSpPr>
        <p:spPr>
          <a:xfrm rot="16200000">
            <a:off x="8050390" y="1559288"/>
            <a:ext cx="612777" cy="6193582"/>
          </a:xfrm>
          <a:prstGeom prst="leftBrace">
            <a:avLst>
              <a:gd name="adj1" fmla="val 8333"/>
              <a:gd name="adj2" fmla="val 49825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846549" y="4944736"/>
            <a:ext cx="304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Trim reads based on quality</a:t>
            </a:r>
          </a:p>
        </p:txBody>
      </p:sp>
      <p:sp>
        <p:nvSpPr>
          <p:cNvPr id="40" name="CustomShape 5"/>
          <p:cNvSpPr>
            <a:spLocks noChangeAspect="1"/>
          </p:cNvSpPr>
          <p:nvPr/>
        </p:nvSpPr>
        <p:spPr>
          <a:xfrm>
            <a:off x="2092194" y="5525308"/>
            <a:ext cx="1468236" cy="101474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spc="-1" dirty="0"/>
              <a:t>trimmedR2_paired.fastq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3" name="Left Brace 32"/>
          <p:cNvSpPr/>
          <p:nvPr/>
        </p:nvSpPr>
        <p:spPr>
          <a:xfrm rot="5400000">
            <a:off x="8437402" y="2513096"/>
            <a:ext cx="481893" cy="182922"/>
          </a:xfrm>
          <a:prstGeom prst="leftBrace">
            <a:avLst>
              <a:gd name="adj1" fmla="val 8333"/>
              <a:gd name="adj2" fmla="val 2680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76708" y="1872344"/>
            <a:ext cx="342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Indicates the line below is a continuation of this line, and not a new command.</a:t>
            </a:r>
          </a:p>
        </p:txBody>
      </p:sp>
      <p:sp>
        <p:nvSpPr>
          <p:cNvPr id="43" name="CustomShape 5"/>
          <p:cNvSpPr>
            <a:spLocks noChangeAspect="1"/>
          </p:cNvSpPr>
          <p:nvPr/>
        </p:nvSpPr>
        <p:spPr>
          <a:xfrm>
            <a:off x="6330215" y="5533151"/>
            <a:ext cx="1546292" cy="95097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spc="-1" dirty="0"/>
              <a:t>trimmedR1_unpaired.fastq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" name="CustomShape 5"/>
          <p:cNvSpPr>
            <a:spLocks noChangeAspect="1"/>
          </p:cNvSpPr>
          <p:nvPr/>
        </p:nvSpPr>
        <p:spPr>
          <a:xfrm>
            <a:off x="7716899" y="5533151"/>
            <a:ext cx="1476344" cy="95097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spc="-1" dirty="0"/>
              <a:t>trimmedR2_unpaired.fastq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5" name="Down Arrow 44"/>
          <p:cNvSpPr/>
          <p:nvPr/>
        </p:nvSpPr>
        <p:spPr>
          <a:xfrm rot="16200000">
            <a:off x="9474408" y="5547347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stomShape 1"/>
          <p:cNvSpPr/>
          <p:nvPr/>
        </p:nvSpPr>
        <p:spPr>
          <a:xfrm>
            <a:off x="10421205" y="5630489"/>
            <a:ext cx="1164446" cy="862027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b="0" strike="noStrike" spc="-1" dirty="0">
                <a:latin typeface="Arial"/>
              </a:rPr>
              <a:t>Discard for this analysis</a:t>
            </a:r>
            <a:endParaRPr lang="en-US" sz="1600" spc="-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2822" y="5494896"/>
            <a:ext cx="2954482" cy="104515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185354" y="5494896"/>
            <a:ext cx="2901950" cy="99762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stomShape 1"/>
          <p:cNvSpPr/>
          <p:nvPr/>
        </p:nvSpPr>
        <p:spPr>
          <a:xfrm>
            <a:off x="4739210" y="5563079"/>
            <a:ext cx="1164446" cy="862027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b="0" strike="noStrike" spc="-1" dirty="0">
                <a:latin typeface="Arial"/>
              </a:rPr>
              <a:t>Reference Based Assembly</a:t>
            </a:r>
            <a:endParaRPr lang="en-US" sz="1600" spc="-1" dirty="0"/>
          </a:p>
        </p:txBody>
      </p:sp>
      <p:sp>
        <p:nvSpPr>
          <p:cNvPr id="9" name="Line Callout 1 8"/>
          <p:cNvSpPr/>
          <p:nvPr/>
        </p:nvSpPr>
        <p:spPr>
          <a:xfrm>
            <a:off x="179109" y="3318234"/>
            <a:ext cx="10935093" cy="358219"/>
          </a:xfrm>
          <a:prstGeom prst="borderCallout1">
            <a:avLst>
              <a:gd name="adj1" fmla="val 42434"/>
              <a:gd name="adj2" fmla="val 101322"/>
              <a:gd name="adj3" fmla="val 417763"/>
              <a:gd name="adj4" fmla="val 103736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stomShape 11"/>
          <p:cNvSpPr/>
          <p:nvPr/>
        </p:nvSpPr>
        <p:spPr>
          <a:xfrm>
            <a:off x="2946270" y="235069"/>
            <a:ext cx="1645920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b="0" strike="noStrike" spc="-1" dirty="0">
                <a:latin typeface="Arial"/>
              </a:rPr>
              <a:t>Read2.fastq.gz</a:t>
            </a:r>
          </a:p>
        </p:txBody>
      </p:sp>
      <p:sp>
        <p:nvSpPr>
          <p:cNvPr id="51" name="CustomShape 10"/>
          <p:cNvSpPr/>
          <p:nvPr/>
        </p:nvSpPr>
        <p:spPr>
          <a:xfrm>
            <a:off x="1289146" y="235069"/>
            <a:ext cx="1657124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2000" spc="-1" dirty="0"/>
              <a:t>Read1.fastq.gz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126383"/>
            <a:ext cx="12122870" cy="5074439"/>
          </a:xfrm>
          <a:prstGeom prst="rect">
            <a:avLst/>
          </a:prstGeom>
          <a:solidFill>
            <a:schemeClr val="bg2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Note that this command requires outputting 4 files, but we will only use two in the subsequent steps.</a:t>
            </a:r>
          </a:p>
        </p:txBody>
      </p:sp>
    </p:spTree>
    <p:extLst>
      <p:ext uri="{BB962C8B-B14F-4D97-AF65-F5344CB8AC3E}">
        <p14:creationId xmlns:p14="http://schemas.microsoft.com/office/powerpoint/2010/main" val="75508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>
            <a:spLocks noChangeAspect="1"/>
          </p:cNvSpPr>
          <p:nvPr/>
        </p:nvSpPr>
        <p:spPr>
          <a:xfrm>
            <a:off x="306152" y="3009505"/>
            <a:ext cx="11571755" cy="1081727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2800" spc="-1" dirty="0">
                <a:solidFill>
                  <a:schemeClr val="bg1"/>
                </a:solidFill>
              </a:rPr>
              <a:t>bwa mem </a:t>
            </a:r>
            <a:r>
              <a:rPr lang="en-US" sz="2800" spc="-1" dirty="0" err="1">
                <a:solidFill>
                  <a:schemeClr val="bg1"/>
                </a:solidFill>
              </a:rPr>
              <a:t>ebola_ref</a:t>
            </a:r>
            <a:r>
              <a:rPr lang="en-US" sz="2800" spc="-1" dirty="0">
                <a:solidFill>
                  <a:schemeClr val="bg1"/>
                </a:solidFill>
              </a:rPr>
              <a:t> trimmedR1_paired.fastq trimmedR2_paired.fastq \</a:t>
            </a:r>
          </a:p>
          <a:p>
            <a:r>
              <a:rPr lang="en-US" sz="2800" spc="-1" dirty="0">
                <a:solidFill>
                  <a:schemeClr val="bg1"/>
                </a:solidFill>
              </a:rPr>
              <a:t>&gt; </a:t>
            </a:r>
            <a:r>
              <a:rPr lang="en-US" sz="2800" spc="-1" dirty="0" err="1">
                <a:solidFill>
                  <a:schemeClr val="bg1"/>
                </a:solidFill>
              </a:rPr>
              <a:t>Prelim_alignment.sam</a:t>
            </a:r>
            <a:endParaRPr lang="en-US" sz="2800" spc="-1" dirty="0">
              <a:solidFill>
                <a:schemeClr val="bg1"/>
              </a:solidFill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719743" y="5208557"/>
            <a:ext cx="2330470" cy="114845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 err="1"/>
              <a:t>Prelim_alignment.sam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73" name="TextShape 7"/>
          <p:cNvSpPr txBox="1"/>
          <p:nvPr/>
        </p:nvSpPr>
        <p:spPr>
          <a:xfrm>
            <a:off x="7993930" y="368200"/>
            <a:ext cx="4006392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Start with quality reads and a reference genome.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Use bwa mem to align the reads to the reference.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Save the output in a .</a:t>
            </a:r>
            <a:r>
              <a:rPr lang="en-US" b="1" spc="-1" dirty="0" err="1"/>
              <a:t>sam</a:t>
            </a:r>
            <a:r>
              <a:rPr lang="en-US" b="1" spc="-1" dirty="0"/>
              <a:t> file, which links the read to a location in the reference genome where the read aligns.</a:t>
            </a:r>
          </a:p>
        </p:txBody>
      </p:sp>
      <p:sp>
        <p:nvSpPr>
          <p:cNvPr id="28" name="Down Arrow 27"/>
          <p:cNvSpPr/>
          <p:nvPr/>
        </p:nvSpPr>
        <p:spPr>
          <a:xfrm rot="16200000">
            <a:off x="4545178" y="5279346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>
            <a:spLocks noChangeAspect="1"/>
          </p:cNvSpPr>
          <p:nvPr/>
        </p:nvSpPr>
        <p:spPr>
          <a:xfrm rot="5400000">
            <a:off x="1205497" y="2375403"/>
            <a:ext cx="658275" cy="87500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919345" y="1864694"/>
            <a:ext cx="1230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algorithm</a:t>
            </a:r>
          </a:p>
        </p:txBody>
      </p:sp>
      <p:sp>
        <p:nvSpPr>
          <p:cNvPr id="31" name="Left Brace 30"/>
          <p:cNvSpPr>
            <a:spLocks noChangeAspect="1"/>
          </p:cNvSpPr>
          <p:nvPr/>
        </p:nvSpPr>
        <p:spPr>
          <a:xfrm rot="5400000">
            <a:off x="7136333" y="-1063557"/>
            <a:ext cx="651756" cy="773761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5991976" y="1908416"/>
            <a:ext cx="243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files to process</a:t>
            </a:r>
          </a:p>
        </p:txBody>
      </p:sp>
      <p:sp>
        <p:nvSpPr>
          <p:cNvPr id="13" name="CustomShape 5"/>
          <p:cNvSpPr>
            <a:spLocks noChangeAspect="1"/>
          </p:cNvSpPr>
          <p:nvPr/>
        </p:nvSpPr>
        <p:spPr>
          <a:xfrm>
            <a:off x="1972135" y="274313"/>
            <a:ext cx="1754367" cy="121249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/>
              <a:t>trimmedR1_paired.fastq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4" name="CustomShape 5"/>
          <p:cNvSpPr>
            <a:spLocks noChangeAspect="1"/>
          </p:cNvSpPr>
          <p:nvPr/>
        </p:nvSpPr>
        <p:spPr>
          <a:xfrm>
            <a:off x="3518427" y="274313"/>
            <a:ext cx="1754367" cy="121249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/>
              <a:t>trimmedR2_paired.fastq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5" name="Left Brace 14"/>
          <p:cNvSpPr>
            <a:spLocks noChangeAspect="1"/>
          </p:cNvSpPr>
          <p:nvPr/>
        </p:nvSpPr>
        <p:spPr>
          <a:xfrm rot="5400000">
            <a:off x="2473848" y="2039068"/>
            <a:ext cx="635313" cy="1570637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2175367" y="1905920"/>
            <a:ext cx="1230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reference.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5714713" y="5094405"/>
            <a:ext cx="2466812" cy="1432081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spc="-1" dirty="0">
                <a:latin typeface="Arial"/>
              </a:rPr>
              <a:t>Continue R</a:t>
            </a:r>
            <a:r>
              <a:rPr lang="en-US" sz="1600" b="0" strike="noStrike" spc="-1" dirty="0">
                <a:latin typeface="Arial"/>
              </a:rPr>
              <a:t>eference Based Assembly</a:t>
            </a:r>
            <a:endParaRPr lang="en-US" sz="1600" spc="-1" dirty="0"/>
          </a:p>
        </p:txBody>
      </p:sp>
      <p:sp>
        <p:nvSpPr>
          <p:cNvPr id="18" name="CustomShape 5"/>
          <p:cNvSpPr>
            <a:spLocks noChangeAspect="1"/>
          </p:cNvSpPr>
          <p:nvPr/>
        </p:nvSpPr>
        <p:spPr>
          <a:xfrm>
            <a:off x="5272794" y="196283"/>
            <a:ext cx="2652685" cy="1317125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/>
              <a:t>Reference genome, indexed for use with bwa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9" name="Left Brace 18"/>
          <p:cNvSpPr>
            <a:spLocks noChangeAspect="1"/>
          </p:cNvSpPr>
          <p:nvPr/>
        </p:nvSpPr>
        <p:spPr>
          <a:xfrm rot="16200000">
            <a:off x="1976900" y="2458304"/>
            <a:ext cx="658275" cy="380911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1187123" y="4589712"/>
            <a:ext cx="311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output in a .</a:t>
            </a:r>
            <a:r>
              <a:rPr lang="en-US" dirty="0" err="1"/>
              <a:t>sam</a:t>
            </a:r>
            <a:r>
              <a:rPr lang="en-US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54053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>
            <a:spLocks noChangeAspect="1"/>
          </p:cNvSpPr>
          <p:nvPr/>
        </p:nvSpPr>
        <p:spPr>
          <a:xfrm>
            <a:off x="306152" y="3009505"/>
            <a:ext cx="11571755" cy="1081727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2800" spc="-1" dirty="0" err="1">
                <a:solidFill>
                  <a:schemeClr val="bg1"/>
                </a:solidFill>
              </a:rPr>
              <a:t>samtools</a:t>
            </a:r>
            <a:r>
              <a:rPr lang="en-US" sz="2800" spc="-1" dirty="0">
                <a:solidFill>
                  <a:schemeClr val="bg1"/>
                </a:solidFill>
              </a:rPr>
              <a:t> sort -O BAM </a:t>
            </a:r>
            <a:r>
              <a:rPr lang="en-US" sz="2800" spc="-1" dirty="0" err="1">
                <a:solidFill>
                  <a:schemeClr val="bg1"/>
                </a:solidFill>
              </a:rPr>
              <a:t>Prelim_alignment.sam</a:t>
            </a:r>
            <a:r>
              <a:rPr lang="en-US" sz="2800" spc="-1" dirty="0">
                <a:solidFill>
                  <a:schemeClr val="bg1"/>
                </a:solidFill>
              </a:rPr>
              <a:t> &gt; </a:t>
            </a:r>
            <a:r>
              <a:rPr lang="en-US" sz="2800" spc="-1" dirty="0" err="1">
                <a:solidFill>
                  <a:schemeClr val="bg1"/>
                </a:solidFill>
              </a:rPr>
              <a:t>Prelim_alignment.bam</a:t>
            </a:r>
            <a:r>
              <a:rPr lang="en-US" sz="2800" spc="-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1" name="CustomShape 5"/>
          <p:cNvSpPr/>
          <p:nvPr/>
        </p:nvSpPr>
        <p:spPr>
          <a:xfrm>
            <a:off x="1719743" y="5208557"/>
            <a:ext cx="2330470" cy="114845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 err="1"/>
              <a:t>Prelim_alignment.bam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73" name="TextShape 7"/>
          <p:cNvSpPr txBox="1"/>
          <p:nvPr/>
        </p:nvSpPr>
        <p:spPr>
          <a:xfrm>
            <a:off x="7993930" y="368200"/>
            <a:ext cx="4006392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Sort the alignment file (.</a:t>
            </a:r>
            <a:r>
              <a:rPr lang="en-US" b="1" spc="-1" dirty="0" err="1"/>
              <a:t>sam</a:t>
            </a:r>
            <a:r>
              <a:rPr lang="en-US" b="1" spc="-1" dirty="0"/>
              <a:t>) by location in the reference genome, and save as a bam.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This makes the data easier to process by downstream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</p:txBody>
      </p:sp>
      <p:sp>
        <p:nvSpPr>
          <p:cNvPr id="28" name="Down Arrow 27"/>
          <p:cNvSpPr/>
          <p:nvPr/>
        </p:nvSpPr>
        <p:spPr>
          <a:xfrm rot="16200000">
            <a:off x="4545178" y="5279346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>
            <a:spLocks noChangeAspect="1"/>
          </p:cNvSpPr>
          <p:nvPr/>
        </p:nvSpPr>
        <p:spPr>
          <a:xfrm rot="5400000">
            <a:off x="5374122" y="1050249"/>
            <a:ext cx="651756" cy="368288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5014697" y="2164516"/>
            <a:ext cx="243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input file</a:t>
            </a:r>
          </a:p>
        </p:txBody>
      </p:sp>
      <p:sp>
        <p:nvSpPr>
          <p:cNvPr id="15" name="Left Brace 14"/>
          <p:cNvSpPr>
            <a:spLocks noChangeAspect="1"/>
          </p:cNvSpPr>
          <p:nvPr/>
        </p:nvSpPr>
        <p:spPr>
          <a:xfrm rot="5400000">
            <a:off x="1883446" y="2546353"/>
            <a:ext cx="710840" cy="631597"/>
          </a:xfrm>
          <a:prstGeom prst="leftBrace">
            <a:avLst>
              <a:gd name="adj1" fmla="val 8333"/>
              <a:gd name="adj2" fmla="val 7234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653080" y="1838614"/>
            <a:ext cx="213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the .</a:t>
            </a:r>
            <a:r>
              <a:rPr lang="en-US" dirty="0" err="1"/>
              <a:t>sam</a:t>
            </a:r>
            <a:r>
              <a:rPr lang="en-US" dirty="0"/>
              <a:t> by reference location.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5714713" y="5094405"/>
            <a:ext cx="2466812" cy="1432081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spc="-1" dirty="0">
                <a:latin typeface="Arial"/>
              </a:rPr>
              <a:t>Continue R</a:t>
            </a:r>
            <a:r>
              <a:rPr lang="en-US" sz="1600" b="0" strike="noStrike" spc="-1" dirty="0">
                <a:latin typeface="Arial"/>
              </a:rPr>
              <a:t>eference Based Assembly</a:t>
            </a:r>
            <a:endParaRPr lang="en-US" sz="1600" spc="-1" dirty="0"/>
          </a:p>
        </p:txBody>
      </p:sp>
      <p:sp>
        <p:nvSpPr>
          <p:cNvPr id="19" name="Left Brace 18"/>
          <p:cNvSpPr>
            <a:spLocks noChangeAspect="1"/>
          </p:cNvSpPr>
          <p:nvPr/>
        </p:nvSpPr>
        <p:spPr>
          <a:xfrm rot="16200000">
            <a:off x="9180593" y="2386094"/>
            <a:ext cx="662110" cy="3808433"/>
          </a:xfrm>
          <a:prstGeom prst="leftBrace">
            <a:avLst>
              <a:gd name="adj1" fmla="val 1545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8181525" y="4587734"/>
            <a:ext cx="337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output in a .bam file.</a:t>
            </a:r>
          </a:p>
        </p:txBody>
      </p:sp>
      <p:sp>
        <p:nvSpPr>
          <p:cNvPr id="21" name="CustomShape 5"/>
          <p:cNvSpPr/>
          <p:nvPr/>
        </p:nvSpPr>
        <p:spPr>
          <a:xfrm>
            <a:off x="1528086" y="328519"/>
            <a:ext cx="2330470" cy="114845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 err="1"/>
              <a:t>Prelim_alignment.sam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22" name="Left Brace 21"/>
          <p:cNvSpPr>
            <a:spLocks noChangeAspect="1"/>
          </p:cNvSpPr>
          <p:nvPr/>
        </p:nvSpPr>
        <p:spPr>
          <a:xfrm rot="5400000">
            <a:off x="2866947" y="2225962"/>
            <a:ext cx="710840" cy="1272377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2693321" y="1886737"/>
            <a:ext cx="213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output in .bam format</a:t>
            </a:r>
          </a:p>
        </p:txBody>
      </p:sp>
    </p:spTree>
    <p:extLst>
      <p:ext uri="{BB962C8B-B14F-4D97-AF65-F5344CB8AC3E}">
        <p14:creationId xmlns:p14="http://schemas.microsoft.com/office/powerpoint/2010/main" val="151691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>
            <a:spLocks noChangeAspect="1"/>
          </p:cNvSpPr>
          <p:nvPr/>
        </p:nvSpPr>
        <p:spPr>
          <a:xfrm>
            <a:off x="306152" y="3009505"/>
            <a:ext cx="11571755" cy="1081727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2800" spc="-1" dirty="0" err="1">
                <a:solidFill>
                  <a:schemeClr val="bg1"/>
                </a:solidFill>
              </a:rPr>
              <a:t>velveth</a:t>
            </a:r>
            <a:r>
              <a:rPr lang="en-US" sz="2800" spc="-1" dirty="0">
                <a:solidFill>
                  <a:schemeClr val="bg1"/>
                </a:solidFill>
              </a:rPr>
              <a:t> </a:t>
            </a:r>
            <a:r>
              <a:rPr lang="en-US" sz="2800" spc="-1" dirty="0" err="1">
                <a:solidFill>
                  <a:schemeClr val="bg1"/>
                </a:solidFill>
              </a:rPr>
              <a:t>AssemRef</a:t>
            </a:r>
            <a:r>
              <a:rPr lang="en-US" sz="2800" spc="-1" dirty="0">
                <a:solidFill>
                  <a:schemeClr val="bg1"/>
                </a:solidFill>
              </a:rPr>
              <a:t> 27 -bam -</a:t>
            </a:r>
            <a:r>
              <a:rPr lang="en-US" sz="2800" spc="-1" dirty="0" err="1">
                <a:solidFill>
                  <a:schemeClr val="bg1"/>
                </a:solidFill>
              </a:rPr>
              <a:t>longPaired</a:t>
            </a:r>
            <a:r>
              <a:rPr lang="en-US" sz="2800" spc="-1" dirty="0">
                <a:solidFill>
                  <a:schemeClr val="bg1"/>
                </a:solidFill>
              </a:rPr>
              <a:t> </a:t>
            </a:r>
            <a:r>
              <a:rPr lang="en-US" sz="2800" spc="-1" dirty="0" err="1">
                <a:solidFill>
                  <a:schemeClr val="bg1"/>
                </a:solidFill>
              </a:rPr>
              <a:t>Prelim_alignment.bam</a:t>
            </a:r>
            <a:r>
              <a:rPr lang="en-US" sz="2800" spc="-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71" name="CustomShape 5"/>
          <p:cNvSpPr/>
          <p:nvPr/>
        </p:nvSpPr>
        <p:spPr>
          <a:xfrm>
            <a:off x="1528086" y="247222"/>
            <a:ext cx="2330470" cy="114845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 err="1"/>
              <a:t>Prelim_alignment.bam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73" name="TextShape 7"/>
          <p:cNvSpPr txBox="1"/>
          <p:nvPr/>
        </p:nvSpPr>
        <p:spPr>
          <a:xfrm>
            <a:off x="7993930" y="368200"/>
            <a:ext cx="4006392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Run </a:t>
            </a:r>
            <a:r>
              <a:rPr lang="en-US" b="1" spc="-1" dirty="0" err="1"/>
              <a:t>velveth</a:t>
            </a:r>
            <a:r>
              <a:rPr lang="en-US" b="1" spc="-1" dirty="0"/>
              <a:t> on the preliminary alignment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Makes folder containing intermediate files necessary for reference based assembly.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</p:txBody>
      </p:sp>
      <p:sp>
        <p:nvSpPr>
          <p:cNvPr id="28" name="Down Arrow 27"/>
          <p:cNvSpPr/>
          <p:nvPr/>
        </p:nvSpPr>
        <p:spPr>
          <a:xfrm rot="16200000">
            <a:off x="4526313" y="5173957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>
            <a:spLocks noChangeAspect="1"/>
          </p:cNvSpPr>
          <p:nvPr/>
        </p:nvSpPr>
        <p:spPr>
          <a:xfrm rot="5400000">
            <a:off x="3964815" y="2459556"/>
            <a:ext cx="651756" cy="86427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3750130" y="2216043"/>
            <a:ext cx="269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is in .bam format.</a:t>
            </a:r>
          </a:p>
        </p:txBody>
      </p:sp>
      <p:sp>
        <p:nvSpPr>
          <p:cNvPr id="15" name="Left Brace 14"/>
          <p:cNvSpPr>
            <a:spLocks noChangeAspect="1"/>
          </p:cNvSpPr>
          <p:nvPr/>
        </p:nvSpPr>
        <p:spPr>
          <a:xfrm rot="5400000">
            <a:off x="2078726" y="1971229"/>
            <a:ext cx="710840" cy="1774647"/>
          </a:xfrm>
          <a:prstGeom prst="leftBrace">
            <a:avLst>
              <a:gd name="adj1" fmla="val 12109"/>
              <a:gd name="adj2" fmla="val 7234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1120611" y="1885993"/>
            <a:ext cx="21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folder containing output files.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5599172" y="4989018"/>
            <a:ext cx="2466812" cy="1432081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spc="-1" dirty="0">
                <a:latin typeface="Arial"/>
              </a:rPr>
              <a:t>Continue R</a:t>
            </a:r>
            <a:r>
              <a:rPr lang="en-US" sz="1600" b="0" strike="noStrike" spc="-1" dirty="0">
                <a:latin typeface="Arial"/>
              </a:rPr>
              <a:t>eference Based Assembly</a:t>
            </a:r>
            <a:endParaRPr lang="en-US" sz="1600" spc="-1" dirty="0"/>
          </a:p>
        </p:txBody>
      </p:sp>
      <p:sp>
        <p:nvSpPr>
          <p:cNvPr id="19" name="Left Brace 18"/>
          <p:cNvSpPr>
            <a:spLocks noChangeAspect="1"/>
          </p:cNvSpPr>
          <p:nvPr/>
        </p:nvSpPr>
        <p:spPr>
          <a:xfrm rot="16200000">
            <a:off x="8084420" y="2417931"/>
            <a:ext cx="662110" cy="3556201"/>
          </a:xfrm>
          <a:prstGeom prst="leftBrace">
            <a:avLst>
              <a:gd name="adj1" fmla="val 15452"/>
              <a:gd name="adj2" fmla="val 777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8571139" y="4435701"/>
            <a:ext cx="311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output file.</a:t>
            </a:r>
          </a:p>
        </p:txBody>
      </p:sp>
      <p:sp>
        <p:nvSpPr>
          <p:cNvPr id="22" name="Left Brace 21"/>
          <p:cNvSpPr>
            <a:spLocks noChangeAspect="1"/>
          </p:cNvSpPr>
          <p:nvPr/>
        </p:nvSpPr>
        <p:spPr>
          <a:xfrm rot="5400000">
            <a:off x="2972997" y="2466982"/>
            <a:ext cx="1099059" cy="402119"/>
          </a:xfrm>
          <a:prstGeom prst="leftBrace">
            <a:avLst>
              <a:gd name="adj1" fmla="val 8333"/>
              <a:gd name="adj2" fmla="val 7813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stomShape 5"/>
          <p:cNvSpPr/>
          <p:nvPr/>
        </p:nvSpPr>
        <p:spPr>
          <a:xfrm>
            <a:off x="1183728" y="5130829"/>
            <a:ext cx="2857722" cy="114845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/>
              <a:t>Folder containing necessary files for assembly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2974787" y="1472181"/>
            <a:ext cx="213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setting (ignore for now).</a:t>
            </a:r>
          </a:p>
        </p:txBody>
      </p:sp>
      <p:sp>
        <p:nvSpPr>
          <p:cNvPr id="21" name="Left Brace 20"/>
          <p:cNvSpPr>
            <a:spLocks noChangeAspect="1"/>
          </p:cNvSpPr>
          <p:nvPr/>
        </p:nvSpPr>
        <p:spPr>
          <a:xfrm rot="16200000">
            <a:off x="5377001" y="3266713"/>
            <a:ext cx="662110" cy="1858637"/>
          </a:xfrm>
          <a:prstGeom prst="leftBrace">
            <a:avLst>
              <a:gd name="adj1" fmla="val 1545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>
            <a:spLocks noChangeAspect="1"/>
          </p:cNvSpPr>
          <p:nvPr/>
        </p:nvSpPr>
        <p:spPr>
          <a:xfrm>
            <a:off x="4636569" y="4430554"/>
            <a:ext cx="311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Paired read setting.</a:t>
            </a:r>
          </a:p>
        </p:txBody>
      </p:sp>
    </p:spTree>
    <p:extLst>
      <p:ext uri="{BB962C8B-B14F-4D97-AF65-F5344CB8AC3E}">
        <p14:creationId xmlns:p14="http://schemas.microsoft.com/office/powerpoint/2010/main" val="380977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>
            <a:spLocks noChangeAspect="1"/>
          </p:cNvSpPr>
          <p:nvPr/>
        </p:nvSpPr>
        <p:spPr>
          <a:xfrm>
            <a:off x="306152" y="3009505"/>
            <a:ext cx="11571755" cy="1081727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2800" spc="-1" dirty="0" err="1">
                <a:solidFill>
                  <a:schemeClr val="bg1"/>
                </a:solidFill>
              </a:rPr>
              <a:t>velvetg</a:t>
            </a:r>
            <a:r>
              <a:rPr lang="en-US" sz="2800" spc="-1" dirty="0">
                <a:solidFill>
                  <a:schemeClr val="bg1"/>
                </a:solidFill>
              </a:rPr>
              <a:t> </a:t>
            </a:r>
            <a:r>
              <a:rPr lang="en-US" sz="2800" spc="-1" dirty="0" err="1">
                <a:solidFill>
                  <a:schemeClr val="bg1"/>
                </a:solidFill>
              </a:rPr>
              <a:t>AssemRef</a:t>
            </a:r>
            <a:r>
              <a:rPr lang="en-US" sz="2800" spc="-1" dirty="0">
                <a:solidFill>
                  <a:schemeClr val="bg1"/>
                </a:solidFill>
              </a:rPr>
              <a:t> -</a:t>
            </a:r>
            <a:r>
              <a:rPr lang="en-US" sz="2800" spc="-1" dirty="0" err="1">
                <a:solidFill>
                  <a:schemeClr val="bg1"/>
                </a:solidFill>
              </a:rPr>
              <a:t>amos_file</a:t>
            </a:r>
            <a:r>
              <a:rPr lang="en-US" sz="2800" spc="-1" dirty="0">
                <a:solidFill>
                  <a:schemeClr val="bg1"/>
                </a:solidFill>
              </a:rPr>
              <a:t> yes &gt; logfile_assemref_27.txt 2&gt;&amp;1 &amp;</a:t>
            </a:r>
          </a:p>
        </p:txBody>
      </p:sp>
      <p:sp>
        <p:nvSpPr>
          <p:cNvPr id="173" name="TextShape 7"/>
          <p:cNvSpPr txBox="1"/>
          <p:nvPr/>
        </p:nvSpPr>
        <p:spPr>
          <a:xfrm>
            <a:off x="7993930" y="368200"/>
            <a:ext cx="4006392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Run the assembly program, </a:t>
            </a:r>
            <a:r>
              <a:rPr lang="en-US" b="1" spc="-1" dirty="0" err="1"/>
              <a:t>velvetg</a:t>
            </a:r>
            <a:r>
              <a:rPr lang="en-US" b="1" spc="-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Reads the alignment file, in the folder containing intermediate files, and generates the preliminary assembly.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</p:txBody>
      </p:sp>
      <p:sp>
        <p:nvSpPr>
          <p:cNvPr id="28" name="Down Arrow 27"/>
          <p:cNvSpPr/>
          <p:nvPr/>
        </p:nvSpPr>
        <p:spPr>
          <a:xfrm rot="16200000">
            <a:off x="4526313" y="5173957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>
            <a:spLocks noChangeAspect="1"/>
          </p:cNvSpPr>
          <p:nvPr/>
        </p:nvSpPr>
        <p:spPr>
          <a:xfrm rot="5400000">
            <a:off x="4134442" y="1752841"/>
            <a:ext cx="651756" cy="227770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3216155" y="1935438"/>
            <a:ext cx="269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file for QC purposes</a:t>
            </a:r>
          </a:p>
        </p:txBody>
      </p:sp>
      <p:sp>
        <p:nvSpPr>
          <p:cNvPr id="15" name="Left Brace 14"/>
          <p:cNvSpPr>
            <a:spLocks noChangeAspect="1"/>
          </p:cNvSpPr>
          <p:nvPr/>
        </p:nvSpPr>
        <p:spPr>
          <a:xfrm rot="5400000">
            <a:off x="2078726" y="1971229"/>
            <a:ext cx="710840" cy="1774647"/>
          </a:xfrm>
          <a:prstGeom prst="leftBrace">
            <a:avLst>
              <a:gd name="adj1" fmla="val 12109"/>
              <a:gd name="adj2" fmla="val 7234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1120611" y="1885993"/>
            <a:ext cx="21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folder containing output files.</a:t>
            </a:r>
          </a:p>
        </p:txBody>
      </p:sp>
      <p:sp>
        <p:nvSpPr>
          <p:cNvPr id="18" name="CustomShape 5"/>
          <p:cNvSpPr/>
          <p:nvPr/>
        </p:nvSpPr>
        <p:spPr>
          <a:xfrm>
            <a:off x="1334007" y="200358"/>
            <a:ext cx="2857722" cy="114845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/>
              <a:t>Folder containing necessary files for assembly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25" name="Left Brace 24"/>
          <p:cNvSpPr>
            <a:spLocks noChangeAspect="1"/>
          </p:cNvSpPr>
          <p:nvPr/>
        </p:nvSpPr>
        <p:spPr>
          <a:xfrm rot="5400000">
            <a:off x="7339906" y="841034"/>
            <a:ext cx="651756" cy="413322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6719999" y="2135334"/>
            <a:ext cx="269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a log file.</a:t>
            </a:r>
          </a:p>
        </p:txBody>
      </p:sp>
      <p:sp>
        <p:nvSpPr>
          <p:cNvPr id="27" name="Left Brace 26"/>
          <p:cNvSpPr>
            <a:spLocks noChangeAspect="1"/>
          </p:cNvSpPr>
          <p:nvPr/>
        </p:nvSpPr>
        <p:spPr>
          <a:xfrm rot="16200000">
            <a:off x="10023222" y="3665346"/>
            <a:ext cx="651756" cy="123340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9003115" y="4525636"/>
            <a:ext cx="2691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any error messages, and run this command in the background. </a:t>
            </a:r>
          </a:p>
        </p:txBody>
      </p:sp>
      <p:sp>
        <p:nvSpPr>
          <p:cNvPr id="30" name="CustomShape 5"/>
          <p:cNvSpPr/>
          <p:nvPr/>
        </p:nvSpPr>
        <p:spPr>
          <a:xfrm>
            <a:off x="1120611" y="5081428"/>
            <a:ext cx="2857722" cy="114845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/>
              <a:t>Preliminary assembly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34" name="CustomShape 8"/>
          <p:cNvSpPr/>
          <p:nvPr/>
        </p:nvSpPr>
        <p:spPr>
          <a:xfrm>
            <a:off x="5808030" y="4969856"/>
            <a:ext cx="1554480" cy="1371600"/>
          </a:xfrm>
          <a:prstGeom prst="flowChartDecision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1400" b="0" strike="noStrike" spc="-1" dirty="0">
                <a:latin typeface="Arial"/>
              </a:rPr>
              <a:t>Assembly Quality Check</a:t>
            </a:r>
          </a:p>
        </p:txBody>
      </p:sp>
    </p:spTree>
    <p:extLst>
      <p:ext uri="{BB962C8B-B14F-4D97-AF65-F5344CB8AC3E}">
        <p14:creationId xmlns:p14="http://schemas.microsoft.com/office/powerpoint/2010/main" val="37162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>
            <a:spLocks noChangeAspect="1"/>
          </p:cNvSpPr>
          <p:nvPr/>
        </p:nvSpPr>
        <p:spPr>
          <a:xfrm>
            <a:off x="306152" y="3009505"/>
            <a:ext cx="11571755" cy="1496579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lvl="0">
              <a:defRPr/>
            </a:pPr>
            <a:r>
              <a:rPr lang="en-US" sz="2800" spc="-1" dirty="0">
                <a:solidFill>
                  <a:schemeClr val="bg1"/>
                </a:solidFill>
              </a:rPr>
              <a:t>quast.py </a:t>
            </a:r>
            <a:r>
              <a:rPr lang="en-US" sz="2800" spc="-1" dirty="0" err="1">
                <a:solidFill>
                  <a:schemeClr val="bg1"/>
                </a:solidFill>
              </a:rPr>
              <a:t>prelim_assembly.fasta</a:t>
            </a:r>
            <a:r>
              <a:rPr lang="en-US" sz="2800" spc="-1" dirty="0">
                <a:solidFill>
                  <a:schemeClr val="bg1"/>
                </a:solidFill>
              </a:rPr>
              <a:t> –R </a:t>
            </a:r>
            <a:r>
              <a:rPr lang="en-US" sz="2800" spc="-1" dirty="0" err="1">
                <a:solidFill>
                  <a:schemeClr val="bg1"/>
                </a:solidFill>
              </a:rPr>
              <a:t>ebola_ref.fasta</a:t>
            </a:r>
            <a:r>
              <a:rPr lang="en-US" sz="2800" spc="-1" dirty="0">
                <a:solidFill>
                  <a:schemeClr val="bg1"/>
                </a:solidFill>
              </a:rPr>
              <a:t> \</a:t>
            </a:r>
          </a:p>
          <a:p>
            <a:pPr lvl="0">
              <a:defRPr/>
            </a:pPr>
            <a:r>
              <a:rPr lang="en-US" sz="2800" spc="-1" dirty="0">
                <a:solidFill>
                  <a:schemeClr val="bg1"/>
                </a:solidFill>
              </a:rPr>
              <a:t>–G </a:t>
            </a:r>
            <a:r>
              <a:rPr lang="en-US" sz="2800" spc="-1" dirty="0" err="1">
                <a:solidFill>
                  <a:schemeClr val="bg1"/>
                </a:solidFill>
              </a:rPr>
              <a:t>ebola_ref_genes.gff</a:t>
            </a:r>
            <a:r>
              <a:rPr lang="en-US" sz="2800" spc="-1" dirty="0">
                <a:solidFill>
                  <a:schemeClr val="bg1"/>
                </a:solidFill>
              </a:rPr>
              <a:t> –o </a:t>
            </a:r>
            <a:r>
              <a:rPr lang="en-US" sz="2800" spc="-1" dirty="0" err="1">
                <a:solidFill>
                  <a:schemeClr val="bg1"/>
                </a:solidFill>
              </a:rPr>
              <a:t>output_folder</a:t>
            </a:r>
            <a:r>
              <a:rPr lang="en-US" sz="2800" spc="-1" dirty="0">
                <a:solidFill>
                  <a:schemeClr val="bg1"/>
                </a:solidFill>
              </a:rPr>
              <a:t> –glimmer</a:t>
            </a:r>
          </a:p>
        </p:txBody>
      </p:sp>
      <p:sp>
        <p:nvSpPr>
          <p:cNvPr id="173" name="TextShape 7"/>
          <p:cNvSpPr txBox="1"/>
          <p:nvPr/>
        </p:nvSpPr>
        <p:spPr>
          <a:xfrm>
            <a:off x="7993930" y="368200"/>
            <a:ext cx="4006392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>
                <a:solidFill>
                  <a:prstClr val="black"/>
                </a:solidFill>
              </a:rPr>
              <a:t>Quast compares the preliminary assembly to a known genome from the same species.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>
                <a:solidFill>
                  <a:prstClr val="black"/>
                </a:solidFill>
              </a:rPr>
              <a:t>Also, identifies functional sequences, like genes and RNAs.</a:t>
            </a:r>
            <a:endParaRPr lang="en-US" b="1" spc="-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-1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1976441" y="2828312"/>
            <a:ext cx="661574" cy="3769006"/>
          </a:xfrm>
          <a:prstGeom prst="leftBrace">
            <a:avLst>
              <a:gd name="adj1" fmla="val 8333"/>
              <a:gd name="adj2" fmla="val 356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47121" y="2305518"/>
            <a:ext cx="1961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Preliminary assembly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6612054" y="1328428"/>
            <a:ext cx="661574" cy="3195688"/>
          </a:xfrm>
          <a:prstGeom prst="leftBrace">
            <a:avLst>
              <a:gd name="adj1" fmla="val 15184"/>
              <a:gd name="adj2" fmla="val 5595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591538" y="2321535"/>
            <a:ext cx="2637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reference .</a:t>
            </a:r>
            <a:r>
              <a:rPr lang="en-US" sz="1400" dirty="0" err="1"/>
              <a:t>fasta</a:t>
            </a:r>
            <a:r>
              <a:rPr lang="en-US" sz="1400" dirty="0"/>
              <a:t> file.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1505" y="5043602"/>
            <a:ext cx="27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of genes in the reference.</a:t>
            </a:r>
          </a:p>
        </p:txBody>
      </p:sp>
      <p:sp>
        <p:nvSpPr>
          <p:cNvPr id="23" name="Left Brace 22"/>
          <p:cNvSpPr/>
          <p:nvPr/>
        </p:nvSpPr>
        <p:spPr>
          <a:xfrm rot="5400000">
            <a:off x="3277382" y="1228461"/>
            <a:ext cx="661574" cy="3473655"/>
          </a:xfrm>
          <a:prstGeom prst="leftBrace">
            <a:avLst>
              <a:gd name="adj1" fmla="val 8333"/>
              <a:gd name="adj2" fmla="val 9371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stomShape 10"/>
          <p:cNvSpPr/>
          <p:nvPr/>
        </p:nvSpPr>
        <p:spPr>
          <a:xfrm>
            <a:off x="2060009" y="646758"/>
            <a:ext cx="1580325" cy="88169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200" b="0" strike="noStrike" spc="-1" dirty="0">
                <a:latin typeface="Arial"/>
              </a:rPr>
              <a:t>Preliminary Assembled Genome</a:t>
            </a:r>
            <a:endParaRPr lang="en-US" sz="1200" spc="-1" dirty="0"/>
          </a:p>
        </p:txBody>
      </p:sp>
      <p:sp>
        <p:nvSpPr>
          <p:cNvPr id="33" name="CustomShape 10"/>
          <p:cNvSpPr/>
          <p:nvPr/>
        </p:nvSpPr>
        <p:spPr>
          <a:xfrm>
            <a:off x="3688114" y="646758"/>
            <a:ext cx="1580325" cy="88169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200" b="0" strike="noStrike" spc="-1" dirty="0">
                <a:latin typeface="Arial"/>
              </a:rPr>
              <a:t>Reference genome</a:t>
            </a:r>
            <a:endParaRPr lang="en-US" sz="1200" spc="-1" dirty="0"/>
          </a:p>
        </p:txBody>
      </p:sp>
      <p:sp>
        <p:nvSpPr>
          <p:cNvPr id="35" name="CustomShape 10"/>
          <p:cNvSpPr/>
          <p:nvPr/>
        </p:nvSpPr>
        <p:spPr>
          <a:xfrm>
            <a:off x="5268439" y="641160"/>
            <a:ext cx="1580325" cy="88169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200" b="0" strike="noStrike" spc="-1" dirty="0">
                <a:latin typeface="Arial"/>
              </a:rPr>
              <a:t>List of genes, and other features</a:t>
            </a:r>
            <a:endParaRPr lang="en-US" sz="1200" spc="-1" dirty="0"/>
          </a:p>
        </p:txBody>
      </p:sp>
      <p:sp>
        <p:nvSpPr>
          <p:cNvPr id="36" name="Left Brace 35"/>
          <p:cNvSpPr/>
          <p:nvPr/>
        </p:nvSpPr>
        <p:spPr>
          <a:xfrm rot="16200000">
            <a:off x="5206057" y="3420992"/>
            <a:ext cx="661574" cy="2623840"/>
          </a:xfrm>
          <a:prstGeom prst="leftBrace">
            <a:avLst>
              <a:gd name="adj1" fmla="val 8333"/>
              <a:gd name="adj2" fmla="val 356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24346" y="5043601"/>
            <a:ext cx="199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folder containing results</a:t>
            </a:r>
          </a:p>
        </p:txBody>
      </p:sp>
      <p:sp>
        <p:nvSpPr>
          <p:cNvPr id="38" name="Left Brace 37"/>
          <p:cNvSpPr/>
          <p:nvPr/>
        </p:nvSpPr>
        <p:spPr>
          <a:xfrm rot="16200000">
            <a:off x="7250816" y="4000073"/>
            <a:ext cx="661574" cy="1465677"/>
          </a:xfrm>
          <a:prstGeom prst="leftBrace">
            <a:avLst>
              <a:gd name="adj1" fmla="val 8333"/>
              <a:gd name="adj2" fmla="val 356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01010" y="5063699"/>
            <a:ext cx="27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Provide list of gene locations in the preliminary assembly.</a:t>
            </a:r>
          </a:p>
        </p:txBody>
      </p:sp>
    </p:spTree>
    <p:extLst>
      <p:ext uri="{BB962C8B-B14F-4D97-AF65-F5344CB8AC3E}">
        <p14:creationId xmlns:p14="http://schemas.microsoft.com/office/powerpoint/2010/main" val="24482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>
            <a:spLocks noChangeAspect="1"/>
          </p:cNvSpPr>
          <p:nvPr/>
        </p:nvSpPr>
        <p:spPr>
          <a:xfrm>
            <a:off x="306153" y="3009505"/>
            <a:ext cx="7480388" cy="1081727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2800" spc="-1" dirty="0">
                <a:solidFill>
                  <a:schemeClr val="bg1"/>
                </a:solidFill>
              </a:rPr>
              <a:t>bwa index -a </a:t>
            </a:r>
            <a:r>
              <a:rPr lang="en-US" sz="2800" spc="-1" dirty="0" err="1">
                <a:solidFill>
                  <a:schemeClr val="bg1"/>
                </a:solidFill>
              </a:rPr>
              <a:t>bwtsw</a:t>
            </a:r>
            <a:r>
              <a:rPr lang="en-US" sz="2800" spc="-1" dirty="0">
                <a:solidFill>
                  <a:schemeClr val="bg1"/>
                </a:solidFill>
              </a:rPr>
              <a:t> </a:t>
            </a:r>
            <a:r>
              <a:rPr lang="en-US" sz="2800" spc="-1" dirty="0" err="1">
                <a:solidFill>
                  <a:schemeClr val="bg1"/>
                </a:solidFill>
              </a:rPr>
              <a:t>prelim_assembly.fasta</a:t>
            </a:r>
            <a:endParaRPr lang="en-US" sz="2800" spc="-1" dirty="0">
              <a:solidFill>
                <a:schemeClr val="bg1"/>
              </a:solidFill>
            </a:endParaRPr>
          </a:p>
        </p:txBody>
      </p:sp>
      <p:sp>
        <p:nvSpPr>
          <p:cNvPr id="173" name="TextShape 7"/>
          <p:cNvSpPr txBox="1"/>
          <p:nvPr/>
        </p:nvSpPr>
        <p:spPr>
          <a:xfrm>
            <a:off x="7993930" y="368200"/>
            <a:ext cx="4006392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“Polish” out errors in the assembly by mapping the reads back to the assembly.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This will take several steps.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>
                <a:solidFill>
                  <a:prstClr val="black"/>
                </a:solidFill>
              </a:rPr>
              <a:t>Map the quality filtered reads to the preliminary assembly.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/>
              <a:t>The index can then be used by the mapping program, bwa mem, in the next step.</a:t>
            </a:r>
          </a:p>
        </p:txBody>
      </p:sp>
      <p:sp>
        <p:nvSpPr>
          <p:cNvPr id="17" name="CustomShape 5"/>
          <p:cNvSpPr/>
          <p:nvPr/>
        </p:nvSpPr>
        <p:spPr>
          <a:xfrm>
            <a:off x="1902813" y="363247"/>
            <a:ext cx="2857722" cy="114845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pc="-1" dirty="0"/>
              <a:t>Preliminary assembly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2564945" y="2148939"/>
            <a:ext cx="524481" cy="1581994"/>
          </a:xfrm>
          <a:prstGeom prst="leftBrace">
            <a:avLst>
              <a:gd name="adj1" fmla="val 8333"/>
              <a:gd name="adj2" fmla="val 2680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5400000">
            <a:off x="1306626" y="2486014"/>
            <a:ext cx="525267" cy="933859"/>
          </a:xfrm>
          <a:prstGeom prst="leftBrace">
            <a:avLst>
              <a:gd name="adj1" fmla="val 3481"/>
              <a:gd name="adj2" fmla="val 9371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4788" y="2120412"/>
            <a:ext cx="2488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“index” the assembly for use in downstream programs.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42876" y="2154475"/>
            <a:ext cx="1610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algorithm to use.</a:t>
            </a:r>
          </a:p>
        </p:txBody>
      </p:sp>
      <p:sp>
        <p:nvSpPr>
          <p:cNvPr id="23" name="Left Brace 22"/>
          <p:cNvSpPr/>
          <p:nvPr/>
        </p:nvSpPr>
        <p:spPr>
          <a:xfrm rot="5400000">
            <a:off x="5144270" y="1154419"/>
            <a:ext cx="512868" cy="3565042"/>
          </a:xfrm>
          <a:prstGeom prst="leftBrace">
            <a:avLst>
              <a:gd name="adj1" fmla="val 8333"/>
              <a:gd name="adj2" fmla="val 1134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53931" y="2157286"/>
            <a:ext cx="2448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preliminary assembly to index.</a:t>
            </a:r>
          </a:p>
        </p:txBody>
      </p:sp>
      <p:sp>
        <p:nvSpPr>
          <p:cNvPr id="33" name="CustomShape 5"/>
          <p:cNvSpPr/>
          <p:nvPr/>
        </p:nvSpPr>
        <p:spPr>
          <a:xfrm>
            <a:off x="1249048" y="5031086"/>
            <a:ext cx="1645920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lvl="0" algn="ctr"/>
            <a:r>
              <a:rPr lang="en-US" sz="1200" spc="-1" dirty="0">
                <a:solidFill>
                  <a:prstClr val="black"/>
                </a:solidFill>
              </a:rPr>
              <a:t>bwa index of the Preliminary Assembled Genome</a:t>
            </a:r>
          </a:p>
        </p:txBody>
      </p:sp>
      <p:sp>
        <p:nvSpPr>
          <p:cNvPr id="35" name="Down Arrow 34"/>
          <p:cNvSpPr/>
          <p:nvPr/>
        </p:nvSpPr>
        <p:spPr>
          <a:xfrm rot="16200000">
            <a:off x="3817609" y="4981349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stomShape 1"/>
          <p:cNvSpPr/>
          <p:nvPr/>
        </p:nvSpPr>
        <p:spPr>
          <a:xfrm>
            <a:off x="4760535" y="4925017"/>
            <a:ext cx="1508833" cy="1082473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b="0" strike="noStrike" spc="-1" dirty="0">
                <a:latin typeface="Arial"/>
              </a:rPr>
              <a:t>Continue with the “polish errors” section</a:t>
            </a:r>
            <a:endParaRPr lang="en-US" sz="1600" spc="-1" dirty="0"/>
          </a:p>
        </p:txBody>
      </p:sp>
    </p:spTree>
    <p:extLst>
      <p:ext uri="{BB962C8B-B14F-4D97-AF65-F5344CB8AC3E}">
        <p14:creationId xmlns:p14="http://schemas.microsoft.com/office/powerpoint/2010/main" val="23422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>
            <a:spLocks noChangeAspect="1"/>
          </p:cNvSpPr>
          <p:nvPr/>
        </p:nvSpPr>
        <p:spPr>
          <a:xfrm>
            <a:off x="306153" y="3009505"/>
            <a:ext cx="11496206" cy="1270264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r>
              <a:rPr lang="en-US" sz="2800" spc="-1" dirty="0">
                <a:solidFill>
                  <a:schemeClr val="bg1"/>
                </a:solidFill>
              </a:rPr>
              <a:t>bwa mem </a:t>
            </a:r>
            <a:r>
              <a:rPr lang="en-US" sz="2800" spc="-1" dirty="0" err="1">
                <a:solidFill>
                  <a:schemeClr val="bg1"/>
                </a:solidFill>
              </a:rPr>
              <a:t>prelim_assembly.fasta</a:t>
            </a:r>
            <a:r>
              <a:rPr lang="en-US" sz="2800" spc="-1" dirty="0">
                <a:solidFill>
                  <a:schemeClr val="bg1"/>
                </a:solidFill>
              </a:rPr>
              <a:t> trimmedR1_paired.fastq \ trimmedR2_paired.fastq &gt; </a:t>
            </a:r>
            <a:r>
              <a:rPr lang="en-US" sz="2800" spc="-1" dirty="0" err="1">
                <a:solidFill>
                  <a:schemeClr val="bg1"/>
                </a:solidFill>
              </a:rPr>
              <a:t>alignment.sam</a:t>
            </a:r>
            <a:endParaRPr lang="en-US" sz="2800" spc="-1" dirty="0">
              <a:solidFill>
                <a:schemeClr val="bg1"/>
              </a:solidFill>
            </a:endParaRPr>
          </a:p>
        </p:txBody>
      </p:sp>
      <p:sp>
        <p:nvSpPr>
          <p:cNvPr id="173" name="TextShape 7"/>
          <p:cNvSpPr txBox="1"/>
          <p:nvPr/>
        </p:nvSpPr>
        <p:spPr>
          <a:xfrm>
            <a:off x="7993930" y="368200"/>
            <a:ext cx="4006392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>
                <a:solidFill>
                  <a:prstClr val="black"/>
                </a:solidFill>
              </a:rPr>
              <a:t>Map the quality filtered reads to the preliminary assembly.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>
                <a:solidFill>
                  <a:prstClr val="black"/>
                </a:solidFill>
              </a:rPr>
              <a:t>Save output as an alignment (.</a:t>
            </a:r>
            <a:r>
              <a:rPr lang="en-US" b="1" spc="-1" dirty="0" err="1">
                <a:solidFill>
                  <a:prstClr val="black"/>
                </a:solidFill>
              </a:rPr>
              <a:t>sam</a:t>
            </a:r>
            <a:r>
              <a:rPr lang="en-US" b="1" spc="-1" dirty="0">
                <a:solidFill>
                  <a:prstClr val="black"/>
                </a:solidFill>
              </a:rPr>
              <a:t>) file. This indicates where, and how well, the reads map to the assembly.</a:t>
            </a:r>
          </a:p>
        </p:txBody>
      </p:sp>
      <p:sp>
        <p:nvSpPr>
          <p:cNvPr id="23" name="Left Brace 22"/>
          <p:cNvSpPr/>
          <p:nvPr/>
        </p:nvSpPr>
        <p:spPr>
          <a:xfrm rot="5400000">
            <a:off x="7153748" y="1035068"/>
            <a:ext cx="682831" cy="3800711"/>
          </a:xfrm>
          <a:prstGeom prst="leftBrace">
            <a:avLst>
              <a:gd name="adj1" fmla="val 8333"/>
              <a:gd name="adj2" fmla="val 5847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62603" y="4852112"/>
            <a:ext cx="2448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Trimmed, quality filtered reads, cont.</a:t>
            </a:r>
            <a:endParaRPr lang="en-US" sz="1400" dirty="0"/>
          </a:p>
        </p:txBody>
      </p:sp>
      <p:sp>
        <p:nvSpPr>
          <p:cNvPr id="14" name="CustomShape 10"/>
          <p:cNvSpPr/>
          <p:nvPr/>
        </p:nvSpPr>
        <p:spPr>
          <a:xfrm>
            <a:off x="1696802" y="339096"/>
            <a:ext cx="1580325" cy="88169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200" b="0" strike="noStrike" spc="-1" dirty="0">
                <a:latin typeface="Arial"/>
              </a:rPr>
              <a:t>Preliminary Assembled Genome</a:t>
            </a:r>
            <a:endParaRPr lang="en-US" sz="1200" spc="-1" dirty="0"/>
          </a:p>
        </p:txBody>
      </p:sp>
      <p:sp>
        <p:nvSpPr>
          <p:cNvPr id="15" name="CustomShape 5"/>
          <p:cNvSpPr/>
          <p:nvPr/>
        </p:nvSpPr>
        <p:spPr>
          <a:xfrm>
            <a:off x="3512901" y="219594"/>
            <a:ext cx="1645920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spc="-1" dirty="0"/>
              <a:t>trimmedR1_paired.fastq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" name="CustomShape 5"/>
          <p:cNvSpPr/>
          <p:nvPr/>
        </p:nvSpPr>
        <p:spPr>
          <a:xfrm>
            <a:off x="5059193" y="219594"/>
            <a:ext cx="1645920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spc="-1" dirty="0"/>
              <a:t>trimmedR2_paired.fastq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" name="CustomShape 10"/>
          <p:cNvSpPr/>
          <p:nvPr/>
        </p:nvSpPr>
        <p:spPr>
          <a:xfrm>
            <a:off x="1696801" y="5596647"/>
            <a:ext cx="1580325" cy="88169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200" spc="-1" dirty="0" err="1">
                <a:latin typeface="Arial"/>
              </a:rPr>
              <a:t>a</a:t>
            </a:r>
            <a:r>
              <a:rPr lang="en-US" sz="1200" b="0" strike="noStrike" spc="-1" dirty="0" err="1">
                <a:latin typeface="Arial"/>
              </a:rPr>
              <a:t>lignment.sam</a:t>
            </a:r>
            <a:endParaRPr lang="en-US" sz="1200" spc="-1" dirty="0"/>
          </a:p>
        </p:txBody>
      </p:sp>
      <p:sp>
        <p:nvSpPr>
          <p:cNvPr id="25" name="CustomShape 1"/>
          <p:cNvSpPr/>
          <p:nvPr/>
        </p:nvSpPr>
        <p:spPr>
          <a:xfrm>
            <a:off x="5312057" y="5565314"/>
            <a:ext cx="1508833" cy="1082473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b="0" strike="noStrike" spc="-1" dirty="0">
                <a:latin typeface="Arial"/>
              </a:rPr>
              <a:t>Continue with the “polish errors” section</a:t>
            </a:r>
            <a:endParaRPr lang="en-US" sz="1600" spc="-1" dirty="0"/>
          </a:p>
        </p:txBody>
      </p:sp>
      <p:sp>
        <p:nvSpPr>
          <p:cNvPr id="26" name="Down Arrow 25"/>
          <p:cNvSpPr/>
          <p:nvPr/>
        </p:nvSpPr>
        <p:spPr>
          <a:xfrm rot="16200000">
            <a:off x="4098075" y="5370705"/>
            <a:ext cx="393033" cy="1320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5400000">
            <a:off x="1204986" y="2511623"/>
            <a:ext cx="653670" cy="876762"/>
          </a:xfrm>
          <a:prstGeom prst="leftBrace">
            <a:avLst>
              <a:gd name="adj1" fmla="val 8333"/>
              <a:gd name="adj2" fmla="val 85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64773" y="1748575"/>
            <a:ext cx="1119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Specify mapping algorithm.</a:t>
            </a:r>
          </a:p>
        </p:txBody>
      </p:sp>
      <p:sp>
        <p:nvSpPr>
          <p:cNvPr id="29" name="Left Brace 28"/>
          <p:cNvSpPr/>
          <p:nvPr/>
        </p:nvSpPr>
        <p:spPr>
          <a:xfrm rot="5400000">
            <a:off x="3420986" y="1141158"/>
            <a:ext cx="697404" cy="3603104"/>
          </a:xfrm>
          <a:prstGeom prst="leftBrace">
            <a:avLst>
              <a:gd name="adj1" fmla="val 8333"/>
              <a:gd name="adj2" fmla="val 6062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01112" y="2267611"/>
            <a:ext cx="222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Preliminary assembly</a:t>
            </a:r>
          </a:p>
        </p:txBody>
      </p:sp>
      <p:sp>
        <p:nvSpPr>
          <p:cNvPr id="31" name="Left Brace 30"/>
          <p:cNvSpPr/>
          <p:nvPr/>
        </p:nvSpPr>
        <p:spPr>
          <a:xfrm rot="16200000">
            <a:off x="1938341" y="2493179"/>
            <a:ext cx="690389" cy="3954763"/>
          </a:xfrm>
          <a:prstGeom prst="leftBrace">
            <a:avLst>
              <a:gd name="adj1" fmla="val 8333"/>
              <a:gd name="adj2" fmla="val 5767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16200000">
            <a:off x="5250289" y="3145027"/>
            <a:ext cx="689040" cy="2667784"/>
          </a:xfrm>
          <a:prstGeom prst="leftBrace">
            <a:avLst>
              <a:gd name="adj1" fmla="val 8333"/>
              <a:gd name="adj2" fmla="val 508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70364" y="4832472"/>
            <a:ext cx="222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the output as a .</a:t>
            </a:r>
            <a:r>
              <a:rPr lang="en-US" sz="1400" dirty="0" err="1"/>
              <a:t>sam</a:t>
            </a:r>
            <a:r>
              <a:rPr lang="en-US" sz="1400" dirty="0"/>
              <a:t> file.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26139" y="2122776"/>
            <a:ext cx="173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Trimmed, quality filtered reads</a:t>
            </a:r>
          </a:p>
        </p:txBody>
      </p:sp>
    </p:spTree>
    <p:extLst>
      <p:ext uri="{BB962C8B-B14F-4D97-AF65-F5344CB8AC3E}">
        <p14:creationId xmlns:p14="http://schemas.microsoft.com/office/powerpoint/2010/main" val="12487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>
            <a:spLocks noChangeAspect="1"/>
          </p:cNvSpPr>
          <p:nvPr/>
        </p:nvSpPr>
        <p:spPr>
          <a:xfrm>
            <a:off x="0" y="3009505"/>
            <a:ext cx="12192000" cy="992356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r>
              <a:rPr lang="en-US" sz="2800" spc="-1" dirty="0" err="1">
                <a:solidFill>
                  <a:schemeClr val="bg1"/>
                </a:solidFill>
              </a:rPr>
              <a:t>samtools</a:t>
            </a:r>
            <a:r>
              <a:rPr lang="en-US" sz="2800" spc="-1" dirty="0">
                <a:solidFill>
                  <a:schemeClr val="bg1"/>
                </a:solidFill>
              </a:rPr>
              <a:t> view –</a:t>
            </a:r>
            <a:r>
              <a:rPr lang="en-US" sz="2800" spc="-1" dirty="0" err="1">
                <a:solidFill>
                  <a:schemeClr val="bg1"/>
                </a:solidFill>
              </a:rPr>
              <a:t>bS</a:t>
            </a:r>
            <a:r>
              <a:rPr lang="en-US" sz="2800" spc="-1" dirty="0">
                <a:solidFill>
                  <a:schemeClr val="bg1"/>
                </a:solidFill>
              </a:rPr>
              <a:t> </a:t>
            </a:r>
            <a:r>
              <a:rPr lang="en-US" sz="2800" spc="-1" dirty="0" err="1">
                <a:solidFill>
                  <a:schemeClr val="bg1"/>
                </a:solidFill>
              </a:rPr>
              <a:t>alignment.sam</a:t>
            </a:r>
            <a:r>
              <a:rPr lang="en-US" sz="2800" spc="-1" dirty="0">
                <a:solidFill>
                  <a:schemeClr val="bg1"/>
                </a:solidFill>
              </a:rPr>
              <a:t> | </a:t>
            </a:r>
            <a:r>
              <a:rPr lang="en-US" sz="2800" spc="-1" dirty="0" err="1">
                <a:solidFill>
                  <a:schemeClr val="bg1"/>
                </a:solidFill>
              </a:rPr>
              <a:t>samtools</a:t>
            </a:r>
            <a:r>
              <a:rPr lang="en-US" sz="2800" spc="-1" dirty="0">
                <a:solidFill>
                  <a:schemeClr val="bg1"/>
                </a:solidFill>
              </a:rPr>
              <a:t> sort - &gt; </a:t>
            </a:r>
            <a:r>
              <a:rPr lang="en-US" sz="2800" spc="-1" dirty="0" err="1">
                <a:solidFill>
                  <a:schemeClr val="bg1"/>
                </a:solidFill>
              </a:rPr>
              <a:t>alignment_sorted.bam</a:t>
            </a:r>
            <a:r>
              <a:rPr lang="en-US" sz="2800" spc="-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73" name="TextShape 7"/>
          <p:cNvSpPr txBox="1"/>
          <p:nvPr/>
        </p:nvSpPr>
        <p:spPr>
          <a:xfrm>
            <a:off x="7579151" y="204236"/>
            <a:ext cx="4006392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>
                <a:solidFill>
                  <a:prstClr val="black"/>
                </a:solidFill>
              </a:rPr>
              <a:t>Use </a:t>
            </a:r>
            <a:r>
              <a:rPr lang="en-US" b="1" spc="-1" dirty="0" err="1">
                <a:solidFill>
                  <a:prstClr val="black"/>
                </a:solidFill>
              </a:rPr>
              <a:t>Samtools</a:t>
            </a:r>
            <a:r>
              <a:rPr lang="en-US" b="1" spc="-1" dirty="0">
                <a:solidFill>
                  <a:prstClr val="black"/>
                </a:solidFill>
              </a:rPr>
              <a:t> to sort and convert </a:t>
            </a:r>
            <a:r>
              <a:rPr lang="en-US" b="1" spc="-1" dirty="0" err="1">
                <a:solidFill>
                  <a:prstClr val="black"/>
                </a:solidFill>
              </a:rPr>
              <a:t>alignment.sam</a:t>
            </a:r>
            <a:r>
              <a:rPr lang="en-US" b="1" spc="-1" dirty="0">
                <a:solidFill>
                  <a:prstClr val="black"/>
                </a:solidFill>
              </a:rPr>
              <a:t> to a sorted .bam file. This file is smaller and will be processed more quickly in future programs</a:t>
            </a:r>
          </a:p>
        </p:txBody>
      </p:sp>
      <p:sp>
        <p:nvSpPr>
          <p:cNvPr id="25" name="CustomShape 1"/>
          <p:cNvSpPr/>
          <p:nvPr/>
        </p:nvSpPr>
        <p:spPr>
          <a:xfrm>
            <a:off x="5312057" y="5565314"/>
            <a:ext cx="1508833" cy="1082473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b="0" strike="noStrike" spc="-1" dirty="0">
                <a:latin typeface="Arial"/>
              </a:rPr>
              <a:t>Continue with the “polish errors” section</a:t>
            </a:r>
            <a:endParaRPr lang="en-US" sz="1600" spc="-1" dirty="0"/>
          </a:p>
        </p:txBody>
      </p:sp>
      <p:sp>
        <p:nvSpPr>
          <p:cNvPr id="26" name="Down Arrow 25"/>
          <p:cNvSpPr/>
          <p:nvPr/>
        </p:nvSpPr>
        <p:spPr>
          <a:xfrm rot="16200000">
            <a:off x="4098075" y="5370705"/>
            <a:ext cx="393033" cy="1320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stomShape 10"/>
          <p:cNvSpPr/>
          <p:nvPr/>
        </p:nvSpPr>
        <p:spPr>
          <a:xfrm>
            <a:off x="2336354" y="425250"/>
            <a:ext cx="1580325" cy="88169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200" spc="-1" dirty="0" err="1">
                <a:latin typeface="Arial"/>
              </a:rPr>
              <a:t>a</a:t>
            </a:r>
            <a:r>
              <a:rPr lang="en-US" sz="1200" b="0" strike="noStrike" spc="-1" dirty="0" err="1">
                <a:latin typeface="Arial"/>
              </a:rPr>
              <a:t>lignment.sam</a:t>
            </a:r>
            <a:endParaRPr lang="en-US" sz="1200" spc="-1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1583720" y="2505054"/>
            <a:ext cx="709628" cy="860173"/>
          </a:xfrm>
          <a:prstGeom prst="leftBrace">
            <a:avLst>
              <a:gd name="adj1" fmla="val 8333"/>
              <a:gd name="adj2" fmla="val 3161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72423" y="2124313"/>
            <a:ext cx="222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Alignment file</a:t>
            </a:r>
          </a:p>
        </p:txBody>
      </p:sp>
      <p:sp>
        <p:nvSpPr>
          <p:cNvPr id="33" name="Left Brace 32"/>
          <p:cNvSpPr/>
          <p:nvPr/>
        </p:nvSpPr>
        <p:spPr>
          <a:xfrm rot="5400000">
            <a:off x="6475683" y="1651750"/>
            <a:ext cx="668147" cy="2179809"/>
          </a:xfrm>
          <a:prstGeom prst="leftBrace">
            <a:avLst>
              <a:gd name="adj1" fmla="val 8333"/>
              <a:gd name="adj2" fmla="val 286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 rot="5400000">
            <a:off x="9764580" y="801077"/>
            <a:ext cx="668145" cy="3878752"/>
          </a:xfrm>
          <a:prstGeom prst="leftBrace">
            <a:avLst>
              <a:gd name="adj1" fmla="val 8333"/>
              <a:gd name="adj2" fmla="val 431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450141" y="1871034"/>
            <a:ext cx="222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the output as a sorted bam file.</a:t>
            </a:r>
          </a:p>
        </p:txBody>
      </p:sp>
      <p:sp>
        <p:nvSpPr>
          <p:cNvPr id="38" name="Left Brace 37"/>
          <p:cNvSpPr/>
          <p:nvPr/>
        </p:nvSpPr>
        <p:spPr>
          <a:xfrm rot="5400000">
            <a:off x="3973287" y="1605549"/>
            <a:ext cx="685196" cy="2378736"/>
          </a:xfrm>
          <a:prstGeom prst="leftBrace">
            <a:avLst>
              <a:gd name="adj1" fmla="val 8333"/>
              <a:gd name="adj2" fmla="val 34805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36294" y="2259646"/>
            <a:ext cx="194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 of tool to run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1229" y="1864208"/>
            <a:ext cx="173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 the Samtools sort tool.</a:t>
            </a:r>
          </a:p>
        </p:txBody>
      </p:sp>
      <p:sp>
        <p:nvSpPr>
          <p:cNvPr id="41" name="Left Brace 40"/>
          <p:cNvSpPr/>
          <p:nvPr/>
        </p:nvSpPr>
        <p:spPr>
          <a:xfrm rot="16200000">
            <a:off x="2388529" y="3876794"/>
            <a:ext cx="675139" cy="714952"/>
          </a:xfrm>
          <a:prstGeom prst="leftBrace">
            <a:avLst>
              <a:gd name="adj1" fmla="val 14431"/>
              <a:gd name="adj2" fmla="val 487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44109" y="4603786"/>
            <a:ext cx="2163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in a .</a:t>
            </a:r>
            <a:r>
              <a:rPr lang="en-US" sz="1400" dirty="0" err="1"/>
              <a:t>sam</a:t>
            </a:r>
            <a:r>
              <a:rPr lang="en-US" sz="1400" dirty="0"/>
              <a:t> file, and output a .bam file (compressed </a:t>
            </a:r>
            <a:r>
              <a:rPr lang="en-US" sz="1400" dirty="0" err="1"/>
              <a:t>sam</a:t>
            </a:r>
            <a:r>
              <a:rPr lang="en-US" sz="1400" dirty="0"/>
              <a:t> file).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73506" y="4970053"/>
            <a:ext cx="419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“|” indicates to use the output of the previous command as the input to the following command.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80753" y="4409309"/>
            <a:ext cx="3696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“-” means use the output (.bam) file from the previous command as an argument here.</a:t>
            </a:r>
          </a:p>
        </p:txBody>
      </p:sp>
      <p:sp>
        <p:nvSpPr>
          <p:cNvPr id="45" name="Left Brace 44"/>
          <p:cNvSpPr/>
          <p:nvPr/>
        </p:nvSpPr>
        <p:spPr>
          <a:xfrm rot="16200000">
            <a:off x="4962859" y="4253967"/>
            <a:ext cx="1293975" cy="214601"/>
          </a:xfrm>
          <a:prstGeom prst="leftBrace">
            <a:avLst>
              <a:gd name="adj1" fmla="val 8333"/>
              <a:gd name="adj2" fmla="val 487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16200000">
            <a:off x="7698577" y="3965152"/>
            <a:ext cx="661784" cy="259615"/>
          </a:xfrm>
          <a:prstGeom prst="leftBrace">
            <a:avLst>
              <a:gd name="adj1" fmla="val 8333"/>
              <a:gd name="adj2" fmla="val 487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stomShape 10"/>
          <p:cNvSpPr/>
          <p:nvPr/>
        </p:nvSpPr>
        <p:spPr>
          <a:xfrm>
            <a:off x="1900083" y="5524425"/>
            <a:ext cx="1580325" cy="88169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200" spc="-1" dirty="0" err="1">
                <a:latin typeface="Arial"/>
              </a:rPr>
              <a:t>A</a:t>
            </a:r>
            <a:r>
              <a:rPr lang="en-US" sz="1200" b="0" strike="noStrike" spc="-1" dirty="0" err="1">
                <a:latin typeface="Arial"/>
              </a:rPr>
              <a:t>lignment_sorted.bam</a:t>
            </a:r>
            <a:endParaRPr lang="en-US" sz="1200" spc="-1" dirty="0"/>
          </a:p>
        </p:txBody>
      </p:sp>
    </p:spTree>
    <p:extLst>
      <p:ext uri="{BB962C8B-B14F-4D97-AF65-F5344CB8AC3E}">
        <p14:creationId xmlns:p14="http://schemas.microsoft.com/office/powerpoint/2010/main" val="156951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We can answer these questions by following this outline:</a:t>
            </a:r>
          </a:p>
        </p:txBody>
      </p:sp>
      <p:sp>
        <p:nvSpPr>
          <p:cNvPr id="4" name="Rectangle 3"/>
          <p:cNvSpPr/>
          <p:nvPr/>
        </p:nvSpPr>
        <p:spPr>
          <a:xfrm>
            <a:off x="866981" y="1442727"/>
            <a:ext cx="1921163" cy="1315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Isolate RNA samples from subjects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948446" y="1777236"/>
            <a:ext cx="2121125" cy="64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32401" y="1442727"/>
            <a:ext cx="1921163" cy="1315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Amplify virus-specific sequences.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393" y="1740745"/>
            <a:ext cx="1893595" cy="64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70291" y="1418399"/>
            <a:ext cx="1921163" cy="1315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Sequence on the Illumina </a:t>
            </a:r>
            <a:r>
              <a:rPr lang="en-US" dirty="0" err="1">
                <a:solidFill>
                  <a:schemeClr val="tx1"/>
                </a:solidFill>
              </a:rPr>
              <a:t>Miseq</a:t>
            </a:r>
            <a:r>
              <a:rPr lang="en-US" dirty="0">
                <a:solidFill>
                  <a:schemeClr val="tx1"/>
                </a:solidFill>
              </a:rPr>
              <a:t> instrument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6981" y="4073855"/>
            <a:ext cx="1921163" cy="1315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Assemble the viral genome.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948446" y="4325236"/>
            <a:ext cx="1326991" cy="64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44382" y="4072188"/>
            <a:ext cx="2595417" cy="1315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Compare sample genomes to other, known genomes.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208744" y="4325236"/>
            <a:ext cx="1246909" cy="64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96037" y="4073855"/>
            <a:ext cx="2595417" cy="1315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can we conclude about sexual transmission of Ebola?</a:t>
            </a:r>
          </a:p>
        </p:txBody>
      </p:sp>
      <p:cxnSp>
        <p:nvCxnSpPr>
          <p:cNvPr id="18" name="Curved Connector 17"/>
          <p:cNvCxnSpPr>
            <a:stCxn id="8" idx="2"/>
            <a:endCxn id="11" idx="0"/>
          </p:cNvCxnSpPr>
          <p:nvPr/>
        </p:nvCxnSpPr>
        <p:spPr>
          <a:xfrm rot="5400000">
            <a:off x="5409272" y="-847746"/>
            <a:ext cx="1339892" cy="8503310"/>
          </a:xfrm>
          <a:prstGeom prst="curvedConnector3">
            <a:avLst/>
          </a:prstGeom>
          <a:ln w="196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1735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>
            <a:spLocks noChangeAspect="1"/>
          </p:cNvSpPr>
          <p:nvPr/>
        </p:nvSpPr>
        <p:spPr>
          <a:xfrm>
            <a:off x="306153" y="3009505"/>
            <a:ext cx="7480388" cy="1081727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2800" spc="-1" dirty="0" err="1">
                <a:solidFill>
                  <a:schemeClr val="bg1"/>
                </a:solidFill>
              </a:rPr>
              <a:t>samtools</a:t>
            </a:r>
            <a:r>
              <a:rPr lang="en-US" sz="2800" spc="-1" dirty="0">
                <a:solidFill>
                  <a:schemeClr val="bg1"/>
                </a:solidFill>
              </a:rPr>
              <a:t> </a:t>
            </a:r>
            <a:r>
              <a:rPr lang="en-US" sz="2800" spc="-1" dirty="0" err="1">
                <a:solidFill>
                  <a:schemeClr val="bg1"/>
                </a:solidFill>
              </a:rPr>
              <a:t>faidx</a:t>
            </a:r>
            <a:r>
              <a:rPr lang="en-US" sz="2800" spc="-1" dirty="0">
                <a:solidFill>
                  <a:schemeClr val="bg1"/>
                </a:solidFill>
              </a:rPr>
              <a:t> </a:t>
            </a:r>
            <a:r>
              <a:rPr lang="en-US" sz="2800" spc="-1" dirty="0" err="1">
                <a:solidFill>
                  <a:schemeClr val="bg1"/>
                </a:solidFill>
              </a:rPr>
              <a:t>prelim_assembly.fasta</a:t>
            </a:r>
            <a:r>
              <a:rPr lang="en-US" sz="2800" spc="-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3" name="TextShape 7"/>
          <p:cNvSpPr txBox="1"/>
          <p:nvPr/>
        </p:nvSpPr>
        <p:spPr>
          <a:xfrm>
            <a:off x="7993930" y="368200"/>
            <a:ext cx="4006392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>
                <a:solidFill>
                  <a:prstClr val="black"/>
                </a:solidFill>
              </a:rPr>
              <a:t>Make an index of the preliminary assembled genome.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>
                <a:solidFill>
                  <a:prstClr val="black"/>
                </a:solidFill>
              </a:rPr>
              <a:t>This is necessary to use the assembly in the next step.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2031148" y="2520894"/>
            <a:ext cx="525267" cy="785714"/>
          </a:xfrm>
          <a:prstGeom prst="leftBrace">
            <a:avLst>
              <a:gd name="adj1" fmla="val 5589"/>
              <a:gd name="adj2" fmla="val 5532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5400000">
            <a:off x="4230413" y="1137430"/>
            <a:ext cx="512868" cy="3565042"/>
          </a:xfrm>
          <a:prstGeom prst="leftBrace">
            <a:avLst>
              <a:gd name="adj1" fmla="val 8333"/>
              <a:gd name="adj2" fmla="val 3303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6200000">
            <a:off x="4209143" y="5434171"/>
            <a:ext cx="393033" cy="10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76074" y="2213183"/>
            <a:ext cx="222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Preliminary assembled genome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68841" y="2127897"/>
            <a:ext cx="194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a samtools compatible index.</a:t>
            </a:r>
          </a:p>
        </p:txBody>
      </p:sp>
      <p:sp>
        <p:nvSpPr>
          <p:cNvPr id="16" name="CustomShape 1"/>
          <p:cNvSpPr/>
          <p:nvPr/>
        </p:nvSpPr>
        <p:spPr>
          <a:xfrm>
            <a:off x="5312056" y="5443425"/>
            <a:ext cx="1508833" cy="1082473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b="0" strike="noStrike" spc="-1" dirty="0">
                <a:latin typeface="Arial"/>
              </a:rPr>
              <a:t>Continue with the “polish errors” section</a:t>
            </a:r>
            <a:endParaRPr lang="en-US" sz="1600" spc="-1" dirty="0"/>
          </a:p>
        </p:txBody>
      </p:sp>
      <p:sp>
        <p:nvSpPr>
          <p:cNvPr id="18" name="CustomShape 10"/>
          <p:cNvSpPr/>
          <p:nvPr/>
        </p:nvSpPr>
        <p:spPr>
          <a:xfrm>
            <a:off x="1900083" y="5524425"/>
            <a:ext cx="1580325" cy="88169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200" spc="-1" dirty="0">
                <a:latin typeface="Arial"/>
              </a:rPr>
              <a:t>Preliminary Assembled Genome Index</a:t>
            </a:r>
            <a:endParaRPr lang="en-US" sz="1200" spc="-1" dirty="0"/>
          </a:p>
        </p:txBody>
      </p:sp>
      <p:sp>
        <p:nvSpPr>
          <p:cNvPr id="25" name="CustomShape 10"/>
          <p:cNvSpPr/>
          <p:nvPr/>
        </p:nvSpPr>
        <p:spPr>
          <a:xfrm>
            <a:off x="2704326" y="242382"/>
            <a:ext cx="2479272" cy="123721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200" b="0" strike="noStrike" spc="-1" dirty="0">
                <a:latin typeface="Arial"/>
              </a:rPr>
              <a:t>Preliminary Assembled Genome</a:t>
            </a:r>
            <a:endParaRPr lang="en-US" sz="1200" spc="-1" dirty="0"/>
          </a:p>
        </p:txBody>
      </p:sp>
    </p:spTree>
    <p:extLst>
      <p:ext uri="{BB962C8B-B14F-4D97-AF65-F5344CB8AC3E}">
        <p14:creationId xmlns:p14="http://schemas.microsoft.com/office/powerpoint/2010/main" val="252480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>
            <a:spLocks noChangeAspect="1"/>
          </p:cNvSpPr>
          <p:nvPr/>
        </p:nvSpPr>
        <p:spPr>
          <a:xfrm>
            <a:off x="306153" y="4093589"/>
            <a:ext cx="11496206" cy="1005802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r>
              <a:rPr lang="nl-NL" sz="2000" spc="-1" dirty="0">
                <a:solidFill>
                  <a:schemeClr val="bg1"/>
                </a:solidFill>
              </a:rPr>
              <a:t>samtools mpileup -u -g -f prelim_assembly.fasta </a:t>
            </a:r>
            <a:r>
              <a:rPr lang="en-US" sz="2000" spc="-1" dirty="0" err="1">
                <a:solidFill>
                  <a:schemeClr val="bg1"/>
                </a:solidFill>
              </a:rPr>
              <a:t>alignment_sorted.bam</a:t>
            </a:r>
            <a:r>
              <a:rPr lang="en-US" sz="2000" spc="-1" dirty="0">
                <a:solidFill>
                  <a:schemeClr val="bg1"/>
                </a:solidFill>
              </a:rPr>
              <a:t> | </a:t>
            </a:r>
            <a:r>
              <a:rPr lang="pl-PL" sz="2000" spc="-1" dirty="0">
                <a:solidFill>
                  <a:schemeClr val="bg1"/>
                </a:solidFill>
              </a:rPr>
              <a:t>bcftools call -v -m -O z -o </a:t>
            </a:r>
            <a:r>
              <a:rPr lang="en-US" sz="2000" spc="-1" dirty="0">
                <a:solidFill>
                  <a:schemeClr val="bg1"/>
                </a:solidFill>
              </a:rPr>
              <a:t>mpileup.vcf.gz &gt; logfile.txt</a:t>
            </a:r>
          </a:p>
        </p:txBody>
      </p:sp>
      <p:sp>
        <p:nvSpPr>
          <p:cNvPr id="173" name="TextShape 7"/>
          <p:cNvSpPr txBox="1"/>
          <p:nvPr/>
        </p:nvSpPr>
        <p:spPr>
          <a:xfrm>
            <a:off x="6089715" y="368200"/>
            <a:ext cx="5910607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 err="1">
                <a:solidFill>
                  <a:prstClr val="black"/>
                </a:solidFill>
              </a:rPr>
              <a:t>Samtools</a:t>
            </a:r>
            <a:r>
              <a:rPr lang="en-US" b="1" spc="-1" dirty="0">
                <a:solidFill>
                  <a:prstClr val="black"/>
                </a:solidFill>
              </a:rPr>
              <a:t> </a:t>
            </a:r>
            <a:r>
              <a:rPr lang="en-US" b="1" spc="-1" dirty="0" err="1">
                <a:solidFill>
                  <a:prstClr val="black"/>
                </a:solidFill>
              </a:rPr>
              <a:t>mpileup</a:t>
            </a:r>
            <a:r>
              <a:rPr lang="en-US" b="1" spc="-1" dirty="0">
                <a:solidFill>
                  <a:prstClr val="black"/>
                </a:solidFill>
              </a:rPr>
              <a:t> estimates the probability that each base in the preliminary assembly is correct, given the reads that map to it.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 err="1">
                <a:solidFill>
                  <a:prstClr val="black"/>
                </a:solidFill>
              </a:rPr>
              <a:t>bcftools</a:t>
            </a:r>
            <a:r>
              <a:rPr lang="en-US" b="1" spc="-1" dirty="0">
                <a:solidFill>
                  <a:prstClr val="black"/>
                </a:solidFill>
              </a:rPr>
              <a:t> call determines if the reads provide support for a different base at any given position in the assembly, based on these probabilities.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>
                <a:solidFill>
                  <a:prstClr val="black"/>
                </a:solidFill>
              </a:rPr>
              <a:t>The output is a list of positions in the preliminary assembly that should be changed, in the “variant call format (.</a:t>
            </a:r>
            <a:r>
              <a:rPr lang="en-US" b="1" spc="-1" dirty="0" err="1">
                <a:solidFill>
                  <a:prstClr val="black"/>
                </a:solidFill>
              </a:rPr>
              <a:t>vcf</a:t>
            </a:r>
            <a:r>
              <a:rPr lang="en-US" b="1" spc="-1" dirty="0">
                <a:solidFill>
                  <a:prstClr val="black"/>
                </a:solidFill>
              </a:rPr>
              <a:t>).”</a:t>
            </a:r>
            <a:endParaRPr lang="en-US" spc="-1" dirty="0"/>
          </a:p>
        </p:txBody>
      </p:sp>
      <p:sp>
        <p:nvSpPr>
          <p:cNvPr id="15" name="CustomShape 5"/>
          <p:cNvSpPr/>
          <p:nvPr/>
        </p:nvSpPr>
        <p:spPr>
          <a:xfrm>
            <a:off x="2207934" y="631834"/>
            <a:ext cx="1645920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spc="-1" dirty="0"/>
              <a:t>trimmedR1_paired.fastq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" name="CustomShape 5"/>
          <p:cNvSpPr/>
          <p:nvPr/>
        </p:nvSpPr>
        <p:spPr>
          <a:xfrm>
            <a:off x="3754226" y="631834"/>
            <a:ext cx="1645920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spc="-1" dirty="0"/>
              <a:t>trimmedR2_paired.fastq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" name="Left Brace 20"/>
          <p:cNvSpPr/>
          <p:nvPr/>
        </p:nvSpPr>
        <p:spPr>
          <a:xfrm rot="5400000">
            <a:off x="1642645" y="3517838"/>
            <a:ext cx="472071" cy="953833"/>
          </a:xfrm>
          <a:prstGeom prst="leftBrace">
            <a:avLst>
              <a:gd name="adj1" fmla="val 8333"/>
              <a:gd name="adj2" fmla="val 6250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385156" y="2761178"/>
            <a:ext cx="222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uncompressed, </a:t>
            </a:r>
            <a:r>
              <a:rPr lang="en-US" sz="1400" dirty="0" err="1"/>
              <a:t>bcf</a:t>
            </a:r>
            <a:r>
              <a:rPr lang="en-US" sz="1400" dirty="0"/>
              <a:t> format</a:t>
            </a:r>
          </a:p>
        </p:txBody>
      </p:sp>
      <p:sp>
        <p:nvSpPr>
          <p:cNvPr id="33" name="Left Brace 32"/>
          <p:cNvSpPr/>
          <p:nvPr/>
        </p:nvSpPr>
        <p:spPr>
          <a:xfrm rot="5400000">
            <a:off x="6764051" y="2620002"/>
            <a:ext cx="649810" cy="2620652"/>
          </a:xfrm>
          <a:prstGeom prst="leftBrace">
            <a:avLst>
              <a:gd name="adj1" fmla="val 8333"/>
              <a:gd name="adj2" fmla="val 286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538622" y="3012793"/>
            <a:ext cx="2223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only positions that differ, in a compressed format.</a:t>
            </a:r>
          </a:p>
        </p:txBody>
      </p:sp>
      <p:sp>
        <p:nvSpPr>
          <p:cNvPr id="36" name="Left Brace 35"/>
          <p:cNvSpPr/>
          <p:nvPr/>
        </p:nvSpPr>
        <p:spPr>
          <a:xfrm rot="5400000">
            <a:off x="2227466" y="3470994"/>
            <a:ext cx="974577" cy="632280"/>
          </a:xfrm>
          <a:prstGeom prst="leftBrace">
            <a:avLst>
              <a:gd name="adj1" fmla="val 8333"/>
              <a:gd name="adj2" fmla="val 34805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40789" y="3005368"/>
            <a:ext cx="1947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Tool for genotype estimation, based on alignment.</a:t>
            </a:r>
          </a:p>
        </p:txBody>
      </p:sp>
      <p:sp>
        <p:nvSpPr>
          <p:cNvPr id="39" name="Left Brace 38"/>
          <p:cNvSpPr/>
          <p:nvPr/>
        </p:nvSpPr>
        <p:spPr>
          <a:xfrm rot="5400000">
            <a:off x="4066210" y="2542771"/>
            <a:ext cx="677104" cy="2747736"/>
          </a:xfrm>
          <a:prstGeom prst="leftBrace">
            <a:avLst>
              <a:gd name="adj1" fmla="val 8333"/>
              <a:gd name="adj2" fmla="val 487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465368" y="3292668"/>
            <a:ext cx="2064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input reference file </a:t>
            </a:r>
          </a:p>
        </p:txBody>
      </p:sp>
      <p:sp>
        <p:nvSpPr>
          <p:cNvPr id="41" name="Left Brace 40"/>
          <p:cNvSpPr/>
          <p:nvPr/>
        </p:nvSpPr>
        <p:spPr>
          <a:xfrm rot="16200000">
            <a:off x="8951066" y="4425571"/>
            <a:ext cx="542370" cy="1419692"/>
          </a:xfrm>
          <a:prstGeom prst="leftBrace">
            <a:avLst>
              <a:gd name="adj1" fmla="val 8333"/>
              <a:gd name="adj2" fmla="val 2109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117294" y="5505062"/>
            <a:ext cx="2209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Identifies bases in assembly not supported by reads.</a:t>
            </a:r>
          </a:p>
        </p:txBody>
      </p:sp>
      <p:sp>
        <p:nvSpPr>
          <p:cNvPr id="43" name="Left Brace 42"/>
          <p:cNvSpPr/>
          <p:nvPr/>
        </p:nvSpPr>
        <p:spPr>
          <a:xfrm rot="5400000">
            <a:off x="10364150" y="3066586"/>
            <a:ext cx="572522" cy="1436629"/>
          </a:xfrm>
          <a:prstGeom prst="leftBrace">
            <a:avLst>
              <a:gd name="adj1" fmla="val 8333"/>
              <a:gd name="adj2" fmla="val 286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 rot="16200000">
            <a:off x="1628931" y="3758405"/>
            <a:ext cx="387651" cy="2908742"/>
          </a:xfrm>
          <a:prstGeom prst="leftBrace">
            <a:avLst>
              <a:gd name="adj1" fmla="val 8333"/>
              <a:gd name="adj2" fmla="val 2109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1843" y="5448948"/>
            <a:ext cx="3499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the output as mpileup.vcf.gz, and keep logfile.txt, a record of the steps run by each program.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03411" y="3260554"/>
            <a:ext cx="173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alignment file</a:t>
            </a:r>
          </a:p>
        </p:txBody>
      </p:sp>
      <p:sp>
        <p:nvSpPr>
          <p:cNvPr id="51" name="CustomShape 5"/>
          <p:cNvSpPr/>
          <p:nvPr/>
        </p:nvSpPr>
        <p:spPr>
          <a:xfrm>
            <a:off x="317642" y="617147"/>
            <a:ext cx="1949253" cy="11887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spc="-1" dirty="0"/>
              <a:t>Preliminary Assembly, indexed</a:t>
            </a:r>
          </a:p>
        </p:txBody>
      </p:sp>
    </p:spTree>
    <p:extLst>
      <p:ext uri="{BB962C8B-B14F-4D97-AF65-F5344CB8AC3E}">
        <p14:creationId xmlns:p14="http://schemas.microsoft.com/office/powerpoint/2010/main" val="369734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>
            <a:spLocks noChangeAspect="1"/>
          </p:cNvSpPr>
          <p:nvPr/>
        </p:nvSpPr>
        <p:spPr>
          <a:xfrm>
            <a:off x="306153" y="3009505"/>
            <a:ext cx="7480388" cy="1081727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2800" spc="-1" dirty="0" err="1">
                <a:solidFill>
                  <a:schemeClr val="bg1"/>
                </a:solidFill>
              </a:rPr>
              <a:t>bcftools</a:t>
            </a:r>
            <a:r>
              <a:rPr lang="en-US" sz="2800" spc="-1" dirty="0">
                <a:solidFill>
                  <a:schemeClr val="bg1"/>
                </a:solidFill>
              </a:rPr>
              <a:t> index mpileup.vcf.gz</a:t>
            </a:r>
          </a:p>
        </p:txBody>
      </p:sp>
      <p:sp>
        <p:nvSpPr>
          <p:cNvPr id="173" name="TextShape 7"/>
          <p:cNvSpPr txBox="1"/>
          <p:nvPr/>
        </p:nvSpPr>
        <p:spPr>
          <a:xfrm>
            <a:off x="7993930" y="368200"/>
            <a:ext cx="4006392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>
                <a:solidFill>
                  <a:prstClr val="black"/>
                </a:solidFill>
              </a:rPr>
              <a:t>Make an index of the .</a:t>
            </a:r>
            <a:r>
              <a:rPr lang="en-US" b="1" spc="-1" dirty="0" err="1">
                <a:solidFill>
                  <a:prstClr val="black"/>
                </a:solidFill>
              </a:rPr>
              <a:t>vcf</a:t>
            </a:r>
            <a:r>
              <a:rPr lang="en-US" b="1" spc="-1" dirty="0">
                <a:solidFill>
                  <a:prstClr val="black"/>
                </a:solidFill>
              </a:rPr>
              <a:t> file, which will make processing the file easier in the next step.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2031148" y="2520894"/>
            <a:ext cx="525267" cy="785714"/>
          </a:xfrm>
          <a:prstGeom prst="leftBrace">
            <a:avLst>
              <a:gd name="adj1" fmla="val 5589"/>
              <a:gd name="adj2" fmla="val 5532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5400000">
            <a:off x="3564109" y="1803734"/>
            <a:ext cx="512868" cy="2232434"/>
          </a:xfrm>
          <a:prstGeom prst="leftBrace">
            <a:avLst>
              <a:gd name="adj1" fmla="val 8333"/>
              <a:gd name="adj2" fmla="val 3303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27882" y="1924853"/>
            <a:ext cx="3050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vcf</a:t>
            </a:r>
            <a:r>
              <a:rPr lang="en-US" sz="1400" dirty="0"/>
              <a:t> file containing the base positions that should be changed in the assembly.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68841" y="2127897"/>
            <a:ext cx="194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a </a:t>
            </a:r>
            <a:r>
              <a:rPr lang="en-US" sz="1400" dirty="0" err="1"/>
              <a:t>bcftools</a:t>
            </a:r>
            <a:r>
              <a:rPr lang="en-US" sz="1400" dirty="0"/>
              <a:t> compatible index.</a:t>
            </a:r>
          </a:p>
        </p:txBody>
      </p:sp>
      <p:sp>
        <p:nvSpPr>
          <p:cNvPr id="12" name="CustomShape 10"/>
          <p:cNvSpPr/>
          <p:nvPr/>
        </p:nvSpPr>
        <p:spPr>
          <a:xfrm>
            <a:off x="3017699" y="423118"/>
            <a:ext cx="1659737" cy="88169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spc="-1" dirty="0">
                <a:solidFill>
                  <a:prstClr val="black"/>
                </a:solidFill>
              </a:rPr>
              <a:t>mpileup.vcf.gz</a:t>
            </a:r>
            <a:endParaRPr lang="en-US" sz="1600" spc="-1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4311263" y="4845252"/>
            <a:ext cx="393033" cy="1320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stomShape 1"/>
          <p:cNvSpPr/>
          <p:nvPr/>
        </p:nvSpPr>
        <p:spPr>
          <a:xfrm>
            <a:off x="5464456" y="4964228"/>
            <a:ext cx="1508833" cy="1082473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b="0" strike="noStrike" spc="-1" dirty="0">
                <a:latin typeface="Arial"/>
              </a:rPr>
              <a:t>Continue with the “polish errors” section</a:t>
            </a:r>
            <a:endParaRPr lang="en-US" sz="1600" spc="-1" dirty="0"/>
          </a:p>
        </p:txBody>
      </p:sp>
      <p:sp>
        <p:nvSpPr>
          <p:cNvPr id="19" name="CustomShape 10"/>
          <p:cNvSpPr/>
          <p:nvPr/>
        </p:nvSpPr>
        <p:spPr>
          <a:xfrm>
            <a:off x="2052483" y="5045228"/>
            <a:ext cx="1580325" cy="88169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spc="-1" dirty="0">
                <a:latin typeface="Arial"/>
              </a:rPr>
              <a:t>Indexed .</a:t>
            </a:r>
            <a:r>
              <a:rPr lang="en-US" sz="1600" spc="-1" dirty="0" err="1">
                <a:latin typeface="Arial"/>
              </a:rPr>
              <a:t>vcf</a:t>
            </a:r>
            <a:r>
              <a:rPr lang="en-US" sz="1600" spc="-1" dirty="0">
                <a:latin typeface="Arial"/>
              </a:rPr>
              <a:t> file.</a:t>
            </a:r>
            <a:endParaRPr lang="en-US" sz="1600" spc="-1" dirty="0"/>
          </a:p>
        </p:txBody>
      </p:sp>
    </p:spTree>
    <p:extLst>
      <p:ext uri="{BB962C8B-B14F-4D97-AF65-F5344CB8AC3E}">
        <p14:creationId xmlns:p14="http://schemas.microsoft.com/office/powerpoint/2010/main" val="254232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>
            <a:spLocks noChangeAspect="1"/>
          </p:cNvSpPr>
          <p:nvPr/>
        </p:nvSpPr>
        <p:spPr>
          <a:xfrm>
            <a:off x="0" y="3009505"/>
            <a:ext cx="12192000" cy="992356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r>
              <a:rPr lang="en-US" sz="2400" spc="-1" dirty="0">
                <a:solidFill>
                  <a:schemeClr val="bg1"/>
                </a:solidFill>
              </a:rPr>
              <a:t>cat </a:t>
            </a:r>
            <a:r>
              <a:rPr lang="nl-NL" sz="2400" spc="-1" dirty="0">
                <a:solidFill>
                  <a:schemeClr val="bg1"/>
                </a:solidFill>
              </a:rPr>
              <a:t>prelim_assembly.fasta</a:t>
            </a:r>
            <a:r>
              <a:rPr lang="en-US" sz="2400" spc="-1" dirty="0">
                <a:solidFill>
                  <a:schemeClr val="bg1"/>
                </a:solidFill>
              </a:rPr>
              <a:t> | </a:t>
            </a:r>
            <a:r>
              <a:rPr lang="en-US" sz="2400" spc="-1" dirty="0" err="1">
                <a:solidFill>
                  <a:schemeClr val="bg1"/>
                </a:solidFill>
              </a:rPr>
              <a:t>bcftools</a:t>
            </a:r>
            <a:r>
              <a:rPr lang="en-US" sz="2400" spc="-1" dirty="0">
                <a:solidFill>
                  <a:schemeClr val="bg1"/>
                </a:solidFill>
              </a:rPr>
              <a:t> consensus mpileup.vcf.gz &gt; </a:t>
            </a:r>
            <a:r>
              <a:rPr lang="en-US" sz="2400" spc="-1" dirty="0" err="1">
                <a:solidFill>
                  <a:schemeClr val="bg1"/>
                </a:solidFill>
              </a:rPr>
              <a:t>final_assembly.fasta</a:t>
            </a:r>
            <a:r>
              <a:rPr lang="en-US" sz="2400" spc="-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3" name="TextShape 7"/>
          <p:cNvSpPr txBox="1"/>
          <p:nvPr/>
        </p:nvSpPr>
        <p:spPr>
          <a:xfrm>
            <a:off x="7579151" y="204236"/>
            <a:ext cx="4006392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>
                <a:solidFill>
                  <a:prstClr val="black"/>
                </a:solidFill>
              </a:rPr>
              <a:t>Read in the preliminary assembly.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>
                <a:solidFill>
                  <a:prstClr val="black"/>
                </a:solidFill>
              </a:rPr>
              <a:t>Use “</a:t>
            </a:r>
            <a:r>
              <a:rPr lang="en-US" b="1" spc="-1" dirty="0" err="1">
                <a:solidFill>
                  <a:prstClr val="black"/>
                </a:solidFill>
              </a:rPr>
              <a:t>bcftools</a:t>
            </a:r>
            <a:r>
              <a:rPr lang="en-US" b="1" spc="-1" dirty="0">
                <a:solidFill>
                  <a:prstClr val="black"/>
                </a:solidFill>
              </a:rPr>
              <a:t> consensus” to make a new </a:t>
            </a:r>
            <a:r>
              <a:rPr lang="en-US" b="1" spc="-1" dirty="0" err="1">
                <a:solidFill>
                  <a:prstClr val="black"/>
                </a:solidFill>
              </a:rPr>
              <a:t>fasta</a:t>
            </a:r>
            <a:r>
              <a:rPr lang="en-US" b="1" spc="-1" dirty="0">
                <a:solidFill>
                  <a:prstClr val="black"/>
                </a:solidFill>
              </a:rPr>
              <a:t> with the corrected sequences.</a:t>
            </a:r>
          </a:p>
        </p:txBody>
      </p:sp>
      <p:sp>
        <p:nvSpPr>
          <p:cNvPr id="20" name="CustomShape 10"/>
          <p:cNvSpPr/>
          <p:nvPr/>
        </p:nvSpPr>
        <p:spPr>
          <a:xfrm>
            <a:off x="2336354" y="425250"/>
            <a:ext cx="1811440" cy="88169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spc="-1" dirty="0" err="1">
                <a:latin typeface="Arial"/>
              </a:rPr>
              <a:t>a</a:t>
            </a:r>
            <a:r>
              <a:rPr lang="en-US" sz="1600" b="0" strike="noStrike" spc="-1" dirty="0" err="1">
                <a:latin typeface="Arial"/>
              </a:rPr>
              <a:t>lignment.sam</a:t>
            </a:r>
            <a:endParaRPr lang="en-US" sz="1600" spc="-1" dirty="0"/>
          </a:p>
        </p:txBody>
      </p:sp>
      <p:sp>
        <p:nvSpPr>
          <p:cNvPr id="23" name="Left Brace 22"/>
          <p:cNvSpPr/>
          <p:nvPr/>
        </p:nvSpPr>
        <p:spPr>
          <a:xfrm rot="5400000">
            <a:off x="4807700" y="1503921"/>
            <a:ext cx="640961" cy="2658359"/>
          </a:xfrm>
          <a:prstGeom prst="leftBrace">
            <a:avLst>
              <a:gd name="adj1" fmla="val 8333"/>
              <a:gd name="adj2" fmla="val 5572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48611" y="1791893"/>
            <a:ext cx="2223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a new </a:t>
            </a:r>
            <a:r>
              <a:rPr lang="en-US" sz="1400" dirty="0" err="1"/>
              <a:t>fasta</a:t>
            </a:r>
            <a:r>
              <a:rPr lang="en-US" sz="1400" dirty="0"/>
              <a:t> containing the corrected sequences</a:t>
            </a:r>
          </a:p>
        </p:txBody>
      </p:sp>
      <p:sp>
        <p:nvSpPr>
          <p:cNvPr id="27" name="Left Brace 26"/>
          <p:cNvSpPr/>
          <p:nvPr/>
        </p:nvSpPr>
        <p:spPr>
          <a:xfrm rot="5400000">
            <a:off x="7158500" y="1832381"/>
            <a:ext cx="649807" cy="2001438"/>
          </a:xfrm>
          <a:prstGeom prst="leftBrace">
            <a:avLst>
              <a:gd name="adj1" fmla="val 8333"/>
              <a:gd name="adj2" fmla="val 286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503367" y="2140479"/>
            <a:ext cx="222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the new assembly</a:t>
            </a:r>
          </a:p>
        </p:txBody>
      </p:sp>
      <p:sp>
        <p:nvSpPr>
          <p:cNvPr id="29" name="Left Brace 28"/>
          <p:cNvSpPr/>
          <p:nvPr/>
        </p:nvSpPr>
        <p:spPr>
          <a:xfrm rot="5400000">
            <a:off x="1791135" y="1312972"/>
            <a:ext cx="666794" cy="3019697"/>
          </a:xfrm>
          <a:prstGeom prst="leftBrace">
            <a:avLst>
              <a:gd name="adj1" fmla="val 8333"/>
              <a:gd name="adj2" fmla="val 8285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4683" y="1925036"/>
            <a:ext cx="194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in the preliminary assembly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75730" y="1977158"/>
            <a:ext cx="206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.</a:t>
            </a:r>
            <a:r>
              <a:rPr lang="en-US" sz="1400" dirty="0" err="1"/>
              <a:t>vcf</a:t>
            </a:r>
            <a:r>
              <a:rPr lang="en-US" sz="1400" dirty="0"/>
              <a:t> file containing list of changes to make.</a:t>
            </a:r>
          </a:p>
        </p:txBody>
      </p:sp>
      <p:sp>
        <p:nvSpPr>
          <p:cNvPr id="32" name="Left Brace 31"/>
          <p:cNvSpPr/>
          <p:nvPr/>
        </p:nvSpPr>
        <p:spPr>
          <a:xfrm rot="5400000">
            <a:off x="9670830" y="1272110"/>
            <a:ext cx="728006" cy="3101420"/>
          </a:xfrm>
          <a:prstGeom prst="leftBrace">
            <a:avLst>
              <a:gd name="adj1" fmla="val 8333"/>
              <a:gd name="adj2" fmla="val 286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38366" y="4876715"/>
            <a:ext cx="1921163" cy="1315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Assemble the viral genome.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870366" y="5128097"/>
            <a:ext cx="1246909" cy="64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28112" y="4876715"/>
            <a:ext cx="2595417" cy="1315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SNP-analysis, </a:t>
            </a:r>
            <a:r>
              <a:rPr lang="en-US" dirty="0" err="1">
                <a:solidFill>
                  <a:schemeClr val="tx1"/>
                </a:solidFill>
              </a:rPr>
              <a:t>phylogenetics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2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>
            <a:spLocks noChangeAspect="1"/>
          </p:cNvSpPr>
          <p:nvPr/>
        </p:nvSpPr>
        <p:spPr>
          <a:xfrm>
            <a:off x="0" y="3009505"/>
            <a:ext cx="12192000" cy="992356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r>
              <a:rPr lang="en-US" sz="2800" dirty="0">
                <a:solidFill>
                  <a:schemeClr val="bg1"/>
                </a:solidFill>
              </a:rPr>
              <a:t>cat </a:t>
            </a:r>
            <a:r>
              <a:rPr lang="en-US" sz="2800" spc="-1" dirty="0" err="1">
                <a:solidFill>
                  <a:schemeClr val="bg1"/>
                </a:solidFill>
              </a:rPr>
              <a:t>final_assembly.fasta</a:t>
            </a:r>
            <a:r>
              <a:rPr lang="en-US" sz="2800" dirty="0">
                <a:solidFill>
                  <a:schemeClr val="bg1"/>
                </a:solidFill>
              </a:rPr>
              <a:t> | mafft </a:t>
            </a:r>
            <a:r>
              <a:rPr lang="en-US" sz="2800" dirty="0" err="1">
                <a:solidFill>
                  <a:schemeClr val="bg1"/>
                </a:solidFill>
              </a:rPr>
              <a:t>ebola_ref.fasta</a:t>
            </a:r>
            <a:r>
              <a:rPr lang="en-US" sz="2800" dirty="0">
                <a:solidFill>
                  <a:schemeClr val="bg1"/>
                </a:solidFill>
              </a:rPr>
              <a:t> &gt; </a:t>
            </a:r>
            <a:r>
              <a:rPr lang="en-US" sz="2800" dirty="0" err="1">
                <a:solidFill>
                  <a:schemeClr val="bg1"/>
                </a:solidFill>
              </a:rPr>
              <a:t>Final_alignment.out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3" name="TextShape 7"/>
          <p:cNvSpPr txBox="1"/>
          <p:nvPr/>
        </p:nvSpPr>
        <p:spPr>
          <a:xfrm>
            <a:off x="7579151" y="204236"/>
            <a:ext cx="4006392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>
                <a:solidFill>
                  <a:prstClr val="black"/>
                </a:solidFill>
              </a:rPr>
              <a:t>Align the final assembly to the reference genome.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>
                <a:solidFill>
                  <a:prstClr val="black"/>
                </a:solidFill>
              </a:rPr>
              <a:t>This alignment will be used as input for the phylogenetic analysis.</a:t>
            </a:r>
          </a:p>
        </p:txBody>
      </p:sp>
      <p:sp>
        <p:nvSpPr>
          <p:cNvPr id="20" name="CustomShape 10"/>
          <p:cNvSpPr/>
          <p:nvPr/>
        </p:nvSpPr>
        <p:spPr>
          <a:xfrm>
            <a:off x="2168166" y="425250"/>
            <a:ext cx="1748514" cy="88169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spc="-1" dirty="0">
                <a:latin typeface="Arial"/>
              </a:rPr>
              <a:t>Final assembly</a:t>
            </a:r>
            <a:endParaRPr lang="en-US" sz="1600" spc="-1" dirty="0"/>
          </a:p>
        </p:txBody>
      </p:sp>
      <p:sp>
        <p:nvSpPr>
          <p:cNvPr id="47" name="CustomShape 10"/>
          <p:cNvSpPr/>
          <p:nvPr/>
        </p:nvSpPr>
        <p:spPr>
          <a:xfrm>
            <a:off x="3913496" y="434094"/>
            <a:ext cx="1934236" cy="88169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spc="-1" dirty="0">
                <a:latin typeface="Arial"/>
              </a:rPr>
              <a:t>Reference genome</a:t>
            </a:r>
            <a:endParaRPr lang="en-US" sz="1600" spc="-1" dirty="0"/>
          </a:p>
        </p:txBody>
      </p:sp>
      <p:sp>
        <p:nvSpPr>
          <p:cNvPr id="23" name="Left Brace 22"/>
          <p:cNvSpPr/>
          <p:nvPr/>
        </p:nvSpPr>
        <p:spPr>
          <a:xfrm rot="5400000">
            <a:off x="4222530" y="2440141"/>
            <a:ext cx="640961" cy="823584"/>
          </a:xfrm>
          <a:prstGeom prst="leftBrace">
            <a:avLst>
              <a:gd name="adj1" fmla="val 8333"/>
              <a:gd name="adj2" fmla="val 5572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83777" y="2161062"/>
            <a:ext cx="246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 another aligner: mafft</a:t>
            </a:r>
          </a:p>
        </p:txBody>
      </p:sp>
      <p:sp>
        <p:nvSpPr>
          <p:cNvPr id="27" name="Left Brace 26"/>
          <p:cNvSpPr/>
          <p:nvPr/>
        </p:nvSpPr>
        <p:spPr>
          <a:xfrm rot="5400000">
            <a:off x="5847804" y="1629606"/>
            <a:ext cx="649807" cy="2435811"/>
          </a:xfrm>
          <a:prstGeom prst="leftBrace">
            <a:avLst>
              <a:gd name="adj1" fmla="val 8333"/>
              <a:gd name="adj2" fmla="val 286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00824" y="2140479"/>
            <a:ext cx="222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the alignment file.</a:t>
            </a:r>
          </a:p>
        </p:txBody>
      </p:sp>
      <p:sp>
        <p:nvSpPr>
          <p:cNvPr id="29" name="Left Brace 28"/>
          <p:cNvSpPr/>
          <p:nvPr/>
        </p:nvSpPr>
        <p:spPr>
          <a:xfrm rot="5400000">
            <a:off x="1930692" y="1173415"/>
            <a:ext cx="666794" cy="3298812"/>
          </a:xfrm>
          <a:prstGeom prst="leftBrace">
            <a:avLst>
              <a:gd name="adj1" fmla="val 8333"/>
              <a:gd name="adj2" fmla="val 8285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4683" y="1925036"/>
            <a:ext cx="194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in the preliminary assembly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88173" y="2205822"/>
            <a:ext cx="2062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 Genome</a:t>
            </a:r>
          </a:p>
        </p:txBody>
      </p:sp>
      <p:sp>
        <p:nvSpPr>
          <p:cNvPr id="32" name="Left Brace 31"/>
          <p:cNvSpPr/>
          <p:nvPr/>
        </p:nvSpPr>
        <p:spPr>
          <a:xfrm rot="5400000">
            <a:off x="8775283" y="1103260"/>
            <a:ext cx="728006" cy="3497345"/>
          </a:xfrm>
          <a:prstGeom prst="leftBrace">
            <a:avLst>
              <a:gd name="adj1" fmla="val 8333"/>
              <a:gd name="adj2" fmla="val 286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870366" y="5128097"/>
            <a:ext cx="1246909" cy="64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28112" y="4876715"/>
            <a:ext cx="2595417" cy="1315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SNP-analysis, </a:t>
            </a:r>
            <a:r>
              <a:rPr lang="en-US" dirty="0" err="1">
                <a:solidFill>
                  <a:schemeClr val="tx1"/>
                </a:solidFill>
              </a:rPr>
              <a:t>phylogenetics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ustomShape 10"/>
          <p:cNvSpPr/>
          <p:nvPr/>
        </p:nvSpPr>
        <p:spPr>
          <a:xfrm>
            <a:off x="2336354" y="4883126"/>
            <a:ext cx="2136967" cy="113648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spc="-1" dirty="0" err="1">
                <a:latin typeface="Arial"/>
              </a:rPr>
              <a:t>Final_alignment.out</a:t>
            </a:r>
            <a:endParaRPr lang="en-US" sz="1600" spc="-1" dirty="0"/>
          </a:p>
        </p:txBody>
      </p:sp>
    </p:spTree>
    <p:extLst>
      <p:ext uri="{BB962C8B-B14F-4D97-AF65-F5344CB8AC3E}">
        <p14:creationId xmlns:p14="http://schemas.microsoft.com/office/powerpoint/2010/main" val="1411211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>
            <a:spLocks noChangeAspect="1"/>
          </p:cNvSpPr>
          <p:nvPr/>
        </p:nvSpPr>
        <p:spPr>
          <a:xfrm>
            <a:off x="0" y="3009505"/>
            <a:ext cx="12192000" cy="992356"/>
          </a:xfrm>
          <a:prstGeom prst="rect">
            <a:avLst/>
          </a:prstGeom>
          <a:solidFill>
            <a:schemeClr val="tx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r>
              <a:rPr lang="en-US" sz="2800" dirty="0" err="1">
                <a:solidFill>
                  <a:schemeClr val="bg1"/>
                </a:solidFill>
              </a:rPr>
              <a:t>Rscript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haplonetwork_analysis.Rscript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Final_alignment.out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3" name="TextShape 7"/>
          <p:cNvSpPr txBox="1"/>
          <p:nvPr/>
        </p:nvSpPr>
        <p:spPr>
          <a:xfrm>
            <a:off x="7305773" y="204236"/>
            <a:ext cx="4279770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spc="-1" dirty="0">
                <a:solidFill>
                  <a:prstClr val="black"/>
                </a:solidFill>
              </a:rPr>
              <a:t>Run the </a:t>
            </a:r>
            <a:r>
              <a:rPr lang="en-US" b="1" spc="-1" dirty="0" err="1">
                <a:solidFill>
                  <a:prstClr val="black"/>
                </a:solidFill>
              </a:rPr>
              <a:t>haplonetwork_analysis.Rscript</a:t>
            </a:r>
            <a:r>
              <a:rPr lang="en-US" b="1" spc="-1" dirty="0">
                <a:solidFill>
                  <a:prstClr val="black"/>
                </a:solidFill>
              </a:rPr>
              <a:t> file, which contains instructions for running the haplotype network analysis in the R environment.</a:t>
            </a:r>
          </a:p>
        </p:txBody>
      </p:sp>
      <p:sp>
        <p:nvSpPr>
          <p:cNvPr id="20" name="CustomShape 10"/>
          <p:cNvSpPr/>
          <p:nvPr/>
        </p:nvSpPr>
        <p:spPr>
          <a:xfrm>
            <a:off x="2111604" y="463427"/>
            <a:ext cx="1809345" cy="881694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spc="-1" dirty="0">
                <a:latin typeface="Arial"/>
              </a:rPr>
              <a:t>Final assembly</a:t>
            </a:r>
            <a:endParaRPr lang="en-US" sz="1600" spc="-1" dirty="0"/>
          </a:p>
        </p:txBody>
      </p:sp>
      <p:sp>
        <p:nvSpPr>
          <p:cNvPr id="28" name="TextBox 27"/>
          <p:cNvSpPr txBox="1"/>
          <p:nvPr/>
        </p:nvSpPr>
        <p:spPr>
          <a:xfrm>
            <a:off x="7579151" y="2120393"/>
            <a:ext cx="222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final alignment file.</a:t>
            </a:r>
          </a:p>
        </p:txBody>
      </p:sp>
      <p:sp>
        <p:nvSpPr>
          <p:cNvPr id="29" name="Left Brace 28"/>
          <p:cNvSpPr/>
          <p:nvPr/>
        </p:nvSpPr>
        <p:spPr>
          <a:xfrm rot="5400000">
            <a:off x="3361909" y="386557"/>
            <a:ext cx="666794" cy="4915125"/>
          </a:xfrm>
          <a:prstGeom prst="leftBrace">
            <a:avLst>
              <a:gd name="adj1" fmla="val 8333"/>
              <a:gd name="adj2" fmla="val 8285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237743" y="1975284"/>
            <a:ext cx="3165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script (code) that runs the phylogenetic analysis.</a:t>
            </a:r>
          </a:p>
        </p:txBody>
      </p:sp>
      <p:sp>
        <p:nvSpPr>
          <p:cNvPr id="32" name="Left Brace 31"/>
          <p:cNvSpPr/>
          <p:nvPr/>
        </p:nvSpPr>
        <p:spPr>
          <a:xfrm rot="5400000">
            <a:off x="7410777" y="1255759"/>
            <a:ext cx="728006" cy="3115512"/>
          </a:xfrm>
          <a:prstGeom prst="leftBrace">
            <a:avLst>
              <a:gd name="adj1" fmla="val 8333"/>
              <a:gd name="adj2" fmla="val 286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56207" y="4793588"/>
            <a:ext cx="2595417" cy="1315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SNP-analysis, </a:t>
            </a:r>
            <a:r>
              <a:rPr lang="en-US" dirty="0" err="1">
                <a:solidFill>
                  <a:schemeClr val="tx1"/>
                </a:solidFill>
              </a:rPr>
              <a:t>phylogenetics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310243" y="5044970"/>
            <a:ext cx="1246909" cy="64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7989" y="4793588"/>
            <a:ext cx="2595417" cy="1315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can we conclude about sexual transmission of Ebola?</a:t>
            </a:r>
          </a:p>
        </p:txBody>
      </p:sp>
      <p:sp>
        <p:nvSpPr>
          <p:cNvPr id="25" name="CustomShape 10"/>
          <p:cNvSpPr/>
          <p:nvPr/>
        </p:nvSpPr>
        <p:spPr>
          <a:xfrm>
            <a:off x="4241759" y="331127"/>
            <a:ext cx="2136967" cy="113648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600" spc="-1" dirty="0">
                <a:latin typeface="Arial"/>
              </a:rPr>
              <a:t>Final alignment</a:t>
            </a:r>
            <a:endParaRPr lang="en-US" sz="1600" spc="-1" dirty="0"/>
          </a:p>
        </p:txBody>
      </p:sp>
    </p:spTree>
    <p:extLst>
      <p:ext uri="{BB962C8B-B14F-4D97-AF65-F5344CB8AC3E}">
        <p14:creationId xmlns:p14="http://schemas.microsoft.com/office/powerpoint/2010/main" val="3770226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 Novo Assembly</a:t>
            </a:r>
          </a:p>
        </p:txBody>
      </p:sp>
      <p:sp>
        <p:nvSpPr>
          <p:cNvPr id="4" name="CustomShape 10"/>
          <p:cNvSpPr/>
          <p:nvPr/>
        </p:nvSpPr>
        <p:spPr>
          <a:xfrm>
            <a:off x="497912" y="1716527"/>
            <a:ext cx="1365974" cy="980985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/>
          <a:lstStyle/>
          <a:p>
            <a:pPr algn="ctr"/>
            <a:r>
              <a:rPr lang="en-US" sz="1400" b="0" strike="noStrike" spc="-1" dirty="0">
                <a:latin typeface="Arial"/>
              </a:rPr>
              <a:t>Raw data, in .</a:t>
            </a:r>
            <a:r>
              <a:rPr lang="en-US" sz="1400" b="0" strike="noStrike" spc="-1" dirty="0" err="1">
                <a:latin typeface="Arial"/>
              </a:rPr>
              <a:t>fastq</a:t>
            </a:r>
            <a:r>
              <a:rPr lang="en-US" sz="1400" b="0" strike="noStrike" spc="-1" dirty="0">
                <a:latin typeface="Arial"/>
              </a:rPr>
              <a:t> format.</a:t>
            </a:r>
            <a:endParaRPr lang="en-US" sz="1400" spc="-1" dirty="0"/>
          </a:p>
        </p:txBody>
      </p:sp>
      <p:sp>
        <p:nvSpPr>
          <p:cNvPr id="10" name="TextBox 9"/>
          <p:cNvSpPr txBox="1"/>
          <p:nvPr/>
        </p:nvSpPr>
        <p:spPr>
          <a:xfrm>
            <a:off x="2018682" y="5165527"/>
            <a:ext cx="723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Raw data consists of sequences containing fragments of the Ebola genome. Ultimately, we need to take these fragments and assemble them into the complete genome.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61474" y="3981691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63533" y="3981691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9033" y="3798524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080186" y="3798524"/>
            <a:ext cx="217348" cy="1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2735" y="3798524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07821" y="4418051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09880" y="4418051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380" y="4234884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26533" y="4234884"/>
            <a:ext cx="217348" cy="1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9082" y="4234884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97534" y="3665774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99593" y="3665774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35093" y="3482607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16246" y="3482607"/>
            <a:ext cx="217348" cy="1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8795" y="3482607"/>
            <a:ext cx="308013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53354" y="2728604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05754" y="2881004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58154" y="3033404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310554" y="3185804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478040" y="2441501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30440" y="2593901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82840" y="2746301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35240" y="2898701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52672" y="3634123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26357" y="4201225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31156" y="4371789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60554" y="4341640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198643" y="3761722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630930" y="3630376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729687" y="4197868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331043" y="4286273"/>
            <a:ext cx="599773" cy="335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60554" y="2586665"/>
            <a:ext cx="1578031" cy="19375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325087" y="2730133"/>
            <a:ext cx="1933970" cy="28307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83417" y="4074128"/>
            <a:ext cx="3198503" cy="0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 rot="19742280">
            <a:off x="2489771" y="3115851"/>
            <a:ext cx="579796" cy="500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391538" y="1538150"/>
            <a:ext cx="2300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adapters and poor quality sequence.</a:t>
            </a:r>
          </a:p>
        </p:txBody>
      </p:sp>
      <p:sp>
        <p:nvSpPr>
          <p:cNvPr id="56" name="Right Arrow 55"/>
          <p:cNvSpPr/>
          <p:nvPr/>
        </p:nvSpPr>
        <p:spPr>
          <a:xfrm rot="2419242">
            <a:off x="4185422" y="3115851"/>
            <a:ext cx="579796" cy="500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726659" y="304654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 reads</a:t>
            </a:r>
          </a:p>
        </p:txBody>
      </p:sp>
      <p:sp>
        <p:nvSpPr>
          <p:cNvPr id="58" name="Right Arrow 57"/>
          <p:cNvSpPr/>
          <p:nvPr/>
        </p:nvSpPr>
        <p:spPr>
          <a:xfrm rot="18779791">
            <a:off x="6365491" y="3112289"/>
            <a:ext cx="999182" cy="533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749636" y="196405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</a:t>
            </a:r>
            <a:r>
              <a:rPr lang="en-US" dirty="0" err="1"/>
              <a:t>contigs</a:t>
            </a:r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 rot="2646603">
            <a:off x="7893195" y="3037628"/>
            <a:ext cx="999182" cy="533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954635" y="3020546"/>
            <a:ext cx="3070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assembly, a preliminary approximation of the viral genome.</a:t>
            </a:r>
          </a:p>
        </p:txBody>
      </p:sp>
      <p:sp>
        <p:nvSpPr>
          <p:cNvPr id="62" name="Right Arrow 61"/>
          <p:cNvSpPr/>
          <p:nvPr/>
        </p:nvSpPr>
        <p:spPr>
          <a:xfrm rot="5400000">
            <a:off x="804760" y="2821772"/>
            <a:ext cx="579796" cy="500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332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440976"/>
              </p:ext>
            </p:extLst>
          </p:nvPr>
        </p:nvGraphicFramePr>
        <p:xfrm>
          <a:off x="1478548" y="2051161"/>
          <a:ext cx="9937312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27">
                  <a:extLst>
                    <a:ext uri="{9D8B030D-6E8A-4147-A177-3AD203B41FA5}">
                      <a16:colId xmlns:a16="http://schemas.microsoft.com/office/drawing/2014/main" val="3609195915"/>
                    </a:ext>
                  </a:extLst>
                </a:gridCol>
                <a:gridCol w="8540685">
                  <a:extLst>
                    <a:ext uri="{9D8B030D-6E8A-4147-A177-3AD203B41FA5}">
                      <a16:colId xmlns:a16="http://schemas.microsoft.com/office/drawing/2014/main" val="183544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8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 to files that</a:t>
                      </a:r>
                      <a:r>
                        <a:rPr lang="en-US" baseline="0" dirty="0"/>
                        <a:t> are compressed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  <a:r>
                        <a:rPr lang="en-US" baseline="0" dirty="0"/>
                        <a:t> format for storing sequence information.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75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sequence and quality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22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gff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</a:t>
                      </a:r>
                      <a:r>
                        <a:rPr lang="en-US" baseline="0" dirty="0"/>
                        <a:t> Feature Format: a list of genes and other genomic features, and their location in a particular genome.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4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 Alignment/Map</a:t>
                      </a:r>
                      <a:r>
                        <a:rPr lang="en-US" baseline="0" dirty="0"/>
                        <a:t> format. Links sequences (as from reads) to a position in a reference genome.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compressed version of a .</a:t>
                      </a:r>
                      <a:r>
                        <a:rPr lang="en-US" baseline="0" dirty="0" err="1"/>
                        <a:t>sam</a:t>
                      </a:r>
                      <a:r>
                        <a:rPr lang="en-US" baseline="0" dirty="0"/>
                        <a:t> file.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7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 Call Format; stores information</a:t>
                      </a:r>
                      <a:r>
                        <a:rPr lang="en-US" baseline="0" dirty="0"/>
                        <a:t> about variation between sequences, as between reads and a reference genome.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4422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67" y="2978386"/>
            <a:ext cx="8543065" cy="32345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5292" y="509047"/>
            <a:ext cx="105768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module focuses on the final three steps: analyzing the raw sequencing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But it is important to first understand how the raw data is generated.</a:t>
            </a:r>
          </a:p>
        </p:txBody>
      </p:sp>
    </p:spTree>
    <p:extLst>
      <p:ext uri="{BB962C8B-B14F-4D97-AF65-F5344CB8AC3E}">
        <p14:creationId xmlns:p14="http://schemas.microsoft.com/office/powerpoint/2010/main" val="190816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49537"/>
            <a:ext cx="10972440" cy="1144800"/>
          </a:xfrm>
        </p:spPr>
        <p:txBody>
          <a:bodyPr/>
          <a:lstStyle/>
          <a:p>
            <a:r>
              <a:rPr lang="en-US" sz="3200" dirty="0"/>
              <a:t>Isolate RNA samples from subjects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8" y="2730995"/>
            <a:ext cx="1631523" cy="1631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480" y="4484352"/>
            <a:ext cx="170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 samples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282029" y="3227874"/>
            <a:ext cx="1175307" cy="72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405899" y="4646382"/>
            <a:ext cx="2694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RNA, convert to DNA. It will be fragmented, and mostly from the host.</a:t>
            </a:r>
          </a:p>
        </p:txBody>
      </p:sp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8872964" y="2860220"/>
            <a:ext cx="1523865" cy="1511559"/>
            <a:chOff x="6305579" y="1360114"/>
            <a:chExt cx="2350702" cy="2453473"/>
          </a:xfrm>
        </p:grpSpPr>
        <p:sp>
          <p:nvSpPr>
            <p:cNvPr id="23" name="Freeform 22"/>
            <p:cNvSpPr/>
            <p:nvPr/>
          </p:nvSpPr>
          <p:spPr>
            <a:xfrm>
              <a:off x="7589520" y="1554480"/>
              <a:ext cx="409924" cy="556282"/>
            </a:xfrm>
            <a:custGeom>
              <a:avLst/>
              <a:gdLst>
                <a:gd name="connsiteX0" fmla="*/ 0 w 409924"/>
                <a:gd name="connsiteY0" fmla="*/ 0 h 556282"/>
                <a:gd name="connsiteX1" fmla="*/ 15240 w 409924"/>
                <a:gd name="connsiteY1" fmla="*/ 60960 h 556282"/>
                <a:gd name="connsiteX2" fmla="*/ 38100 w 409924"/>
                <a:gd name="connsiteY2" fmla="*/ 83820 h 556282"/>
                <a:gd name="connsiteX3" fmla="*/ 91440 w 409924"/>
                <a:gd name="connsiteY3" fmla="*/ 137160 h 556282"/>
                <a:gd name="connsiteX4" fmla="*/ 137160 w 409924"/>
                <a:gd name="connsiteY4" fmla="*/ 182880 h 556282"/>
                <a:gd name="connsiteX5" fmla="*/ 198120 w 409924"/>
                <a:gd name="connsiteY5" fmla="*/ 213360 h 556282"/>
                <a:gd name="connsiteX6" fmla="*/ 228600 w 409924"/>
                <a:gd name="connsiteY6" fmla="*/ 243840 h 556282"/>
                <a:gd name="connsiteX7" fmla="*/ 312420 w 409924"/>
                <a:gd name="connsiteY7" fmla="*/ 289560 h 556282"/>
                <a:gd name="connsiteX8" fmla="*/ 350520 w 409924"/>
                <a:gd name="connsiteY8" fmla="*/ 312420 h 556282"/>
                <a:gd name="connsiteX9" fmla="*/ 373380 w 409924"/>
                <a:gd name="connsiteY9" fmla="*/ 327660 h 556282"/>
                <a:gd name="connsiteX10" fmla="*/ 396240 w 409924"/>
                <a:gd name="connsiteY10" fmla="*/ 335280 h 556282"/>
                <a:gd name="connsiteX11" fmla="*/ 396240 w 409924"/>
                <a:gd name="connsiteY11" fmla="*/ 487680 h 556282"/>
                <a:gd name="connsiteX12" fmla="*/ 381000 w 409924"/>
                <a:gd name="connsiteY12" fmla="*/ 510540 h 556282"/>
                <a:gd name="connsiteX13" fmla="*/ 396240 w 409924"/>
                <a:gd name="connsiteY13" fmla="*/ 556260 h 55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9924" h="556282">
                  <a:moveTo>
                    <a:pt x="0" y="0"/>
                  </a:moveTo>
                  <a:cubicBezTo>
                    <a:pt x="5080" y="20320"/>
                    <a:pt x="6573" y="41892"/>
                    <a:pt x="15240" y="60960"/>
                  </a:cubicBezTo>
                  <a:cubicBezTo>
                    <a:pt x="19699" y="70770"/>
                    <a:pt x="31201" y="75541"/>
                    <a:pt x="38100" y="83820"/>
                  </a:cubicBezTo>
                  <a:cubicBezTo>
                    <a:pt x="96937" y="154424"/>
                    <a:pt x="-15213" y="40202"/>
                    <a:pt x="91440" y="137160"/>
                  </a:cubicBezTo>
                  <a:cubicBezTo>
                    <a:pt x="107388" y="151658"/>
                    <a:pt x="119622" y="170353"/>
                    <a:pt x="137160" y="182880"/>
                  </a:cubicBezTo>
                  <a:cubicBezTo>
                    <a:pt x="155647" y="196085"/>
                    <a:pt x="179217" y="200758"/>
                    <a:pt x="198120" y="213360"/>
                  </a:cubicBezTo>
                  <a:cubicBezTo>
                    <a:pt x="210075" y="221330"/>
                    <a:pt x="217380" y="234864"/>
                    <a:pt x="228600" y="243840"/>
                  </a:cubicBezTo>
                  <a:cubicBezTo>
                    <a:pt x="284920" y="288896"/>
                    <a:pt x="257897" y="262299"/>
                    <a:pt x="312420" y="289560"/>
                  </a:cubicBezTo>
                  <a:cubicBezTo>
                    <a:pt x="325667" y="296184"/>
                    <a:pt x="337961" y="304570"/>
                    <a:pt x="350520" y="312420"/>
                  </a:cubicBezTo>
                  <a:cubicBezTo>
                    <a:pt x="358286" y="317274"/>
                    <a:pt x="365189" y="323564"/>
                    <a:pt x="373380" y="327660"/>
                  </a:cubicBezTo>
                  <a:cubicBezTo>
                    <a:pt x="380564" y="331252"/>
                    <a:pt x="388620" y="332740"/>
                    <a:pt x="396240" y="335280"/>
                  </a:cubicBezTo>
                  <a:cubicBezTo>
                    <a:pt x="415932" y="394356"/>
                    <a:pt x="412981" y="376071"/>
                    <a:pt x="396240" y="487680"/>
                  </a:cubicBezTo>
                  <a:cubicBezTo>
                    <a:pt x="394881" y="496737"/>
                    <a:pt x="386080" y="502920"/>
                    <a:pt x="381000" y="510540"/>
                  </a:cubicBezTo>
                  <a:cubicBezTo>
                    <a:pt x="389038" y="558765"/>
                    <a:pt x="373170" y="556260"/>
                    <a:pt x="396240" y="5562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100060" y="1379220"/>
              <a:ext cx="510650" cy="472440"/>
            </a:xfrm>
            <a:custGeom>
              <a:avLst/>
              <a:gdLst>
                <a:gd name="connsiteX0" fmla="*/ 0 w 510650"/>
                <a:gd name="connsiteY0" fmla="*/ 0 h 472440"/>
                <a:gd name="connsiteX1" fmla="*/ 7620 w 510650"/>
                <a:gd name="connsiteY1" fmla="*/ 38100 h 472440"/>
                <a:gd name="connsiteX2" fmla="*/ 30480 w 510650"/>
                <a:gd name="connsiteY2" fmla="*/ 68580 h 472440"/>
                <a:gd name="connsiteX3" fmla="*/ 83820 w 510650"/>
                <a:gd name="connsiteY3" fmla="*/ 129540 h 472440"/>
                <a:gd name="connsiteX4" fmla="*/ 175260 w 510650"/>
                <a:gd name="connsiteY4" fmla="*/ 182880 h 472440"/>
                <a:gd name="connsiteX5" fmla="*/ 198120 w 510650"/>
                <a:gd name="connsiteY5" fmla="*/ 190500 h 472440"/>
                <a:gd name="connsiteX6" fmla="*/ 220980 w 510650"/>
                <a:gd name="connsiteY6" fmla="*/ 205740 h 472440"/>
                <a:gd name="connsiteX7" fmla="*/ 243840 w 510650"/>
                <a:gd name="connsiteY7" fmla="*/ 213360 h 472440"/>
                <a:gd name="connsiteX8" fmla="*/ 266700 w 510650"/>
                <a:gd name="connsiteY8" fmla="*/ 228600 h 472440"/>
                <a:gd name="connsiteX9" fmla="*/ 304800 w 510650"/>
                <a:gd name="connsiteY9" fmla="*/ 236220 h 472440"/>
                <a:gd name="connsiteX10" fmla="*/ 327660 w 510650"/>
                <a:gd name="connsiteY10" fmla="*/ 243840 h 472440"/>
                <a:gd name="connsiteX11" fmla="*/ 441960 w 510650"/>
                <a:gd name="connsiteY11" fmla="*/ 251460 h 472440"/>
                <a:gd name="connsiteX12" fmla="*/ 449580 w 510650"/>
                <a:gd name="connsiteY12" fmla="*/ 281940 h 472440"/>
                <a:gd name="connsiteX13" fmla="*/ 480060 w 510650"/>
                <a:gd name="connsiteY13" fmla="*/ 335280 h 472440"/>
                <a:gd name="connsiteX14" fmla="*/ 495300 w 510650"/>
                <a:gd name="connsiteY14" fmla="*/ 403860 h 472440"/>
                <a:gd name="connsiteX15" fmla="*/ 510540 w 510650"/>
                <a:gd name="connsiteY15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0650" h="472440">
                  <a:moveTo>
                    <a:pt x="0" y="0"/>
                  </a:moveTo>
                  <a:cubicBezTo>
                    <a:pt x="2540" y="12700"/>
                    <a:pt x="2360" y="26265"/>
                    <a:pt x="7620" y="38100"/>
                  </a:cubicBezTo>
                  <a:cubicBezTo>
                    <a:pt x="12778" y="49705"/>
                    <a:pt x="23098" y="58246"/>
                    <a:pt x="30480" y="68580"/>
                  </a:cubicBezTo>
                  <a:cubicBezTo>
                    <a:pt x="49683" y="95464"/>
                    <a:pt x="51012" y="106381"/>
                    <a:pt x="83820" y="129540"/>
                  </a:cubicBezTo>
                  <a:cubicBezTo>
                    <a:pt x="112648" y="149889"/>
                    <a:pt x="141784" y="171721"/>
                    <a:pt x="175260" y="182880"/>
                  </a:cubicBezTo>
                  <a:cubicBezTo>
                    <a:pt x="182880" y="185420"/>
                    <a:pt x="190936" y="186908"/>
                    <a:pt x="198120" y="190500"/>
                  </a:cubicBezTo>
                  <a:cubicBezTo>
                    <a:pt x="206311" y="194596"/>
                    <a:pt x="212789" y="201644"/>
                    <a:pt x="220980" y="205740"/>
                  </a:cubicBezTo>
                  <a:cubicBezTo>
                    <a:pt x="228164" y="209332"/>
                    <a:pt x="236656" y="209768"/>
                    <a:pt x="243840" y="213360"/>
                  </a:cubicBezTo>
                  <a:cubicBezTo>
                    <a:pt x="252031" y="217456"/>
                    <a:pt x="258125" y="225384"/>
                    <a:pt x="266700" y="228600"/>
                  </a:cubicBezTo>
                  <a:cubicBezTo>
                    <a:pt x="278827" y="233148"/>
                    <a:pt x="292235" y="233079"/>
                    <a:pt x="304800" y="236220"/>
                  </a:cubicBezTo>
                  <a:cubicBezTo>
                    <a:pt x="312592" y="238168"/>
                    <a:pt x="319677" y="242953"/>
                    <a:pt x="327660" y="243840"/>
                  </a:cubicBezTo>
                  <a:cubicBezTo>
                    <a:pt x="365611" y="248057"/>
                    <a:pt x="403860" y="248920"/>
                    <a:pt x="441960" y="251460"/>
                  </a:cubicBezTo>
                  <a:cubicBezTo>
                    <a:pt x="444500" y="261620"/>
                    <a:pt x="445903" y="272134"/>
                    <a:pt x="449580" y="281940"/>
                  </a:cubicBezTo>
                  <a:cubicBezTo>
                    <a:pt x="457867" y="304038"/>
                    <a:pt x="467427" y="316330"/>
                    <a:pt x="480060" y="335280"/>
                  </a:cubicBezTo>
                  <a:cubicBezTo>
                    <a:pt x="484411" y="357033"/>
                    <a:pt x="488843" y="382338"/>
                    <a:pt x="495300" y="403860"/>
                  </a:cubicBezTo>
                  <a:cubicBezTo>
                    <a:pt x="512950" y="462692"/>
                    <a:pt x="510540" y="430725"/>
                    <a:pt x="510540" y="472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6550396" y="3290617"/>
              <a:ext cx="647700" cy="152400"/>
            </a:xfrm>
            <a:custGeom>
              <a:avLst/>
              <a:gdLst>
                <a:gd name="connsiteX0" fmla="*/ 0 w 647700"/>
                <a:gd name="connsiteY0" fmla="*/ 0 h 152400"/>
                <a:gd name="connsiteX1" fmla="*/ 266700 w 647700"/>
                <a:gd name="connsiteY1" fmla="*/ 7620 h 152400"/>
                <a:gd name="connsiteX2" fmla="*/ 312420 w 647700"/>
                <a:gd name="connsiteY2" fmla="*/ 30480 h 152400"/>
                <a:gd name="connsiteX3" fmla="*/ 335280 w 647700"/>
                <a:gd name="connsiteY3" fmla="*/ 53340 h 152400"/>
                <a:gd name="connsiteX4" fmla="*/ 358140 w 647700"/>
                <a:gd name="connsiteY4" fmla="*/ 60960 h 152400"/>
                <a:gd name="connsiteX5" fmla="*/ 381000 w 647700"/>
                <a:gd name="connsiteY5" fmla="*/ 76200 h 152400"/>
                <a:gd name="connsiteX6" fmla="*/ 403860 w 647700"/>
                <a:gd name="connsiteY6" fmla="*/ 83820 h 152400"/>
                <a:gd name="connsiteX7" fmla="*/ 426720 w 647700"/>
                <a:gd name="connsiteY7" fmla="*/ 99060 h 152400"/>
                <a:gd name="connsiteX8" fmla="*/ 449580 w 647700"/>
                <a:gd name="connsiteY8" fmla="*/ 106680 h 152400"/>
                <a:gd name="connsiteX9" fmla="*/ 541020 w 647700"/>
                <a:gd name="connsiteY9" fmla="*/ 121920 h 152400"/>
                <a:gd name="connsiteX10" fmla="*/ 563880 w 647700"/>
                <a:gd name="connsiteY10" fmla="*/ 129540 h 152400"/>
                <a:gd name="connsiteX11" fmla="*/ 632460 w 647700"/>
                <a:gd name="connsiteY11" fmla="*/ 144780 h 152400"/>
                <a:gd name="connsiteX12" fmla="*/ 647700 w 647700"/>
                <a:gd name="connsiteY1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700" h="152400">
                  <a:moveTo>
                    <a:pt x="0" y="0"/>
                  </a:moveTo>
                  <a:cubicBezTo>
                    <a:pt x="88900" y="2540"/>
                    <a:pt x="177887" y="2946"/>
                    <a:pt x="266700" y="7620"/>
                  </a:cubicBezTo>
                  <a:cubicBezTo>
                    <a:pt x="281373" y="8392"/>
                    <a:pt x="302117" y="21894"/>
                    <a:pt x="312420" y="30480"/>
                  </a:cubicBezTo>
                  <a:cubicBezTo>
                    <a:pt x="320699" y="37379"/>
                    <a:pt x="326314" y="47362"/>
                    <a:pt x="335280" y="53340"/>
                  </a:cubicBezTo>
                  <a:cubicBezTo>
                    <a:pt x="341963" y="57795"/>
                    <a:pt x="350956" y="57368"/>
                    <a:pt x="358140" y="60960"/>
                  </a:cubicBezTo>
                  <a:cubicBezTo>
                    <a:pt x="366331" y="65056"/>
                    <a:pt x="372809" y="72104"/>
                    <a:pt x="381000" y="76200"/>
                  </a:cubicBezTo>
                  <a:cubicBezTo>
                    <a:pt x="388184" y="79792"/>
                    <a:pt x="396676" y="80228"/>
                    <a:pt x="403860" y="83820"/>
                  </a:cubicBezTo>
                  <a:cubicBezTo>
                    <a:pt x="412051" y="87916"/>
                    <a:pt x="418529" y="94964"/>
                    <a:pt x="426720" y="99060"/>
                  </a:cubicBezTo>
                  <a:cubicBezTo>
                    <a:pt x="433904" y="102652"/>
                    <a:pt x="441788" y="104732"/>
                    <a:pt x="449580" y="106680"/>
                  </a:cubicBezTo>
                  <a:cubicBezTo>
                    <a:pt x="479293" y="114108"/>
                    <a:pt x="510913" y="117619"/>
                    <a:pt x="541020" y="121920"/>
                  </a:cubicBezTo>
                  <a:cubicBezTo>
                    <a:pt x="548640" y="124460"/>
                    <a:pt x="556088" y="127592"/>
                    <a:pt x="563880" y="129540"/>
                  </a:cubicBezTo>
                  <a:cubicBezTo>
                    <a:pt x="588038" y="135579"/>
                    <a:pt x="608993" y="136958"/>
                    <a:pt x="632460" y="144780"/>
                  </a:cubicBezTo>
                  <a:cubicBezTo>
                    <a:pt x="637848" y="146576"/>
                    <a:pt x="642620" y="149860"/>
                    <a:pt x="647700" y="152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2767496">
              <a:off x="8175374" y="2427232"/>
              <a:ext cx="409924" cy="556282"/>
            </a:xfrm>
            <a:custGeom>
              <a:avLst/>
              <a:gdLst>
                <a:gd name="connsiteX0" fmla="*/ 0 w 409924"/>
                <a:gd name="connsiteY0" fmla="*/ 0 h 556282"/>
                <a:gd name="connsiteX1" fmla="*/ 15240 w 409924"/>
                <a:gd name="connsiteY1" fmla="*/ 60960 h 556282"/>
                <a:gd name="connsiteX2" fmla="*/ 38100 w 409924"/>
                <a:gd name="connsiteY2" fmla="*/ 83820 h 556282"/>
                <a:gd name="connsiteX3" fmla="*/ 91440 w 409924"/>
                <a:gd name="connsiteY3" fmla="*/ 137160 h 556282"/>
                <a:gd name="connsiteX4" fmla="*/ 137160 w 409924"/>
                <a:gd name="connsiteY4" fmla="*/ 182880 h 556282"/>
                <a:gd name="connsiteX5" fmla="*/ 198120 w 409924"/>
                <a:gd name="connsiteY5" fmla="*/ 213360 h 556282"/>
                <a:gd name="connsiteX6" fmla="*/ 228600 w 409924"/>
                <a:gd name="connsiteY6" fmla="*/ 243840 h 556282"/>
                <a:gd name="connsiteX7" fmla="*/ 312420 w 409924"/>
                <a:gd name="connsiteY7" fmla="*/ 289560 h 556282"/>
                <a:gd name="connsiteX8" fmla="*/ 350520 w 409924"/>
                <a:gd name="connsiteY8" fmla="*/ 312420 h 556282"/>
                <a:gd name="connsiteX9" fmla="*/ 373380 w 409924"/>
                <a:gd name="connsiteY9" fmla="*/ 327660 h 556282"/>
                <a:gd name="connsiteX10" fmla="*/ 396240 w 409924"/>
                <a:gd name="connsiteY10" fmla="*/ 335280 h 556282"/>
                <a:gd name="connsiteX11" fmla="*/ 396240 w 409924"/>
                <a:gd name="connsiteY11" fmla="*/ 487680 h 556282"/>
                <a:gd name="connsiteX12" fmla="*/ 381000 w 409924"/>
                <a:gd name="connsiteY12" fmla="*/ 510540 h 556282"/>
                <a:gd name="connsiteX13" fmla="*/ 396240 w 409924"/>
                <a:gd name="connsiteY13" fmla="*/ 556260 h 55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9924" h="556282">
                  <a:moveTo>
                    <a:pt x="0" y="0"/>
                  </a:moveTo>
                  <a:cubicBezTo>
                    <a:pt x="5080" y="20320"/>
                    <a:pt x="6573" y="41892"/>
                    <a:pt x="15240" y="60960"/>
                  </a:cubicBezTo>
                  <a:cubicBezTo>
                    <a:pt x="19699" y="70770"/>
                    <a:pt x="31201" y="75541"/>
                    <a:pt x="38100" y="83820"/>
                  </a:cubicBezTo>
                  <a:cubicBezTo>
                    <a:pt x="96937" y="154424"/>
                    <a:pt x="-15213" y="40202"/>
                    <a:pt x="91440" y="137160"/>
                  </a:cubicBezTo>
                  <a:cubicBezTo>
                    <a:pt x="107388" y="151658"/>
                    <a:pt x="119622" y="170353"/>
                    <a:pt x="137160" y="182880"/>
                  </a:cubicBezTo>
                  <a:cubicBezTo>
                    <a:pt x="155647" y="196085"/>
                    <a:pt x="179217" y="200758"/>
                    <a:pt x="198120" y="213360"/>
                  </a:cubicBezTo>
                  <a:cubicBezTo>
                    <a:pt x="210075" y="221330"/>
                    <a:pt x="217380" y="234864"/>
                    <a:pt x="228600" y="243840"/>
                  </a:cubicBezTo>
                  <a:cubicBezTo>
                    <a:pt x="284920" y="288896"/>
                    <a:pt x="257897" y="262299"/>
                    <a:pt x="312420" y="289560"/>
                  </a:cubicBezTo>
                  <a:cubicBezTo>
                    <a:pt x="325667" y="296184"/>
                    <a:pt x="337961" y="304570"/>
                    <a:pt x="350520" y="312420"/>
                  </a:cubicBezTo>
                  <a:cubicBezTo>
                    <a:pt x="358286" y="317274"/>
                    <a:pt x="365189" y="323564"/>
                    <a:pt x="373380" y="327660"/>
                  </a:cubicBezTo>
                  <a:cubicBezTo>
                    <a:pt x="380564" y="331252"/>
                    <a:pt x="388620" y="332740"/>
                    <a:pt x="396240" y="335280"/>
                  </a:cubicBezTo>
                  <a:cubicBezTo>
                    <a:pt x="415932" y="394356"/>
                    <a:pt x="412981" y="376071"/>
                    <a:pt x="396240" y="487680"/>
                  </a:cubicBezTo>
                  <a:cubicBezTo>
                    <a:pt x="394881" y="496737"/>
                    <a:pt x="386080" y="502920"/>
                    <a:pt x="381000" y="510540"/>
                  </a:cubicBezTo>
                  <a:cubicBezTo>
                    <a:pt x="389038" y="558765"/>
                    <a:pt x="373170" y="556260"/>
                    <a:pt x="396240" y="5562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2767496">
              <a:off x="7549381" y="1921276"/>
              <a:ext cx="510650" cy="472440"/>
            </a:xfrm>
            <a:custGeom>
              <a:avLst/>
              <a:gdLst>
                <a:gd name="connsiteX0" fmla="*/ 0 w 510650"/>
                <a:gd name="connsiteY0" fmla="*/ 0 h 472440"/>
                <a:gd name="connsiteX1" fmla="*/ 7620 w 510650"/>
                <a:gd name="connsiteY1" fmla="*/ 38100 h 472440"/>
                <a:gd name="connsiteX2" fmla="*/ 30480 w 510650"/>
                <a:gd name="connsiteY2" fmla="*/ 68580 h 472440"/>
                <a:gd name="connsiteX3" fmla="*/ 83820 w 510650"/>
                <a:gd name="connsiteY3" fmla="*/ 129540 h 472440"/>
                <a:gd name="connsiteX4" fmla="*/ 175260 w 510650"/>
                <a:gd name="connsiteY4" fmla="*/ 182880 h 472440"/>
                <a:gd name="connsiteX5" fmla="*/ 198120 w 510650"/>
                <a:gd name="connsiteY5" fmla="*/ 190500 h 472440"/>
                <a:gd name="connsiteX6" fmla="*/ 220980 w 510650"/>
                <a:gd name="connsiteY6" fmla="*/ 205740 h 472440"/>
                <a:gd name="connsiteX7" fmla="*/ 243840 w 510650"/>
                <a:gd name="connsiteY7" fmla="*/ 213360 h 472440"/>
                <a:gd name="connsiteX8" fmla="*/ 266700 w 510650"/>
                <a:gd name="connsiteY8" fmla="*/ 228600 h 472440"/>
                <a:gd name="connsiteX9" fmla="*/ 304800 w 510650"/>
                <a:gd name="connsiteY9" fmla="*/ 236220 h 472440"/>
                <a:gd name="connsiteX10" fmla="*/ 327660 w 510650"/>
                <a:gd name="connsiteY10" fmla="*/ 243840 h 472440"/>
                <a:gd name="connsiteX11" fmla="*/ 441960 w 510650"/>
                <a:gd name="connsiteY11" fmla="*/ 251460 h 472440"/>
                <a:gd name="connsiteX12" fmla="*/ 449580 w 510650"/>
                <a:gd name="connsiteY12" fmla="*/ 281940 h 472440"/>
                <a:gd name="connsiteX13" fmla="*/ 480060 w 510650"/>
                <a:gd name="connsiteY13" fmla="*/ 335280 h 472440"/>
                <a:gd name="connsiteX14" fmla="*/ 495300 w 510650"/>
                <a:gd name="connsiteY14" fmla="*/ 403860 h 472440"/>
                <a:gd name="connsiteX15" fmla="*/ 510540 w 510650"/>
                <a:gd name="connsiteY15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0650" h="472440">
                  <a:moveTo>
                    <a:pt x="0" y="0"/>
                  </a:moveTo>
                  <a:cubicBezTo>
                    <a:pt x="2540" y="12700"/>
                    <a:pt x="2360" y="26265"/>
                    <a:pt x="7620" y="38100"/>
                  </a:cubicBezTo>
                  <a:cubicBezTo>
                    <a:pt x="12778" y="49705"/>
                    <a:pt x="23098" y="58246"/>
                    <a:pt x="30480" y="68580"/>
                  </a:cubicBezTo>
                  <a:cubicBezTo>
                    <a:pt x="49683" y="95464"/>
                    <a:pt x="51012" y="106381"/>
                    <a:pt x="83820" y="129540"/>
                  </a:cubicBezTo>
                  <a:cubicBezTo>
                    <a:pt x="112648" y="149889"/>
                    <a:pt x="141784" y="171721"/>
                    <a:pt x="175260" y="182880"/>
                  </a:cubicBezTo>
                  <a:cubicBezTo>
                    <a:pt x="182880" y="185420"/>
                    <a:pt x="190936" y="186908"/>
                    <a:pt x="198120" y="190500"/>
                  </a:cubicBezTo>
                  <a:cubicBezTo>
                    <a:pt x="206311" y="194596"/>
                    <a:pt x="212789" y="201644"/>
                    <a:pt x="220980" y="205740"/>
                  </a:cubicBezTo>
                  <a:cubicBezTo>
                    <a:pt x="228164" y="209332"/>
                    <a:pt x="236656" y="209768"/>
                    <a:pt x="243840" y="213360"/>
                  </a:cubicBezTo>
                  <a:cubicBezTo>
                    <a:pt x="252031" y="217456"/>
                    <a:pt x="258125" y="225384"/>
                    <a:pt x="266700" y="228600"/>
                  </a:cubicBezTo>
                  <a:cubicBezTo>
                    <a:pt x="278827" y="233148"/>
                    <a:pt x="292235" y="233079"/>
                    <a:pt x="304800" y="236220"/>
                  </a:cubicBezTo>
                  <a:cubicBezTo>
                    <a:pt x="312592" y="238168"/>
                    <a:pt x="319677" y="242953"/>
                    <a:pt x="327660" y="243840"/>
                  </a:cubicBezTo>
                  <a:cubicBezTo>
                    <a:pt x="365611" y="248057"/>
                    <a:pt x="403860" y="248920"/>
                    <a:pt x="441960" y="251460"/>
                  </a:cubicBezTo>
                  <a:cubicBezTo>
                    <a:pt x="444500" y="261620"/>
                    <a:pt x="445903" y="272134"/>
                    <a:pt x="449580" y="281940"/>
                  </a:cubicBezTo>
                  <a:cubicBezTo>
                    <a:pt x="457867" y="304038"/>
                    <a:pt x="467427" y="316330"/>
                    <a:pt x="480060" y="335280"/>
                  </a:cubicBezTo>
                  <a:cubicBezTo>
                    <a:pt x="484411" y="357033"/>
                    <a:pt x="488843" y="382338"/>
                    <a:pt x="495300" y="403860"/>
                  </a:cubicBezTo>
                  <a:cubicBezTo>
                    <a:pt x="512950" y="462692"/>
                    <a:pt x="510540" y="430725"/>
                    <a:pt x="510540" y="472440"/>
                  </a:cubicBezTo>
                </a:path>
              </a:pathLst>
            </a:custGeom>
            <a:solidFill>
              <a:srgbClr val="FFFFFF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2767496">
              <a:off x="7508680" y="3413538"/>
              <a:ext cx="647700" cy="152400"/>
            </a:xfrm>
            <a:custGeom>
              <a:avLst/>
              <a:gdLst>
                <a:gd name="connsiteX0" fmla="*/ 0 w 647700"/>
                <a:gd name="connsiteY0" fmla="*/ 0 h 152400"/>
                <a:gd name="connsiteX1" fmla="*/ 266700 w 647700"/>
                <a:gd name="connsiteY1" fmla="*/ 7620 h 152400"/>
                <a:gd name="connsiteX2" fmla="*/ 312420 w 647700"/>
                <a:gd name="connsiteY2" fmla="*/ 30480 h 152400"/>
                <a:gd name="connsiteX3" fmla="*/ 335280 w 647700"/>
                <a:gd name="connsiteY3" fmla="*/ 53340 h 152400"/>
                <a:gd name="connsiteX4" fmla="*/ 358140 w 647700"/>
                <a:gd name="connsiteY4" fmla="*/ 60960 h 152400"/>
                <a:gd name="connsiteX5" fmla="*/ 381000 w 647700"/>
                <a:gd name="connsiteY5" fmla="*/ 76200 h 152400"/>
                <a:gd name="connsiteX6" fmla="*/ 403860 w 647700"/>
                <a:gd name="connsiteY6" fmla="*/ 83820 h 152400"/>
                <a:gd name="connsiteX7" fmla="*/ 426720 w 647700"/>
                <a:gd name="connsiteY7" fmla="*/ 99060 h 152400"/>
                <a:gd name="connsiteX8" fmla="*/ 449580 w 647700"/>
                <a:gd name="connsiteY8" fmla="*/ 106680 h 152400"/>
                <a:gd name="connsiteX9" fmla="*/ 541020 w 647700"/>
                <a:gd name="connsiteY9" fmla="*/ 121920 h 152400"/>
                <a:gd name="connsiteX10" fmla="*/ 563880 w 647700"/>
                <a:gd name="connsiteY10" fmla="*/ 129540 h 152400"/>
                <a:gd name="connsiteX11" fmla="*/ 632460 w 647700"/>
                <a:gd name="connsiteY11" fmla="*/ 144780 h 152400"/>
                <a:gd name="connsiteX12" fmla="*/ 647700 w 647700"/>
                <a:gd name="connsiteY1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700" h="152400">
                  <a:moveTo>
                    <a:pt x="0" y="0"/>
                  </a:moveTo>
                  <a:cubicBezTo>
                    <a:pt x="88900" y="2540"/>
                    <a:pt x="177887" y="2946"/>
                    <a:pt x="266700" y="7620"/>
                  </a:cubicBezTo>
                  <a:cubicBezTo>
                    <a:pt x="281373" y="8392"/>
                    <a:pt x="302117" y="21894"/>
                    <a:pt x="312420" y="30480"/>
                  </a:cubicBezTo>
                  <a:cubicBezTo>
                    <a:pt x="320699" y="37379"/>
                    <a:pt x="326314" y="47362"/>
                    <a:pt x="335280" y="53340"/>
                  </a:cubicBezTo>
                  <a:cubicBezTo>
                    <a:pt x="341963" y="57795"/>
                    <a:pt x="350956" y="57368"/>
                    <a:pt x="358140" y="60960"/>
                  </a:cubicBezTo>
                  <a:cubicBezTo>
                    <a:pt x="366331" y="65056"/>
                    <a:pt x="372809" y="72104"/>
                    <a:pt x="381000" y="76200"/>
                  </a:cubicBezTo>
                  <a:cubicBezTo>
                    <a:pt x="388184" y="79792"/>
                    <a:pt x="396676" y="80228"/>
                    <a:pt x="403860" y="83820"/>
                  </a:cubicBezTo>
                  <a:cubicBezTo>
                    <a:pt x="412051" y="87916"/>
                    <a:pt x="418529" y="94964"/>
                    <a:pt x="426720" y="99060"/>
                  </a:cubicBezTo>
                  <a:cubicBezTo>
                    <a:pt x="433904" y="102652"/>
                    <a:pt x="441788" y="104732"/>
                    <a:pt x="449580" y="106680"/>
                  </a:cubicBezTo>
                  <a:cubicBezTo>
                    <a:pt x="479293" y="114108"/>
                    <a:pt x="510913" y="117619"/>
                    <a:pt x="541020" y="121920"/>
                  </a:cubicBezTo>
                  <a:cubicBezTo>
                    <a:pt x="548640" y="124460"/>
                    <a:pt x="556088" y="127592"/>
                    <a:pt x="563880" y="129540"/>
                  </a:cubicBezTo>
                  <a:cubicBezTo>
                    <a:pt x="588038" y="135579"/>
                    <a:pt x="608993" y="136958"/>
                    <a:pt x="632460" y="144780"/>
                  </a:cubicBezTo>
                  <a:cubicBezTo>
                    <a:pt x="637848" y="146576"/>
                    <a:pt x="642620" y="149860"/>
                    <a:pt x="647700" y="152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 rot="16044105">
              <a:off x="7686100" y="2268815"/>
              <a:ext cx="409924" cy="556282"/>
            </a:xfrm>
            <a:custGeom>
              <a:avLst/>
              <a:gdLst>
                <a:gd name="connsiteX0" fmla="*/ 0 w 409924"/>
                <a:gd name="connsiteY0" fmla="*/ 0 h 556282"/>
                <a:gd name="connsiteX1" fmla="*/ 15240 w 409924"/>
                <a:gd name="connsiteY1" fmla="*/ 60960 h 556282"/>
                <a:gd name="connsiteX2" fmla="*/ 38100 w 409924"/>
                <a:gd name="connsiteY2" fmla="*/ 83820 h 556282"/>
                <a:gd name="connsiteX3" fmla="*/ 91440 w 409924"/>
                <a:gd name="connsiteY3" fmla="*/ 137160 h 556282"/>
                <a:gd name="connsiteX4" fmla="*/ 137160 w 409924"/>
                <a:gd name="connsiteY4" fmla="*/ 182880 h 556282"/>
                <a:gd name="connsiteX5" fmla="*/ 198120 w 409924"/>
                <a:gd name="connsiteY5" fmla="*/ 213360 h 556282"/>
                <a:gd name="connsiteX6" fmla="*/ 228600 w 409924"/>
                <a:gd name="connsiteY6" fmla="*/ 243840 h 556282"/>
                <a:gd name="connsiteX7" fmla="*/ 312420 w 409924"/>
                <a:gd name="connsiteY7" fmla="*/ 289560 h 556282"/>
                <a:gd name="connsiteX8" fmla="*/ 350520 w 409924"/>
                <a:gd name="connsiteY8" fmla="*/ 312420 h 556282"/>
                <a:gd name="connsiteX9" fmla="*/ 373380 w 409924"/>
                <a:gd name="connsiteY9" fmla="*/ 327660 h 556282"/>
                <a:gd name="connsiteX10" fmla="*/ 396240 w 409924"/>
                <a:gd name="connsiteY10" fmla="*/ 335280 h 556282"/>
                <a:gd name="connsiteX11" fmla="*/ 396240 w 409924"/>
                <a:gd name="connsiteY11" fmla="*/ 487680 h 556282"/>
                <a:gd name="connsiteX12" fmla="*/ 381000 w 409924"/>
                <a:gd name="connsiteY12" fmla="*/ 510540 h 556282"/>
                <a:gd name="connsiteX13" fmla="*/ 396240 w 409924"/>
                <a:gd name="connsiteY13" fmla="*/ 556260 h 55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9924" h="556282">
                  <a:moveTo>
                    <a:pt x="0" y="0"/>
                  </a:moveTo>
                  <a:cubicBezTo>
                    <a:pt x="5080" y="20320"/>
                    <a:pt x="6573" y="41892"/>
                    <a:pt x="15240" y="60960"/>
                  </a:cubicBezTo>
                  <a:cubicBezTo>
                    <a:pt x="19699" y="70770"/>
                    <a:pt x="31201" y="75541"/>
                    <a:pt x="38100" y="83820"/>
                  </a:cubicBezTo>
                  <a:cubicBezTo>
                    <a:pt x="96937" y="154424"/>
                    <a:pt x="-15213" y="40202"/>
                    <a:pt x="91440" y="137160"/>
                  </a:cubicBezTo>
                  <a:cubicBezTo>
                    <a:pt x="107388" y="151658"/>
                    <a:pt x="119622" y="170353"/>
                    <a:pt x="137160" y="182880"/>
                  </a:cubicBezTo>
                  <a:cubicBezTo>
                    <a:pt x="155647" y="196085"/>
                    <a:pt x="179217" y="200758"/>
                    <a:pt x="198120" y="213360"/>
                  </a:cubicBezTo>
                  <a:cubicBezTo>
                    <a:pt x="210075" y="221330"/>
                    <a:pt x="217380" y="234864"/>
                    <a:pt x="228600" y="243840"/>
                  </a:cubicBezTo>
                  <a:cubicBezTo>
                    <a:pt x="284920" y="288896"/>
                    <a:pt x="257897" y="262299"/>
                    <a:pt x="312420" y="289560"/>
                  </a:cubicBezTo>
                  <a:cubicBezTo>
                    <a:pt x="325667" y="296184"/>
                    <a:pt x="337961" y="304570"/>
                    <a:pt x="350520" y="312420"/>
                  </a:cubicBezTo>
                  <a:cubicBezTo>
                    <a:pt x="358286" y="317274"/>
                    <a:pt x="365189" y="323564"/>
                    <a:pt x="373380" y="327660"/>
                  </a:cubicBezTo>
                  <a:cubicBezTo>
                    <a:pt x="380564" y="331252"/>
                    <a:pt x="388620" y="332740"/>
                    <a:pt x="396240" y="335280"/>
                  </a:cubicBezTo>
                  <a:cubicBezTo>
                    <a:pt x="415932" y="394356"/>
                    <a:pt x="412981" y="376071"/>
                    <a:pt x="396240" y="487680"/>
                  </a:cubicBezTo>
                  <a:cubicBezTo>
                    <a:pt x="394881" y="496737"/>
                    <a:pt x="386080" y="502920"/>
                    <a:pt x="381000" y="510540"/>
                  </a:cubicBezTo>
                  <a:cubicBezTo>
                    <a:pt x="389038" y="558765"/>
                    <a:pt x="373170" y="556260"/>
                    <a:pt x="396240" y="5562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rot="16044105">
              <a:off x="8161385" y="3096381"/>
              <a:ext cx="510650" cy="472440"/>
            </a:xfrm>
            <a:custGeom>
              <a:avLst/>
              <a:gdLst>
                <a:gd name="connsiteX0" fmla="*/ 0 w 510650"/>
                <a:gd name="connsiteY0" fmla="*/ 0 h 472440"/>
                <a:gd name="connsiteX1" fmla="*/ 7620 w 510650"/>
                <a:gd name="connsiteY1" fmla="*/ 38100 h 472440"/>
                <a:gd name="connsiteX2" fmla="*/ 30480 w 510650"/>
                <a:gd name="connsiteY2" fmla="*/ 68580 h 472440"/>
                <a:gd name="connsiteX3" fmla="*/ 83820 w 510650"/>
                <a:gd name="connsiteY3" fmla="*/ 129540 h 472440"/>
                <a:gd name="connsiteX4" fmla="*/ 175260 w 510650"/>
                <a:gd name="connsiteY4" fmla="*/ 182880 h 472440"/>
                <a:gd name="connsiteX5" fmla="*/ 198120 w 510650"/>
                <a:gd name="connsiteY5" fmla="*/ 190500 h 472440"/>
                <a:gd name="connsiteX6" fmla="*/ 220980 w 510650"/>
                <a:gd name="connsiteY6" fmla="*/ 205740 h 472440"/>
                <a:gd name="connsiteX7" fmla="*/ 243840 w 510650"/>
                <a:gd name="connsiteY7" fmla="*/ 213360 h 472440"/>
                <a:gd name="connsiteX8" fmla="*/ 266700 w 510650"/>
                <a:gd name="connsiteY8" fmla="*/ 228600 h 472440"/>
                <a:gd name="connsiteX9" fmla="*/ 304800 w 510650"/>
                <a:gd name="connsiteY9" fmla="*/ 236220 h 472440"/>
                <a:gd name="connsiteX10" fmla="*/ 327660 w 510650"/>
                <a:gd name="connsiteY10" fmla="*/ 243840 h 472440"/>
                <a:gd name="connsiteX11" fmla="*/ 441960 w 510650"/>
                <a:gd name="connsiteY11" fmla="*/ 251460 h 472440"/>
                <a:gd name="connsiteX12" fmla="*/ 449580 w 510650"/>
                <a:gd name="connsiteY12" fmla="*/ 281940 h 472440"/>
                <a:gd name="connsiteX13" fmla="*/ 480060 w 510650"/>
                <a:gd name="connsiteY13" fmla="*/ 335280 h 472440"/>
                <a:gd name="connsiteX14" fmla="*/ 495300 w 510650"/>
                <a:gd name="connsiteY14" fmla="*/ 403860 h 472440"/>
                <a:gd name="connsiteX15" fmla="*/ 510540 w 510650"/>
                <a:gd name="connsiteY15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0650" h="472440">
                  <a:moveTo>
                    <a:pt x="0" y="0"/>
                  </a:moveTo>
                  <a:cubicBezTo>
                    <a:pt x="2540" y="12700"/>
                    <a:pt x="2360" y="26265"/>
                    <a:pt x="7620" y="38100"/>
                  </a:cubicBezTo>
                  <a:cubicBezTo>
                    <a:pt x="12778" y="49705"/>
                    <a:pt x="23098" y="58246"/>
                    <a:pt x="30480" y="68580"/>
                  </a:cubicBezTo>
                  <a:cubicBezTo>
                    <a:pt x="49683" y="95464"/>
                    <a:pt x="51012" y="106381"/>
                    <a:pt x="83820" y="129540"/>
                  </a:cubicBezTo>
                  <a:cubicBezTo>
                    <a:pt x="112648" y="149889"/>
                    <a:pt x="141784" y="171721"/>
                    <a:pt x="175260" y="182880"/>
                  </a:cubicBezTo>
                  <a:cubicBezTo>
                    <a:pt x="182880" y="185420"/>
                    <a:pt x="190936" y="186908"/>
                    <a:pt x="198120" y="190500"/>
                  </a:cubicBezTo>
                  <a:cubicBezTo>
                    <a:pt x="206311" y="194596"/>
                    <a:pt x="212789" y="201644"/>
                    <a:pt x="220980" y="205740"/>
                  </a:cubicBezTo>
                  <a:cubicBezTo>
                    <a:pt x="228164" y="209332"/>
                    <a:pt x="236656" y="209768"/>
                    <a:pt x="243840" y="213360"/>
                  </a:cubicBezTo>
                  <a:cubicBezTo>
                    <a:pt x="252031" y="217456"/>
                    <a:pt x="258125" y="225384"/>
                    <a:pt x="266700" y="228600"/>
                  </a:cubicBezTo>
                  <a:cubicBezTo>
                    <a:pt x="278827" y="233148"/>
                    <a:pt x="292235" y="233079"/>
                    <a:pt x="304800" y="236220"/>
                  </a:cubicBezTo>
                  <a:cubicBezTo>
                    <a:pt x="312592" y="238168"/>
                    <a:pt x="319677" y="242953"/>
                    <a:pt x="327660" y="243840"/>
                  </a:cubicBezTo>
                  <a:cubicBezTo>
                    <a:pt x="365611" y="248057"/>
                    <a:pt x="403860" y="248920"/>
                    <a:pt x="441960" y="251460"/>
                  </a:cubicBezTo>
                  <a:cubicBezTo>
                    <a:pt x="444500" y="261620"/>
                    <a:pt x="445903" y="272134"/>
                    <a:pt x="449580" y="281940"/>
                  </a:cubicBezTo>
                  <a:cubicBezTo>
                    <a:pt x="457867" y="304038"/>
                    <a:pt x="467427" y="316330"/>
                    <a:pt x="480060" y="335280"/>
                  </a:cubicBezTo>
                  <a:cubicBezTo>
                    <a:pt x="484411" y="357033"/>
                    <a:pt x="488843" y="382338"/>
                    <a:pt x="495300" y="403860"/>
                  </a:cubicBezTo>
                  <a:cubicBezTo>
                    <a:pt x="512950" y="462692"/>
                    <a:pt x="510540" y="430725"/>
                    <a:pt x="510540" y="472440"/>
                  </a:cubicBezTo>
                </a:path>
              </a:pathLst>
            </a:custGeom>
            <a:solidFill>
              <a:srgbClr val="FFFFFF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16044105">
              <a:off x="6916480" y="2421215"/>
              <a:ext cx="647700" cy="152400"/>
            </a:xfrm>
            <a:custGeom>
              <a:avLst/>
              <a:gdLst>
                <a:gd name="connsiteX0" fmla="*/ 0 w 647700"/>
                <a:gd name="connsiteY0" fmla="*/ 0 h 152400"/>
                <a:gd name="connsiteX1" fmla="*/ 266700 w 647700"/>
                <a:gd name="connsiteY1" fmla="*/ 7620 h 152400"/>
                <a:gd name="connsiteX2" fmla="*/ 312420 w 647700"/>
                <a:gd name="connsiteY2" fmla="*/ 30480 h 152400"/>
                <a:gd name="connsiteX3" fmla="*/ 335280 w 647700"/>
                <a:gd name="connsiteY3" fmla="*/ 53340 h 152400"/>
                <a:gd name="connsiteX4" fmla="*/ 358140 w 647700"/>
                <a:gd name="connsiteY4" fmla="*/ 60960 h 152400"/>
                <a:gd name="connsiteX5" fmla="*/ 381000 w 647700"/>
                <a:gd name="connsiteY5" fmla="*/ 76200 h 152400"/>
                <a:gd name="connsiteX6" fmla="*/ 403860 w 647700"/>
                <a:gd name="connsiteY6" fmla="*/ 83820 h 152400"/>
                <a:gd name="connsiteX7" fmla="*/ 426720 w 647700"/>
                <a:gd name="connsiteY7" fmla="*/ 99060 h 152400"/>
                <a:gd name="connsiteX8" fmla="*/ 449580 w 647700"/>
                <a:gd name="connsiteY8" fmla="*/ 106680 h 152400"/>
                <a:gd name="connsiteX9" fmla="*/ 541020 w 647700"/>
                <a:gd name="connsiteY9" fmla="*/ 121920 h 152400"/>
                <a:gd name="connsiteX10" fmla="*/ 563880 w 647700"/>
                <a:gd name="connsiteY10" fmla="*/ 129540 h 152400"/>
                <a:gd name="connsiteX11" fmla="*/ 632460 w 647700"/>
                <a:gd name="connsiteY11" fmla="*/ 144780 h 152400"/>
                <a:gd name="connsiteX12" fmla="*/ 647700 w 647700"/>
                <a:gd name="connsiteY1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700" h="152400">
                  <a:moveTo>
                    <a:pt x="0" y="0"/>
                  </a:moveTo>
                  <a:cubicBezTo>
                    <a:pt x="88900" y="2540"/>
                    <a:pt x="177887" y="2946"/>
                    <a:pt x="266700" y="7620"/>
                  </a:cubicBezTo>
                  <a:cubicBezTo>
                    <a:pt x="281373" y="8392"/>
                    <a:pt x="302117" y="21894"/>
                    <a:pt x="312420" y="30480"/>
                  </a:cubicBezTo>
                  <a:cubicBezTo>
                    <a:pt x="320699" y="37379"/>
                    <a:pt x="326314" y="47362"/>
                    <a:pt x="335280" y="53340"/>
                  </a:cubicBezTo>
                  <a:cubicBezTo>
                    <a:pt x="341963" y="57795"/>
                    <a:pt x="350956" y="57368"/>
                    <a:pt x="358140" y="60960"/>
                  </a:cubicBezTo>
                  <a:cubicBezTo>
                    <a:pt x="366331" y="65056"/>
                    <a:pt x="372809" y="72104"/>
                    <a:pt x="381000" y="76200"/>
                  </a:cubicBezTo>
                  <a:cubicBezTo>
                    <a:pt x="388184" y="79792"/>
                    <a:pt x="396676" y="80228"/>
                    <a:pt x="403860" y="83820"/>
                  </a:cubicBezTo>
                  <a:cubicBezTo>
                    <a:pt x="412051" y="87916"/>
                    <a:pt x="418529" y="94964"/>
                    <a:pt x="426720" y="99060"/>
                  </a:cubicBezTo>
                  <a:cubicBezTo>
                    <a:pt x="433904" y="102652"/>
                    <a:pt x="441788" y="104732"/>
                    <a:pt x="449580" y="106680"/>
                  </a:cubicBezTo>
                  <a:cubicBezTo>
                    <a:pt x="479293" y="114108"/>
                    <a:pt x="510913" y="117619"/>
                    <a:pt x="541020" y="121920"/>
                  </a:cubicBezTo>
                  <a:cubicBezTo>
                    <a:pt x="548640" y="124460"/>
                    <a:pt x="556088" y="127592"/>
                    <a:pt x="563880" y="129540"/>
                  </a:cubicBezTo>
                  <a:cubicBezTo>
                    <a:pt x="588038" y="135579"/>
                    <a:pt x="608993" y="136958"/>
                    <a:pt x="632460" y="144780"/>
                  </a:cubicBezTo>
                  <a:cubicBezTo>
                    <a:pt x="637848" y="146576"/>
                    <a:pt x="642620" y="149860"/>
                    <a:pt x="647700" y="152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1947488">
              <a:off x="7187723" y="1595799"/>
              <a:ext cx="409924" cy="556282"/>
            </a:xfrm>
            <a:custGeom>
              <a:avLst/>
              <a:gdLst>
                <a:gd name="connsiteX0" fmla="*/ 0 w 409924"/>
                <a:gd name="connsiteY0" fmla="*/ 0 h 556282"/>
                <a:gd name="connsiteX1" fmla="*/ 15240 w 409924"/>
                <a:gd name="connsiteY1" fmla="*/ 60960 h 556282"/>
                <a:gd name="connsiteX2" fmla="*/ 38100 w 409924"/>
                <a:gd name="connsiteY2" fmla="*/ 83820 h 556282"/>
                <a:gd name="connsiteX3" fmla="*/ 91440 w 409924"/>
                <a:gd name="connsiteY3" fmla="*/ 137160 h 556282"/>
                <a:gd name="connsiteX4" fmla="*/ 137160 w 409924"/>
                <a:gd name="connsiteY4" fmla="*/ 182880 h 556282"/>
                <a:gd name="connsiteX5" fmla="*/ 198120 w 409924"/>
                <a:gd name="connsiteY5" fmla="*/ 213360 h 556282"/>
                <a:gd name="connsiteX6" fmla="*/ 228600 w 409924"/>
                <a:gd name="connsiteY6" fmla="*/ 243840 h 556282"/>
                <a:gd name="connsiteX7" fmla="*/ 312420 w 409924"/>
                <a:gd name="connsiteY7" fmla="*/ 289560 h 556282"/>
                <a:gd name="connsiteX8" fmla="*/ 350520 w 409924"/>
                <a:gd name="connsiteY8" fmla="*/ 312420 h 556282"/>
                <a:gd name="connsiteX9" fmla="*/ 373380 w 409924"/>
                <a:gd name="connsiteY9" fmla="*/ 327660 h 556282"/>
                <a:gd name="connsiteX10" fmla="*/ 396240 w 409924"/>
                <a:gd name="connsiteY10" fmla="*/ 335280 h 556282"/>
                <a:gd name="connsiteX11" fmla="*/ 396240 w 409924"/>
                <a:gd name="connsiteY11" fmla="*/ 487680 h 556282"/>
                <a:gd name="connsiteX12" fmla="*/ 381000 w 409924"/>
                <a:gd name="connsiteY12" fmla="*/ 510540 h 556282"/>
                <a:gd name="connsiteX13" fmla="*/ 396240 w 409924"/>
                <a:gd name="connsiteY13" fmla="*/ 556260 h 55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9924" h="556282">
                  <a:moveTo>
                    <a:pt x="0" y="0"/>
                  </a:moveTo>
                  <a:cubicBezTo>
                    <a:pt x="5080" y="20320"/>
                    <a:pt x="6573" y="41892"/>
                    <a:pt x="15240" y="60960"/>
                  </a:cubicBezTo>
                  <a:cubicBezTo>
                    <a:pt x="19699" y="70770"/>
                    <a:pt x="31201" y="75541"/>
                    <a:pt x="38100" y="83820"/>
                  </a:cubicBezTo>
                  <a:cubicBezTo>
                    <a:pt x="96937" y="154424"/>
                    <a:pt x="-15213" y="40202"/>
                    <a:pt x="91440" y="137160"/>
                  </a:cubicBezTo>
                  <a:cubicBezTo>
                    <a:pt x="107388" y="151658"/>
                    <a:pt x="119622" y="170353"/>
                    <a:pt x="137160" y="182880"/>
                  </a:cubicBezTo>
                  <a:cubicBezTo>
                    <a:pt x="155647" y="196085"/>
                    <a:pt x="179217" y="200758"/>
                    <a:pt x="198120" y="213360"/>
                  </a:cubicBezTo>
                  <a:cubicBezTo>
                    <a:pt x="210075" y="221330"/>
                    <a:pt x="217380" y="234864"/>
                    <a:pt x="228600" y="243840"/>
                  </a:cubicBezTo>
                  <a:cubicBezTo>
                    <a:pt x="284920" y="288896"/>
                    <a:pt x="257897" y="262299"/>
                    <a:pt x="312420" y="289560"/>
                  </a:cubicBezTo>
                  <a:cubicBezTo>
                    <a:pt x="325667" y="296184"/>
                    <a:pt x="337961" y="304570"/>
                    <a:pt x="350520" y="312420"/>
                  </a:cubicBezTo>
                  <a:cubicBezTo>
                    <a:pt x="358286" y="317274"/>
                    <a:pt x="365189" y="323564"/>
                    <a:pt x="373380" y="327660"/>
                  </a:cubicBezTo>
                  <a:cubicBezTo>
                    <a:pt x="380564" y="331252"/>
                    <a:pt x="388620" y="332740"/>
                    <a:pt x="396240" y="335280"/>
                  </a:cubicBezTo>
                  <a:cubicBezTo>
                    <a:pt x="415932" y="394356"/>
                    <a:pt x="412981" y="376071"/>
                    <a:pt x="396240" y="487680"/>
                  </a:cubicBezTo>
                  <a:cubicBezTo>
                    <a:pt x="394881" y="496737"/>
                    <a:pt x="386080" y="502920"/>
                    <a:pt x="381000" y="510540"/>
                  </a:cubicBezTo>
                  <a:cubicBezTo>
                    <a:pt x="389038" y="558765"/>
                    <a:pt x="373170" y="556260"/>
                    <a:pt x="396240" y="5562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rot="1947488">
              <a:off x="7698263" y="1420539"/>
              <a:ext cx="510650" cy="472440"/>
            </a:xfrm>
            <a:custGeom>
              <a:avLst/>
              <a:gdLst>
                <a:gd name="connsiteX0" fmla="*/ 0 w 510650"/>
                <a:gd name="connsiteY0" fmla="*/ 0 h 472440"/>
                <a:gd name="connsiteX1" fmla="*/ 7620 w 510650"/>
                <a:gd name="connsiteY1" fmla="*/ 38100 h 472440"/>
                <a:gd name="connsiteX2" fmla="*/ 30480 w 510650"/>
                <a:gd name="connsiteY2" fmla="*/ 68580 h 472440"/>
                <a:gd name="connsiteX3" fmla="*/ 83820 w 510650"/>
                <a:gd name="connsiteY3" fmla="*/ 129540 h 472440"/>
                <a:gd name="connsiteX4" fmla="*/ 175260 w 510650"/>
                <a:gd name="connsiteY4" fmla="*/ 182880 h 472440"/>
                <a:gd name="connsiteX5" fmla="*/ 198120 w 510650"/>
                <a:gd name="connsiteY5" fmla="*/ 190500 h 472440"/>
                <a:gd name="connsiteX6" fmla="*/ 220980 w 510650"/>
                <a:gd name="connsiteY6" fmla="*/ 205740 h 472440"/>
                <a:gd name="connsiteX7" fmla="*/ 243840 w 510650"/>
                <a:gd name="connsiteY7" fmla="*/ 213360 h 472440"/>
                <a:gd name="connsiteX8" fmla="*/ 266700 w 510650"/>
                <a:gd name="connsiteY8" fmla="*/ 228600 h 472440"/>
                <a:gd name="connsiteX9" fmla="*/ 304800 w 510650"/>
                <a:gd name="connsiteY9" fmla="*/ 236220 h 472440"/>
                <a:gd name="connsiteX10" fmla="*/ 327660 w 510650"/>
                <a:gd name="connsiteY10" fmla="*/ 243840 h 472440"/>
                <a:gd name="connsiteX11" fmla="*/ 441960 w 510650"/>
                <a:gd name="connsiteY11" fmla="*/ 251460 h 472440"/>
                <a:gd name="connsiteX12" fmla="*/ 449580 w 510650"/>
                <a:gd name="connsiteY12" fmla="*/ 281940 h 472440"/>
                <a:gd name="connsiteX13" fmla="*/ 480060 w 510650"/>
                <a:gd name="connsiteY13" fmla="*/ 335280 h 472440"/>
                <a:gd name="connsiteX14" fmla="*/ 495300 w 510650"/>
                <a:gd name="connsiteY14" fmla="*/ 403860 h 472440"/>
                <a:gd name="connsiteX15" fmla="*/ 510540 w 510650"/>
                <a:gd name="connsiteY15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0650" h="472440">
                  <a:moveTo>
                    <a:pt x="0" y="0"/>
                  </a:moveTo>
                  <a:cubicBezTo>
                    <a:pt x="2540" y="12700"/>
                    <a:pt x="2360" y="26265"/>
                    <a:pt x="7620" y="38100"/>
                  </a:cubicBezTo>
                  <a:cubicBezTo>
                    <a:pt x="12778" y="49705"/>
                    <a:pt x="23098" y="58246"/>
                    <a:pt x="30480" y="68580"/>
                  </a:cubicBezTo>
                  <a:cubicBezTo>
                    <a:pt x="49683" y="95464"/>
                    <a:pt x="51012" y="106381"/>
                    <a:pt x="83820" y="129540"/>
                  </a:cubicBezTo>
                  <a:cubicBezTo>
                    <a:pt x="112648" y="149889"/>
                    <a:pt x="141784" y="171721"/>
                    <a:pt x="175260" y="182880"/>
                  </a:cubicBezTo>
                  <a:cubicBezTo>
                    <a:pt x="182880" y="185420"/>
                    <a:pt x="190936" y="186908"/>
                    <a:pt x="198120" y="190500"/>
                  </a:cubicBezTo>
                  <a:cubicBezTo>
                    <a:pt x="206311" y="194596"/>
                    <a:pt x="212789" y="201644"/>
                    <a:pt x="220980" y="205740"/>
                  </a:cubicBezTo>
                  <a:cubicBezTo>
                    <a:pt x="228164" y="209332"/>
                    <a:pt x="236656" y="209768"/>
                    <a:pt x="243840" y="213360"/>
                  </a:cubicBezTo>
                  <a:cubicBezTo>
                    <a:pt x="252031" y="217456"/>
                    <a:pt x="258125" y="225384"/>
                    <a:pt x="266700" y="228600"/>
                  </a:cubicBezTo>
                  <a:cubicBezTo>
                    <a:pt x="278827" y="233148"/>
                    <a:pt x="292235" y="233079"/>
                    <a:pt x="304800" y="236220"/>
                  </a:cubicBezTo>
                  <a:cubicBezTo>
                    <a:pt x="312592" y="238168"/>
                    <a:pt x="319677" y="242953"/>
                    <a:pt x="327660" y="243840"/>
                  </a:cubicBezTo>
                  <a:cubicBezTo>
                    <a:pt x="365611" y="248057"/>
                    <a:pt x="403860" y="248920"/>
                    <a:pt x="441960" y="251460"/>
                  </a:cubicBezTo>
                  <a:cubicBezTo>
                    <a:pt x="444500" y="261620"/>
                    <a:pt x="445903" y="272134"/>
                    <a:pt x="449580" y="281940"/>
                  </a:cubicBezTo>
                  <a:cubicBezTo>
                    <a:pt x="457867" y="304038"/>
                    <a:pt x="467427" y="316330"/>
                    <a:pt x="480060" y="335280"/>
                  </a:cubicBezTo>
                  <a:cubicBezTo>
                    <a:pt x="484411" y="357033"/>
                    <a:pt x="488843" y="382338"/>
                    <a:pt x="495300" y="403860"/>
                  </a:cubicBezTo>
                  <a:cubicBezTo>
                    <a:pt x="512950" y="462692"/>
                    <a:pt x="510540" y="430725"/>
                    <a:pt x="510540" y="472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rot="1947488">
              <a:off x="6418103" y="1748199"/>
              <a:ext cx="647700" cy="152400"/>
            </a:xfrm>
            <a:custGeom>
              <a:avLst/>
              <a:gdLst>
                <a:gd name="connsiteX0" fmla="*/ 0 w 647700"/>
                <a:gd name="connsiteY0" fmla="*/ 0 h 152400"/>
                <a:gd name="connsiteX1" fmla="*/ 266700 w 647700"/>
                <a:gd name="connsiteY1" fmla="*/ 7620 h 152400"/>
                <a:gd name="connsiteX2" fmla="*/ 312420 w 647700"/>
                <a:gd name="connsiteY2" fmla="*/ 30480 h 152400"/>
                <a:gd name="connsiteX3" fmla="*/ 335280 w 647700"/>
                <a:gd name="connsiteY3" fmla="*/ 53340 h 152400"/>
                <a:gd name="connsiteX4" fmla="*/ 358140 w 647700"/>
                <a:gd name="connsiteY4" fmla="*/ 60960 h 152400"/>
                <a:gd name="connsiteX5" fmla="*/ 381000 w 647700"/>
                <a:gd name="connsiteY5" fmla="*/ 76200 h 152400"/>
                <a:gd name="connsiteX6" fmla="*/ 403860 w 647700"/>
                <a:gd name="connsiteY6" fmla="*/ 83820 h 152400"/>
                <a:gd name="connsiteX7" fmla="*/ 426720 w 647700"/>
                <a:gd name="connsiteY7" fmla="*/ 99060 h 152400"/>
                <a:gd name="connsiteX8" fmla="*/ 449580 w 647700"/>
                <a:gd name="connsiteY8" fmla="*/ 106680 h 152400"/>
                <a:gd name="connsiteX9" fmla="*/ 541020 w 647700"/>
                <a:gd name="connsiteY9" fmla="*/ 121920 h 152400"/>
                <a:gd name="connsiteX10" fmla="*/ 563880 w 647700"/>
                <a:gd name="connsiteY10" fmla="*/ 129540 h 152400"/>
                <a:gd name="connsiteX11" fmla="*/ 632460 w 647700"/>
                <a:gd name="connsiteY11" fmla="*/ 144780 h 152400"/>
                <a:gd name="connsiteX12" fmla="*/ 647700 w 647700"/>
                <a:gd name="connsiteY1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700" h="152400">
                  <a:moveTo>
                    <a:pt x="0" y="0"/>
                  </a:moveTo>
                  <a:cubicBezTo>
                    <a:pt x="88900" y="2540"/>
                    <a:pt x="177887" y="2946"/>
                    <a:pt x="266700" y="7620"/>
                  </a:cubicBezTo>
                  <a:cubicBezTo>
                    <a:pt x="281373" y="8392"/>
                    <a:pt x="302117" y="21894"/>
                    <a:pt x="312420" y="30480"/>
                  </a:cubicBezTo>
                  <a:cubicBezTo>
                    <a:pt x="320699" y="37379"/>
                    <a:pt x="326314" y="47362"/>
                    <a:pt x="335280" y="53340"/>
                  </a:cubicBezTo>
                  <a:cubicBezTo>
                    <a:pt x="341963" y="57795"/>
                    <a:pt x="350956" y="57368"/>
                    <a:pt x="358140" y="60960"/>
                  </a:cubicBezTo>
                  <a:cubicBezTo>
                    <a:pt x="366331" y="65056"/>
                    <a:pt x="372809" y="72104"/>
                    <a:pt x="381000" y="76200"/>
                  </a:cubicBezTo>
                  <a:cubicBezTo>
                    <a:pt x="388184" y="79792"/>
                    <a:pt x="396676" y="80228"/>
                    <a:pt x="403860" y="83820"/>
                  </a:cubicBezTo>
                  <a:cubicBezTo>
                    <a:pt x="412051" y="87916"/>
                    <a:pt x="418529" y="94964"/>
                    <a:pt x="426720" y="99060"/>
                  </a:cubicBezTo>
                  <a:cubicBezTo>
                    <a:pt x="433904" y="102652"/>
                    <a:pt x="441788" y="104732"/>
                    <a:pt x="449580" y="106680"/>
                  </a:cubicBezTo>
                  <a:cubicBezTo>
                    <a:pt x="479293" y="114108"/>
                    <a:pt x="510913" y="117619"/>
                    <a:pt x="541020" y="121920"/>
                  </a:cubicBezTo>
                  <a:cubicBezTo>
                    <a:pt x="548640" y="124460"/>
                    <a:pt x="556088" y="127592"/>
                    <a:pt x="563880" y="129540"/>
                  </a:cubicBezTo>
                  <a:cubicBezTo>
                    <a:pt x="588038" y="135579"/>
                    <a:pt x="608993" y="136958"/>
                    <a:pt x="632460" y="144780"/>
                  </a:cubicBezTo>
                  <a:cubicBezTo>
                    <a:pt x="637848" y="146576"/>
                    <a:pt x="642620" y="149860"/>
                    <a:pt x="647700" y="152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14714984">
              <a:off x="6844882" y="2639980"/>
              <a:ext cx="409924" cy="556282"/>
            </a:xfrm>
            <a:custGeom>
              <a:avLst/>
              <a:gdLst>
                <a:gd name="connsiteX0" fmla="*/ 0 w 409924"/>
                <a:gd name="connsiteY0" fmla="*/ 0 h 556282"/>
                <a:gd name="connsiteX1" fmla="*/ 15240 w 409924"/>
                <a:gd name="connsiteY1" fmla="*/ 60960 h 556282"/>
                <a:gd name="connsiteX2" fmla="*/ 38100 w 409924"/>
                <a:gd name="connsiteY2" fmla="*/ 83820 h 556282"/>
                <a:gd name="connsiteX3" fmla="*/ 91440 w 409924"/>
                <a:gd name="connsiteY3" fmla="*/ 137160 h 556282"/>
                <a:gd name="connsiteX4" fmla="*/ 137160 w 409924"/>
                <a:gd name="connsiteY4" fmla="*/ 182880 h 556282"/>
                <a:gd name="connsiteX5" fmla="*/ 198120 w 409924"/>
                <a:gd name="connsiteY5" fmla="*/ 213360 h 556282"/>
                <a:gd name="connsiteX6" fmla="*/ 228600 w 409924"/>
                <a:gd name="connsiteY6" fmla="*/ 243840 h 556282"/>
                <a:gd name="connsiteX7" fmla="*/ 312420 w 409924"/>
                <a:gd name="connsiteY7" fmla="*/ 289560 h 556282"/>
                <a:gd name="connsiteX8" fmla="*/ 350520 w 409924"/>
                <a:gd name="connsiteY8" fmla="*/ 312420 h 556282"/>
                <a:gd name="connsiteX9" fmla="*/ 373380 w 409924"/>
                <a:gd name="connsiteY9" fmla="*/ 327660 h 556282"/>
                <a:gd name="connsiteX10" fmla="*/ 396240 w 409924"/>
                <a:gd name="connsiteY10" fmla="*/ 335280 h 556282"/>
                <a:gd name="connsiteX11" fmla="*/ 396240 w 409924"/>
                <a:gd name="connsiteY11" fmla="*/ 487680 h 556282"/>
                <a:gd name="connsiteX12" fmla="*/ 381000 w 409924"/>
                <a:gd name="connsiteY12" fmla="*/ 510540 h 556282"/>
                <a:gd name="connsiteX13" fmla="*/ 396240 w 409924"/>
                <a:gd name="connsiteY13" fmla="*/ 556260 h 55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9924" h="556282">
                  <a:moveTo>
                    <a:pt x="0" y="0"/>
                  </a:moveTo>
                  <a:cubicBezTo>
                    <a:pt x="5080" y="20320"/>
                    <a:pt x="6573" y="41892"/>
                    <a:pt x="15240" y="60960"/>
                  </a:cubicBezTo>
                  <a:cubicBezTo>
                    <a:pt x="19699" y="70770"/>
                    <a:pt x="31201" y="75541"/>
                    <a:pt x="38100" y="83820"/>
                  </a:cubicBezTo>
                  <a:cubicBezTo>
                    <a:pt x="96937" y="154424"/>
                    <a:pt x="-15213" y="40202"/>
                    <a:pt x="91440" y="137160"/>
                  </a:cubicBezTo>
                  <a:cubicBezTo>
                    <a:pt x="107388" y="151658"/>
                    <a:pt x="119622" y="170353"/>
                    <a:pt x="137160" y="182880"/>
                  </a:cubicBezTo>
                  <a:cubicBezTo>
                    <a:pt x="155647" y="196085"/>
                    <a:pt x="179217" y="200758"/>
                    <a:pt x="198120" y="213360"/>
                  </a:cubicBezTo>
                  <a:cubicBezTo>
                    <a:pt x="210075" y="221330"/>
                    <a:pt x="217380" y="234864"/>
                    <a:pt x="228600" y="243840"/>
                  </a:cubicBezTo>
                  <a:cubicBezTo>
                    <a:pt x="284920" y="288896"/>
                    <a:pt x="257897" y="262299"/>
                    <a:pt x="312420" y="289560"/>
                  </a:cubicBezTo>
                  <a:cubicBezTo>
                    <a:pt x="325667" y="296184"/>
                    <a:pt x="337961" y="304570"/>
                    <a:pt x="350520" y="312420"/>
                  </a:cubicBezTo>
                  <a:cubicBezTo>
                    <a:pt x="358286" y="317274"/>
                    <a:pt x="365189" y="323564"/>
                    <a:pt x="373380" y="327660"/>
                  </a:cubicBezTo>
                  <a:cubicBezTo>
                    <a:pt x="380564" y="331252"/>
                    <a:pt x="388620" y="332740"/>
                    <a:pt x="396240" y="335280"/>
                  </a:cubicBezTo>
                  <a:cubicBezTo>
                    <a:pt x="415932" y="394356"/>
                    <a:pt x="412981" y="376071"/>
                    <a:pt x="396240" y="487680"/>
                  </a:cubicBezTo>
                  <a:cubicBezTo>
                    <a:pt x="394881" y="496737"/>
                    <a:pt x="386080" y="502920"/>
                    <a:pt x="381000" y="510540"/>
                  </a:cubicBezTo>
                  <a:cubicBezTo>
                    <a:pt x="389038" y="558765"/>
                    <a:pt x="373170" y="556260"/>
                    <a:pt x="396240" y="5562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rot="14714984">
              <a:off x="7850663" y="2914059"/>
              <a:ext cx="510650" cy="472440"/>
            </a:xfrm>
            <a:custGeom>
              <a:avLst/>
              <a:gdLst>
                <a:gd name="connsiteX0" fmla="*/ 0 w 510650"/>
                <a:gd name="connsiteY0" fmla="*/ 0 h 472440"/>
                <a:gd name="connsiteX1" fmla="*/ 7620 w 510650"/>
                <a:gd name="connsiteY1" fmla="*/ 38100 h 472440"/>
                <a:gd name="connsiteX2" fmla="*/ 30480 w 510650"/>
                <a:gd name="connsiteY2" fmla="*/ 68580 h 472440"/>
                <a:gd name="connsiteX3" fmla="*/ 83820 w 510650"/>
                <a:gd name="connsiteY3" fmla="*/ 129540 h 472440"/>
                <a:gd name="connsiteX4" fmla="*/ 175260 w 510650"/>
                <a:gd name="connsiteY4" fmla="*/ 182880 h 472440"/>
                <a:gd name="connsiteX5" fmla="*/ 198120 w 510650"/>
                <a:gd name="connsiteY5" fmla="*/ 190500 h 472440"/>
                <a:gd name="connsiteX6" fmla="*/ 220980 w 510650"/>
                <a:gd name="connsiteY6" fmla="*/ 205740 h 472440"/>
                <a:gd name="connsiteX7" fmla="*/ 243840 w 510650"/>
                <a:gd name="connsiteY7" fmla="*/ 213360 h 472440"/>
                <a:gd name="connsiteX8" fmla="*/ 266700 w 510650"/>
                <a:gd name="connsiteY8" fmla="*/ 228600 h 472440"/>
                <a:gd name="connsiteX9" fmla="*/ 304800 w 510650"/>
                <a:gd name="connsiteY9" fmla="*/ 236220 h 472440"/>
                <a:gd name="connsiteX10" fmla="*/ 327660 w 510650"/>
                <a:gd name="connsiteY10" fmla="*/ 243840 h 472440"/>
                <a:gd name="connsiteX11" fmla="*/ 441960 w 510650"/>
                <a:gd name="connsiteY11" fmla="*/ 251460 h 472440"/>
                <a:gd name="connsiteX12" fmla="*/ 449580 w 510650"/>
                <a:gd name="connsiteY12" fmla="*/ 281940 h 472440"/>
                <a:gd name="connsiteX13" fmla="*/ 480060 w 510650"/>
                <a:gd name="connsiteY13" fmla="*/ 335280 h 472440"/>
                <a:gd name="connsiteX14" fmla="*/ 495300 w 510650"/>
                <a:gd name="connsiteY14" fmla="*/ 403860 h 472440"/>
                <a:gd name="connsiteX15" fmla="*/ 510540 w 510650"/>
                <a:gd name="connsiteY15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0650" h="472440">
                  <a:moveTo>
                    <a:pt x="0" y="0"/>
                  </a:moveTo>
                  <a:cubicBezTo>
                    <a:pt x="2540" y="12700"/>
                    <a:pt x="2360" y="26265"/>
                    <a:pt x="7620" y="38100"/>
                  </a:cubicBezTo>
                  <a:cubicBezTo>
                    <a:pt x="12778" y="49705"/>
                    <a:pt x="23098" y="58246"/>
                    <a:pt x="30480" y="68580"/>
                  </a:cubicBezTo>
                  <a:cubicBezTo>
                    <a:pt x="49683" y="95464"/>
                    <a:pt x="51012" y="106381"/>
                    <a:pt x="83820" y="129540"/>
                  </a:cubicBezTo>
                  <a:cubicBezTo>
                    <a:pt x="112648" y="149889"/>
                    <a:pt x="141784" y="171721"/>
                    <a:pt x="175260" y="182880"/>
                  </a:cubicBezTo>
                  <a:cubicBezTo>
                    <a:pt x="182880" y="185420"/>
                    <a:pt x="190936" y="186908"/>
                    <a:pt x="198120" y="190500"/>
                  </a:cubicBezTo>
                  <a:cubicBezTo>
                    <a:pt x="206311" y="194596"/>
                    <a:pt x="212789" y="201644"/>
                    <a:pt x="220980" y="205740"/>
                  </a:cubicBezTo>
                  <a:cubicBezTo>
                    <a:pt x="228164" y="209332"/>
                    <a:pt x="236656" y="209768"/>
                    <a:pt x="243840" y="213360"/>
                  </a:cubicBezTo>
                  <a:cubicBezTo>
                    <a:pt x="252031" y="217456"/>
                    <a:pt x="258125" y="225384"/>
                    <a:pt x="266700" y="228600"/>
                  </a:cubicBezTo>
                  <a:cubicBezTo>
                    <a:pt x="278827" y="233148"/>
                    <a:pt x="292235" y="233079"/>
                    <a:pt x="304800" y="236220"/>
                  </a:cubicBezTo>
                  <a:cubicBezTo>
                    <a:pt x="312592" y="238168"/>
                    <a:pt x="319677" y="242953"/>
                    <a:pt x="327660" y="243840"/>
                  </a:cubicBezTo>
                  <a:cubicBezTo>
                    <a:pt x="365611" y="248057"/>
                    <a:pt x="403860" y="248920"/>
                    <a:pt x="441960" y="251460"/>
                  </a:cubicBezTo>
                  <a:cubicBezTo>
                    <a:pt x="444500" y="261620"/>
                    <a:pt x="445903" y="272134"/>
                    <a:pt x="449580" y="281940"/>
                  </a:cubicBezTo>
                  <a:cubicBezTo>
                    <a:pt x="457867" y="304038"/>
                    <a:pt x="467427" y="316330"/>
                    <a:pt x="480060" y="335280"/>
                  </a:cubicBezTo>
                  <a:cubicBezTo>
                    <a:pt x="484411" y="357033"/>
                    <a:pt x="488843" y="382338"/>
                    <a:pt x="495300" y="403860"/>
                  </a:cubicBezTo>
                  <a:cubicBezTo>
                    <a:pt x="512950" y="462692"/>
                    <a:pt x="510540" y="430725"/>
                    <a:pt x="510540" y="472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14714984">
              <a:off x="7068834" y="3107332"/>
              <a:ext cx="647700" cy="152400"/>
            </a:xfrm>
            <a:custGeom>
              <a:avLst/>
              <a:gdLst>
                <a:gd name="connsiteX0" fmla="*/ 0 w 647700"/>
                <a:gd name="connsiteY0" fmla="*/ 0 h 152400"/>
                <a:gd name="connsiteX1" fmla="*/ 266700 w 647700"/>
                <a:gd name="connsiteY1" fmla="*/ 7620 h 152400"/>
                <a:gd name="connsiteX2" fmla="*/ 312420 w 647700"/>
                <a:gd name="connsiteY2" fmla="*/ 30480 h 152400"/>
                <a:gd name="connsiteX3" fmla="*/ 335280 w 647700"/>
                <a:gd name="connsiteY3" fmla="*/ 53340 h 152400"/>
                <a:gd name="connsiteX4" fmla="*/ 358140 w 647700"/>
                <a:gd name="connsiteY4" fmla="*/ 60960 h 152400"/>
                <a:gd name="connsiteX5" fmla="*/ 381000 w 647700"/>
                <a:gd name="connsiteY5" fmla="*/ 76200 h 152400"/>
                <a:gd name="connsiteX6" fmla="*/ 403860 w 647700"/>
                <a:gd name="connsiteY6" fmla="*/ 83820 h 152400"/>
                <a:gd name="connsiteX7" fmla="*/ 426720 w 647700"/>
                <a:gd name="connsiteY7" fmla="*/ 99060 h 152400"/>
                <a:gd name="connsiteX8" fmla="*/ 449580 w 647700"/>
                <a:gd name="connsiteY8" fmla="*/ 106680 h 152400"/>
                <a:gd name="connsiteX9" fmla="*/ 541020 w 647700"/>
                <a:gd name="connsiteY9" fmla="*/ 121920 h 152400"/>
                <a:gd name="connsiteX10" fmla="*/ 563880 w 647700"/>
                <a:gd name="connsiteY10" fmla="*/ 129540 h 152400"/>
                <a:gd name="connsiteX11" fmla="*/ 632460 w 647700"/>
                <a:gd name="connsiteY11" fmla="*/ 144780 h 152400"/>
                <a:gd name="connsiteX12" fmla="*/ 647700 w 647700"/>
                <a:gd name="connsiteY1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700" h="152400">
                  <a:moveTo>
                    <a:pt x="0" y="0"/>
                  </a:moveTo>
                  <a:cubicBezTo>
                    <a:pt x="88900" y="2540"/>
                    <a:pt x="177887" y="2946"/>
                    <a:pt x="266700" y="7620"/>
                  </a:cubicBezTo>
                  <a:cubicBezTo>
                    <a:pt x="281373" y="8392"/>
                    <a:pt x="302117" y="21894"/>
                    <a:pt x="312420" y="30480"/>
                  </a:cubicBezTo>
                  <a:cubicBezTo>
                    <a:pt x="320699" y="37379"/>
                    <a:pt x="326314" y="47362"/>
                    <a:pt x="335280" y="53340"/>
                  </a:cubicBezTo>
                  <a:cubicBezTo>
                    <a:pt x="341963" y="57795"/>
                    <a:pt x="350956" y="57368"/>
                    <a:pt x="358140" y="60960"/>
                  </a:cubicBezTo>
                  <a:cubicBezTo>
                    <a:pt x="366331" y="65056"/>
                    <a:pt x="372809" y="72104"/>
                    <a:pt x="381000" y="76200"/>
                  </a:cubicBezTo>
                  <a:cubicBezTo>
                    <a:pt x="388184" y="79792"/>
                    <a:pt x="396676" y="80228"/>
                    <a:pt x="403860" y="83820"/>
                  </a:cubicBezTo>
                  <a:cubicBezTo>
                    <a:pt x="412051" y="87916"/>
                    <a:pt x="418529" y="94964"/>
                    <a:pt x="426720" y="99060"/>
                  </a:cubicBezTo>
                  <a:cubicBezTo>
                    <a:pt x="433904" y="102652"/>
                    <a:pt x="441788" y="104732"/>
                    <a:pt x="449580" y="106680"/>
                  </a:cubicBezTo>
                  <a:cubicBezTo>
                    <a:pt x="479293" y="114108"/>
                    <a:pt x="510913" y="117619"/>
                    <a:pt x="541020" y="121920"/>
                  </a:cubicBezTo>
                  <a:cubicBezTo>
                    <a:pt x="548640" y="124460"/>
                    <a:pt x="556088" y="127592"/>
                    <a:pt x="563880" y="129540"/>
                  </a:cubicBezTo>
                  <a:cubicBezTo>
                    <a:pt x="588038" y="135579"/>
                    <a:pt x="608993" y="136958"/>
                    <a:pt x="632460" y="144780"/>
                  </a:cubicBezTo>
                  <a:cubicBezTo>
                    <a:pt x="637848" y="146576"/>
                    <a:pt x="642620" y="149860"/>
                    <a:pt x="647700" y="152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17991593">
              <a:off x="7284303" y="2310134"/>
              <a:ext cx="409924" cy="556282"/>
            </a:xfrm>
            <a:custGeom>
              <a:avLst/>
              <a:gdLst>
                <a:gd name="connsiteX0" fmla="*/ 0 w 409924"/>
                <a:gd name="connsiteY0" fmla="*/ 0 h 556282"/>
                <a:gd name="connsiteX1" fmla="*/ 15240 w 409924"/>
                <a:gd name="connsiteY1" fmla="*/ 60960 h 556282"/>
                <a:gd name="connsiteX2" fmla="*/ 38100 w 409924"/>
                <a:gd name="connsiteY2" fmla="*/ 83820 h 556282"/>
                <a:gd name="connsiteX3" fmla="*/ 91440 w 409924"/>
                <a:gd name="connsiteY3" fmla="*/ 137160 h 556282"/>
                <a:gd name="connsiteX4" fmla="*/ 137160 w 409924"/>
                <a:gd name="connsiteY4" fmla="*/ 182880 h 556282"/>
                <a:gd name="connsiteX5" fmla="*/ 198120 w 409924"/>
                <a:gd name="connsiteY5" fmla="*/ 213360 h 556282"/>
                <a:gd name="connsiteX6" fmla="*/ 228600 w 409924"/>
                <a:gd name="connsiteY6" fmla="*/ 243840 h 556282"/>
                <a:gd name="connsiteX7" fmla="*/ 312420 w 409924"/>
                <a:gd name="connsiteY7" fmla="*/ 289560 h 556282"/>
                <a:gd name="connsiteX8" fmla="*/ 350520 w 409924"/>
                <a:gd name="connsiteY8" fmla="*/ 312420 h 556282"/>
                <a:gd name="connsiteX9" fmla="*/ 373380 w 409924"/>
                <a:gd name="connsiteY9" fmla="*/ 327660 h 556282"/>
                <a:gd name="connsiteX10" fmla="*/ 396240 w 409924"/>
                <a:gd name="connsiteY10" fmla="*/ 335280 h 556282"/>
                <a:gd name="connsiteX11" fmla="*/ 396240 w 409924"/>
                <a:gd name="connsiteY11" fmla="*/ 487680 h 556282"/>
                <a:gd name="connsiteX12" fmla="*/ 381000 w 409924"/>
                <a:gd name="connsiteY12" fmla="*/ 510540 h 556282"/>
                <a:gd name="connsiteX13" fmla="*/ 396240 w 409924"/>
                <a:gd name="connsiteY13" fmla="*/ 556260 h 55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9924" h="556282">
                  <a:moveTo>
                    <a:pt x="0" y="0"/>
                  </a:moveTo>
                  <a:cubicBezTo>
                    <a:pt x="5080" y="20320"/>
                    <a:pt x="6573" y="41892"/>
                    <a:pt x="15240" y="60960"/>
                  </a:cubicBezTo>
                  <a:cubicBezTo>
                    <a:pt x="19699" y="70770"/>
                    <a:pt x="31201" y="75541"/>
                    <a:pt x="38100" y="83820"/>
                  </a:cubicBezTo>
                  <a:cubicBezTo>
                    <a:pt x="96937" y="154424"/>
                    <a:pt x="-15213" y="40202"/>
                    <a:pt x="91440" y="137160"/>
                  </a:cubicBezTo>
                  <a:cubicBezTo>
                    <a:pt x="107388" y="151658"/>
                    <a:pt x="119622" y="170353"/>
                    <a:pt x="137160" y="182880"/>
                  </a:cubicBezTo>
                  <a:cubicBezTo>
                    <a:pt x="155647" y="196085"/>
                    <a:pt x="179217" y="200758"/>
                    <a:pt x="198120" y="213360"/>
                  </a:cubicBezTo>
                  <a:cubicBezTo>
                    <a:pt x="210075" y="221330"/>
                    <a:pt x="217380" y="234864"/>
                    <a:pt x="228600" y="243840"/>
                  </a:cubicBezTo>
                  <a:cubicBezTo>
                    <a:pt x="284920" y="288896"/>
                    <a:pt x="257897" y="262299"/>
                    <a:pt x="312420" y="289560"/>
                  </a:cubicBezTo>
                  <a:cubicBezTo>
                    <a:pt x="325667" y="296184"/>
                    <a:pt x="337961" y="304570"/>
                    <a:pt x="350520" y="312420"/>
                  </a:cubicBezTo>
                  <a:cubicBezTo>
                    <a:pt x="358286" y="317274"/>
                    <a:pt x="365189" y="323564"/>
                    <a:pt x="373380" y="327660"/>
                  </a:cubicBezTo>
                  <a:cubicBezTo>
                    <a:pt x="380564" y="331252"/>
                    <a:pt x="388620" y="332740"/>
                    <a:pt x="396240" y="335280"/>
                  </a:cubicBezTo>
                  <a:cubicBezTo>
                    <a:pt x="415932" y="394356"/>
                    <a:pt x="412981" y="376071"/>
                    <a:pt x="396240" y="487680"/>
                  </a:cubicBezTo>
                  <a:cubicBezTo>
                    <a:pt x="394881" y="496737"/>
                    <a:pt x="386080" y="502920"/>
                    <a:pt x="381000" y="510540"/>
                  </a:cubicBezTo>
                  <a:cubicBezTo>
                    <a:pt x="389038" y="558765"/>
                    <a:pt x="373170" y="556260"/>
                    <a:pt x="396240" y="5562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17991593">
              <a:off x="8164736" y="1961092"/>
              <a:ext cx="510650" cy="472440"/>
            </a:xfrm>
            <a:custGeom>
              <a:avLst/>
              <a:gdLst>
                <a:gd name="connsiteX0" fmla="*/ 0 w 510650"/>
                <a:gd name="connsiteY0" fmla="*/ 0 h 472440"/>
                <a:gd name="connsiteX1" fmla="*/ 7620 w 510650"/>
                <a:gd name="connsiteY1" fmla="*/ 38100 h 472440"/>
                <a:gd name="connsiteX2" fmla="*/ 30480 w 510650"/>
                <a:gd name="connsiteY2" fmla="*/ 68580 h 472440"/>
                <a:gd name="connsiteX3" fmla="*/ 83820 w 510650"/>
                <a:gd name="connsiteY3" fmla="*/ 129540 h 472440"/>
                <a:gd name="connsiteX4" fmla="*/ 175260 w 510650"/>
                <a:gd name="connsiteY4" fmla="*/ 182880 h 472440"/>
                <a:gd name="connsiteX5" fmla="*/ 198120 w 510650"/>
                <a:gd name="connsiteY5" fmla="*/ 190500 h 472440"/>
                <a:gd name="connsiteX6" fmla="*/ 220980 w 510650"/>
                <a:gd name="connsiteY6" fmla="*/ 205740 h 472440"/>
                <a:gd name="connsiteX7" fmla="*/ 243840 w 510650"/>
                <a:gd name="connsiteY7" fmla="*/ 213360 h 472440"/>
                <a:gd name="connsiteX8" fmla="*/ 266700 w 510650"/>
                <a:gd name="connsiteY8" fmla="*/ 228600 h 472440"/>
                <a:gd name="connsiteX9" fmla="*/ 304800 w 510650"/>
                <a:gd name="connsiteY9" fmla="*/ 236220 h 472440"/>
                <a:gd name="connsiteX10" fmla="*/ 327660 w 510650"/>
                <a:gd name="connsiteY10" fmla="*/ 243840 h 472440"/>
                <a:gd name="connsiteX11" fmla="*/ 441960 w 510650"/>
                <a:gd name="connsiteY11" fmla="*/ 251460 h 472440"/>
                <a:gd name="connsiteX12" fmla="*/ 449580 w 510650"/>
                <a:gd name="connsiteY12" fmla="*/ 281940 h 472440"/>
                <a:gd name="connsiteX13" fmla="*/ 480060 w 510650"/>
                <a:gd name="connsiteY13" fmla="*/ 335280 h 472440"/>
                <a:gd name="connsiteX14" fmla="*/ 495300 w 510650"/>
                <a:gd name="connsiteY14" fmla="*/ 403860 h 472440"/>
                <a:gd name="connsiteX15" fmla="*/ 510540 w 510650"/>
                <a:gd name="connsiteY15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0650" h="472440">
                  <a:moveTo>
                    <a:pt x="0" y="0"/>
                  </a:moveTo>
                  <a:cubicBezTo>
                    <a:pt x="2540" y="12700"/>
                    <a:pt x="2360" y="26265"/>
                    <a:pt x="7620" y="38100"/>
                  </a:cubicBezTo>
                  <a:cubicBezTo>
                    <a:pt x="12778" y="49705"/>
                    <a:pt x="23098" y="58246"/>
                    <a:pt x="30480" y="68580"/>
                  </a:cubicBezTo>
                  <a:cubicBezTo>
                    <a:pt x="49683" y="95464"/>
                    <a:pt x="51012" y="106381"/>
                    <a:pt x="83820" y="129540"/>
                  </a:cubicBezTo>
                  <a:cubicBezTo>
                    <a:pt x="112648" y="149889"/>
                    <a:pt x="141784" y="171721"/>
                    <a:pt x="175260" y="182880"/>
                  </a:cubicBezTo>
                  <a:cubicBezTo>
                    <a:pt x="182880" y="185420"/>
                    <a:pt x="190936" y="186908"/>
                    <a:pt x="198120" y="190500"/>
                  </a:cubicBezTo>
                  <a:cubicBezTo>
                    <a:pt x="206311" y="194596"/>
                    <a:pt x="212789" y="201644"/>
                    <a:pt x="220980" y="205740"/>
                  </a:cubicBezTo>
                  <a:cubicBezTo>
                    <a:pt x="228164" y="209332"/>
                    <a:pt x="236656" y="209768"/>
                    <a:pt x="243840" y="213360"/>
                  </a:cubicBezTo>
                  <a:cubicBezTo>
                    <a:pt x="252031" y="217456"/>
                    <a:pt x="258125" y="225384"/>
                    <a:pt x="266700" y="228600"/>
                  </a:cubicBezTo>
                  <a:cubicBezTo>
                    <a:pt x="278827" y="233148"/>
                    <a:pt x="292235" y="233079"/>
                    <a:pt x="304800" y="236220"/>
                  </a:cubicBezTo>
                  <a:cubicBezTo>
                    <a:pt x="312592" y="238168"/>
                    <a:pt x="319677" y="242953"/>
                    <a:pt x="327660" y="243840"/>
                  </a:cubicBezTo>
                  <a:cubicBezTo>
                    <a:pt x="365611" y="248057"/>
                    <a:pt x="403860" y="248920"/>
                    <a:pt x="441960" y="251460"/>
                  </a:cubicBezTo>
                  <a:cubicBezTo>
                    <a:pt x="444500" y="261620"/>
                    <a:pt x="445903" y="272134"/>
                    <a:pt x="449580" y="281940"/>
                  </a:cubicBezTo>
                  <a:cubicBezTo>
                    <a:pt x="457867" y="304038"/>
                    <a:pt x="467427" y="316330"/>
                    <a:pt x="480060" y="335280"/>
                  </a:cubicBezTo>
                  <a:cubicBezTo>
                    <a:pt x="484411" y="357033"/>
                    <a:pt x="488843" y="382338"/>
                    <a:pt x="495300" y="403860"/>
                  </a:cubicBezTo>
                  <a:cubicBezTo>
                    <a:pt x="512950" y="462692"/>
                    <a:pt x="510540" y="430725"/>
                    <a:pt x="510540" y="472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17991593">
              <a:off x="6514683" y="2462534"/>
              <a:ext cx="647700" cy="152400"/>
            </a:xfrm>
            <a:custGeom>
              <a:avLst/>
              <a:gdLst>
                <a:gd name="connsiteX0" fmla="*/ 0 w 647700"/>
                <a:gd name="connsiteY0" fmla="*/ 0 h 152400"/>
                <a:gd name="connsiteX1" fmla="*/ 266700 w 647700"/>
                <a:gd name="connsiteY1" fmla="*/ 7620 h 152400"/>
                <a:gd name="connsiteX2" fmla="*/ 312420 w 647700"/>
                <a:gd name="connsiteY2" fmla="*/ 30480 h 152400"/>
                <a:gd name="connsiteX3" fmla="*/ 335280 w 647700"/>
                <a:gd name="connsiteY3" fmla="*/ 53340 h 152400"/>
                <a:gd name="connsiteX4" fmla="*/ 358140 w 647700"/>
                <a:gd name="connsiteY4" fmla="*/ 60960 h 152400"/>
                <a:gd name="connsiteX5" fmla="*/ 381000 w 647700"/>
                <a:gd name="connsiteY5" fmla="*/ 76200 h 152400"/>
                <a:gd name="connsiteX6" fmla="*/ 403860 w 647700"/>
                <a:gd name="connsiteY6" fmla="*/ 83820 h 152400"/>
                <a:gd name="connsiteX7" fmla="*/ 426720 w 647700"/>
                <a:gd name="connsiteY7" fmla="*/ 99060 h 152400"/>
                <a:gd name="connsiteX8" fmla="*/ 449580 w 647700"/>
                <a:gd name="connsiteY8" fmla="*/ 106680 h 152400"/>
                <a:gd name="connsiteX9" fmla="*/ 541020 w 647700"/>
                <a:gd name="connsiteY9" fmla="*/ 121920 h 152400"/>
                <a:gd name="connsiteX10" fmla="*/ 563880 w 647700"/>
                <a:gd name="connsiteY10" fmla="*/ 129540 h 152400"/>
                <a:gd name="connsiteX11" fmla="*/ 632460 w 647700"/>
                <a:gd name="connsiteY11" fmla="*/ 144780 h 152400"/>
                <a:gd name="connsiteX12" fmla="*/ 647700 w 647700"/>
                <a:gd name="connsiteY1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700" h="152400">
                  <a:moveTo>
                    <a:pt x="0" y="0"/>
                  </a:moveTo>
                  <a:cubicBezTo>
                    <a:pt x="88900" y="2540"/>
                    <a:pt x="177887" y="2946"/>
                    <a:pt x="266700" y="7620"/>
                  </a:cubicBezTo>
                  <a:cubicBezTo>
                    <a:pt x="281373" y="8392"/>
                    <a:pt x="302117" y="21894"/>
                    <a:pt x="312420" y="30480"/>
                  </a:cubicBezTo>
                  <a:cubicBezTo>
                    <a:pt x="320699" y="37379"/>
                    <a:pt x="326314" y="47362"/>
                    <a:pt x="335280" y="53340"/>
                  </a:cubicBezTo>
                  <a:cubicBezTo>
                    <a:pt x="341963" y="57795"/>
                    <a:pt x="350956" y="57368"/>
                    <a:pt x="358140" y="60960"/>
                  </a:cubicBezTo>
                  <a:cubicBezTo>
                    <a:pt x="366331" y="65056"/>
                    <a:pt x="372809" y="72104"/>
                    <a:pt x="381000" y="76200"/>
                  </a:cubicBezTo>
                  <a:cubicBezTo>
                    <a:pt x="388184" y="79792"/>
                    <a:pt x="396676" y="80228"/>
                    <a:pt x="403860" y="83820"/>
                  </a:cubicBezTo>
                  <a:cubicBezTo>
                    <a:pt x="412051" y="87916"/>
                    <a:pt x="418529" y="94964"/>
                    <a:pt x="426720" y="99060"/>
                  </a:cubicBezTo>
                  <a:cubicBezTo>
                    <a:pt x="433904" y="102652"/>
                    <a:pt x="441788" y="104732"/>
                    <a:pt x="449580" y="106680"/>
                  </a:cubicBezTo>
                  <a:cubicBezTo>
                    <a:pt x="479293" y="114108"/>
                    <a:pt x="510913" y="117619"/>
                    <a:pt x="541020" y="121920"/>
                  </a:cubicBezTo>
                  <a:cubicBezTo>
                    <a:pt x="548640" y="124460"/>
                    <a:pt x="556088" y="127592"/>
                    <a:pt x="563880" y="129540"/>
                  </a:cubicBezTo>
                  <a:cubicBezTo>
                    <a:pt x="588038" y="135579"/>
                    <a:pt x="608993" y="136958"/>
                    <a:pt x="632460" y="144780"/>
                  </a:cubicBezTo>
                  <a:cubicBezTo>
                    <a:pt x="637848" y="146576"/>
                    <a:pt x="642620" y="149860"/>
                    <a:pt x="647700" y="152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4816894">
              <a:off x="7229346" y="1554479"/>
              <a:ext cx="409924" cy="556282"/>
            </a:xfrm>
            <a:custGeom>
              <a:avLst/>
              <a:gdLst>
                <a:gd name="connsiteX0" fmla="*/ 0 w 409924"/>
                <a:gd name="connsiteY0" fmla="*/ 0 h 556282"/>
                <a:gd name="connsiteX1" fmla="*/ 15240 w 409924"/>
                <a:gd name="connsiteY1" fmla="*/ 60960 h 556282"/>
                <a:gd name="connsiteX2" fmla="*/ 38100 w 409924"/>
                <a:gd name="connsiteY2" fmla="*/ 83820 h 556282"/>
                <a:gd name="connsiteX3" fmla="*/ 91440 w 409924"/>
                <a:gd name="connsiteY3" fmla="*/ 137160 h 556282"/>
                <a:gd name="connsiteX4" fmla="*/ 137160 w 409924"/>
                <a:gd name="connsiteY4" fmla="*/ 182880 h 556282"/>
                <a:gd name="connsiteX5" fmla="*/ 198120 w 409924"/>
                <a:gd name="connsiteY5" fmla="*/ 213360 h 556282"/>
                <a:gd name="connsiteX6" fmla="*/ 228600 w 409924"/>
                <a:gd name="connsiteY6" fmla="*/ 243840 h 556282"/>
                <a:gd name="connsiteX7" fmla="*/ 312420 w 409924"/>
                <a:gd name="connsiteY7" fmla="*/ 289560 h 556282"/>
                <a:gd name="connsiteX8" fmla="*/ 350520 w 409924"/>
                <a:gd name="connsiteY8" fmla="*/ 312420 h 556282"/>
                <a:gd name="connsiteX9" fmla="*/ 373380 w 409924"/>
                <a:gd name="connsiteY9" fmla="*/ 327660 h 556282"/>
                <a:gd name="connsiteX10" fmla="*/ 396240 w 409924"/>
                <a:gd name="connsiteY10" fmla="*/ 335280 h 556282"/>
                <a:gd name="connsiteX11" fmla="*/ 396240 w 409924"/>
                <a:gd name="connsiteY11" fmla="*/ 487680 h 556282"/>
                <a:gd name="connsiteX12" fmla="*/ 381000 w 409924"/>
                <a:gd name="connsiteY12" fmla="*/ 510540 h 556282"/>
                <a:gd name="connsiteX13" fmla="*/ 396240 w 409924"/>
                <a:gd name="connsiteY13" fmla="*/ 556260 h 55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9924" h="556282">
                  <a:moveTo>
                    <a:pt x="0" y="0"/>
                  </a:moveTo>
                  <a:cubicBezTo>
                    <a:pt x="5080" y="20320"/>
                    <a:pt x="6573" y="41892"/>
                    <a:pt x="15240" y="60960"/>
                  </a:cubicBezTo>
                  <a:cubicBezTo>
                    <a:pt x="19699" y="70770"/>
                    <a:pt x="31201" y="75541"/>
                    <a:pt x="38100" y="83820"/>
                  </a:cubicBezTo>
                  <a:cubicBezTo>
                    <a:pt x="96937" y="154424"/>
                    <a:pt x="-15213" y="40202"/>
                    <a:pt x="91440" y="137160"/>
                  </a:cubicBezTo>
                  <a:cubicBezTo>
                    <a:pt x="107388" y="151658"/>
                    <a:pt x="119622" y="170353"/>
                    <a:pt x="137160" y="182880"/>
                  </a:cubicBezTo>
                  <a:cubicBezTo>
                    <a:pt x="155647" y="196085"/>
                    <a:pt x="179217" y="200758"/>
                    <a:pt x="198120" y="213360"/>
                  </a:cubicBezTo>
                  <a:cubicBezTo>
                    <a:pt x="210075" y="221330"/>
                    <a:pt x="217380" y="234864"/>
                    <a:pt x="228600" y="243840"/>
                  </a:cubicBezTo>
                  <a:cubicBezTo>
                    <a:pt x="284920" y="288896"/>
                    <a:pt x="257897" y="262299"/>
                    <a:pt x="312420" y="289560"/>
                  </a:cubicBezTo>
                  <a:cubicBezTo>
                    <a:pt x="325667" y="296184"/>
                    <a:pt x="337961" y="304570"/>
                    <a:pt x="350520" y="312420"/>
                  </a:cubicBezTo>
                  <a:cubicBezTo>
                    <a:pt x="358286" y="317274"/>
                    <a:pt x="365189" y="323564"/>
                    <a:pt x="373380" y="327660"/>
                  </a:cubicBezTo>
                  <a:cubicBezTo>
                    <a:pt x="380564" y="331252"/>
                    <a:pt x="388620" y="332740"/>
                    <a:pt x="396240" y="335280"/>
                  </a:cubicBezTo>
                  <a:cubicBezTo>
                    <a:pt x="415932" y="394356"/>
                    <a:pt x="412981" y="376071"/>
                    <a:pt x="396240" y="487680"/>
                  </a:cubicBezTo>
                  <a:cubicBezTo>
                    <a:pt x="394881" y="496737"/>
                    <a:pt x="386080" y="502920"/>
                    <a:pt x="381000" y="510540"/>
                  </a:cubicBezTo>
                  <a:cubicBezTo>
                    <a:pt x="389038" y="558765"/>
                    <a:pt x="373170" y="556260"/>
                    <a:pt x="396240" y="5562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rot="4816894">
              <a:off x="7739886" y="1379219"/>
              <a:ext cx="510650" cy="472440"/>
            </a:xfrm>
            <a:custGeom>
              <a:avLst/>
              <a:gdLst>
                <a:gd name="connsiteX0" fmla="*/ 0 w 510650"/>
                <a:gd name="connsiteY0" fmla="*/ 0 h 472440"/>
                <a:gd name="connsiteX1" fmla="*/ 7620 w 510650"/>
                <a:gd name="connsiteY1" fmla="*/ 38100 h 472440"/>
                <a:gd name="connsiteX2" fmla="*/ 30480 w 510650"/>
                <a:gd name="connsiteY2" fmla="*/ 68580 h 472440"/>
                <a:gd name="connsiteX3" fmla="*/ 83820 w 510650"/>
                <a:gd name="connsiteY3" fmla="*/ 129540 h 472440"/>
                <a:gd name="connsiteX4" fmla="*/ 175260 w 510650"/>
                <a:gd name="connsiteY4" fmla="*/ 182880 h 472440"/>
                <a:gd name="connsiteX5" fmla="*/ 198120 w 510650"/>
                <a:gd name="connsiteY5" fmla="*/ 190500 h 472440"/>
                <a:gd name="connsiteX6" fmla="*/ 220980 w 510650"/>
                <a:gd name="connsiteY6" fmla="*/ 205740 h 472440"/>
                <a:gd name="connsiteX7" fmla="*/ 243840 w 510650"/>
                <a:gd name="connsiteY7" fmla="*/ 213360 h 472440"/>
                <a:gd name="connsiteX8" fmla="*/ 266700 w 510650"/>
                <a:gd name="connsiteY8" fmla="*/ 228600 h 472440"/>
                <a:gd name="connsiteX9" fmla="*/ 304800 w 510650"/>
                <a:gd name="connsiteY9" fmla="*/ 236220 h 472440"/>
                <a:gd name="connsiteX10" fmla="*/ 327660 w 510650"/>
                <a:gd name="connsiteY10" fmla="*/ 243840 h 472440"/>
                <a:gd name="connsiteX11" fmla="*/ 441960 w 510650"/>
                <a:gd name="connsiteY11" fmla="*/ 251460 h 472440"/>
                <a:gd name="connsiteX12" fmla="*/ 449580 w 510650"/>
                <a:gd name="connsiteY12" fmla="*/ 281940 h 472440"/>
                <a:gd name="connsiteX13" fmla="*/ 480060 w 510650"/>
                <a:gd name="connsiteY13" fmla="*/ 335280 h 472440"/>
                <a:gd name="connsiteX14" fmla="*/ 495300 w 510650"/>
                <a:gd name="connsiteY14" fmla="*/ 403860 h 472440"/>
                <a:gd name="connsiteX15" fmla="*/ 510540 w 510650"/>
                <a:gd name="connsiteY15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0650" h="472440">
                  <a:moveTo>
                    <a:pt x="0" y="0"/>
                  </a:moveTo>
                  <a:cubicBezTo>
                    <a:pt x="2540" y="12700"/>
                    <a:pt x="2360" y="26265"/>
                    <a:pt x="7620" y="38100"/>
                  </a:cubicBezTo>
                  <a:cubicBezTo>
                    <a:pt x="12778" y="49705"/>
                    <a:pt x="23098" y="58246"/>
                    <a:pt x="30480" y="68580"/>
                  </a:cubicBezTo>
                  <a:cubicBezTo>
                    <a:pt x="49683" y="95464"/>
                    <a:pt x="51012" y="106381"/>
                    <a:pt x="83820" y="129540"/>
                  </a:cubicBezTo>
                  <a:cubicBezTo>
                    <a:pt x="112648" y="149889"/>
                    <a:pt x="141784" y="171721"/>
                    <a:pt x="175260" y="182880"/>
                  </a:cubicBezTo>
                  <a:cubicBezTo>
                    <a:pt x="182880" y="185420"/>
                    <a:pt x="190936" y="186908"/>
                    <a:pt x="198120" y="190500"/>
                  </a:cubicBezTo>
                  <a:cubicBezTo>
                    <a:pt x="206311" y="194596"/>
                    <a:pt x="212789" y="201644"/>
                    <a:pt x="220980" y="205740"/>
                  </a:cubicBezTo>
                  <a:cubicBezTo>
                    <a:pt x="228164" y="209332"/>
                    <a:pt x="236656" y="209768"/>
                    <a:pt x="243840" y="213360"/>
                  </a:cubicBezTo>
                  <a:cubicBezTo>
                    <a:pt x="252031" y="217456"/>
                    <a:pt x="258125" y="225384"/>
                    <a:pt x="266700" y="228600"/>
                  </a:cubicBezTo>
                  <a:cubicBezTo>
                    <a:pt x="278827" y="233148"/>
                    <a:pt x="292235" y="233079"/>
                    <a:pt x="304800" y="236220"/>
                  </a:cubicBezTo>
                  <a:cubicBezTo>
                    <a:pt x="312592" y="238168"/>
                    <a:pt x="319677" y="242953"/>
                    <a:pt x="327660" y="243840"/>
                  </a:cubicBezTo>
                  <a:cubicBezTo>
                    <a:pt x="365611" y="248057"/>
                    <a:pt x="403860" y="248920"/>
                    <a:pt x="441960" y="251460"/>
                  </a:cubicBezTo>
                  <a:cubicBezTo>
                    <a:pt x="444500" y="261620"/>
                    <a:pt x="445903" y="272134"/>
                    <a:pt x="449580" y="281940"/>
                  </a:cubicBezTo>
                  <a:cubicBezTo>
                    <a:pt x="457867" y="304038"/>
                    <a:pt x="467427" y="316330"/>
                    <a:pt x="480060" y="335280"/>
                  </a:cubicBezTo>
                  <a:cubicBezTo>
                    <a:pt x="484411" y="357033"/>
                    <a:pt x="488843" y="382338"/>
                    <a:pt x="495300" y="403860"/>
                  </a:cubicBezTo>
                  <a:cubicBezTo>
                    <a:pt x="512950" y="462692"/>
                    <a:pt x="510540" y="430725"/>
                    <a:pt x="510540" y="472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 rot="4816894">
              <a:off x="6190222" y="3290616"/>
              <a:ext cx="647700" cy="152400"/>
            </a:xfrm>
            <a:custGeom>
              <a:avLst/>
              <a:gdLst>
                <a:gd name="connsiteX0" fmla="*/ 0 w 647700"/>
                <a:gd name="connsiteY0" fmla="*/ 0 h 152400"/>
                <a:gd name="connsiteX1" fmla="*/ 266700 w 647700"/>
                <a:gd name="connsiteY1" fmla="*/ 7620 h 152400"/>
                <a:gd name="connsiteX2" fmla="*/ 312420 w 647700"/>
                <a:gd name="connsiteY2" fmla="*/ 30480 h 152400"/>
                <a:gd name="connsiteX3" fmla="*/ 335280 w 647700"/>
                <a:gd name="connsiteY3" fmla="*/ 53340 h 152400"/>
                <a:gd name="connsiteX4" fmla="*/ 358140 w 647700"/>
                <a:gd name="connsiteY4" fmla="*/ 60960 h 152400"/>
                <a:gd name="connsiteX5" fmla="*/ 381000 w 647700"/>
                <a:gd name="connsiteY5" fmla="*/ 76200 h 152400"/>
                <a:gd name="connsiteX6" fmla="*/ 403860 w 647700"/>
                <a:gd name="connsiteY6" fmla="*/ 83820 h 152400"/>
                <a:gd name="connsiteX7" fmla="*/ 426720 w 647700"/>
                <a:gd name="connsiteY7" fmla="*/ 99060 h 152400"/>
                <a:gd name="connsiteX8" fmla="*/ 449580 w 647700"/>
                <a:gd name="connsiteY8" fmla="*/ 106680 h 152400"/>
                <a:gd name="connsiteX9" fmla="*/ 541020 w 647700"/>
                <a:gd name="connsiteY9" fmla="*/ 121920 h 152400"/>
                <a:gd name="connsiteX10" fmla="*/ 563880 w 647700"/>
                <a:gd name="connsiteY10" fmla="*/ 129540 h 152400"/>
                <a:gd name="connsiteX11" fmla="*/ 632460 w 647700"/>
                <a:gd name="connsiteY11" fmla="*/ 144780 h 152400"/>
                <a:gd name="connsiteX12" fmla="*/ 647700 w 647700"/>
                <a:gd name="connsiteY1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700" h="152400">
                  <a:moveTo>
                    <a:pt x="0" y="0"/>
                  </a:moveTo>
                  <a:cubicBezTo>
                    <a:pt x="88900" y="2540"/>
                    <a:pt x="177887" y="2946"/>
                    <a:pt x="266700" y="7620"/>
                  </a:cubicBezTo>
                  <a:cubicBezTo>
                    <a:pt x="281373" y="8392"/>
                    <a:pt x="302117" y="21894"/>
                    <a:pt x="312420" y="30480"/>
                  </a:cubicBezTo>
                  <a:cubicBezTo>
                    <a:pt x="320699" y="37379"/>
                    <a:pt x="326314" y="47362"/>
                    <a:pt x="335280" y="53340"/>
                  </a:cubicBezTo>
                  <a:cubicBezTo>
                    <a:pt x="341963" y="57795"/>
                    <a:pt x="350956" y="57368"/>
                    <a:pt x="358140" y="60960"/>
                  </a:cubicBezTo>
                  <a:cubicBezTo>
                    <a:pt x="366331" y="65056"/>
                    <a:pt x="372809" y="72104"/>
                    <a:pt x="381000" y="76200"/>
                  </a:cubicBezTo>
                  <a:cubicBezTo>
                    <a:pt x="388184" y="79792"/>
                    <a:pt x="396676" y="80228"/>
                    <a:pt x="403860" y="83820"/>
                  </a:cubicBezTo>
                  <a:cubicBezTo>
                    <a:pt x="412051" y="87916"/>
                    <a:pt x="418529" y="94964"/>
                    <a:pt x="426720" y="99060"/>
                  </a:cubicBezTo>
                  <a:cubicBezTo>
                    <a:pt x="433904" y="102652"/>
                    <a:pt x="441788" y="104732"/>
                    <a:pt x="449580" y="106680"/>
                  </a:cubicBezTo>
                  <a:cubicBezTo>
                    <a:pt x="479293" y="114108"/>
                    <a:pt x="510913" y="117619"/>
                    <a:pt x="541020" y="121920"/>
                  </a:cubicBezTo>
                  <a:cubicBezTo>
                    <a:pt x="548640" y="124460"/>
                    <a:pt x="556088" y="127592"/>
                    <a:pt x="563880" y="129540"/>
                  </a:cubicBezTo>
                  <a:cubicBezTo>
                    <a:pt x="588038" y="135579"/>
                    <a:pt x="608993" y="136958"/>
                    <a:pt x="632460" y="144780"/>
                  </a:cubicBezTo>
                  <a:cubicBezTo>
                    <a:pt x="637848" y="146576"/>
                    <a:pt x="642620" y="149860"/>
                    <a:pt x="647700" y="152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17584390">
              <a:off x="7464380" y="2571462"/>
              <a:ext cx="409924" cy="556282"/>
            </a:xfrm>
            <a:custGeom>
              <a:avLst/>
              <a:gdLst>
                <a:gd name="connsiteX0" fmla="*/ 0 w 409924"/>
                <a:gd name="connsiteY0" fmla="*/ 0 h 556282"/>
                <a:gd name="connsiteX1" fmla="*/ 15240 w 409924"/>
                <a:gd name="connsiteY1" fmla="*/ 60960 h 556282"/>
                <a:gd name="connsiteX2" fmla="*/ 38100 w 409924"/>
                <a:gd name="connsiteY2" fmla="*/ 83820 h 556282"/>
                <a:gd name="connsiteX3" fmla="*/ 91440 w 409924"/>
                <a:gd name="connsiteY3" fmla="*/ 137160 h 556282"/>
                <a:gd name="connsiteX4" fmla="*/ 137160 w 409924"/>
                <a:gd name="connsiteY4" fmla="*/ 182880 h 556282"/>
                <a:gd name="connsiteX5" fmla="*/ 198120 w 409924"/>
                <a:gd name="connsiteY5" fmla="*/ 213360 h 556282"/>
                <a:gd name="connsiteX6" fmla="*/ 228600 w 409924"/>
                <a:gd name="connsiteY6" fmla="*/ 243840 h 556282"/>
                <a:gd name="connsiteX7" fmla="*/ 312420 w 409924"/>
                <a:gd name="connsiteY7" fmla="*/ 289560 h 556282"/>
                <a:gd name="connsiteX8" fmla="*/ 350520 w 409924"/>
                <a:gd name="connsiteY8" fmla="*/ 312420 h 556282"/>
                <a:gd name="connsiteX9" fmla="*/ 373380 w 409924"/>
                <a:gd name="connsiteY9" fmla="*/ 327660 h 556282"/>
                <a:gd name="connsiteX10" fmla="*/ 396240 w 409924"/>
                <a:gd name="connsiteY10" fmla="*/ 335280 h 556282"/>
                <a:gd name="connsiteX11" fmla="*/ 396240 w 409924"/>
                <a:gd name="connsiteY11" fmla="*/ 487680 h 556282"/>
                <a:gd name="connsiteX12" fmla="*/ 381000 w 409924"/>
                <a:gd name="connsiteY12" fmla="*/ 510540 h 556282"/>
                <a:gd name="connsiteX13" fmla="*/ 396240 w 409924"/>
                <a:gd name="connsiteY13" fmla="*/ 556260 h 55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9924" h="556282">
                  <a:moveTo>
                    <a:pt x="0" y="0"/>
                  </a:moveTo>
                  <a:cubicBezTo>
                    <a:pt x="5080" y="20320"/>
                    <a:pt x="6573" y="41892"/>
                    <a:pt x="15240" y="60960"/>
                  </a:cubicBezTo>
                  <a:cubicBezTo>
                    <a:pt x="19699" y="70770"/>
                    <a:pt x="31201" y="75541"/>
                    <a:pt x="38100" y="83820"/>
                  </a:cubicBezTo>
                  <a:cubicBezTo>
                    <a:pt x="96937" y="154424"/>
                    <a:pt x="-15213" y="40202"/>
                    <a:pt x="91440" y="137160"/>
                  </a:cubicBezTo>
                  <a:cubicBezTo>
                    <a:pt x="107388" y="151658"/>
                    <a:pt x="119622" y="170353"/>
                    <a:pt x="137160" y="182880"/>
                  </a:cubicBezTo>
                  <a:cubicBezTo>
                    <a:pt x="155647" y="196085"/>
                    <a:pt x="179217" y="200758"/>
                    <a:pt x="198120" y="213360"/>
                  </a:cubicBezTo>
                  <a:cubicBezTo>
                    <a:pt x="210075" y="221330"/>
                    <a:pt x="217380" y="234864"/>
                    <a:pt x="228600" y="243840"/>
                  </a:cubicBezTo>
                  <a:cubicBezTo>
                    <a:pt x="284920" y="288896"/>
                    <a:pt x="257897" y="262299"/>
                    <a:pt x="312420" y="289560"/>
                  </a:cubicBezTo>
                  <a:cubicBezTo>
                    <a:pt x="325667" y="296184"/>
                    <a:pt x="337961" y="304570"/>
                    <a:pt x="350520" y="312420"/>
                  </a:cubicBezTo>
                  <a:cubicBezTo>
                    <a:pt x="358286" y="317274"/>
                    <a:pt x="365189" y="323564"/>
                    <a:pt x="373380" y="327660"/>
                  </a:cubicBezTo>
                  <a:cubicBezTo>
                    <a:pt x="380564" y="331252"/>
                    <a:pt x="388620" y="332740"/>
                    <a:pt x="396240" y="335280"/>
                  </a:cubicBezTo>
                  <a:cubicBezTo>
                    <a:pt x="415932" y="394356"/>
                    <a:pt x="412981" y="376071"/>
                    <a:pt x="396240" y="487680"/>
                  </a:cubicBezTo>
                  <a:cubicBezTo>
                    <a:pt x="394881" y="496737"/>
                    <a:pt x="386080" y="502920"/>
                    <a:pt x="381000" y="510540"/>
                  </a:cubicBezTo>
                  <a:cubicBezTo>
                    <a:pt x="389038" y="558765"/>
                    <a:pt x="373170" y="556260"/>
                    <a:pt x="396240" y="556260"/>
                  </a:cubicBezTo>
                </a:path>
              </a:pathLst>
            </a:custGeom>
            <a:solidFill>
              <a:srgbClr val="FFFFFF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17584390">
              <a:off x="7326400" y="2164793"/>
              <a:ext cx="510650" cy="472440"/>
            </a:xfrm>
            <a:custGeom>
              <a:avLst/>
              <a:gdLst>
                <a:gd name="connsiteX0" fmla="*/ 0 w 510650"/>
                <a:gd name="connsiteY0" fmla="*/ 0 h 472440"/>
                <a:gd name="connsiteX1" fmla="*/ 7620 w 510650"/>
                <a:gd name="connsiteY1" fmla="*/ 38100 h 472440"/>
                <a:gd name="connsiteX2" fmla="*/ 30480 w 510650"/>
                <a:gd name="connsiteY2" fmla="*/ 68580 h 472440"/>
                <a:gd name="connsiteX3" fmla="*/ 83820 w 510650"/>
                <a:gd name="connsiteY3" fmla="*/ 129540 h 472440"/>
                <a:gd name="connsiteX4" fmla="*/ 175260 w 510650"/>
                <a:gd name="connsiteY4" fmla="*/ 182880 h 472440"/>
                <a:gd name="connsiteX5" fmla="*/ 198120 w 510650"/>
                <a:gd name="connsiteY5" fmla="*/ 190500 h 472440"/>
                <a:gd name="connsiteX6" fmla="*/ 220980 w 510650"/>
                <a:gd name="connsiteY6" fmla="*/ 205740 h 472440"/>
                <a:gd name="connsiteX7" fmla="*/ 243840 w 510650"/>
                <a:gd name="connsiteY7" fmla="*/ 213360 h 472440"/>
                <a:gd name="connsiteX8" fmla="*/ 266700 w 510650"/>
                <a:gd name="connsiteY8" fmla="*/ 228600 h 472440"/>
                <a:gd name="connsiteX9" fmla="*/ 304800 w 510650"/>
                <a:gd name="connsiteY9" fmla="*/ 236220 h 472440"/>
                <a:gd name="connsiteX10" fmla="*/ 327660 w 510650"/>
                <a:gd name="connsiteY10" fmla="*/ 243840 h 472440"/>
                <a:gd name="connsiteX11" fmla="*/ 441960 w 510650"/>
                <a:gd name="connsiteY11" fmla="*/ 251460 h 472440"/>
                <a:gd name="connsiteX12" fmla="*/ 449580 w 510650"/>
                <a:gd name="connsiteY12" fmla="*/ 281940 h 472440"/>
                <a:gd name="connsiteX13" fmla="*/ 480060 w 510650"/>
                <a:gd name="connsiteY13" fmla="*/ 335280 h 472440"/>
                <a:gd name="connsiteX14" fmla="*/ 495300 w 510650"/>
                <a:gd name="connsiteY14" fmla="*/ 403860 h 472440"/>
                <a:gd name="connsiteX15" fmla="*/ 510540 w 510650"/>
                <a:gd name="connsiteY15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0650" h="472440">
                  <a:moveTo>
                    <a:pt x="0" y="0"/>
                  </a:moveTo>
                  <a:cubicBezTo>
                    <a:pt x="2540" y="12700"/>
                    <a:pt x="2360" y="26265"/>
                    <a:pt x="7620" y="38100"/>
                  </a:cubicBezTo>
                  <a:cubicBezTo>
                    <a:pt x="12778" y="49705"/>
                    <a:pt x="23098" y="58246"/>
                    <a:pt x="30480" y="68580"/>
                  </a:cubicBezTo>
                  <a:cubicBezTo>
                    <a:pt x="49683" y="95464"/>
                    <a:pt x="51012" y="106381"/>
                    <a:pt x="83820" y="129540"/>
                  </a:cubicBezTo>
                  <a:cubicBezTo>
                    <a:pt x="112648" y="149889"/>
                    <a:pt x="141784" y="171721"/>
                    <a:pt x="175260" y="182880"/>
                  </a:cubicBezTo>
                  <a:cubicBezTo>
                    <a:pt x="182880" y="185420"/>
                    <a:pt x="190936" y="186908"/>
                    <a:pt x="198120" y="190500"/>
                  </a:cubicBezTo>
                  <a:cubicBezTo>
                    <a:pt x="206311" y="194596"/>
                    <a:pt x="212789" y="201644"/>
                    <a:pt x="220980" y="205740"/>
                  </a:cubicBezTo>
                  <a:cubicBezTo>
                    <a:pt x="228164" y="209332"/>
                    <a:pt x="236656" y="209768"/>
                    <a:pt x="243840" y="213360"/>
                  </a:cubicBezTo>
                  <a:cubicBezTo>
                    <a:pt x="252031" y="217456"/>
                    <a:pt x="258125" y="225384"/>
                    <a:pt x="266700" y="228600"/>
                  </a:cubicBezTo>
                  <a:cubicBezTo>
                    <a:pt x="278827" y="233148"/>
                    <a:pt x="292235" y="233079"/>
                    <a:pt x="304800" y="236220"/>
                  </a:cubicBezTo>
                  <a:cubicBezTo>
                    <a:pt x="312592" y="238168"/>
                    <a:pt x="319677" y="242953"/>
                    <a:pt x="327660" y="243840"/>
                  </a:cubicBezTo>
                  <a:cubicBezTo>
                    <a:pt x="365611" y="248057"/>
                    <a:pt x="403860" y="248920"/>
                    <a:pt x="441960" y="251460"/>
                  </a:cubicBezTo>
                  <a:cubicBezTo>
                    <a:pt x="444500" y="261620"/>
                    <a:pt x="445903" y="272134"/>
                    <a:pt x="449580" y="281940"/>
                  </a:cubicBezTo>
                  <a:cubicBezTo>
                    <a:pt x="457867" y="304038"/>
                    <a:pt x="467427" y="316330"/>
                    <a:pt x="480060" y="335280"/>
                  </a:cubicBezTo>
                  <a:cubicBezTo>
                    <a:pt x="484411" y="357033"/>
                    <a:pt x="488843" y="382338"/>
                    <a:pt x="495300" y="403860"/>
                  </a:cubicBezTo>
                  <a:cubicBezTo>
                    <a:pt x="512950" y="462692"/>
                    <a:pt x="510540" y="430725"/>
                    <a:pt x="510540" y="472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rot="17584390">
              <a:off x="7148506" y="3413537"/>
              <a:ext cx="647700" cy="152400"/>
            </a:xfrm>
            <a:custGeom>
              <a:avLst/>
              <a:gdLst>
                <a:gd name="connsiteX0" fmla="*/ 0 w 647700"/>
                <a:gd name="connsiteY0" fmla="*/ 0 h 152400"/>
                <a:gd name="connsiteX1" fmla="*/ 266700 w 647700"/>
                <a:gd name="connsiteY1" fmla="*/ 7620 h 152400"/>
                <a:gd name="connsiteX2" fmla="*/ 312420 w 647700"/>
                <a:gd name="connsiteY2" fmla="*/ 30480 h 152400"/>
                <a:gd name="connsiteX3" fmla="*/ 335280 w 647700"/>
                <a:gd name="connsiteY3" fmla="*/ 53340 h 152400"/>
                <a:gd name="connsiteX4" fmla="*/ 358140 w 647700"/>
                <a:gd name="connsiteY4" fmla="*/ 60960 h 152400"/>
                <a:gd name="connsiteX5" fmla="*/ 381000 w 647700"/>
                <a:gd name="connsiteY5" fmla="*/ 76200 h 152400"/>
                <a:gd name="connsiteX6" fmla="*/ 403860 w 647700"/>
                <a:gd name="connsiteY6" fmla="*/ 83820 h 152400"/>
                <a:gd name="connsiteX7" fmla="*/ 426720 w 647700"/>
                <a:gd name="connsiteY7" fmla="*/ 99060 h 152400"/>
                <a:gd name="connsiteX8" fmla="*/ 449580 w 647700"/>
                <a:gd name="connsiteY8" fmla="*/ 106680 h 152400"/>
                <a:gd name="connsiteX9" fmla="*/ 541020 w 647700"/>
                <a:gd name="connsiteY9" fmla="*/ 121920 h 152400"/>
                <a:gd name="connsiteX10" fmla="*/ 563880 w 647700"/>
                <a:gd name="connsiteY10" fmla="*/ 129540 h 152400"/>
                <a:gd name="connsiteX11" fmla="*/ 632460 w 647700"/>
                <a:gd name="connsiteY11" fmla="*/ 144780 h 152400"/>
                <a:gd name="connsiteX12" fmla="*/ 647700 w 647700"/>
                <a:gd name="connsiteY1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700" h="152400">
                  <a:moveTo>
                    <a:pt x="0" y="0"/>
                  </a:moveTo>
                  <a:cubicBezTo>
                    <a:pt x="88900" y="2540"/>
                    <a:pt x="177887" y="2946"/>
                    <a:pt x="266700" y="7620"/>
                  </a:cubicBezTo>
                  <a:cubicBezTo>
                    <a:pt x="281373" y="8392"/>
                    <a:pt x="302117" y="21894"/>
                    <a:pt x="312420" y="30480"/>
                  </a:cubicBezTo>
                  <a:cubicBezTo>
                    <a:pt x="320699" y="37379"/>
                    <a:pt x="326314" y="47362"/>
                    <a:pt x="335280" y="53340"/>
                  </a:cubicBezTo>
                  <a:cubicBezTo>
                    <a:pt x="341963" y="57795"/>
                    <a:pt x="350956" y="57368"/>
                    <a:pt x="358140" y="60960"/>
                  </a:cubicBezTo>
                  <a:cubicBezTo>
                    <a:pt x="366331" y="65056"/>
                    <a:pt x="372809" y="72104"/>
                    <a:pt x="381000" y="76200"/>
                  </a:cubicBezTo>
                  <a:cubicBezTo>
                    <a:pt x="388184" y="79792"/>
                    <a:pt x="396676" y="80228"/>
                    <a:pt x="403860" y="83820"/>
                  </a:cubicBezTo>
                  <a:cubicBezTo>
                    <a:pt x="412051" y="87916"/>
                    <a:pt x="418529" y="94964"/>
                    <a:pt x="426720" y="99060"/>
                  </a:cubicBezTo>
                  <a:cubicBezTo>
                    <a:pt x="433904" y="102652"/>
                    <a:pt x="441788" y="104732"/>
                    <a:pt x="449580" y="106680"/>
                  </a:cubicBezTo>
                  <a:cubicBezTo>
                    <a:pt x="479293" y="114108"/>
                    <a:pt x="510913" y="117619"/>
                    <a:pt x="541020" y="121920"/>
                  </a:cubicBezTo>
                  <a:cubicBezTo>
                    <a:pt x="548640" y="124460"/>
                    <a:pt x="556088" y="127592"/>
                    <a:pt x="563880" y="129540"/>
                  </a:cubicBezTo>
                  <a:cubicBezTo>
                    <a:pt x="588038" y="135579"/>
                    <a:pt x="608993" y="136958"/>
                    <a:pt x="632460" y="144780"/>
                  </a:cubicBezTo>
                  <a:cubicBezTo>
                    <a:pt x="637848" y="146576"/>
                    <a:pt x="642620" y="149860"/>
                    <a:pt x="647700" y="152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rot="20860999">
              <a:off x="7325926" y="2268814"/>
              <a:ext cx="409924" cy="556282"/>
            </a:xfrm>
            <a:custGeom>
              <a:avLst/>
              <a:gdLst>
                <a:gd name="connsiteX0" fmla="*/ 0 w 409924"/>
                <a:gd name="connsiteY0" fmla="*/ 0 h 556282"/>
                <a:gd name="connsiteX1" fmla="*/ 15240 w 409924"/>
                <a:gd name="connsiteY1" fmla="*/ 60960 h 556282"/>
                <a:gd name="connsiteX2" fmla="*/ 38100 w 409924"/>
                <a:gd name="connsiteY2" fmla="*/ 83820 h 556282"/>
                <a:gd name="connsiteX3" fmla="*/ 91440 w 409924"/>
                <a:gd name="connsiteY3" fmla="*/ 137160 h 556282"/>
                <a:gd name="connsiteX4" fmla="*/ 137160 w 409924"/>
                <a:gd name="connsiteY4" fmla="*/ 182880 h 556282"/>
                <a:gd name="connsiteX5" fmla="*/ 198120 w 409924"/>
                <a:gd name="connsiteY5" fmla="*/ 213360 h 556282"/>
                <a:gd name="connsiteX6" fmla="*/ 228600 w 409924"/>
                <a:gd name="connsiteY6" fmla="*/ 243840 h 556282"/>
                <a:gd name="connsiteX7" fmla="*/ 312420 w 409924"/>
                <a:gd name="connsiteY7" fmla="*/ 289560 h 556282"/>
                <a:gd name="connsiteX8" fmla="*/ 350520 w 409924"/>
                <a:gd name="connsiteY8" fmla="*/ 312420 h 556282"/>
                <a:gd name="connsiteX9" fmla="*/ 373380 w 409924"/>
                <a:gd name="connsiteY9" fmla="*/ 327660 h 556282"/>
                <a:gd name="connsiteX10" fmla="*/ 396240 w 409924"/>
                <a:gd name="connsiteY10" fmla="*/ 335280 h 556282"/>
                <a:gd name="connsiteX11" fmla="*/ 396240 w 409924"/>
                <a:gd name="connsiteY11" fmla="*/ 487680 h 556282"/>
                <a:gd name="connsiteX12" fmla="*/ 381000 w 409924"/>
                <a:gd name="connsiteY12" fmla="*/ 510540 h 556282"/>
                <a:gd name="connsiteX13" fmla="*/ 396240 w 409924"/>
                <a:gd name="connsiteY13" fmla="*/ 556260 h 55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9924" h="556282">
                  <a:moveTo>
                    <a:pt x="0" y="0"/>
                  </a:moveTo>
                  <a:cubicBezTo>
                    <a:pt x="5080" y="20320"/>
                    <a:pt x="6573" y="41892"/>
                    <a:pt x="15240" y="60960"/>
                  </a:cubicBezTo>
                  <a:cubicBezTo>
                    <a:pt x="19699" y="70770"/>
                    <a:pt x="31201" y="75541"/>
                    <a:pt x="38100" y="83820"/>
                  </a:cubicBezTo>
                  <a:cubicBezTo>
                    <a:pt x="96937" y="154424"/>
                    <a:pt x="-15213" y="40202"/>
                    <a:pt x="91440" y="137160"/>
                  </a:cubicBezTo>
                  <a:cubicBezTo>
                    <a:pt x="107388" y="151658"/>
                    <a:pt x="119622" y="170353"/>
                    <a:pt x="137160" y="182880"/>
                  </a:cubicBezTo>
                  <a:cubicBezTo>
                    <a:pt x="155647" y="196085"/>
                    <a:pt x="179217" y="200758"/>
                    <a:pt x="198120" y="213360"/>
                  </a:cubicBezTo>
                  <a:cubicBezTo>
                    <a:pt x="210075" y="221330"/>
                    <a:pt x="217380" y="234864"/>
                    <a:pt x="228600" y="243840"/>
                  </a:cubicBezTo>
                  <a:cubicBezTo>
                    <a:pt x="284920" y="288896"/>
                    <a:pt x="257897" y="262299"/>
                    <a:pt x="312420" y="289560"/>
                  </a:cubicBezTo>
                  <a:cubicBezTo>
                    <a:pt x="325667" y="296184"/>
                    <a:pt x="337961" y="304570"/>
                    <a:pt x="350520" y="312420"/>
                  </a:cubicBezTo>
                  <a:cubicBezTo>
                    <a:pt x="358286" y="317274"/>
                    <a:pt x="365189" y="323564"/>
                    <a:pt x="373380" y="327660"/>
                  </a:cubicBezTo>
                  <a:cubicBezTo>
                    <a:pt x="380564" y="331252"/>
                    <a:pt x="388620" y="332740"/>
                    <a:pt x="396240" y="335280"/>
                  </a:cubicBezTo>
                  <a:cubicBezTo>
                    <a:pt x="415932" y="394356"/>
                    <a:pt x="412981" y="376071"/>
                    <a:pt x="396240" y="487680"/>
                  </a:cubicBezTo>
                  <a:cubicBezTo>
                    <a:pt x="394881" y="496737"/>
                    <a:pt x="386080" y="502920"/>
                    <a:pt x="381000" y="510540"/>
                  </a:cubicBezTo>
                  <a:cubicBezTo>
                    <a:pt x="389038" y="558765"/>
                    <a:pt x="373170" y="556260"/>
                    <a:pt x="396240" y="5562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20860999">
              <a:off x="8079586" y="2622196"/>
              <a:ext cx="510650" cy="472440"/>
            </a:xfrm>
            <a:custGeom>
              <a:avLst/>
              <a:gdLst>
                <a:gd name="connsiteX0" fmla="*/ 0 w 510650"/>
                <a:gd name="connsiteY0" fmla="*/ 0 h 472440"/>
                <a:gd name="connsiteX1" fmla="*/ 7620 w 510650"/>
                <a:gd name="connsiteY1" fmla="*/ 38100 h 472440"/>
                <a:gd name="connsiteX2" fmla="*/ 30480 w 510650"/>
                <a:gd name="connsiteY2" fmla="*/ 68580 h 472440"/>
                <a:gd name="connsiteX3" fmla="*/ 83820 w 510650"/>
                <a:gd name="connsiteY3" fmla="*/ 129540 h 472440"/>
                <a:gd name="connsiteX4" fmla="*/ 175260 w 510650"/>
                <a:gd name="connsiteY4" fmla="*/ 182880 h 472440"/>
                <a:gd name="connsiteX5" fmla="*/ 198120 w 510650"/>
                <a:gd name="connsiteY5" fmla="*/ 190500 h 472440"/>
                <a:gd name="connsiteX6" fmla="*/ 220980 w 510650"/>
                <a:gd name="connsiteY6" fmla="*/ 205740 h 472440"/>
                <a:gd name="connsiteX7" fmla="*/ 243840 w 510650"/>
                <a:gd name="connsiteY7" fmla="*/ 213360 h 472440"/>
                <a:gd name="connsiteX8" fmla="*/ 266700 w 510650"/>
                <a:gd name="connsiteY8" fmla="*/ 228600 h 472440"/>
                <a:gd name="connsiteX9" fmla="*/ 304800 w 510650"/>
                <a:gd name="connsiteY9" fmla="*/ 236220 h 472440"/>
                <a:gd name="connsiteX10" fmla="*/ 327660 w 510650"/>
                <a:gd name="connsiteY10" fmla="*/ 243840 h 472440"/>
                <a:gd name="connsiteX11" fmla="*/ 441960 w 510650"/>
                <a:gd name="connsiteY11" fmla="*/ 251460 h 472440"/>
                <a:gd name="connsiteX12" fmla="*/ 449580 w 510650"/>
                <a:gd name="connsiteY12" fmla="*/ 281940 h 472440"/>
                <a:gd name="connsiteX13" fmla="*/ 480060 w 510650"/>
                <a:gd name="connsiteY13" fmla="*/ 335280 h 472440"/>
                <a:gd name="connsiteX14" fmla="*/ 495300 w 510650"/>
                <a:gd name="connsiteY14" fmla="*/ 403860 h 472440"/>
                <a:gd name="connsiteX15" fmla="*/ 510540 w 510650"/>
                <a:gd name="connsiteY15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0650" h="472440">
                  <a:moveTo>
                    <a:pt x="0" y="0"/>
                  </a:moveTo>
                  <a:cubicBezTo>
                    <a:pt x="2540" y="12700"/>
                    <a:pt x="2360" y="26265"/>
                    <a:pt x="7620" y="38100"/>
                  </a:cubicBezTo>
                  <a:cubicBezTo>
                    <a:pt x="12778" y="49705"/>
                    <a:pt x="23098" y="58246"/>
                    <a:pt x="30480" y="68580"/>
                  </a:cubicBezTo>
                  <a:cubicBezTo>
                    <a:pt x="49683" y="95464"/>
                    <a:pt x="51012" y="106381"/>
                    <a:pt x="83820" y="129540"/>
                  </a:cubicBezTo>
                  <a:cubicBezTo>
                    <a:pt x="112648" y="149889"/>
                    <a:pt x="141784" y="171721"/>
                    <a:pt x="175260" y="182880"/>
                  </a:cubicBezTo>
                  <a:cubicBezTo>
                    <a:pt x="182880" y="185420"/>
                    <a:pt x="190936" y="186908"/>
                    <a:pt x="198120" y="190500"/>
                  </a:cubicBezTo>
                  <a:cubicBezTo>
                    <a:pt x="206311" y="194596"/>
                    <a:pt x="212789" y="201644"/>
                    <a:pt x="220980" y="205740"/>
                  </a:cubicBezTo>
                  <a:cubicBezTo>
                    <a:pt x="228164" y="209332"/>
                    <a:pt x="236656" y="209768"/>
                    <a:pt x="243840" y="213360"/>
                  </a:cubicBezTo>
                  <a:cubicBezTo>
                    <a:pt x="252031" y="217456"/>
                    <a:pt x="258125" y="225384"/>
                    <a:pt x="266700" y="228600"/>
                  </a:cubicBezTo>
                  <a:cubicBezTo>
                    <a:pt x="278827" y="233148"/>
                    <a:pt x="292235" y="233079"/>
                    <a:pt x="304800" y="236220"/>
                  </a:cubicBezTo>
                  <a:cubicBezTo>
                    <a:pt x="312592" y="238168"/>
                    <a:pt x="319677" y="242953"/>
                    <a:pt x="327660" y="243840"/>
                  </a:cubicBezTo>
                  <a:cubicBezTo>
                    <a:pt x="365611" y="248057"/>
                    <a:pt x="403860" y="248920"/>
                    <a:pt x="441960" y="251460"/>
                  </a:cubicBezTo>
                  <a:cubicBezTo>
                    <a:pt x="444500" y="261620"/>
                    <a:pt x="445903" y="272134"/>
                    <a:pt x="449580" y="281940"/>
                  </a:cubicBezTo>
                  <a:cubicBezTo>
                    <a:pt x="457867" y="304038"/>
                    <a:pt x="467427" y="316330"/>
                    <a:pt x="480060" y="335280"/>
                  </a:cubicBezTo>
                  <a:cubicBezTo>
                    <a:pt x="484411" y="357033"/>
                    <a:pt x="488843" y="382338"/>
                    <a:pt x="495300" y="403860"/>
                  </a:cubicBezTo>
                  <a:cubicBezTo>
                    <a:pt x="512950" y="462692"/>
                    <a:pt x="510540" y="430725"/>
                    <a:pt x="510540" y="472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20860999">
              <a:off x="6411921" y="2061802"/>
              <a:ext cx="647700" cy="152400"/>
            </a:xfrm>
            <a:custGeom>
              <a:avLst/>
              <a:gdLst>
                <a:gd name="connsiteX0" fmla="*/ 0 w 647700"/>
                <a:gd name="connsiteY0" fmla="*/ 0 h 152400"/>
                <a:gd name="connsiteX1" fmla="*/ 266700 w 647700"/>
                <a:gd name="connsiteY1" fmla="*/ 7620 h 152400"/>
                <a:gd name="connsiteX2" fmla="*/ 312420 w 647700"/>
                <a:gd name="connsiteY2" fmla="*/ 30480 h 152400"/>
                <a:gd name="connsiteX3" fmla="*/ 335280 w 647700"/>
                <a:gd name="connsiteY3" fmla="*/ 53340 h 152400"/>
                <a:gd name="connsiteX4" fmla="*/ 358140 w 647700"/>
                <a:gd name="connsiteY4" fmla="*/ 60960 h 152400"/>
                <a:gd name="connsiteX5" fmla="*/ 381000 w 647700"/>
                <a:gd name="connsiteY5" fmla="*/ 76200 h 152400"/>
                <a:gd name="connsiteX6" fmla="*/ 403860 w 647700"/>
                <a:gd name="connsiteY6" fmla="*/ 83820 h 152400"/>
                <a:gd name="connsiteX7" fmla="*/ 426720 w 647700"/>
                <a:gd name="connsiteY7" fmla="*/ 99060 h 152400"/>
                <a:gd name="connsiteX8" fmla="*/ 449580 w 647700"/>
                <a:gd name="connsiteY8" fmla="*/ 106680 h 152400"/>
                <a:gd name="connsiteX9" fmla="*/ 541020 w 647700"/>
                <a:gd name="connsiteY9" fmla="*/ 121920 h 152400"/>
                <a:gd name="connsiteX10" fmla="*/ 563880 w 647700"/>
                <a:gd name="connsiteY10" fmla="*/ 129540 h 152400"/>
                <a:gd name="connsiteX11" fmla="*/ 632460 w 647700"/>
                <a:gd name="connsiteY11" fmla="*/ 144780 h 152400"/>
                <a:gd name="connsiteX12" fmla="*/ 647700 w 647700"/>
                <a:gd name="connsiteY1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700" h="152400">
                  <a:moveTo>
                    <a:pt x="0" y="0"/>
                  </a:moveTo>
                  <a:cubicBezTo>
                    <a:pt x="88900" y="2540"/>
                    <a:pt x="177887" y="2946"/>
                    <a:pt x="266700" y="7620"/>
                  </a:cubicBezTo>
                  <a:cubicBezTo>
                    <a:pt x="281373" y="8392"/>
                    <a:pt x="302117" y="21894"/>
                    <a:pt x="312420" y="30480"/>
                  </a:cubicBezTo>
                  <a:cubicBezTo>
                    <a:pt x="320699" y="37379"/>
                    <a:pt x="326314" y="47362"/>
                    <a:pt x="335280" y="53340"/>
                  </a:cubicBezTo>
                  <a:cubicBezTo>
                    <a:pt x="341963" y="57795"/>
                    <a:pt x="350956" y="57368"/>
                    <a:pt x="358140" y="60960"/>
                  </a:cubicBezTo>
                  <a:cubicBezTo>
                    <a:pt x="366331" y="65056"/>
                    <a:pt x="372809" y="72104"/>
                    <a:pt x="381000" y="76200"/>
                  </a:cubicBezTo>
                  <a:cubicBezTo>
                    <a:pt x="388184" y="79792"/>
                    <a:pt x="396676" y="80228"/>
                    <a:pt x="403860" y="83820"/>
                  </a:cubicBezTo>
                  <a:cubicBezTo>
                    <a:pt x="412051" y="87916"/>
                    <a:pt x="418529" y="94964"/>
                    <a:pt x="426720" y="99060"/>
                  </a:cubicBezTo>
                  <a:cubicBezTo>
                    <a:pt x="433904" y="102652"/>
                    <a:pt x="441788" y="104732"/>
                    <a:pt x="449580" y="106680"/>
                  </a:cubicBezTo>
                  <a:cubicBezTo>
                    <a:pt x="479293" y="114108"/>
                    <a:pt x="510913" y="117619"/>
                    <a:pt x="541020" y="121920"/>
                  </a:cubicBezTo>
                  <a:cubicBezTo>
                    <a:pt x="548640" y="124460"/>
                    <a:pt x="556088" y="127592"/>
                    <a:pt x="563880" y="129540"/>
                  </a:cubicBezTo>
                  <a:cubicBezTo>
                    <a:pt x="588038" y="135579"/>
                    <a:pt x="608993" y="136958"/>
                    <a:pt x="632460" y="144780"/>
                  </a:cubicBezTo>
                  <a:cubicBezTo>
                    <a:pt x="637848" y="146576"/>
                    <a:pt x="642620" y="149860"/>
                    <a:pt x="647700" y="152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 rot="6764382">
              <a:off x="6897490" y="1412446"/>
              <a:ext cx="409924" cy="556282"/>
            </a:xfrm>
            <a:custGeom>
              <a:avLst/>
              <a:gdLst>
                <a:gd name="connsiteX0" fmla="*/ 0 w 409924"/>
                <a:gd name="connsiteY0" fmla="*/ 0 h 556282"/>
                <a:gd name="connsiteX1" fmla="*/ 15240 w 409924"/>
                <a:gd name="connsiteY1" fmla="*/ 60960 h 556282"/>
                <a:gd name="connsiteX2" fmla="*/ 38100 w 409924"/>
                <a:gd name="connsiteY2" fmla="*/ 83820 h 556282"/>
                <a:gd name="connsiteX3" fmla="*/ 91440 w 409924"/>
                <a:gd name="connsiteY3" fmla="*/ 137160 h 556282"/>
                <a:gd name="connsiteX4" fmla="*/ 137160 w 409924"/>
                <a:gd name="connsiteY4" fmla="*/ 182880 h 556282"/>
                <a:gd name="connsiteX5" fmla="*/ 198120 w 409924"/>
                <a:gd name="connsiteY5" fmla="*/ 213360 h 556282"/>
                <a:gd name="connsiteX6" fmla="*/ 228600 w 409924"/>
                <a:gd name="connsiteY6" fmla="*/ 243840 h 556282"/>
                <a:gd name="connsiteX7" fmla="*/ 312420 w 409924"/>
                <a:gd name="connsiteY7" fmla="*/ 289560 h 556282"/>
                <a:gd name="connsiteX8" fmla="*/ 350520 w 409924"/>
                <a:gd name="connsiteY8" fmla="*/ 312420 h 556282"/>
                <a:gd name="connsiteX9" fmla="*/ 373380 w 409924"/>
                <a:gd name="connsiteY9" fmla="*/ 327660 h 556282"/>
                <a:gd name="connsiteX10" fmla="*/ 396240 w 409924"/>
                <a:gd name="connsiteY10" fmla="*/ 335280 h 556282"/>
                <a:gd name="connsiteX11" fmla="*/ 396240 w 409924"/>
                <a:gd name="connsiteY11" fmla="*/ 487680 h 556282"/>
                <a:gd name="connsiteX12" fmla="*/ 381000 w 409924"/>
                <a:gd name="connsiteY12" fmla="*/ 510540 h 556282"/>
                <a:gd name="connsiteX13" fmla="*/ 396240 w 409924"/>
                <a:gd name="connsiteY13" fmla="*/ 556260 h 55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9924" h="556282">
                  <a:moveTo>
                    <a:pt x="0" y="0"/>
                  </a:moveTo>
                  <a:cubicBezTo>
                    <a:pt x="5080" y="20320"/>
                    <a:pt x="6573" y="41892"/>
                    <a:pt x="15240" y="60960"/>
                  </a:cubicBezTo>
                  <a:cubicBezTo>
                    <a:pt x="19699" y="70770"/>
                    <a:pt x="31201" y="75541"/>
                    <a:pt x="38100" y="83820"/>
                  </a:cubicBezTo>
                  <a:cubicBezTo>
                    <a:pt x="96937" y="154424"/>
                    <a:pt x="-15213" y="40202"/>
                    <a:pt x="91440" y="137160"/>
                  </a:cubicBezTo>
                  <a:cubicBezTo>
                    <a:pt x="107388" y="151658"/>
                    <a:pt x="119622" y="170353"/>
                    <a:pt x="137160" y="182880"/>
                  </a:cubicBezTo>
                  <a:cubicBezTo>
                    <a:pt x="155647" y="196085"/>
                    <a:pt x="179217" y="200758"/>
                    <a:pt x="198120" y="213360"/>
                  </a:cubicBezTo>
                  <a:cubicBezTo>
                    <a:pt x="210075" y="221330"/>
                    <a:pt x="217380" y="234864"/>
                    <a:pt x="228600" y="243840"/>
                  </a:cubicBezTo>
                  <a:cubicBezTo>
                    <a:pt x="284920" y="288896"/>
                    <a:pt x="257897" y="262299"/>
                    <a:pt x="312420" y="289560"/>
                  </a:cubicBezTo>
                  <a:cubicBezTo>
                    <a:pt x="325667" y="296184"/>
                    <a:pt x="337961" y="304570"/>
                    <a:pt x="350520" y="312420"/>
                  </a:cubicBezTo>
                  <a:cubicBezTo>
                    <a:pt x="358286" y="317274"/>
                    <a:pt x="365189" y="323564"/>
                    <a:pt x="373380" y="327660"/>
                  </a:cubicBezTo>
                  <a:cubicBezTo>
                    <a:pt x="380564" y="331252"/>
                    <a:pt x="388620" y="332740"/>
                    <a:pt x="396240" y="335280"/>
                  </a:cubicBezTo>
                  <a:cubicBezTo>
                    <a:pt x="415932" y="394356"/>
                    <a:pt x="412981" y="376071"/>
                    <a:pt x="396240" y="487680"/>
                  </a:cubicBezTo>
                  <a:cubicBezTo>
                    <a:pt x="394881" y="496737"/>
                    <a:pt x="386080" y="502920"/>
                    <a:pt x="381000" y="510540"/>
                  </a:cubicBezTo>
                  <a:cubicBezTo>
                    <a:pt x="389038" y="558765"/>
                    <a:pt x="373170" y="556260"/>
                    <a:pt x="396240" y="5562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 rot="6764382">
              <a:off x="6811022" y="1687457"/>
              <a:ext cx="510650" cy="472440"/>
            </a:xfrm>
            <a:custGeom>
              <a:avLst/>
              <a:gdLst>
                <a:gd name="connsiteX0" fmla="*/ 0 w 510650"/>
                <a:gd name="connsiteY0" fmla="*/ 0 h 472440"/>
                <a:gd name="connsiteX1" fmla="*/ 7620 w 510650"/>
                <a:gd name="connsiteY1" fmla="*/ 38100 h 472440"/>
                <a:gd name="connsiteX2" fmla="*/ 30480 w 510650"/>
                <a:gd name="connsiteY2" fmla="*/ 68580 h 472440"/>
                <a:gd name="connsiteX3" fmla="*/ 83820 w 510650"/>
                <a:gd name="connsiteY3" fmla="*/ 129540 h 472440"/>
                <a:gd name="connsiteX4" fmla="*/ 175260 w 510650"/>
                <a:gd name="connsiteY4" fmla="*/ 182880 h 472440"/>
                <a:gd name="connsiteX5" fmla="*/ 198120 w 510650"/>
                <a:gd name="connsiteY5" fmla="*/ 190500 h 472440"/>
                <a:gd name="connsiteX6" fmla="*/ 220980 w 510650"/>
                <a:gd name="connsiteY6" fmla="*/ 205740 h 472440"/>
                <a:gd name="connsiteX7" fmla="*/ 243840 w 510650"/>
                <a:gd name="connsiteY7" fmla="*/ 213360 h 472440"/>
                <a:gd name="connsiteX8" fmla="*/ 266700 w 510650"/>
                <a:gd name="connsiteY8" fmla="*/ 228600 h 472440"/>
                <a:gd name="connsiteX9" fmla="*/ 304800 w 510650"/>
                <a:gd name="connsiteY9" fmla="*/ 236220 h 472440"/>
                <a:gd name="connsiteX10" fmla="*/ 327660 w 510650"/>
                <a:gd name="connsiteY10" fmla="*/ 243840 h 472440"/>
                <a:gd name="connsiteX11" fmla="*/ 441960 w 510650"/>
                <a:gd name="connsiteY11" fmla="*/ 251460 h 472440"/>
                <a:gd name="connsiteX12" fmla="*/ 449580 w 510650"/>
                <a:gd name="connsiteY12" fmla="*/ 281940 h 472440"/>
                <a:gd name="connsiteX13" fmla="*/ 480060 w 510650"/>
                <a:gd name="connsiteY13" fmla="*/ 335280 h 472440"/>
                <a:gd name="connsiteX14" fmla="*/ 495300 w 510650"/>
                <a:gd name="connsiteY14" fmla="*/ 403860 h 472440"/>
                <a:gd name="connsiteX15" fmla="*/ 510540 w 510650"/>
                <a:gd name="connsiteY15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0650" h="472440">
                  <a:moveTo>
                    <a:pt x="0" y="0"/>
                  </a:moveTo>
                  <a:cubicBezTo>
                    <a:pt x="2540" y="12700"/>
                    <a:pt x="2360" y="26265"/>
                    <a:pt x="7620" y="38100"/>
                  </a:cubicBezTo>
                  <a:cubicBezTo>
                    <a:pt x="12778" y="49705"/>
                    <a:pt x="23098" y="58246"/>
                    <a:pt x="30480" y="68580"/>
                  </a:cubicBezTo>
                  <a:cubicBezTo>
                    <a:pt x="49683" y="95464"/>
                    <a:pt x="51012" y="106381"/>
                    <a:pt x="83820" y="129540"/>
                  </a:cubicBezTo>
                  <a:cubicBezTo>
                    <a:pt x="112648" y="149889"/>
                    <a:pt x="141784" y="171721"/>
                    <a:pt x="175260" y="182880"/>
                  </a:cubicBezTo>
                  <a:cubicBezTo>
                    <a:pt x="182880" y="185420"/>
                    <a:pt x="190936" y="186908"/>
                    <a:pt x="198120" y="190500"/>
                  </a:cubicBezTo>
                  <a:cubicBezTo>
                    <a:pt x="206311" y="194596"/>
                    <a:pt x="212789" y="201644"/>
                    <a:pt x="220980" y="205740"/>
                  </a:cubicBezTo>
                  <a:cubicBezTo>
                    <a:pt x="228164" y="209332"/>
                    <a:pt x="236656" y="209768"/>
                    <a:pt x="243840" y="213360"/>
                  </a:cubicBezTo>
                  <a:cubicBezTo>
                    <a:pt x="252031" y="217456"/>
                    <a:pt x="258125" y="225384"/>
                    <a:pt x="266700" y="228600"/>
                  </a:cubicBezTo>
                  <a:cubicBezTo>
                    <a:pt x="278827" y="233148"/>
                    <a:pt x="292235" y="233079"/>
                    <a:pt x="304800" y="236220"/>
                  </a:cubicBezTo>
                  <a:cubicBezTo>
                    <a:pt x="312592" y="238168"/>
                    <a:pt x="319677" y="242953"/>
                    <a:pt x="327660" y="243840"/>
                  </a:cubicBezTo>
                  <a:cubicBezTo>
                    <a:pt x="365611" y="248057"/>
                    <a:pt x="403860" y="248920"/>
                    <a:pt x="441960" y="251460"/>
                  </a:cubicBezTo>
                  <a:cubicBezTo>
                    <a:pt x="444500" y="261620"/>
                    <a:pt x="445903" y="272134"/>
                    <a:pt x="449580" y="281940"/>
                  </a:cubicBezTo>
                  <a:cubicBezTo>
                    <a:pt x="457867" y="304038"/>
                    <a:pt x="467427" y="316330"/>
                    <a:pt x="480060" y="335280"/>
                  </a:cubicBezTo>
                  <a:cubicBezTo>
                    <a:pt x="484411" y="357033"/>
                    <a:pt x="488843" y="382338"/>
                    <a:pt x="495300" y="403860"/>
                  </a:cubicBezTo>
                  <a:cubicBezTo>
                    <a:pt x="512950" y="462692"/>
                    <a:pt x="510540" y="430725"/>
                    <a:pt x="510540" y="472440"/>
                  </a:cubicBezTo>
                </a:path>
              </a:pathLst>
            </a:custGeom>
            <a:solidFill>
              <a:srgbClr val="FFFFFF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 rot="6764382">
              <a:off x="6057929" y="1748198"/>
              <a:ext cx="647700" cy="152400"/>
            </a:xfrm>
            <a:custGeom>
              <a:avLst/>
              <a:gdLst>
                <a:gd name="connsiteX0" fmla="*/ 0 w 647700"/>
                <a:gd name="connsiteY0" fmla="*/ 0 h 152400"/>
                <a:gd name="connsiteX1" fmla="*/ 266700 w 647700"/>
                <a:gd name="connsiteY1" fmla="*/ 7620 h 152400"/>
                <a:gd name="connsiteX2" fmla="*/ 312420 w 647700"/>
                <a:gd name="connsiteY2" fmla="*/ 30480 h 152400"/>
                <a:gd name="connsiteX3" fmla="*/ 335280 w 647700"/>
                <a:gd name="connsiteY3" fmla="*/ 53340 h 152400"/>
                <a:gd name="connsiteX4" fmla="*/ 358140 w 647700"/>
                <a:gd name="connsiteY4" fmla="*/ 60960 h 152400"/>
                <a:gd name="connsiteX5" fmla="*/ 381000 w 647700"/>
                <a:gd name="connsiteY5" fmla="*/ 76200 h 152400"/>
                <a:gd name="connsiteX6" fmla="*/ 403860 w 647700"/>
                <a:gd name="connsiteY6" fmla="*/ 83820 h 152400"/>
                <a:gd name="connsiteX7" fmla="*/ 426720 w 647700"/>
                <a:gd name="connsiteY7" fmla="*/ 99060 h 152400"/>
                <a:gd name="connsiteX8" fmla="*/ 449580 w 647700"/>
                <a:gd name="connsiteY8" fmla="*/ 106680 h 152400"/>
                <a:gd name="connsiteX9" fmla="*/ 541020 w 647700"/>
                <a:gd name="connsiteY9" fmla="*/ 121920 h 152400"/>
                <a:gd name="connsiteX10" fmla="*/ 563880 w 647700"/>
                <a:gd name="connsiteY10" fmla="*/ 129540 h 152400"/>
                <a:gd name="connsiteX11" fmla="*/ 632460 w 647700"/>
                <a:gd name="connsiteY11" fmla="*/ 144780 h 152400"/>
                <a:gd name="connsiteX12" fmla="*/ 647700 w 647700"/>
                <a:gd name="connsiteY1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700" h="152400">
                  <a:moveTo>
                    <a:pt x="0" y="0"/>
                  </a:moveTo>
                  <a:cubicBezTo>
                    <a:pt x="88900" y="2540"/>
                    <a:pt x="177887" y="2946"/>
                    <a:pt x="266700" y="7620"/>
                  </a:cubicBezTo>
                  <a:cubicBezTo>
                    <a:pt x="281373" y="8392"/>
                    <a:pt x="302117" y="21894"/>
                    <a:pt x="312420" y="30480"/>
                  </a:cubicBezTo>
                  <a:cubicBezTo>
                    <a:pt x="320699" y="37379"/>
                    <a:pt x="326314" y="47362"/>
                    <a:pt x="335280" y="53340"/>
                  </a:cubicBezTo>
                  <a:cubicBezTo>
                    <a:pt x="341963" y="57795"/>
                    <a:pt x="350956" y="57368"/>
                    <a:pt x="358140" y="60960"/>
                  </a:cubicBezTo>
                  <a:cubicBezTo>
                    <a:pt x="366331" y="65056"/>
                    <a:pt x="372809" y="72104"/>
                    <a:pt x="381000" y="76200"/>
                  </a:cubicBezTo>
                  <a:cubicBezTo>
                    <a:pt x="388184" y="79792"/>
                    <a:pt x="396676" y="80228"/>
                    <a:pt x="403860" y="83820"/>
                  </a:cubicBezTo>
                  <a:cubicBezTo>
                    <a:pt x="412051" y="87916"/>
                    <a:pt x="418529" y="94964"/>
                    <a:pt x="426720" y="99060"/>
                  </a:cubicBezTo>
                  <a:cubicBezTo>
                    <a:pt x="433904" y="102652"/>
                    <a:pt x="441788" y="104732"/>
                    <a:pt x="449580" y="106680"/>
                  </a:cubicBezTo>
                  <a:cubicBezTo>
                    <a:pt x="479293" y="114108"/>
                    <a:pt x="510913" y="117619"/>
                    <a:pt x="541020" y="121920"/>
                  </a:cubicBezTo>
                  <a:cubicBezTo>
                    <a:pt x="548640" y="124460"/>
                    <a:pt x="556088" y="127592"/>
                    <a:pt x="563880" y="129540"/>
                  </a:cubicBezTo>
                  <a:cubicBezTo>
                    <a:pt x="588038" y="135579"/>
                    <a:pt x="608993" y="136958"/>
                    <a:pt x="632460" y="144780"/>
                  </a:cubicBezTo>
                  <a:cubicBezTo>
                    <a:pt x="637848" y="146576"/>
                    <a:pt x="642620" y="149860"/>
                    <a:pt x="647700" y="152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19531878">
              <a:off x="6484708" y="2639979"/>
              <a:ext cx="409924" cy="556282"/>
            </a:xfrm>
            <a:custGeom>
              <a:avLst/>
              <a:gdLst>
                <a:gd name="connsiteX0" fmla="*/ 0 w 409924"/>
                <a:gd name="connsiteY0" fmla="*/ 0 h 556282"/>
                <a:gd name="connsiteX1" fmla="*/ 15240 w 409924"/>
                <a:gd name="connsiteY1" fmla="*/ 60960 h 556282"/>
                <a:gd name="connsiteX2" fmla="*/ 38100 w 409924"/>
                <a:gd name="connsiteY2" fmla="*/ 83820 h 556282"/>
                <a:gd name="connsiteX3" fmla="*/ 91440 w 409924"/>
                <a:gd name="connsiteY3" fmla="*/ 137160 h 556282"/>
                <a:gd name="connsiteX4" fmla="*/ 137160 w 409924"/>
                <a:gd name="connsiteY4" fmla="*/ 182880 h 556282"/>
                <a:gd name="connsiteX5" fmla="*/ 198120 w 409924"/>
                <a:gd name="connsiteY5" fmla="*/ 213360 h 556282"/>
                <a:gd name="connsiteX6" fmla="*/ 228600 w 409924"/>
                <a:gd name="connsiteY6" fmla="*/ 243840 h 556282"/>
                <a:gd name="connsiteX7" fmla="*/ 312420 w 409924"/>
                <a:gd name="connsiteY7" fmla="*/ 289560 h 556282"/>
                <a:gd name="connsiteX8" fmla="*/ 350520 w 409924"/>
                <a:gd name="connsiteY8" fmla="*/ 312420 h 556282"/>
                <a:gd name="connsiteX9" fmla="*/ 373380 w 409924"/>
                <a:gd name="connsiteY9" fmla="*/ 327660 h 556282"/>
                <a:gd name="connsiteX10" fmla="*/ 396240 w 409924"/>
                <a:gd name="connsiteY10" fmla="*/ 335280 h 556282"/>
                <a:gd name="connsiteX11" fmla="*/ 396240 w 409924"/>
                <a:gd name="connsiteY11" fmla="*/ 487680 h 556282"/>
                <a:gd name="connsiteX12" fmla="*/ 381000 w 409924"/>
                <a:gd name="connsiteY12" fmla="*/ 510540 h 556282"/>
                <a:gd name="connsiteX13" fmla="*/ 396240 w 409924"/>
                <a:gd name="connsiteY13" fmla="*/ 556260 h 55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9924" h="556282">
                  <a:moveTo>
                    <a:pt x="0" y="0"/>
                  </a:moveTo>
                  <a:cubicBezTo>
                    <a:pt x="5080" y="20320"/>
                    <a:pt x="6573" y="41892"/>
                    <a:pt x="15240" y="60960"/>
                  </a:cubicBezTo>
                  <a:cubicBezTo>
                    <a:pt x="19699" y="70770"/>
                    <a:pt x="31201" y="75541"/>
                    <a:pt x="38100" y="83820"/>
                  </a:cubicBezTo>
                  <a:cubicBezTo>
                    <a:pt x="96937" y="154424"/>
                    <a:pt x="-15213" y="40202"/>
                    <a:pt x="91440" y="137160"/>
                  </a:cubicBezTo>
                  <a:cubicBezTo>
                    <a:pt x="107388" y="151658"/>
                    <a:pt x="119622" y="170353"/>
                    <a:pt x="137160" y="182880"/>
                  </a:cubicBezTo>
                  <a:cubicBezTo>
                    <a:pt x="155647" y="196085"/>
                    <a:pt x="179217" y="200758"/>
                    <a:pt x="198120" y="213360"/>
                  </a:cubicBezTo>
                  <a:cubicBezTo>
                    <a:pt x="210075" y="221330"/>
                    <a:pt x="217380" y="234864"/>
                    <a:pt x="228600" y="243840"/>
                  </a:cubicBezTo>
                  <a:cubicBezTo>
                    <a:pt x="284920" y="288896"/>
                    <a:pt x="257897" y="262299"/>
                    <a:pt x="312420" y="289560"/>
                  </a:cubicBezTo>
                  <a:cubicBezTo>
                    <a:pt x="325667" y="296184"/>
                    <a:pt x="337961" y="304570"/>
                    <a:pt x="350520" y="312420"/>
                  </a:cubicBezTo>
                  <a:cubicBezTo>
                    <a:pt x="358286" y="317274"/>
                    <a:pt x="365189" y="323564"/>
                    <a:pt x="373380" y="327660"/>
                  </a:cubicBezTo>
                  <a:cubicBezTo>
                    <a:pt x="380564" y="331252"/>
                    <a:pt x="388620" y="332740"/>
                    <a:pt x="396240" y="335280"/>
                  </a:cubicBezTo>
                  <a:cubicBezTo>
                    <a:pt x="415932" y="394356"/>
                    <a:pt x="412981" y="376071"/>
                    <a:pt x="396240" y="487680"/>
                  </a:cubicBezTo>
                  <a:cubicBezTo>
                    <a:pt x="394881" y="496737"/>
                    <a:pt x="386080" y="502920"/>
                    <a:pt x="381000" y="510540"/>
                  </a:cubicBezTo>
                  <a:cubicBezTo>
                    <a:pt x="389038" y="558765"/>
                    <a:pt x="373170" y="556260"/>
                    <a:pt x="396240" y="556260"/>
                  </a:cubicBezTo>
                </a:path>
              </a:pathLst>
            </a:custGeom>
            <a:solidFill>
              <a:srgbClr val="FFFFFF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rot="19531878">
              <a:off x="7490489" y="2914058"/>
              <a:ext cx="510650" cy="472440"/>
            </a:xfrm>
            <a:custGeom>
              <a:avLst/>
              <a:gdLst>
                <a:gd name="connsiteX0" fmla="*/ 0 w 510650"/>
                <a:gd name="connsiteY0" fmla="*/ 0 h 472440"/>
                <a:gd name="connsiteX1" fmla="*/ 7620 w 510650"/>
                <a:gd name="connsiteY1" fmla="*/ 38100 h 472440"/>
                <a:gd name="connsiteX2" fmla="*/ 30480 w 510650"/>
                <a:gd name="connsiteY2" fmla="*/ 68580 h 472440"/>
                <a:gd name="connsiteX3" fmla="*/ 83820 w 510650"/>
                <a:gd name="connsiteY3" fmla="*/ 129540 h 472440"/>
                <a:gd name="connsiteX4" fmla="*/ 175260 w 510650"/>
                <a:gd name="connsiteY4" fmla="*/ 182880 h 472440"/>
                <a:gd name="connsiteX5" fmla="*/ 198120 w 510650"/>
                <a:gd name="connsiteY5" fmla="*/ 190500 h 472440"/>
                <a:gd name="connsiteX6" fmla="*/ 220980 w 510650"/>
                <a:gd name="connsiteY6" fmla="*/ 205740 h 472440"/>
                <a:gd name="connsiteX7" fmla="*/ 243840 w 510650"/>
                <a:gd name="connsiteY7" fmla="*/ 213360 h 472440"/>
                <a:gd name="connsiteX8" fmla="*/ 266700 w 510650"/>
                <a:gd name="connsiteY8" fmla="*/ 228600 h 472440"/>
                <a:gd name="connsiteX9" fmla="*/ 304800 w 510650"/>
                <a:gd name="connsiteY9" fmla="*/ 236220 h 472440"/>
                <a:gd name="connsiteX10" fmla="*/ 327660 w 510650"/>
                <a:gd name="connsiteY10" fmla="*/ 243840 h 472440"/>
                <a:gd name="connsiteX11" fmla="*/ 441960 w 510650"/>
                <a:gd name="connsiteY11" fmla="*/ 251460 h 472440"/>
                <a:gd name="connsiteX12" fmla="*/ 449580 w 510650"/>
                <a:gd name="connsiteY12" fmla="*/ 281940 h 472440"/>
                <a:gd name="connsiteX13" fmla="*/ 480060 w 510650"/>
                <a:gd name="connsiteY13" fmla="*/ 335280 h 472440"/>
                <a:gd name="connsiteX14" fmla="*/ 495300 w 510650"/>
                <a:gd name="connsiteY14" fmla="*/ 403860 h 472440"/>
                <a:gd name="connsiteX15" fmla="*/ 510540 w 510650"/>
                <a:gd name="connsiteY15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0650" h="472440">
                  <a:moveTo>
                    <a:pt x="0" y="0"/>
                  </a:moveTo>
                  <a:cubicBezTo>
                    <a:pt x="2540" y="12700"/>
                    <a:pt x="2360" y="26265"/>
                    <a:pt x="7620" y="38100"/>
                  </a:cubicBezTo>
                  <a:cubicBezTo>
                    <a:pt x="12778" y="49705"/>
                    <a:pt x="23098" y="58246"/>
                    <a:pt x="30480" y="68580"/>
                  </a:cubicBezTo>
                  <a:cubicBezTo>
                    <a:pt x="49683" y="95464"/>
                    <a:pt x="51012" y="106381"/>
                    <a:pt x="83820" y="129540"/>
                  </a:cubicBezTo>
                  <a:cubicBezTo>
                    <a:pt x="112648" y="149889"/>
                    <a:pt x="141784" y="171721"/>
                    <a:pt x="175260" y="182880"/>
                  </a:cubicBezTo>
                  <a:cubicBezTo>
                    <a:pt x="182880" y="185420"/>
                    <a:pt x="190936" y="186908"/>
                    <a:pt x="198120" y="190500"/>
                  </a:cubicBezTo>
                  <a:cubicBezTo>
                    <a:pt x="206311" y="194596"/>
                    <a:pt x="212789" y="201644"/>
                    <a:pt x="220980" y="205740"/>
                  </a:cubicBezTo>
                  <a:cubicBezTo>
                    <a:pt x="228164" y="209332"/>
                    <a:pt x="236656" y="209768"/>
                    <a:pt x="243840" y="213360"/>
                  </a:cubicBezTo>
                  <a:cubicBezTo>
                    <a:pt x="252031" y="217456"/>
                    <a:pt x="258125" y="225384"/>
                    <a:pt x="266700" y="228600"/>
                  </a:cubicBezTo>
                  <a:cubicBezTo>
                    <a:pt x="278827" y="233148"/>
                    <a:pt x="292235" y="233079"/>
                    <a:pt x="304800" y="236220"/>
                  </a:cubicBezTo>
                  <a:cubicBezTo>
                    <a:pt x="312592" y="238168"/>
                    <a:pt x="319677" y="242953"/>
                    <a:pt x="327660" y="243840"/>
                  </a:cubicBezTo>
                  <a:cubicBezTo>
                    <a:pt x="365611" y="248057"/>
                    <a:pt x="403860" y="248920"/>
                    <a:pt x="441960" y="251460"/>
                  </a:cubicBezTo>
                  <a:cubicBezTo>
                    <a:pt x="444500" y="261620"/>
                    <a:pt x="445903" y="272134"/>
                    <a:pt x="449580" y="281940"/>
                  </a:cubicBezTo>
                  <a:cubicBezTo>
                    <a:pt x="457867" y="304038"/>
                    <a:pt x="467427" y="316330"/>
                    <a:pt x="480060" y="335280"/>
                  </a:cubicBezTo>
                  <a:cubicBezTo>
                    <a:pt x="484411" y="357033"/>
                    <a:pt x="488843" y="382338"/>
                    <a:pt x="495300" y="403860"/>
                  </a:cubicBezTo>
                  <a:cubicBezTo>
                    <a:pt x="512950" y="462692"/>
                    <a:pt x="510540" y="430725"/>
                    <a:pt x="510540" y="472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9531878">
              <a:off x="6708660" y="3107331"/>
              <a:ext cx="647700" cy="152400"/>
            </a:xfrm>
            <a:custGeom>
              <a:avLst/>
              <a:gdLst>
                <a:gd name="connsiteX0" fmla="*/ 0 w 647700"/>
                <a:gd name="connsiteY0" fmla="*/ 0 h 152400"/>
                <a:gd name="connsiteX1" fmla="*/ 266700 w 647700"/>
                <a:gd name="connsiteY1" fmla="*/ 7620 h 152400"/>
                <a:gd name="connsiteX2" fmla="*/ 312420 w 647700"/>
                <a:gd name="connsiteY2" fmla="*/ 30480 h 152400"/>
                <a:gd name="connsiteX3" fmla="*/ 335280 w 647700"/>
                <a:gd name="connsiteY3" fmla="*/ 53340 h 152400"/>
                <a:gd name="connsiteX4" fmla="*/ 358140 w 647700"/>
                <a:gd name="connsiteY4" fmla="*/ 60960 h 152400"/>
                <a:gd name="connsiteX5" fmla="*/ 381000 w 647700"/>
                <a:gd name="connsiteY5" fmla="*/ 76200 h 152400"/>
                <a:gd name="connsiteX6" fmla="*/ 403860 w 647700"/>
                <a:gd name="connsiteY6" fmla="*/ 83820 h 152400"/>
                <a:gd name="connsiteX7" fmla="*/ 426720 w 647700"/>
                <a:gd name="connsiteY7" fmla="*/ 99060 h 152400"/>
                <a:gd name="connsiteX8" fmla="*/ 449580 w 647700"/>
                <a:gd name="connsiteY8" fmla="*/ 106680 h 152400"/>
                <a:gd name="connsiteX9" fmla="*/ 541020 w 647700"/>
                <a:gd name="connsiteY9" fmla="*/ 121920 h 152400"/>
                <a:gd name="connsiteX10" fmla="*/ 563880 w 647700"/>
                <a:gd name="connsiteY10" fmla="*/ 129540 h 152400"/>
                <a:gd name="connsiteX11" fmla="*/ 632460 w 647700"/>
                <a:gd name="connsiteY11" fmla="*/ 144780 h 152400"/>
                <a:gd name="connsiteX12" fmla="*/ 647700 w 647700"/>
                <a:gd name="connsiteY1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700" h="152400">
                  <a:moveTo>
                    <a:pt x="0" y="0"/>
                  </a:moveTo>
                  <a:cubicBezTo>
                    <a:pt x="88900" y="2540"/>
                    <a:pt x="177887" y="2946"/>
                    <a:pt x="266700" y="7620"/>
                  </a:cubicBezTo>
                  <a:cubicBezTo>
                    <a:pt x="281373" y="8392"/>
                    <a:pt x="302117" y="21894"/>
                    <a:pt x="312420" y="30480"/>
                  </a:cubicBezTo>
                  <a:cubicBezTo>
                    <a:pt x="320699" y="37379"/>
                    <a:pt x="326314" y="47362"/>
                    <a:pt x="335280" y="53340"/>
                  </a:cubicBezTo>
                  <a:cubicBezTo>
                    <a:pt x="341963" y="57795"/>
                    <a:pt x="350956" y="57368"/>
                    <a:pt x="358140" y="60960"/>
                  </a:cubicBezTo>
                  <a:cubicBezTo>
                    <a:pt x="366331" y="65056"/>
                    <a:pt x="372809" y="72104"/>
                    <a:pt x="381000" y="76200"/>
                  </a:cubicBezTo>
                  <a:cubicBezTo>
                    <a:pt x="388184" y="79792"/>
                    <a:pt x="396676" y="80228"/>
                    <a:pt x="403860" y="83820"/>
                  </a:cubicBezTo>
                  <a:cubicBezTo>
                    <a:pt x="412051" y="87916"/>
                    <a:pt x="418529" y="94964"/>
                    <a:pt x="426720" y="99060"/>
                  </a:cubicBezTo>
                  <a:cubicBezTo>
                    <a:pt x="433904" y="102652"/>
                    <a:pt x="441788" y="104732"/>
                    <a:pt x="449580" y="106680"/>
                  </a:cubicBezTo>
                  <a:cubicBezTo>
                    <a:pt x="479293" y="114108"/>
                    <a:pt x="510913" y="117619"/>
                    <a:pt x="541020" y="121920"/>
                  </a:cubicBezTo>
                  <a:cubicBezTo>
                    <a:pt x="548640" y="124460"/>
                    <a:pt x="556088" y="127592"/>
                    <a:pt x="563880" y="129540"/>
                  </a:cubicBezTo>
                  <a:cubicBezTo>
                    <a:pt x="588038" y="135579"/>
                    <a:pt x="608993" y="136958"/>
                    <a:pt x="632460" y="144780"/>
                  </a:cubicBezTo>
                  <a:cubicBezTo>
                    <a:pt x="637848" y="146576"/>
                    <a:pt x="642620" y="149860"/>
                    <a:pt x="647700" y="152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 rot="1208487">
              <a:off x="6924129" y="2310133"/>
              <a:ext cx="409924" cy="556282"/>
            </a:xfrm>
            <a:custGeom>
              <a:avLst/>
              <a:gdLst>
                <a:gd name="connsiteX0" fmla="*/ 0 w 409924"/>
                <a:gd name="connsiteY0" fmla="*/ 0 h 556282"/>
                <a:gd name="connsiteX1" fmla="*/ 15240 w 409924"/>
                <a:gd name="connsiteY1" fmla="*/ 60960 h 556282"/>
                <a:gd name="connsiteX2" fmla="*/ 38100 w 409924"/>
                <a:gd name="connsiteY2" fmla="*/ 83820 h 556282"/>
                <a:gd name="connsiteX3" fmla="*/ 91440 w 409924"/>
                <a:gd name="connsiteY3" fmla="*/ 137160 h 556282"/>
                <a:gd name="connsiteX4" fmla="*/ 137160 w 409924"/>
                <a:gd name="connsiteY4" fmla="*/ 182880 h 556282"/>
                <a:gd name="connsiteX5" fmla="*/ 198120 w 409924"/>
                <a:gd name="connsiteY5" fmla="*/ 213360 h 556282"/>
                <a:gd name="connsiteX6" fmla="*/ 228600 w 409924"/>
                <a:gd name="connsiteY6" fmla="*/ 243840 h 556282"/>
                <a:gd name="connsiteX7" fmla="*/ 312420 w 409924"/>
                <a:gd name="connsiteY7" fmla="*/ 289560 h 556282"/>
                <a:gd name="connsiteX8" fmla="*/ 350520 w 409924"/>
                <a:gd name="connsiteY8" fmla="*/ 312420 h 556282"/>
                <a:gd name="connsiteX9" fmla="*/ 373380 w 409924"/>
                <a:gd name="connsiteY9" fmla="*/ 327660 h 556282"/>
                <a:gd name="connsiteX10" fmla="*/ 396240 w 409924"/>
                <a:gd name="connsiteY10" fmla="*/ 335280 h 556282"/>
                <a:gd name="connsiteX11" fmla="*/ 396240 w 409924"/>
                <a:gd name="connsiteY11" fmla="*/ 487680 h 556282"/>
                <a:gd name="connsiteX12" fmla="*/ 381000 w 409924"/>
                <a:gd name="connsiteY12" fmla="*/ 510540 h 556282"/>
                <a:gd name="connsiteX13" fmla="*/ 396240 w 409924"/>
                <a:gd name="connsiteY13" fmla="*/ 556260 h 55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9924" h="556282">
                  <a:moveTo>
                    <a:pt x="0" y="0"/>
                  </a:moveTo>
                  <a:cubicBezTo>
                    <a:pt x="5080" y="20320"/>
                    <a:pt x="6573" y="41892"/>
                    <a:pt x="15240" y="60960"/>
                  </a:cubicBezTo>
                  <a:cubicBezTo>
                    <a:pt x="19699" y="70770"/>
                    <a:pt x="31201" y="75541"/>
                    <a:pt x="38100" y="83820"/>
                  </a:cubicBezTo>
                  <a:cubicBezTo>
                    <a:pt x="96937" y="154424"/>
                    <a:pt x="-15213" y="40202"/>
                    <a:pt x="91440" y="137160"/>
                  </a:cubicBezTo>
                  <a:cubicBezTo>
                    <a:pt x="107388" y="151658"/>
                    <a:pt x="119622" y="170353"/>
                    <a:pt x="137160" y="182880"/>
                  </a:cubicBezTo>
                  <a:cubicBezTo>
                    <a:pt x="155647" y="196085"/>
                    <a:pt x="179217" y="200758"/>
                    <a:pt x="198120" y="213360"/>
                  </a:cubicBezTo>
                  <a:cubicBezTo>
                    <a:pt x="210075" y="221330"/>
                    <a:pt x="217380" y="234864"/>
                    <a:pt x="228600" y="243840"/>
                  </a:cubicBezTo>
                  <a:cubicBezTo>
                    <a:pt x="284920" y="288896"/>
                    <a:pt x="257897" y="262299"/>
                    <a:pt x="312420" y="289560"/>
                  </a:cubicBezTo>
                  <a:cubicBezTo>
                    <a:pt x="325667" y="296184"/>
                    <a:pt x="337961" y="304570"/>
                    <a:pt x="350520" y="312420"/>
                  </a:cubicBezTo>
                  <a:cubicBezTo>
                    <a:pt x="358286" y="317274"/>
                    <a:pt x="365189" y="323564"/>
                    <a:pt x="373380" y="327660"/>
                  </a:cubicBezTo>
                  <a:cubicBezTo>
                    <a:pt x="380564" y="331252"/>
                    <a:pt x="388620" y="332740"/>
                    <a:pt x="396240" y="335280"/>
                  </a:cubicBezTo>
                  <a:cubicBezTo>
                    <a:pt x="415932" y="394356"/>
                    <a:pt x="412981" y="376071"/>
                    <a:pt x="396240" y="487680"/>
                  </a:cubicBezTo>
                  <a:cubicBezTo>
                    <a:pt x="394881" y="496737"/>
                    <a:pt x="386080" y="502920"/>
                    <a:pt x="381000" y="510540"/>
                  </a:cubicBezTo>
                  <a:cubicBezTo>
                    <a:pt x="389038" y="558765"/>
                    <a:pt x="373170" y="556260"/>
                    <a:pt x="396240" y="5562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1208487">
              <a:off x="7804562" y="1961091"/>
              <a:ext cx="510650" cy="472440"/>
            </a:xfrm>
            <a:custGeom>
              <a:avLst/>
              <a:gdLst>
                <a:gd name="connsiteX0" fmla="*/ 0 w 510650"/>
                <a:gd name="connsiteY0" fmla="*/ 0 h 472440"/>
                <a:gd name="connsiteX1" fmla="*/ 7620 w 510650"/>
                <a:gd name="connsiteY1" fmla="*/ 38100 h 472440"/>
                <a:gd name="connsiteX2" fmla="*/ 30480 w 510650"/>
                <a:gd name="connsiteY2" fmla="*/ 68580 h 472440"/>
                <a:gd name="connsiteX3" fmla="*/ 83820 w 510650"/>
                <a:gd name="connsiteY3" fmla="*/ 129540 h 472440"/>
                <a:gd name="connsiteX4" fmla="*/ 175260 w 510650"/>
                <a:gd name="connsiteY4" fmla="*/ 182880 h 472440"/>
                <a:gd name="connsiteX5" fmla="*/ 198120 w 510650"/>
                <a:gd name="connsiteY5" fmla="*/ 190500 h 472440"/>
                <a:gd name="connsiteX6" fmla="*/ 220980 w 510650"/>
                <a:gd name="connsiteY6" fmla="*/ 205740 h 472440"/>
                <a:gd name="connsiteX7" fmla="*/ 243840 w 510650"/>
                <a:gd name="connsiteY7" fmla="*/ 213360 h 472440"/>
                <a:gd name="connsiteX8" fmla="*/ 266700 w 510650"/>
                <a:gd name="connsiteY8" fmla="*/ 228600 h 472440"/>
                <a:gd name="connsiteX9" fmla="*/ 304800 w 510650"/>
                <a:gd name="connsiteY9" fmla="*/ 236220 h 472440"/>
                <a:gd name="connsiteX10" fmla="*/ 327660 w 510650"/>
                <a:gd name="connsiteY10" fmla="*/ 243840 h 472440"/>
                <a:gd name="connsiteX11" fmla="*/ 441960 w 510650"/>
                <a:gd name="connsiteY11" fmla="*/ 251460 h 472440"/>
                <a:gd name="connsiteX12" fmla="*/ 449580 w 510650"/>
                <a:gd name="connsiteY12" fmla="*/ 281940 h 472440"/>
                <a:gd name="connsiteX13" fmla="*/ 480060 w 510650"/>
                <a:gd name="connsiteY13" fmla="*/ 335280 h 472440"/>
                <a:gd name="connsiteX14" fmla="*/ 495300 w 510650"/>
                <a:gd name="connsiteY14" fmla="*/ 403860 h 472440"/>
                <a:gd name="connsiteX15" fmla="*/ 510540 w 510650"/>
                <a:gd name="connsiteY15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0650" h="472440">
                  <a:moveTo>
                    <a:pt x="0" y="0"/>
                  </a:moveTo>
                  <a:cubicBezTo>
                    <a:pt x="2540" y="12700"/>
                    <a:pt x="2360" y="26265"/>
                    <a:pt x="7620" y="38100"/>
                  </a:cubicBezTo>
                  <a:cubicBezTo>
                    <a:pt x="12778" y="49705"/>
                    <a:pt x="23098" y="58246"/>
                    <a:pt x="30480" y="68580"/>
                  </a:cubicBezTo>
                  <a:cubicBezTo>
                    <a:pt x="49683" y="95464"/>
                    <a:pt x="51012" y="106381"/>
                    <a:pt x="83820" y="129540"/>
                  </a:cubicBezTo>
                  <a:cubicBezTo>
                    <a:pt x="112648" y="149889"/>
                    <a:pt x="141784" y="171721"/>
                    <a:pt x="175260" y="182880"/>
                  </a:cubicBezTo>
                  <a:cubicBezTo>
                    <a:pt x="182880" y="185420"/>
                    <a:pt x="190936" y="186908"/>
                    <a:pt x="198120" y="190500"/>
                  </a:cubicBezTo>
                  <a:cubicBezTo>
                    <a:pt x="206311" y="194596"/>
                    <a:pt x="212789" y="201644"/>
                    <a:pt x="220980" y="205740"/>
                  </a:cubicBezTo>
                  <a:cubicBezTo>
                    <a:pt x="228164" y="209332"/>
                    <a:pt x="236656" y="209768"/>
                    <a:pt x="243840" y="213360"/>
                  </a:cubicBezTo>
                  <a:cubicBezTo>
                    <a:pt x="252031" y="217456"/>
                    <a:pt x="258125" y="225384"/>
                    <a:pt x="266700" y="228600"/>
                  </a:cubicBezTo>
                  <a:cubicBezTo>
                    <a:pt x="278827" y="233148"/>
                    <a:pt x="292235" y="233079"/>
                    <a:pt x="304800" y="236220"/>
                  </a:cubicBezTo>
                  <a:cubicBezTo>
                    <a:pt x="312592" y="238168"/>
                    <a:pt x="319677" y="242953"/>
                    <a:pt x="327660" y="243840"/>
                  </a:cubicBezTo>
                  <a:cubicBezTo>
                    <a:pt x="365611" y="248057"/>
                    <a:pt x="403860" y="248920"/>
                    <a:pt x="441960" y="251460"/>
                  </a:cubicBezTo>
                  <a:cubicBezTo>
                    <a:pt x="444500" y="261620"/>
                    <a:pt x="445903" y="272134"/>
                    <a:pt x="449580" y="281940"/>
                  </a:cubicBezTo>
                  <a:cubicBezTo>
                    <a:pt x="457867" y="304038"/>
                    <a:pt x="467427" y="316330"/>
                    <a:pt x="480060" y="335280"/>
                  </a:cubicBezTo>
                  <a:cubicBezTo>
                    <a:pt x="484411" y="357033"/>
                    <a:pt x="488843" y="382338"/>
                    <a:pt x="495300" y="403860"/>
                  </a:cubicBezTo>
                  <a:cubicBezTo>
                    <a:pt x="512950" y="462692"/>
                    <a:pt x="510540" y="430725"/>
                    <a:pt x="510540" y="472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208487">
              <a:off x="6412216" y="2532529"/>
              <a:ext cx="647700" cy="152400"/>
            </a:xfrm>
            <a:custGeom>
              <a:avLst/>
              <a:gdLst>
                <a:gd name="connsiteX0" fmla="*/ 0 w 647700"/>
                <a:gd name="connsiteY0" fmla="*/ 0 h 152400"/>
                <a:gd name="connsiteX1" fmla="*/ 266700 w 647700"/>
                <a:gd name="connsiteY1" fmla="*/ 7620 h 152400"/>
                <a:gd name="connsiteX2" fmla="*/ 312420 w 647700"/>
                <a:gd name="connsiteY2" fmla="*/ 30480 h 152400"/>
                <a:gd name="connsiteX3" fmla="*/ 335280 w 647700"/>
                <a:gd name="connsiteY3" fmla="*/ 53340 h 152400"/>
                <a:gd name="connsiteX4" fmla="*/ 358140 w 647700"/>
                <a:gd name="connsiteY4" fmla="*/ 60960 h 152400"/>
                <a:gd name="connsiteX5" fmla="*/ 381000 w 647700"/>
                <a:gd name="connsiteY5" fmla="*/ 76200 h 152400"/>
                <a:gd name="connsiteX6" fmla="*/ 403860 w 647700"/>
                <a:gd name="connsiteY6" fmla="*/ 83820 h 152400"/>
                <a:gd name="connsiteX7" fmla="*/ 426720 w 647700"/>
                <a:gd name="connsiteY7" fmla="*/ 99060 h 152400"/>
                <a:gd name="connsiteX8" fmla="*/ 449580 w 647700"/>
                <a:gd name="connsiteY8" fmla="*/ 106680 h 152400"/>
                <a:gd name="connsiteX9" fmla="*/ 541020 w 647700"/>
                <a:gd name="connsiteY9" fmla="*/ 121920 h 152400"/>
                <a:gd name="connsiteX10" fmla="*/ 563880 w 647700"/>
                <a:gd name="connsiteY10" fmla="*/ 129540 h 152400"/>
                <a:gd name="connsiteX11" fmla="*/ 632460 w 647700"/>
                <a:gd name="connsiteY11" fmla="*/ 144780 h 152400"/>
                <a:gd name="connsiteX12" fmla="*/ 647700 w 647700"/>
                <a:gd name="connsiteY1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700" h="152400">
                  <a:moveTo>
                    <a:pt x="0" y="0"/>
                  </a:moveTo>
                  <a:cubicBezTo>
                    <a:pt x="88900" y="2540"/>
                    <a:pt x="177887" y="2946"/>
                    <a:pt x="266700" y="7620"/>
                  </a:cubicBezTo>
                  <a:cubicBezTo>
                    <a:pt x="281373" y="8392"/>
                    <a:pt x="302117" y="21894"/>
                    <a:pt x="312420" y="30480"/>
                  </a:cubicBezTo>
                  <a:cubicBezTo>
                    <a:pt x="320699" y="37379"/>
                    <a:pt x="326314" y="47362"/>
                    <a:pt x="335280" y="53340"/>
                  </a:cubicBezTo>
                  <a:cubicBezTo>
                    <a:pt x="341963" y="57795"/>
                    <a:pt x="350956" y="57368"/>
                    <a:pt x="358140" y="60960"/>
                  </a:cubicBezTo>
                  <a:cubicBezTo>
                    <a:pt x="366331" y="65056"/>
                    <a:pt x="372809" y="72104"/>
                    <a:pt x="381000" y="76200"/>
                  </a:cubicBezTo>
                  <a:cubicBezTo>
                    <a:pt x="388184" y="79792"/>
                    <a:pt x="396676" y="80228"/>
                    <a:pt x="403860" y="83820"/>
                  </a:cubicBezTo>
                  <a:cubicBezTo>
                    <a:pt x="412051" y="87916"/>
                    <a:pt x="418529" y="94964"/>
                    <a:pt x="426720" y="99060"/>
                  </a:cubicBezTo>
                  <a:cubicBezTo>
                    <a:pt x="433904" y="102652"/>
                    <a:pt x="441788" y="104732"/>
                    <a:pt x="449580" y="106680"/>
                  </a:cubicBezTo>
                  <a:cubicBezTo>
                    <a:pt x="479293" y="114108"/>
                    <a:pt x="510913" y="117619"/>
                    <a:pt x="541020" y="121920"/>
                  </a:cubicBezTo>
                  <a:cubicBezTo>
                    <a:pt x="548640" y="124460"/>
                    <a:pt x="556088" y="127592"/>
                    <a:pt x="563880" y="129540"/>
                  </a:cubicBezTo>
                  <a:cubicBezTo>
                    <a:pt x="588038" y="135579"/>
                    <a:pt x="608993" y="136958"/>
                    <a:pt x="632460" y="144780"/>
                  </a:cubicBezTo>
                  <a:cubicBezTo>
                    <a:pt x="637848" y="146576"/>
                    <a:pt x="642620" y="149860"/>
                    <a:pt x="647700" y="152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3751868" y="2542234"/>
            <a:ext cx="3120272" cy="24068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3930346">
            <a:off x="4758932" y="4251707"/>
            <a:ext cx="601942" cy="358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948440" y="2858599"/>
            <a:ext cx="601942" cy="358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997452" y="2757982"/>
            <a:ext cx="601942" cy="358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037619" y="3932598"/>
            <a:ext cx="601942" cy="358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015434" y="3439930"/>
            <a:ext cx="795172" cy="68509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00782" y="3273199"/>
            <a:ext cx="795172" cy="68509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403166" y="4137712"/>
            <a:ext cx="795172" cy="68509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rot="19341180">
            <a:off x="5854347" y="2934562"/>
            <a:ext cx="601942" cy="358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67032" y="44196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564552" y="311209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17276" y="368731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6920" y="195540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cells</a:t>
            </a:r>
          </a:p>
        </p:txBody>
      </p:sp>
      <p:cxnSp>
        <p:nvCxnSpPr>
          <p:cNvPr id="12" name="Straight Arrow Connector 11"/>
          <p:cNvCxnSpPr>
            <a:stCxn id="10" idx="2"/>
            <a:endCxn id="87" idx="0"/>
          </p:cNvCxnSpPr>
          <p:nvPr/>
        </p:nvCxnSpPr>
        <p:spPr>
          <a:xfrm flipH="1">
            <a:off x="4249411" y="2324737"/>
            <a:ext cx="617687" cy="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" idx="2"/>
            <a:endCxn id="91" idx="0"/>
          </p:cNvCxnSpPr>
          <p:nvPr/>
        </p:nvCxnSpPr>
        <p:spPr>
          <a:xfrm>
            <a:off x="4867098" y="2324737"/>
            <a:ext cx="131270" cy="94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52435" y="5193383"/>
            <a:ext cx="2190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samples contain mostly host cells.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666598" y="196701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Ebola virus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5715893" y="2327119"/>
            <a:ext cx="376904" cy="9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ight Arrow 114"/>
          <p:cNvSpPr/>
          <p:nvPr/>
        </p:nvSpPr>
        <p:spPr>
          <a:xfrm>
            <a:off x="7157891" y="3227874"/>
            <a:ext cx="1175307" cy="72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8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49537"/>
            <a:ext cx="10972440" cy="1144800"/>
          </a:xfrm>
        </p:spPr>
        <p:txBody>
          <a:bodyPr/>
          <a:lstStyle/>
          <a:p>
            <a:r>
              <a:rPr lang="en-US" sz="3200" dirty="0"/>
              <a:t>Amplify virus-specific sequences.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513941" y="4564630"/>
            <a:ext cx="2190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primers bind to the similar Ebola virus sequence found in our sample.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3719057" y="3741057"/>
            <a:ext cx="350520" cy="7620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339576" y="3932246"/>
            <a:ext cx="350520" cy="7620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006411" y="3849202"/>
            <a:ext cx="350520" cy="7620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630438" y="4035577"/>
            <a:ext cx="350520" cy="7620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491147" y="3650596"/>
            <a:ext cx="350520" cy="7620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49091" y="1876153"/>
            <a:ext cx="4485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Since most of the DNA will be from the host, we need to increase the proportion of viral DNA.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79669" y="3736034"/>
            <a:ext cx="1598574" cy="22058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2401280" y="3554833"/>
            <a:ext cx="824591" cy="48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724490" y="3302697"/>
            <a:ext cx="1188720" cy="3357"/>
            <a:chOff x="9554805" y="3067030"/>
            <a:chExt cx="1879987" cy="3357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0054869" y="3067030"/>
              <a:ext cx="1379923" cy="3357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9554805" y="3067030"/>
              <a:ext cx="500063" cy="1"/>
            </a:xfrm>
            <a:prstGeom prst="line">
              <a:avLst/>
            </a:prstGeom>
            <a:ln w="349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9876890" y="3455097"/>
            <a:ext cx="1188720" cy="3357"/>
            <a:chOff x="9554805" y="3067030"/>
            <a:chExt cx="1879987" cy="3357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0054869" y="3067030"/>
              <a:ext cx="1379923" cy="3357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9554805" y="3067030"/>
              <a:ext cx="500063" cy="1"/>
            </a:xfrm>
            <a:prstGeom prst="line">
              <a:avLst/>
            </a:prstGeom>
            <a:ln w="349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0029290" y="3607497"/>
            <a:ext cx="1188720" cy="3357"/>
            <a:chOff x="9554805" y="3067030"/>
            <a:chExt cx="1879987" cy="3357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0054869" y="3067030"/>
              <a:ext cx="1379923" cy="3357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9554805" y="3067030"/>
              <a:ext cx="500063" cy="1"/>
            </a:xfrm>
            <a:prstGeom prst="line">
              <a:avLst/>
            </a:prstGeom>
            <a:ln w="349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0181690" y="3759897"/>
            <a:ext cx="1188720" cy="3357"/>
            <a:chOff x="9554805" y="3067030"/>
            <a:chExt cx="1879987" cy="3357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10054869" y="3067030"/>
              <a:ext cx="1379923" cy="3357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9554805" y="3067030"/>
              <a:ext cx="500063" cy="1"/>
            </a:xfrm>
            <a:prstGeom prst="line">
              <a:avLst/>
            </a:prstGeom>
            <a:ln w="349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334090" y="3912297"/>
            <a:ext cx="1188720" cy="3357"/>
            <a:chOff x="9554805" y="3067030"/>
            <a:chExt cx="1879987" cy="3357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0054869" y="3067030"/>
              <a:ext cx="1379923" cy="3357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9554805" y="3067030"/>
              <a:ext cx="500063" cy="1"/>
            </a:xfrm>
            <a:prstGeom prst="line">
              <a:avLst/>
            </a:prstGeom>
            <a:ln w="349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9768551" y="4564590"/>
            <a:ext cx="2026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Primer-bound DNA is amplified, producing lots of viral DNA fragments.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29338" y="3154466"/>
            <a:ext cx="1448435" cy="1163136"/>
            <a:chOff x="629809" y="3129714"/>
            <a:chExt cx="1448435" cy="1163136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41" t="49699"/>
            <a:stretch/>
          </p:blipFill>
          <p:spPr>
            <a:xfrm>
              <a:off x="629809" y="3129714"/>
              <a:ext cx="1448435" cy="1163136"/>
            </a:xfrm>
            <a:prstGeom prst="rect">
              <a:avLst/>
            </a:prstGeom>
          </p:spPr>
        </p:pic>
        <p:cxnSp>
          <p:nvCxnSpPr>
            <p:cNvPr id="87" name="Straight Connector 86"/>
            <p:cNvCxnSpPr/>
            <p:nvPr/>
          </p:nvCxnSpPr>
          <p:spPr>
            <a:xfrm flipV="1">
              <a:off x="786452" y="3480104"/>
              <a:ext cx="186774" cy="105316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1607559" y="4055071"/>
              <a:ext cx="153987" cy="140346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1777437" y="3648100"/>
              <a:ext cx="262313" cy="89179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293259" y="4197256"/>
            <a:ext cx="252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previously sequenced Ebola genome (a “reference” sequence).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3491147" y="3482798"/>
            <a:ext cx="1598574" cy="22058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299659" y="4260670"/>
            <a:ext cx="252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primers-short fragments of DNA-that match the reference genome.</a:t>
            </a:r>
          </a:p>
        </p:txBody>
      </p:sp>
      <p:sp>
        <p:nvSpPr>
          <p:cNvPr id="93" name="Right Arrow 92"/>
          <p:cNvSpPr/>
          <p:nvPr/>
        </p:nvSpPr>
        <p:spPr>
          <a:xfrm>
            <a:off x="5628717" y="3554833"/>
            <a:ext cx="824591" cy="48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8954308" y="3549221"/>
            <a:ext cx="824591" cy="48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13227</TotalTime>
  <Words>4258</Words>
  <Application>Microsoft Office PowerPoint</Application>
  <PresentationFormat>Widescreen</PresentationFormat>
  <Paragraphs>625</Paragraphs>
  <Slides>67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can answer these questions by following this outline:</vt:lpstr>
      <vt:lpstr>PowerPoint Presentation</vt:lpstr>
      <vt:lpstr>Isolate RNA samples from subjects</vt:lpstr>
      <vt:lpstr>Amplify virus-specific sequences.</vt:lpstr>
      <vt:lpstr>PowerPoint Presentation</vt:lpstr>
      <vt:lpstr>PowerPoint Presentation</vt:lpstr>
      <vt:lpstr>PowerPoint Presentation</vt:lpstr>
      <vt:lpstr>Assembly: Broad Overview of the Computational Steps</vt:lpstr>
      <vt:lpstr>Prepare for assembly: Open a virtual machine, which contains all of the data and programs you need to complete the module.</vt:lpstr>
      <vt:lpstr>Open the Jupyter notebook.</vt:lpstr>
      <vt:lpstr>Assembly pipeline: How we get from raw data to the final assembled genome.</vt:lpstr>
      <vt:lpstr>PowerPoint Presentation</vt:lpstr>
      <vt:lpstr>PowerPoint Presentation</vt:lpstr>
      <vt:lpstr>PowerPoint Presentation</vt:lpstr>
      <vt:lpstr>PowerPoint Presentation</vt:lpstr>
      <vt:lpstr>Read trimming/quality filtering</vt:lpstr>
      <vt:lpstr>PowerPoint Presentation</vt:lpstr>
      <vt:lpstr>We can now align the viral reads to a known reference sequence.</vt:lpstr>
      <vt:lpstr>PowerPoint Presentation</vt:lpstr>
      <vt:lpstr>PowerPoint Presentation</vt:lpstr>
      <vt:lpstr>PowerPoint Presentation</vt:lpstr>
      <vt:lpstr>Assessing genome quality with QUAST. FIX</vt:lpstr>
      <vt:lpstr>We now have a preliminary assembly</vt:lpstr>
      <vt:lpstr>Improve the quality of the assembly: Polishing</vt:lpstr>
      <vt:lpstr>Improve the quality of the assembly: Polishing</vt:lpstr>
      <vt:lpstr>Improve the quality of the assembly: Polishing</vt:lpstr>
      <vt:lpstr>PowerPoint Presentation</vt:lpstr>
      <vt:lpstr>PowerPoint Presentation</vt:lpstr>
      <vt:lpstr>Summary of the alignment.</vt:lpstr>
      <vt:lpstr>Show Alignment File</vt:lpstr>
      <vt:lpstr>PowerPoint Presentation</vt:lpstr>
      <vt:lpstr>Compare the genomes in the study and other Ebola genomes using a haplotype network </vt:lpstr>
      <vt:lpstr>Compare the genomes in the study and other Ebola genomes using a haplotype network </vt:lpstr>
      <vt:lpstr>What can we conclude about sexual transmission of Ebola?</vt:lpstr>
      <vt:lpstr>PowerPoint Presentation</vt:lpstr>
      <vt:lpstr>The Shell</vt:lpstr>
      <vt:lpstr>The Command Prompt</vt:lpstr>
      <vt:lpstr>The Command Line</vt:lpstr>
      <vt:lpstr>--help</vt:lpstr>
      <vt:lpstr>Command line caveats</vt:lpstr>
      <vt:lpstr>Benefits of using the command line.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 Novo Assembly</vt:lpstr>
      <vt:lpstr>File types</vt:lpstr>
    </vt:vector>
  </TitlesOfParts>
  <Company>DHA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Richardson, Joshua B DR CTR MEDCOM USAMRIID</dc:creator>
  <dc:description/>
  <cp:lastModifiedBy>Richardson, Joshua B DR CTR MEDCOM USAMRIID</cp:lastModifiedBy>
  <cp:revision>509</cp:revision>
  <cp:lastPrinted>2020-02-03T17:22:32Z</cp:lastPrinted>
  <dcterms:created xsi:type="dcterms:W3CDTF">2019-12-18T16:21:44Z</dcterms:created>
  <dcterms:modified xsi:type="dcterms:W3CDTF">2020-02-03T17:22:42Z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DHA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