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0083800" cy="7562850"/>
  <p:notesSz cx="100838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38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6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Presenter</a:t>
            </a:r>
          </a:p>
          <a:p>
            <a:r>
              <a:t>2020-12-17 16:18:52</a:t>
            </a:r>
          </a:p>
          <a:p>
            <a:r>
              <a:t>--------------------------------------------</a:t>
            </a:r>
          </a:p>
          <a:p>
            <a:r>
              <a:t>Show docker when you start to run.  Also show what happens when  you type “ls”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Presenter</a:t>
            </a:r>
          </a:p>
          <a:p>
            <a:r>
              <a:t>2020-12-17 16:18:53</a:t>
            </a:r>
          </a:p>
          <a:p>
            <a:r>
              <a:t>--------------------------------------------</a:t>
            </a:r>
          </a:p>
          <a:p>
            <a:r>
              <a:t>Add a screenshot of the docker  starting.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Presenter</a:t>
            </a:r>
          </a:p>
          <a:p>
            <a:r>
              <a:t>2020-12-17 16:18:53</a:t>
            </a:r>
          </a:p>
          <a:p>
            <a:r>
              <a:t>--------------------------------------------</a:t>
            </a:r>
          </a:p>
          <a:p>
            <a:r>
              <a:t>Add a screenshot of the docker  starting.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Presenter</a:t>
            </a:r>
          </a:p>
          <a:p>
            <a:r>
              <a:t>2020-12-17 16:18:54</a:t>
            </a:r>
          </a:p>
          <a:p>
            <a:r>
              <a:t>--------------------------------------------</a:t>
            </a:r>
          </a:p>
          <a:p>
            <a:r>
              <a:t>Add a screenshot of the docker  starting.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Presenter</a:t>
            </a:r>
          </a:p>
          <a:p>
            <a:r>
              <a:t>2020-12-17 16:18:54</a:t>
            </a:r>
          </a:p>
          <a:p>
            <a:r>
              <a:t>--------------------------------------------</a:t>
            </a:r>
          </a:p>
          <a:p>
            <a:r>
              <a:t>Test the illumina clip part.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Presenter</a:t>
            </a:r>
          </a:p>
          <a:p>
            <a:r>
              <a:t>2020-12-17 16:18:55</a:t>
            </a:r>
          </a:p>
          <a:p>
            <a:r>
              <a:t>--------------------------------------------</a:t>
            </a:r>
          </a:p>
          <a:p>
            <a:r>
              <a:t>Test the illumina clip part.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Presenter</a:t>
            </a:r>
          </a:p>
          <a:p>
            <a:r>
              <a:t>2020-12-17 16:18:55</a:t>
            </a:r>
          </a:p>
          <a:p>
            <a:r>
              <a:t>--------------------------------------------</a:t>
            </a:r>
          </a:p>
          <a:p>
            <a:r>
              <a:t>Test the illumina clip part.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Presenter</a:t>
            </a:r>
          </a:p>
          <a:p>
            <a:r>
              <a:t>2020-12-17 16:18:56</a:t>
            </a:r>
          </a:p>
          <a:p>
            <a:r>
              <a:t>--------------------------------------------</a:t>
            </a:r>
          </a:p>
          <a:p>
            <a:r>
              <a:t>Test the illumina clip part.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Presenter</a:t>
            </a:r>
          </a:p>
          <a:p>
            <a:r>
              <a:t>2020-12-17 16:18:56</a:t>
            </a:r>
          </a:p>
          <a:p>
            <a:r>
              <a:t>--------------------------------------------</a:t>
            </a:r>
          </a:p>
          <a:p>
            <a:r>
              <a:t>Test the illumina clip part.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Presenter</a:t>
            </a:r>
          </a:p>
          <a:p>
            <a:r>
              <a:t>2020-12-17 16:18:57</a:t>
            </a:r>
          </a:p>
          <a:p>
            <a:r>
              <a:t>--------------------------------------------</a:t>
            </a:r>
          </a:p>
          <a:p>
            <a:r>
              <a:t>Test the illumina clip part.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Presenter</a:t>
            </a:r>
          </a:p>
          <a:p>
            <a:r>
              <a:t>2020-12-17 16:18:57</a:t>
            </a:r>
          </a:p>
          <a:p>
            <a:r>
              <a:t>--------------------------------------------</a:t>
            </a:r>
          </a:p>
          <a:p>
            <a:r>
              <a:t>Test the illumina clip part.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Presenter</a:t>
            </a:r>
          </a:p>
          <a:p>
            <a:r>
              <a:t>2020-12-17 16:18:57</a:t>
            </a:r>
          </a:p>
          <a:p>
            <a:r>
              <a:t>--------------------------------------------</a:t>
            </a:r>
          </a:p>
          <a:p>
            <a:r>
              <a:t>Test the illumina clip part.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Presenter</a:t>
            </a:r>
          </a:p>
          <a:p>
            <a:r>
              <a:t>2020-12-17 16:18:58</a:t>
            </a:r>
          </a:p>
          <a:p>
            <a:r>
              <a:t>--------------------------------------------</a:t>
            </a:r>
          </a:p>
          <a:p>
            <a:r>
              <a:t>Test the illumina clip part.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Presenter</a:t>
            </a:r>
          </a:p>
          <a:p>
            <a:r>
              <a:t>2020-12-17 16:18:58</a:t>
            </a:r>
          </a:p>
          <a:p>
            <a:r>
              <a:t>--------------------------------------------</a:t>
            </a:r>
          </a:p>
          <a:p>
            <a:r>
              <a:t>Test the illumina clip part.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740908" y="1911096"/>
            <a:ext cx="3972775" cy="5556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63068" y="1911096"/>
            <a:ext cx="3986517" cy="5647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6506" y="547843"/>
            <a:ext cx="909078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6859" y="2940179"/>
            <a:ext cx="9092565" cy="4396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oshua.b.richardson2.ctr@mail.mi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install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docs.docker.com/docker-for-windows/install-windows-home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amtools.github.io/hts-specs/SAMv1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ricbrc.org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://cab.cc.spbu.ru/quas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882" y="536384"/>
            <a:ext cx="780859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400" marR="5080" indent="-128333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Use </a:t>
            </a:r>
            <a:r>
              <a:rPr dirty="0"/>
              <a:t>of </a:t>
            </a:r>
            <a:r>
              <a:rPr spc="-5" dirty="0"/>
              <a:t>MinION </a:t>
            </a:r>
            <a:r>
              <a:rPr dirty="0"/>
              <a:t>and Illumina </a:t>
            </a:r>
            <a:r>
              <a:rPr spc="5" dirty="0"/>
              <a:t>Reads  </a:t>
            </a:r>
            <a:r>
              <a:rPr spc="-35" dirty="0"/>
              <a:t>for </a:t>
            </a:r>
            <a:r>
              <a:rPr dirty="0"/>
              <a:t>Bacterial</a:t>
            </a:r>
            <a:r>
              <a:rPr spc="25" dirty="0"/>
              <a:t> </a:t>
            </a:r>
            <a:r>
              <a:rPr dirty="0"/>
              <a:t>Assembly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1134" y="2217587"/>
            <a:ext cx="6529070" cy="1354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0680" marR="5080" indent="-1618615">
              <a:lnSpc>
                <a:spcPct val="1363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Global </a:t>
            </a:r>
            <a:r>
              <a:rPr sz="3200" spc="-10" dirty="0">
                <a:latin typeface="Calibri"/>
                <a:cs typeface="Calibri"/>
              </a:rPr>
              <a:t>Emerging </a:t>
            </a:r>
            <a:r>
              <a:rPr sz="3200" spc="-15" dirty="0">
                <a:latin typeface="Calibri"/>
                <a:cs typeface="Calibri"/>
              </a:rPr>
              <a:t>Infections </a:t>
            </a:r>
            <a:r>
              <a:rPr sz="3200" spc="-5" dirty="0">
                <a:latin typeface="Calibri"/>
                <a:cs typeface="Calibri"/>
              </a:rPr>
              <a:t>Surveillance  MinION User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Group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845" y="2154174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10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1359" y="3628644"/>
            <a:ext cx="3418331" cy="3200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01741" y="6931122"/>
            <a:ext cx="6621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5610" marR="5080" indent="-16935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Subject </a:t>
            </a:r>
            <a:r>
              <a:rPr sz="1800" spc="-15" dirty="0">
                <a:latin typeface="Calibri"/>
                <a:cs typeface="Calibri"/>
              </a:rPr>
              <a:t>Matter </a:t>
            </a:r>
            <a:r>
              <a:rPr sz="1800" spc="-5" dirty="0">
                <a:latin typeface="Calibri"/>
                <a:cs typeface="Calibri"/>
              </a:rPr>
              <a:t>Expert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POC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this tutorial is </a:t>
            </a:r>
            <a:r>
              <a:rPr sz="1800" spc="-65" dirty="0">
                <a:latin typeface="Calibri"/>
                <a:cs typeface="Calibri"/>
              </a:rPr>
              <a:t>Dr. </a:t>
            </a:r>
            <a:r>
              <a:rPr sz="1800" spc="-5" dirty="0">
                <a:latin typeface="Calibri"/>
                <a:cs typeface="Calibri"/>
              </a:rPr>
              <a:t>Joshua </a:t>
            </a:r>
            <a:r>
              <a:rPr sz="1800" spc="-10" dirty="0">
                <a:latin typeface="Calibri"/>
                <a:cs typeface="Calibri"/>
              </a:rPr>
              <a:t>Richardson  </a:t>
            </a:r>
            <a:r>
              <a:rPr sz="1800" spc="-5" dirty="0">
                <a:latin typeface="Calibri"/>
                <a:cs typeface="Calibri"/>
                <a:hlinkClick r:id="rId4"/>
              </a:rPr>
              <a:t>joshua.b.richardson2.ctr@mail.mil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2716" y="523604"/>
            <a:ext cx="60445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Assembly </a:t>
            </a:r>
            <a:r>
              <a:rPr spc="-5" dirty="0"/>
              <a:t>Outline,</a:t>
            </a:r>
            <a:r>
              <a:rPr spc="-75" dirty="0"/>
              <a:t> </a:t>
            </a:r>
            <a:r>
              <a:rPr spc="-10" dirty="0"/>
              <a:t>General</a:t>
            </a:r>
          </a:p>
        </p:txBody>
      </p:sp>
      <p:sp>
        <p:nvSpPr>
          <p:cNvPr id="3" name="object 3"/>
          <p:cNvSpPr/>
          <p:nvPr/>
        </p:nvSpPr>
        <p:spPr>
          <a:xfrm>
            <a:off x="4556759" y="3386328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7644" y="0"/>
                </a:lnTo>
              </a:path>
            </a:pathLst>
          </a:custGeom>
          <a:ln w="762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6301" y="3272018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5" h="228600">
                <a:moveTo>
                  <a:pt x="12" y="0"/>
                </a:moveTo>
                <a:lnTo>
                  <a:pt x="0" y="228600"/>
                </a:lnTo>
                <a:lnTo>
                  <a:pt x="228612" y="114312"/>
                </a:lnTo>
                <a:lnTo>
                  <a:pt x="12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49795" y="3314700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644" y="0"/>
                </a:lnTo>
              </a:path>
            </a:pathLst>
          </a:custGeom>
          <a:ln w="762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69338" y="3200389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4" h="228600">
                <a:moveTo>
                  <a:pt x="12" y="0"/>
                </a:moveTo>
                <a:lnTo>
                  <a:pt x="0" y="228600"/>
                </a:lnTo>
                <a:lnTo>
                  <a:pt x="228612" y="114312"/>
                </a:lnTo>
                <a:lnTo>
                  <a:pt x="12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2450" y="2838450"/>
            <a:ext cx="1645920" cy="1097280"/>
          </a:xfrm>
          <a:custGeom>
            <a:avLst/>
            <a:gdLst/>
            <a:ahLst/>
            <a:cxnLst/>
            <a:rect l="l" t="t" r="r" b="b"/>
            <a:pathLst>
              <a:path w="1645920" h="1097279">
                <a:moveTo>
                  <a:pt x="0" y="0"/>
                </a:moveTo>
                <a:lnTo>
                  <a:pt x="1645920" y="0"/>
                </a:lnTo>
                <a:lnTo>
                  <a:pt x="1645920" y="1097280"/>
                </a:lnTo>
                <a:lnTo>
                  <a:pt x="0" y="1097280"/>
                </a:lnTo>
                <a:lnTo>
                  <a:pt x="0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450" y="2838450"/>
            <a:ext cx="1645920" cy="1097280"/>
          </a:xfrm>
          <a:custGeom>
            <a:avLst/>
            <a:gdLst/>
            <a:ahLst/>
            <a:cxnLst/>
            <a:rect l="l" t="t" r="r" b="b"/>
            <a:pathLst>
              <a:path w="1645920" h="1097279">
                <a:moveTo>
                  <a:pt x="0" y="0"/>
                </a:moveTo>
                <a:lnTo>
                  <a:pt x="1645920" y="0"/>
                </a:lnTo>
                <a:lnTo>
                  <a:pt x="1645920" y="1097280"/>
                </a:lnTo>
                <a:lnTo>
                  <a:pt x="0" y="10972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465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2450" y="3223351"/>
            <a:ext cx="1645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Raw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11601" y="2838450"/>
            <a:ext cx="1645920" cy="1097280"/>
          </a:xfrm>
          <a:custGeom>
            <a:avLst/>
            <a:gdLst/>
            <a:ahLst/>
            <a:cxnLst/>
            <a:rect l="l" t="t" r="r" b="b"/>
            <a:pathLst>
              <a:path w="1645920" h="1097279">
                <a:moveTo>
                  <a:pt x="0" y="0"/>
                </a:moveTo>
                <a:lnTo>
                  <a:pt x="1645920" y="0"/>
                </a:lnTo>
                <a:lnTo>
                  <a:pt x="1645920" y="1097280"/>
                </a:lnTo>
                <a:lnTo>
                  <a:pt x="0" y="1097280"/>
                </a:lnTo>
                <a:lnTo>
                  <a:pt x="0" y="0"/>
                </a:lnTo>
                <a:close/>
              </a:path>
            </a:pathLst>
          </a:custGeom>
          <a:solidFill>
            <a:srgbClr val="B4C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1601" y="2838450"/>
            <a:ext cx="1645920" cy="1097280"/>
          </a:xfrm>
          <a:custGeom>
            <a:avLst/>
            <a:gdLst/>
            <a:ahLst/>
            <a:cxnLst/>
            <a:rect l="l" t="t" r="r" b="b"/>
            <a:pathLst>
              <a:path w="1645920" h="1097279">
                <a:moveTo>
                  <a:pt x="0" y="0"/>
                </a:moveTo>
                <a:lnTo>
                  <a:pt x="1645920" y="0"/>
                </a:lnTo>
                <a:lnTo>
                  <a:pt x="1645920" y="1097280"/>
                </a:lnTo>
                <a:lnTo>
                  <a:pt x="0" y="10972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465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4638" y="2838450"/>
            <a:ext cx="1645920" cy="1097280"/>
          </a:xfrm>
          <a:custGeom>
            <a:avLst/>
            <a:gdLst/>
            <a:ahLst/>
            <a:cxnLst/>
            <a:rect l="l" t="t" r="r" b="b"/>
            <a:pathLst>
              <a:path w="1645920" h="1097279">
                <a:moveTo>
                  <a:pt x="0" y="0"/>
                </a:moveTo>
                <a:lnTo>
                  <a:pt x="1645919" y="0"/>
                </a:lnTo>
                <a:lnTo>
                  <a:pt x="1645919" y="1097280"/>
                </a:lnTo>
                <a:lnTo>
                  <a:pt x="0" y="1097280"/>
                </a:lnTo>
                <a:lnTo>
                  <a:pt x="0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04638" y="2838450"/>
            <a:ext cx="1645920" cy="1097280"/>
          </a:xfrm>
          <a:custGeom>
            <a:avLst/>
            <a:gdLst/>
            <a:ahLst/>
            <a:cxnLst/>
            <a:rect l="l" t="t" r="r" b="b"/>
            <a:pathLst>
              <a:path w="1645920" h="1097279">
                <a:moveTo>
                  <a:pt x="0" y="0"/>
                </a:moveTo>
                <a:lnTo>
                  <a:pt x="1645919" y="0"/>
                </a:lnTo>
                <a:lnTo>
                  <a:pt x="1645919" y="1097280"/>
                </a:lnTo>
                <a:lnTo>
                  <a:pt x="0" y="10972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465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11601" y="3223351"/>
            <a:ext cx="3839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>
              <a:lnSpc>
                <a:spcPct val="100000"/>
              </a:lnSpc>
              <a:spcBef>
                <a:spcPts val="100"/>
              </a:spcBef>
              <a:tabLst>
                <a:tab pos="2571750" algn="l"/>
              </a:tabLst>
            </a:pPr>
            <a:r>
              <a:rPr sz="1800" spc="-10" dirty="0">
                <a:latin typeface="Calibri"/>
                <a:cs typeface="Calibri"/>
              </a:rPr>
              <a:t>Filtering	</a:t>
            </a:r>
            <a:r>
              <a:rPr sz="1800" spc="-5" dirty="0">
                <a:latin typeface="Calibri"/>
                <a:cs typeface="Calibri"/>
              </a:rPr>
              <a:t>Assembly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99197" y="2838450"/>
            <a:ext cx="1645920" cy="1097280"/>
          </a:xfrm>
          <a:custGeom>
            <a:avLst/>
            <a:gdLst/>
            <a:ahLst/>
            <a:cxnLst/>
            <a:rect l="l" t="t" r="r" b="b"/>
            <a:pathLst>
              <a:path w="1645920" h="1097279">
                <a:moveTo>
                  <a:pt x="0" y="0"/>
                </a:moveTo>
                <a:lnTo>
                  <a:pt x="1645920" y="0"/>
                </a:lnTo>
                <a:lnTo>
                  <a:pt x="1645920" y="1097280"/>
                </a:lnTo>
                <a:lnTo>
                  <a:pt x="0" y="1097280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99197" y="2838450"/>
            <a:ext cx="1645920" cy="1097280"/>
          </a:xfrm>
          <a:prstGeom prst="rect">
            <a:avLst/>
          </a:prstGeom>
          <a:ln w="3175">
            <a:solidFill>
              <a:srgbClr val="3465A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332740" marR="112395" indent="-215265">
              <a:lnSpc>
                <a:spcPct val="101699"/>
              </a:lnSpc>
            </a:pPr>
            <a:r>
              <a:rPr sz="1800" spc="-5" dirty="0">
                <a:latin typeface="Calibri"/>
                <a:cs typeface="Calibri"/>
              </a:rPr>
              <a:t>Polishing,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Error  Correction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07002" y="5453634"/>
            <a:ext cx="1645920" cy="1097280"/>
          </a:xfrm>
          <a:prstGeom prst="rect">
            <a:avLst/>
          </a:prstGeom>
          <a:solidFill>
            <a:srgbClr val="F4B183"/>
          </a:solidFill>
          <a:ln w="3175">
            <a:solidFill>
              <a:srgbClr val="3465A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390525" marR="384810" indent="152400">
              <a:lnSpc>
                <a:spcPct val="101699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Check  </a:t>
            </a:r>
            <a:r>
              <a:rPr sz="1800" dirty="0">
                <a:latin typeface="Calibri"/>
                <a:cs typeface="Calibri"/>
              </a:rPr>
              <a:t>assemb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97607" y="3371088"/>
            <a:ext cx="522605" cy="0"/>
          </a:xfrm>
          <a:custGeom>
            <a:avLst/>
            <a:gdLst/>
            <a:ahLst/>
            <a:cxnLst/>
            <a:rect l="l" t="t" r="r" b="b"/>
            <a:pathLst>
              <a:path w="522605">
                <a:moveTo>
                  <a:pt x="0" y="0"/>
                </a:moveTo>
                <a:lnTo>
                  <a:pt x="522427" y="0"/>
                </a:lnTo>
              </a:path>
            </a:pathLst>
          </a:custGeom>
          <a:ln w="762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81927" y="3256777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5" h="228600">
                <a:moveTo>
                  <a:pt x="12" y="0"/>
                </a:moveTo>
                <a:lnTo>
                  <a:pt x="0" y="228600"/>
                </a:lnTo>
                <a:lnTo>
                  <a:pt x="228612" y="114312"/>
                </a:lnTo>
                <a:lnTo>
                  <a:pt x="12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92506" y="3919728"/>
            <a:ext cx="2129155" cy="1954530"/>
          </a:xfrm>
          <a:custGeom>
            <a:avLst/>
            <a:gdLst/>
            <a:ahLst/>
            <a:cxnLst/>
            <a:rect l="l" t="t" r="r" b="b"/>
            <a:pathLst>
              <a:path w="2129154" h="1954529">
                <a:moveTo>
                  <a:pt x="2128786" y="0"/>
                </a:moveTo>
                <a:lnTo>
                  <a:pt x="0" y="1953983"/>
                </a:lnTo>
              </a:path>
            </a:pathLst>
          </a:custGeom>
          <a:ln w="762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52159" y="5763736"/>
            <a:ext cx="245745" cy="239395"/>
          </a:xfrm>
          <a:custGeom>
            <a:avLst/>
            <a:gdLst/>
            <a:ahLst/>
            <a:cxnLst/>
            <a:rect l="l" t="t" r="r" b="b"/>
            <a:pathLst>
              <a:path w="245745" h="239395">
                <a:moveTo>
                  <a:pt x="91109" y="0"/>
                </a:moveTo>
                <a:lnTo>
                  <a:pt x="0" y="238798"/>
                </a:lnTo>
                <a:lnTo>
                  <a:pt x="245694" y="168402"/>
                </a:lnTo>
                <a:lnTo>
                  <a:pt x="91109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4225" y="2038350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10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9456" y="160020"/>
            <a:ext cx="1856231" cy="1738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7125" y="142664"/>
            <a:ext cx="415734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265">
              <a:lnSpc>
                <a:spcPct val="100000"/>
              </a:lnSpc>
              <a:spcBef>
                <a:spcPts val="100"/>
              </a:spcBef>
            </a:pPr>
            <a:r>
              <a:rPr dirty="0"/>
              <a:t>Assembly</a:t>
            </a:r>
            <a:r>
              <a:rPr spc="-105" dirty="0"/>
              <a:t> </a:t>
            </a:r>
            <a:r>
              <a:rPr dirty="0"/>
              <a:t>outline:  MinION +</a:t>
            </a:r>
            <a:r>
              <a:rPr spc="-65" dirty="0"/>
              <a:t> </a:t>
            </a:r>
            <a:r>
              <a:rPr spc="-5" dirty="0"/>
              <a:t>Illumina</a:t>
            </a:r>
          </a:p>
        </p:txBody>
      </p:sp>
      <p:sp>
        <p:nvSpPr>
          <p:cNvPr id="3" name="object 3"/>
          <p:cNvSpPr/>
          <p:nvPr/>
        </p:nvSpPr>
        <p:spPr>
          <a:xfrm>
            <a:off x="549401" y="1738122"/>
            <a:ext cx="1645920" cy="1097280"/>
          </a:xfrm>
          <a:custGeom>
            <a:avLst/>
            <a:gdLst/>
            <a:ahLst/>
            <a:cxnLst/>
            <a:rect l="l" t="t" r="r" b="b"/>
            <a:pathLst>
              <a:path w="1645920" h="1097280">
                <a:moveTo>
                  <a:pt x="0" y="0"/>
                </a:moveTo>
                <a:lnTo>
                  <a:pt x="1645920" y="0"/>
                </a:lnTo>
                <a:lnTo>
                  <a:pt x="1645920" y="1097280"/>
                </a:lnTo>
                <a:lnTo>
                  <a:pt x="0" y="1097280"/>
                </a:lnTo>
                <a:lnTo>
                  <a:pt x="0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9401" y="1738122"/>
            <a:ext cx="1645920" cy="1097280"/>
          </a:xfrm>
          <a:custGeom>
            <a:avLst/>
            <a:gdLst/>
            <a:ahLst/>
            <a:cxnLst/>
            <a:rect l="l" t="t" r="r" b="b"/>
            <a:pathLst>
              <a:path w="1645920" h="1097280">
                <a:moveTo>
                  <a:pt x="0" y="0"/>
                </a:moveTo>
                <a:lnTo>
                  <a:pt x="1645920" y="0"/>
                </a:lnTo>
                <a:lnTo>
                  <a:pt x="1645920" y="1097280"/>
                </a:lnTo>
                <a:lnTo>
                  <a:pt x="0" y="10972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465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9401" y="1983548"/>
            <a:ext cx="1623695" cy="579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44195" marR="208915" indent="-307975">
              <a:lnSpc>
                <a:spcPct val="101699"/>
              </a:lnSpc>
              <a:spcBef>
                <a:spcPts val="60"/>
              </a:spcBef>
            </a:pPr>
            <a:r>
              <a:rPr sz="1800" spc="-10" dirty="0">
                <a:latin typeface="Calibri"/>
                <a:cs typeface="Calibri"/>
              </a:rPr>
              <a:t>Raw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MinION  </a:t>
            </a:r>
            <a:r>
              <a:rPr sz="1800" spc="-10" dirty="0"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80894" y="3018282"/>
            <a:ext cx="2011680" cy="1097280"/>
          </a:xfrm>
          <a:custGeom>
            <a:avLst/>
            <a:gdLst/>
            <a:ahLst/>
            <a:cxnLst/>
            <a:rect l="l" t="t" r="r" b="b"/>
            <a:pathLst>
              <a:path w="2011679" h="1097279">
                <a:moveTo>
                  <a:pt x="0" y="0"/>
                </a:moveTo>
                <a:lnTo>
                  <a:pt x="2011680" y="0"/>
                </a:lnTo>
                <a:lnTo>
                  <a:pt x="2011680" y="1097280"/>
                </a:lnTo>
                <a:lnTo>
                  <a:pt x="0" y="1097280"/>
                </a:lnTo>
                <a:lnTo>
                  <a:pt x="0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80894" y="3018282"/>
            <a:ext cx="2011680" cy="1097280"/>
          </a:xfrm>
          <a:custGeom>
            <a:avLst/>
            <a:gdLst/>
            <a:ahLst/>
            <a:cxnLst/>
            <a:rect l="l" t="t" r="r" b="b"/>
            <a:pathLst>
              <a:path w="2011679" h="1097279">
                <a:moveTo>
                  <a:pt x="0" y="0"/>
                </a:moveTo>
                <a:lnTo>
                  <a:pt x="2011680" y="0"/>
                </a:lnTo>
                <a:lnTo>
                  <a:pt x="2011680" y="1097280"/>
                </a:lnTo>
                <a:lnTo>
                  <a:pt x="0" y="10972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465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31763" y="3124168"/>
            <a:ext cx="1510030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065" marR="5080" algn="ctr">
              <a:lnSpc>
                <a:spcPct val="101699"/>
              </a:lnSpc>
              <a:spcBef>
                <a:spcPts val="60"/>
              </a:spcBef>
            </a:pPr>
            <a:r>
              <a:rPr sz="1800" b="1" spc="-15" dirty="0">
                <a:latin typeface="Calibri"/>
                <a:cs typeface="Calibri"/>
              </a:rPr>
              <a:t>Trimmomatic</a:t>
            </a:r>
            <a:r>
              <a:rPr sz="1800" spc="-15" dirty="0">
                <a:latin typeface="Calibri"/>
                <a:cs typeface="Calibri"/>
              </a:rPr>
              <a:t>:  </a:t>
            </a:r>
            <a:r>
              <a:rPr sz="1800" spc="-10" dirty="0">
                <a:latin typeface="Calibri"/>
                <a:cs typeface="Calibri"/>
              </a:rPr>
              <a:t>Correct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Illumina  </a:t>
            </a:r>
            <a:r>
              <a:rPr sz="1800" spc="-10" dirty="0"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80509" y="1690878"/>
            <a:ext cx="2011680" cy="1188720"/>
          </a:xfrm>
          <a:custGeom>
            <a:avLst/>
            <a:gdLst/>
            <a:ahLst/>
            <a:cxnLst/>
            <a:rect l="l" t="t" r="r" b="b"/>
            <a:pathLst>
              <a:path w="2011679" h="1188720">
                <a:moveTo>
                  <a:pt x="0" y="0"/>
                </a:moveTo>
                <a:lnTo>
                  <a:pt x="2011680" y="0"/>
                </a:lnTo>
                <a:lnTo>
                  <a:pt x="2011680" y="1188719"/>
                </a:lnTo>
                <a:lnTo>
                  <a:pt x="0" y="1188719"/>
                </a:lnTo>
                <a:lnTo>
                  <a:pt x="0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80509" y="1690878"/>
            <a:ext cx="2011680" cy="1188720"/>
          </a:xfrm>
          <a:custGeom>
            <a:avLst/>
            <a:gdLst/>
            <a:ahLst/>
            <a:cxnLst/>
            <a:rect l="l" t="t" r="r" b="b"/>
            <a:pathLst>
              <a:path w="2011679" h="1188720">
                <a:moveTo>
                  <a:pt x="0" y="0"/>
                </a:moveTo>
                <a:lnTo>
                  <a:pt x="2011680" y="0"/>
                </a:lnTo>
                <a:lnTo>
                  <a:pt x="2011680" y="1188719"/>
                </a:lnTo>
                <a:lnTo>
                  <a:pt x="0" y="118871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465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98265" y="1842269"/>
            <a:ext cx="1773555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ctr">
              <a:lnSpc>
                <a:spcPct val="101699"/>
              </a:lnSpc>
              <a:spcBef>
                <a:spcPts val="60"/>
              </a:spcBef>
            </a:pPr>
            <a:r>
              <a:rPr sz="1800" b="1" spc="-5" dirty="0">
                <a:latin typeface="Calibri"/>
                <a:cs typeface="Calibri"/>
              </a:rPr>
              <a:t>Filtlong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Correct  </a:t>
            </a:r>
            <a:r>
              <a:rPr sz="1800" spc="-5" dirty="0">
                <a:latin typeface="Calibri"/>
                <a:cs typeface="Calibri"/>
              </a:rPr>
              <a:t>MinION </a:t>
            </a:r>
            <a:r>
              <a:rPr sz="1800" spc="-10" dirty="0">
                <a:latin typeface="Calibri"/>
                <a:cs typeface="Calibri"/>
              </a:rPr>
              <a:t>reads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  Illumina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reads.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35773" y="1646682"/>
            <a:ext cx="2240280" cy="1188720"/>
          </a:xfrm>
          <a:custGeom>
            <a:avLst/>
            <a:gdLst/>
            <a:ahLst/>
            <a:cxnLst/>
            <a:rect l="l" t="t" r="r" b="b"/>
            <a:pathLst>
              <a:path w="2240279" h="1188720">
                <a:moveTo>
                  <a:pt x="0" y="0"/>
                </a:moveTo>
                <a:lnTo>
                  <a:pt x="2240279" y="0"/>
                </a:lnTo>
                <a:lnTo>
                  <a:pt x="2240279" y="1188719"/>
                </a:lnTo>
                <a:lnTo>
                  <a:pt x="0" y="1188719"/>
                </a:lnTo>
                <a:lnTo>
                  <a:pt x="0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35773" y="1646682"/>
            <a:ext cx="2240280" cy="1188720"/>
          </a:xfrm>
          <a:custGeom>
            <a:avLst/>
            <a:gdLst/>
            <a:ahLst/>
            <a:cxnLst/>
            <a:rect l="l" t="t" r="r" b="b"/>
            <a:pathLst>
              <a:path w="2240279" h="1188720">
                <a:moveTo>
                  <a:pt x="0" y="0"/>
                </a:moveTo>
                <a:lnTo>
                  <a:pt x="2240279" y="0"/>
                </a:lnTo>
                <a:lnTo>
                  <a:pt x="2240279" y="1188719"/>
                </a:lnTo>
                <a:lnTo>
                  <a:pt x="0" y="118871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465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76852" y="1798285"/>
            <a:ext cx="1957705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ctr">
              <a:lnSpc>
                <a:spcPct val="101699"/>
              </a:lnSpc>
              <a:spcBef>
                <a:spcPts val="60"/>
              </a:spcBef>
            </a:pPr>
            <a:r>
              <a:rPr sz="1800" spc="-5" dirty="0">
                <a:latin typeface="Calibri"/>
                <a:cs typeface="Calibri"/>
              </a:rPr>
              <a:t>Hybrid assembly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 </a:t>
            </a:r>
            <a:r>
              <a:rPr sz="1800" spc="-10" dirty="0">
                <a:latin typeface="Calibri"/>
                <a:cs typeface="Calibri"/>
              </a:rPr>
              <a:t>error correction:  </a:t>
            </a:r>
            <a:r>
              <a:rPr sz="1800" b="1" spc="-5" dirty="0">
                <a:latin typeface="Calibri"/>
                <a:cs typeface="Calibri"/>
              </a:rPr>
              <a:t>Unicycler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9401" y="3018282"/>
            <a:ext cx="1645920" cy="1097280"/>
          </a:xfrm>
          <a:custGeom>
            <a:avLst/>
            <a:gdLst/>
            <a:ahLst/>
            <a:cxnLst/>
            <a:rect l="l" t="t" r="r" b="b"/>
            <a:pathLst>
              <a:path w="1645920" h="1097279">
                <a:moveTo>
                  <a:pt x="0" y="0"/>
                </a:moveTo>
                <a:lnTo>
                  <a:pt x="1645920" y="0"/>
                </a:lnTo>
                <a:lnTo>
                  <a:pt x="1645920" y="1097280"/>
                </a:lnTo>
                <a:lnTo>
                  <a:pt x="0" y="1097280"/>
                </a:lnTo>
                <a:lnTo>
                  <a:pt x="0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9401" y="3018282"/>
            <a:ext cx="1645920" cy="1097280"/>
          </a:xfrm>
          <a:prstGeom prst="rect">
            <a:avLst/>
          </a:prstGeom>
          <a:ln w="3175">
            <a:solidFill>
              <a:srgbClr val="3465A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544830" marR="219710" indent="-320040">
              <a:lnSpc>
                <a:spcPct val="101699"/>
              </a:lnSpc>
            </a:pPr>
            <a:r>
              <a:rPr sz="1800" spc="-10" dirty="0">
                <a:latin typeface="Calibri"/>
                <a:cs typeface="Calibri"/>
              </a:rPr>
              <a:t>Raw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Illumina  </a:t>
            </a:r>
            <a:r>
              <a:rPr sz="1800" spc="-10" dirty="0"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46198" y="5237226"/>
            <a:ext cx="1920239" cy="1188720"/>
          </a:xfrm>
          <a:custGeom>
            <a:avLst/>
            <a:gdLst/>
            <a:ahLst/>
            <a:cxnLst/>
            <a:rect l="l" t="t" r="r" b="b"/>
            <a:pathLst>
              <a:path w="1920239" h="1188720">
                <a:moveTo>
                  <a:pt x="0" y="0"/>
                </a:moveTo>
                <a:lnTo>
                  <a:pt x="1920239" y="0"/>
                </a:lnTo>
                <a:lnTo>
                  <a:pt x="1920239" y="1188720"/>
                </a:lnTo>
                <a:lnTo>
                  <a:pt x="0" y="1188720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46198" y="5237226"/>
            <a:ext cx="1920239" cy="1188720"/>
          </a:xfrm>
          <a:prstGeom prst="rect">
            <a:avLst/>
          </a:prstGeom>
          <a:ln w="3175">
            <a:solidFill>
              <a:srgbClr val="3465A4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92405" marR="187325" algn="ctr">
              <a:lnSpc>
                <a:spcPct val="101699"/>
              </a:lnSpc>
              <a:spcBef>
                <a:spcPts val="1250"/>
              </a:spcBef>
            </a:pPr>
            <a:r>
              <a:rPr sz="1800" spc="-5" dirty="0">
                <a:latin typeface="Calibri"/>
                <a:cs typeface="Calibri"/>
              </a:rPr>
              <a:t>Check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assembly:  </a:t>
            </a:r>
            <a:r>
              <a:rPr sz="1800" spc="-15" dirty="0">
                <a:latin typeface="Calibri"/>
                <a:cs typeface="Calibri"/>
              </a:rPr>
              <a:t>Read </a:t>
            </a:r>
            <a:r>
              <a:rPr sz="1800" spc="-5" dirty="0">
                <a:latin typeface="Calibri"/>
                <a:cs typeface="Calibri"/>
              </a:rPr>
              <a:t>mapping  with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Minimap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91428" y="2248093"/>
            <a:ext cx="1023619" cy="36195"/>
          </a:xfrm>
          <a:custGeom>
            <a:avLst/>
            <a:gdLst/>
            <a:ahLst/>
            <a:cxnLst/>
            <a:rect l="l" t="t" r="r" b="b"/>
            <a:pathLst>
              <a:path w="1023620" h="36194">
                <a:moveTo>
                  <a:pt x="0" y="36169"/>
                </a:moveTo>
                <a:lnTo>
                  <a:pt x="1023302" y="0"/>
                </a:lnTo>
              </a:path>
            </a:pathLst>
          </a:custGeom>
          <a:ln w="88392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65863" y="2117154"/>
            <a:ext cx="269875" cy="265430"/>
          </a:xfrm>
          <a:custGeom>
            <a:avLst/>
            <a:gdLst/>
            <a:ahLst/>
            <a:cxnLst/>
            <a:rect l="l" t="t" r="r" b="b"/>
            <a:pathLst>
              <a:path w="269875" h="265430">
                <a:moveTo>
                  <a:pt x="0" y="0"/>
                </a:moveTo>
                <a:lnTo>
                  <a:pt x="9385" y="265010"/>
                </a:lnTo>
                <a:lnTo>
                  <a:pt x="269709" y="123126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91811" y="3058387"/>
            <a:ext cx="364490" cy="508000"/>
          </a:xfrm>
          <a:custGeom>
            <a:avLst/>
            <a:gdLst/>
            <a:ahLst/>
            <a:cxnLst/>
            <a:rect l="l" t="t" r="r" b="b"/>
            <a:pathLst>
              <a:path w="364489" h="508000">
                <a:moveTo>
                  <a:pt x="0" y="507987"/>
                </a:moveTo>
                <a:lnTo>
                  <a:pt x="364413" y="0"/>
                </a:lnTo>
              </a:path>
            </a:pathLst>
          </a:custGeom>
          <a:ln w="88392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22728" y="2878831"/>
            <a:ext cx="262890" cy="293370"/>
          </a:xfrm>
          <a:custGeom>
            <a:avLst/>
            <a:gdLst/>
            <a:ahLst/>
            <a:cxnLst/>
            <a:rect l="l" t="t" r="r" b="b"/>
            <a:pathLst>
              <a:path w="262889" h="293369">
                <a:moveTo>
                  <a:pt x="262305" y="0"/>
                </a:moveTo>
                <a:lnTo>
                  <a:pt x="0" y="138201"/>
                </a:lnTo>
                <a:lnTo>
                  <a:pt x="215480" y="292760"/>
                </a:lnTo>
                <a:lnTo>
                  <a:pt x="262305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91811" y="2336445"/>
            <a:ext cx="2544445" cy="1229995"/>
          </a:xfrm>
          <a:custGeom>
            <a:avLst/>
            <a:gdLst/>
            <a:ahLst/>
            <a:cxnLst/>
            <a:rect l="l" t="t" r="r" b="b"/>
            <a:pathLst>
              <a:path w="2544445" h="1229995">
                <a:moveTo>
                  <a:pt x="0" y="1229715"/>
                </a:moveTo>
                <a:lnTo>
                  <a:pt x="2544241" y="0"/>
                </a:lnTo>
              </a:path>
            </a:pathLst>
          </a:custGeom>
          <a:ln w="88392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38564" y="2236312"/>
            <a:ext cx="296545" cy="238760"/>
          </a:xfrm>
          <a:custGeom>
            <a:avLst/>
            <a:gdLst/>
            <a:ahLst/>
            <a:cxnLst/>
            <a:rect l="l" t="t" r="r" b="b"/>
            <a:pathLst>
              <a:path w="296545" h="238760">
                <a:moveTo>
                  <a:pt x="0" y="0"/>
                </a:moveTo>
                <a:lnTo>
                  <a:pt x="115404" y="238747"/>
                </a:lnTo>
                <a:lnTo>
                  <a:pt x="296443" y="3962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94560" y="3521964"/>
            <a:ext cx="165100" cy="88900"/>
          </a:xfrm>
          <a:custGeom>
            <a:avLst/>
            <a:gdLst/>
            <a:ahLst/>
            <a:cxnLst/>
            <a:rect l="l" t="t" r="r" b="b"/>
            <a:pathLst>
              <a:path w="165100" h="88900">
                <a:moveTo>
                  <a:pt x="0" y="88392"/>
                </a:moveTo>
                <a:lnTo>
                  <a:pt x="165100" y="88392"/>
                </a:lnTo>
                <a:lnTo>
                  <a:pt x="165100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15457" y="3433559"/>
            <a:ext cx="265430" cy="265430"/>
          </a:xfrm>
          <a:custGeom>
            <a:avLst/>
            <a:gdLst/>
            <a:ahLst/>
            <a:cxnLst/>
            <a:rect l="l" t="t" r="r" b="b"/>
            <a:pathLst>
              <a:path w="265430" h="265429">
                <a:moveTo>
                  <a:pt x="12" y="0"/>
                </a:moveTo>
                <a:lnTo>
                  <a:pt x="0" y="265176"/>
                </a:lnTo>
                <a:lnTo>
                  <a:pt x="265176" y="132600"/>
                </a:lnTo>
                <a:lnTo>
                  <a:pt x="12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94560" y="2284676"/>
            <a:ext cx="1664335" cy="1905"/>
          </a:xfrm>
          <a:custGeom>
            <a:avLst/>
            <a:gdLst/>
            <a:ahLst/>
            <a:cxnLst/>
            <a:rect l="l" t="t" r="r" b="b"/>
            <a:pathLst>
              <a:path w="1664335" h="1905">
                <a:moveTo>
                  <a:pt x="0" y="1536"/>
                </a:moveTo>
                <a:lnTo>
                  <a:pt x="1664157" y="0"/>
                </a:lnTo>
              </a:path>
            </a:pathLst>
          </a:custGeom>
          <a:ln w="88391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14398" y="2152144"/>
            <a:ext cx="265430" cy="265430"/>
          </a:xfrm>
          <a:custGeom>
            <a:avLst/>
            <a:gdLst/>
            <a:ahLst/>
            <a:cxnLst/>
            <a:rect l="l" t="t" r="r" b="b"/>
            <a:pathLst>
              <a:path w="265429" h="265430">
                <a:moveTo>
                  <a:pt x="0" y="0"/>
                </a:moveTo>
                <a:lnTo>
                  <a:pt x="253" y="265175"/>
                </a:lnTo>
                <a:lnTo>
                  <a:pt x="265302" y="132333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05843" y="2834640"/>
            <a:ext cx="4949825" cy="2308225"/>
          </a:xfrm>
          <a:custGeom>
            <a:avLst/>
            <a:gdLst/>
            <a:ahLst/>
            <a:cxnLst/>
            <a:rect l="l" t="t" r="r" b="b"/>
            <a:pathLst>
              <a:path w="4949825" h="2308225">
                <a:moveTo>
                  <a:pt x="4949761" y="0"/>
                </a:moveTo>
                <a:lnTo>
                  <a:pt x="0" y="2307717"/>
                </a:lnTo>
              </a:path>
            </a:pathLst>
          </a:custGeom>
          <a:ln w="88391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05554" y="5003500"/>
            <a:ext cx="296545" cy="240665"/>
          </a:xfrm>
          <a:custGeom>
            <a:avLst/>
            <a:gdLst/>
            <a:ahLst/>
            <a:cxnLst/>
            <a:rect l="l" t="t" r="r" b="b"/>
            <a:pathLst>
              <a:path w="296545" h="240664">
                <a:moveTo>
                  <a:pt x="184302" y="0"/>
                </a:moveTo>
                <a:lnTo>
                  <a:pt x="0" y="232232"/>
                </a:lnTo>
                <a:lnTo>
                  <a:pt x="296367" y="240334"/>
                </a:lnTo>
                <a:lnTo>
                  <a:pt x="184302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35773" y="3911346"/>
            <a:ext cx="2240280" cy="1188720"/>
          </a:xfrm>
          <a:custGeom>
            <a:avLst/>
            <a:gdLst/>
            <a:ahLst/>
            <a:cxnLst/>
            <a:rect l="l" t="t" r="r" b="b"/>
            <a:pathLst>
              <a:path w="2240279" h="1188720">
                <a:moveTo>
                  <a:pt x="0" y="0"/>
                </a:moveTo>
                <a:lnTo>
                  <a:pt x="2240279" y="0"/>
                </a:lnTo>
                <a:lnTo>
                  <a:pt x="2240279" y="1188720"/>
                </a:lnTo>
                <a:lnTo>
                  <a:pt x="0" y="1188720"/>
                </a:lnTo>
                <a:lnTo>
                  <a:pt x="0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35773" y="3911346"/>
            <a:ext cx="2240280" cy="1188720"/>
          </a:xfrm>
          <a:custGeom>
            <a:avLst/>
            <a:gdLst/>
            <a:ahLst/>
            <a:cxnLst/>
            <a:rect l="l" t="t" r="r" b="b"/>
            <a:pathLst>
              <a:path w="2240279" h="1188720">
                <a:moveTo>
                  <a:pt x="0" y="0"/>
                </a:moveTo>
                <a:lnTo>
                  <a:pt x="2240279" y="0"/>
                </a:lnTo>
                <a:lnTo>
                  <a:pt x="2240279" y="1188720"/>
                </a:lnTo>
                <a:lnTo>
                  <a:pt x="0" y="11887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465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476852" y="4063572"/>
            <a:ext cx="1957705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ctr">
              <a:lnSpc>
                <a:spcPct val="101699"/>
              </a:lnSpc>
              <a:spcBef>
                <a:spcPts val="60"/>
              </a:spcBef>
            </a:pPr>
            <a:r>
              <a:rPr sz="1800" spc="-5" dirty="0">
                <a:latin typeface="Calibri"/>
                <a:cs typeface="Calibri"/>
              </a:rPr>
              <a:t>Hybrid assembly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 </a:t>
            </a:r>
            <a:r>
              <a:rPr sz="1800" spc="-10" dirty="0">
                <a:latin typeface="Calibri"/>
                <a:cs typeface="Calibri"/>
              </a:rPr>
              <a:t>error correction:  </a:t>
            </a:r>
            <a:r>
              <a:rPr sz="1800" b="1" dirty="0">
                <a:latin typeface="Calibri"/>
                <a:cs typeface="Calibri"/>
              </a:rPr>
              <a:t>Spades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91811" y="3566160"/>
            <a:ext cx="2534285" cy="868044"/>
          </a:xfrm>
          <a:custGeom>
            <a:avLst/>
            <a:gdLst/>
            <a:ahLst/>
            <a:cxnLst/>
            <a:rect l="l" t="t" r="r" b="b"/>
            <a:pathLst>
              <a:path w="2534284" h="868045">
                <a:moveTo>
                  <a:pt x="0" y="0"/>
                </a:moveTo>
                <a:lnTo>
                  <a:pt x="2534132" y="867816"/>
                </a:lnTo>
              </a:path>
            </a:pathLst>
          </a:custGeom>
          <a:ln w="88392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41174" y="4294206"/>
            <a:ext cx="294005" cy="251460"/>
          </a:xfrm>
          <a:custGeom>
            <a:avLst/>
            <a:gdLst/>
            <a:ahLst/>
            <a:cxnLst/>
            <a:rect l="l" t="t" r="r" b="b"/>
            <a:pathLst>
              <a:path w="294004" h="251460">
                <a:moveTo>
                  <a:pt x="85928" y="0"/>
                </a:moveTo>
                <a:lnTo>
                  <a:pt x="0" y="250875"/>
                </a:lnTo>
                <a:lnTo>
                  <a:pt x="293839" y="211353"/>
                </a:lnTo>
                <a:lnTo>
                  <a:pt x="8592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91428" y="2284476"/>
            <a:ext cx="1136650" cy="2028825"/>
          </a:xfrm>
          <a:custGeom>
            <a:avLst/>
            <a:gdLst/>
            <a:ahLst/>
            <a:cxnLst/>
            <a:rect l="l" t="t" r="r" b="b"/>
            <a:pathLst>
              <a:path w="1136650" h="2028825">
                <a:moveTo>
                  <a:pt x="0" y="0"/>
                </a:moveTo>
                <a:lnTo>
                  <a:pt x="1136154" y="2028507"/>
                </a:lnTo>
              </a:path>
            </a:pathLst>
          </a:custGeom>
          <a:ln w="88392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0309" y="4209628"/>
            <a:ext cx="245745" cy="296545"/>
          </a:xfrm>
          <a:custGeom>
            <a:avLst/>
            <a:gdLst/>
            <a:ahLst/>
            <a:cxnLst/>
            <a:rect l="l" t="t" r="r" b="b"/>
            <a:pathLst>
              <a:path w="245745" h="296545">
                <a:moveTo>
                  <a:pt x="231368" y="0"/>
                </a:moveTo>
                <a:lnTo>
                  <a:pt x="0" y="129565"/>
                </a:lnTo>
                <a:lnTo>
                  <a:pt x="245262" y="296151"/>
                </a:lnTo>
                <a:lnTo>
                  <a:pt x="23136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39461" y="5237226"/>
            <a:ext cx="2240280" cy="1188720"/>
          </a:xfrm>
          <a:custGeom>
            <a:avLst/>
            <a:gdLst/>
            <a:ahLst/>
            <a:cxnLst/>
            <a:rect l="l" t="t" r="r" b="b"/>
            <a:pathLst>
              <a:path w="2240279" h="1188720">
                <a:moveTo>
                  <a:pt x="0" y="0"/>
                </a:moveTo>
                <a:lnTo>
                  <a:pt x="2240280" y="0"/>
                </a:lnTo>
                <a:lnTo>
                  <a:pt x="2240280" y="1188720"/>
                </a:lnTo>
                <a:lnTo>
                  <a:pt x="0" y="1188720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839461" y="5237226"/>
            <a:ext cx="2240280" cy="1188720"/>
          </a:xfrm>
          <a:prstGeom prst="rect">
            <a:avLst/>
          </a:prstGeom>
          <a:ln w="3175">
            <a:solidFill>
              <a:srgbClr val="3465A4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34645" marR="330200" indent="1270" algn="ctr">
              <a:lnSpc>
                <a:spcPct val="101699"/>
              </a:lnSpc>
              <a:spcBef>
                <a:spcPts val="150"/>
              </a:spcBef>
            </a:pPr>
            <a:r>
              <a:rPr sz="1800" spc="-10" dirty="0">
                <a:latin typeface="Calibri"/>
                <a:cs typeface="Calibri"/>
              </a:rPr>
              <a:t>Refine </a:t>
            </a:r>
            <a:r>
              <a:rPr sz="1800" spc="-15" dirty="0">
                <a:latin typeface="Calibri"/>
                <a:cs typeface="Calibri"/>
              </a:rPr>
              <a:t>draft  </a:t>
            </a:r>
            <a:r>
              <a:rPr sz="1800" spc="-5" dirty="0">
                <a:latin typeface="Calibri"/>
                <a:cs typeface="Calibri"/>
              </a:rPr>
              <a:t>assemblies: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Flye,  </a:t>
            </a:r>
            <a:r>
              <a:rPr sz="1800" b="1" dirty="0">
                <a:latin typeface="Calibri"/>
                <a:cs typeface="Calibri"/>
              </a:rPr>
              <a:t>Pilon </a:t>
            </a:r>
            <a:r>
              <a:rPr sz="1800" spc="-5" dirty="0">
                <a:latin typeface="Calibri"/>
                <a:cs typeface="Calibri"/>
              </a:rPr>
              <a:t>(part of  </a:t>
            </a:r>
            <a:r>
              <a:rPr sz="1800" spc="-10" dirty="0">
                <a:latin typeface="Calibri"/>
                <a:cs typeface="Calibri"/>
              </a:rPr>
              <a:t>Unicycler).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18109" y="2834640"/>
            <a:ext cx="2337435" cy="2248535"/>
          </a:xfrm>
          <a:custGeom>
            <a:avLst/>
            <a:gdLst/>
            <a:ahLst/>
            <a:cxnLst/>
            <a:rect l="l" t="t" r="r" b="b"/>
            <a:pathLst>
              <a:path w="2337434" h="2248535">
                <a:moveTo>
                  <a:pt x="2337320" y="0"/>
                </a:moveTo>
                <a:lnTo>
                  <a:pt x="0" y="2247912"/>
                </a:lnTo>
              </a:path>
            </a:pathLst>
          </a:custGeom>
          <a:ln w="88392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58833" y="4956346"/>
            <a:ext cx="283210" cy="279400"/>
          </a:xfrm>
          <a:custGeom>
            <a:avLst/>
            <a:gdLst/>
            <a:ahLst/>
            <a:cxnLst/>
            <a:rect l="l" t="t" r="r" b="b"/>
            <a:pathLst>
              <a:path w="283210" h="279400">
                <a:moveTo>
                  <a:pt x="99212" y="0"/>
                </a:moveTo>
                <a:lnTo>
                  <a:pt x="0" y="279387"/>
                </a:lnTo>
                <a:lnTo>
                  <a:pt x="283032" y="191122"/>
                </a:lnTo>
                <a:lnTo>
                  <a:pt x="99212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74193" y="5099304"/>
            <a:ext cx="1181735" cy="626745"/>
          </a:xfrm>
          <a:custGeom>
            <a:avLst/>
            <a:gdLst/>
            <a:ahLst/>
            <a:cxnLst/>
            <a:rect l="l" t="t" r="r" b="b"/>
            <a:pathLst>
              <a:path w="1181734" h="626745">
                <a:moveTo>
                  <a:pt x="1181315" y="0"/>
                </a:moveTo>
                <a:lnTo>
                  <a:pt x="0" y="626618"/>
                </a:lnTo>
              </a:path>
            </a:pathLst>
          </a:custGeom>
          <a:ln w="88392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78974" y="5588070"/>
            <a:ext cx="296545" cy="241935"/>
          </a:xfrm>
          <a:custGeom>
            <a:avLst/>
            <a:gdLst/>
            <a:ahLst/>
            <a:cxnLst/>
            <a:rect l="l" t="t" r="r" b="b"/>
            <a:pathLst>
              <a:path w="296545" h="241935">
                <a:moveTo>
                  <a:pt x="172123" y="0"/>
                </a:moveTo>
                <a:lnTo>
                  <a:pt x="0" y="241401"/>
                </a:lnTo>
                <a:lnTo>
                  <a:pt x="296392" y="234251"/>
                </a:lnTo>
                <a:lnTo>
                  <a:pt x="17212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86657" y="5830824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352298" y="0"/>
                </a:moveTo>
                <a:lnTo>
                  <a:pt x="0" y="0"/>
                </a:lnTo>
              </a:path>
            </a:pathLst>
          </a:custGeom>
          <a:ln w="88392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5669" y="5698224"/>
            <a:ext cx="265430" cy="265430"/>
          </a:xfrm>
          <a:custGeom>
            <a:avLst/>
            <a:gdLst/>
            <a:ahLst/>
            <a:cxnLst/>
            <a:rect l="l" t="t" r="r" b="b"/>
            <a:pathLst>
              <a:path w="265429" h="265429">
                <a:moveTo>
                  <a:pt x="265175" y="0"/>
                </a:moveTo>
                <a:lnTo>
                  <a:pt x="0" y="132600"/>
                </a:lnTo>
                <a:lnTo>
                  <a:pt x="265188" y="265175"/>
                </a:lnTo>
                <a:lnTo>
                  <a:pt x="265175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1845" y="5197602"/>
            <a:ext cx="1091565" cy="716280"/>
          </a:xfrm>
          <a:custGeom>
            <a:avLst/>
            <a:gdLst/>
            <a:ahLst/>
            <a:cxnLst/>
            <a:rect l="l" t="t" r="r" b="b"/>
            <a:pathLst>
              <a:path w="1091565" h="716279">
                <a:moveTo>
                  <a:pt x="0" y="0"/>
                </a:moveTo>
                <a:lnTo>
                  <a:pt x="1091184" y="0"/>
                </a:lnTo>
                <a:lnTo>
                  <a:pt x="1091184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465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1845" y="6025134"/>
            <a:ext cx="1091565" cy="716280"/>
          </a:xfrm>
          <a:custGeom>
            <a:avLst/>
            <a:gdLst/>
            <a:ahLst/>
            <a:cxnLst/>
            <a:rect l="l" t="t" r="r" b="b"/>
            <a:pathLst>
              <a:path w="1091565" h="716279">
                <a:moveTo>
                  <a:pt x="0" y="0"/>
                </a:moveTo>
                <a:lnTo>
                  <a:pt x="1091184" y="0"/>
                </a:lnTo>
                <a:lnTo>
                  <a:pt x="1091184" y="716279"/>
                </a:lnTo>
                <a:lnTo>
                  <a:pt x="0" y="71627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465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92757" y="5255390"/>
            <a:ext cx="885825" cy="1357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085">
              <a:lnSpc>
                <a:spcPts val="1000"/>
              </a:lnSpc>
            </a:pPr>
            <a:r>
              <a:rPr sz="1050" spc="-5" dirty="0">
                <a:latin typeface="Calibri"/>
                <a:cs typeface="Calibri"/>
              </a:rPr>
              <a:t>Annotate,</a:t>
            </a:r>
            <a:endParaRPr sz="1050">
              <a:latin typeface="Calibri"/>
              <a:cs typeface="Calibri"/>
            </a:endParaRPr>
          </a:p>
          <a:p>
            <a:pPr marL="80645" marR="74295" indent="3175" algn="ctr">
              <a:lnSpc>
                <a:spcPct val="101899"/>
              </a:lnSpc>
            </a:pPr>
            <a:r>
              <a:rPr sz="1050" spc="-5" dirty="0">
                <a:latin typeface="Calibri"/>
                <a:cs typeface="Calibri"/>
              </a:rPr>
              <a:t>compare to  other</a:t>
            </a:r>
            <a:r>
              <a:rPr sz="1050" spc="-8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strains:  </a:t>
            </a:r>
            <a:r>
              <a:rPr sz="1050" b="1" dirty="0">
                <a:latin typeface="Calibri"/>
                <a:cs typeface="Calibri"/>
              </a:rPr>
              <a:t>PATRIC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indent="635" algn="ctr">
              <a:lnSpc>
                <a:spcPct val="102000"/>
              </a:lnSpc>
            </a:pPr>
            <a:r>
              <a:rPr sz="1000" spc="-5" dirty="0">
                <a:latin typeface="Calibri"/>
                <a:cs typeface="Calibri"/>
              </a:rPr>
              <a:t>Check </a:t>
            </a:r>
            <a:r>
              <a:rPr sz="1000" spc="-10" dirty="0">
                <a:latin typeface="Calibri"/>
                <a:cs typeface="Calibri"/>
              </a:rPr>
              <a:t>assembly  statistics:  </a:t>
            </a:r>
            <a:r>
              <a:rPr sz="1000" b="1" spc="-10" dirty="0">
                <a:latin typeface="Calibri"/>
                <a:cs typeface="Calibri"/>
              </a:rPr>
              <a:t>CHECKM,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QUAST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16408" y="5157216"/>
            <a:ext cx="1256030" cy="1694814"/>
          </a:xfrm>
          <a:custGeom>
            <a:avLst/>
            <a:gdLst/>
            <a:ahLst/>
            <a:cxnLst/>
            <a:rect l="l" t="t" r="r" b="b"/>
            <a:pathLst>
              <a:path w="1256030" h="1694815">
                <a:moveTo>
                  <a:pt x="0" y="0"/>
                </a:moveTo>
                <a:lnTo>
                  <a:pt x="1255776" y="0"/>
                </a:lnTo>
                <a:lnTo>
                  <a:pt x="1255776" y="1694688"/>
                </a:lnTo>
                <a:lnTo>
                  <a:pt x="0" y="1694688"/>
                </a:lnTo>
                <a:lnTo>
                  <a:pt x="0" y="0"/>
                </a:lnTo>
                <a:close/>
              </a:path>
            </a:pathLst>
          </a:custGeom>
          <a:solidFill>
            <a:srgbClr val="A7A8A7">
              <a:alpha val="4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6408" y="5157216"/>
            <a:ext cx="1256030" cy="1694814"/>
          </a:xfrm>
          <a:custGeom>
            <a:avLst/>
            <a:gdLst/>
            <a:ahLst/>
            <a:cxnLst/>
            <a:rect l="l" t="t" r="r" b="b"/>
            <a:pathLst>
              <a:path w="1256030" h="1694815">
                <a:moveTo>
                  <a:pt x="0" y="0"/>
                </a:moveTo>
                <a:lnTo>
                  <a:pt x="1255776" y="0"/>
                </a:lnTo>
                <a:lnTo>
                  <a:pt x="1255776" y="1694688"/>
                </a:lnTo>
                <a:lnTo>
                  <a:pt x="0" y="169468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88891" y="5830824"/>
            <a:ext cx="657225" cy="131445"/>
          </a:xfrm>
          <a:custGeom>
            <a:avLst/>
            <a:gdLst/>
            <a:ahLst/>
            <a:cxnLst/>
            <a:rect l="l" t="t" r="r" b="b"/>
            <a:pathLst>
              <a:path w="657225" h="131445">
                <a:moveTo>
                  <a:pt x="656742" y="0"/>
                </a:moveTo>
                <a:lnTo>
                  <a:pt x="0" y="131127"/>
                </a:lnTo>
              </a:path>
            </a:pathLst>
          </a:custGeom>
          <a:ln w="88391">
            <a:solidFill>
              <a:srgbClr val="ED7D3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72185" y="5823262"/>
            <a:ext cx="286385" cy="260350"/>
          </a:xfrm>
          <a:custGeom>
            <a:avLst/>
            <a:gdLst/>
            <a:ahLst/>
            <a:cxnLst/>
            <a:rect l="l" t="t" r="r" b="b"/>
            <a:pathLst>
              <a:path w="286385" h="260350">
                <a:moveTo>
                  <a:pt x="234073" y="0"/>
                </a:moveTo>
                <a:lnTo>
                  <a:pt x="0" y="181952"/>
                </a:lnTo>
                <a:lnTo>
                  <a:pt x="286004" y="260045"/>
                </a:lnTo>
                <a:lnTo>
                  <a:pt x="23407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98027" y="4693656"/>
            <a:ext cx="1275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Downstream: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91845" y="1559814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9456" y="114300"/>
            <a:ext cx="1487423" cy="1391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8043" y="547843"/>
            <a:ext cx="54305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We </a:t>
            </a:r>
            <a:r>
              <a:rPr spc="-5" dirty="0"/>
              <a:t>will </a:t>
            </a:r>
            <a:r>
              <a:rPr dirty="0"/>
              <a:t>be using</a:t>
            </a:r>
            <a:r>
              <a:rPr spc="20" dirty="0"/>
              <a:t> </a:t>
            </a:r>
            <a:r>
              <a:rPr spc="-25" dirty="0"/>
              <a:t>Docker</a:t>
            </a:r>
          </a:p>
        </p:txBody>
      </p:sp>
      <p:sp>
        <p:nvSpPr>
          <p:cNvPr id="3" name="object 3"/>
          <p:cNvSpPr/>
          <p:nvPr/>
        </p:nvSpPr>
        <p:spPr>
          <a:xfrm>
            <a:off x="432816" y="1754124"/>
            <a:ext cx="9576815" cy="5571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218" y="1634490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10">
                <a:moveTo>
                  <a:pt x="0" y="0"/>
                </a:moveTo>
                <a:lnTo>
                  <a:pt x="9640531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456" y="160020"/>
            <a:ext cx="1525523" cy="1427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6373" y="547843"/>
            <a:ext cx="16135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Docker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299" y="1846758"/>
            <a:ext cx="8919210" cy="532765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10" dirty="0">
                <a:latin typeface="Calibri"/>
                <a:cs typeface="Calibri"/>
              </a:rPr>
              <a:t>tutorial </a:t>
            </a:r>
            <a:r>
              <a:rPr sz="3200" spc="-15" dirty="0">
                <a:latin typeface="Calibri"/>
                <a:cs typeface="Calibri"/>
              </a:rPr>
              <a:t>requires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docker.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3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20" dirty="0">
                <a:latin typeface="Calibri"/>
                <a:cs typeface="Calibri"/>
              </a:rPr>
              <a:t>Docker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requires:</a:t>
            </a:r>
            <a:endParaRPr sz="3200">
              <a:latin typeface="Calibri"/>
              <a:cs typeface="Calibri"/>
            </a:endParaRPr>
          </a:p>
          <a:p>
            <a:pPr marL="1155700" lvl="1" indent="-4572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400" spc="-10" dirty="0">
                <a:latin typeface="Calibri"/>
                <a:cs typeface="Calibri"/>
              </a:rPr>
              <a:t>Windows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  <a:p>
            <a:pPr marL="1155700" lvl="1" indent="-4572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4 </a:t>
            </a:r>
            <a:r>
              <a:rPr sz="2400" spc="-5" dirty="0">
                <a:latin typeface="Calibri"/>
                <a:cs typeface="Calibri"/>
              </a:rPr>
              <a:t>Gb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ram</a:t>
            </a:r>
            <a:endParaRPr sz="2400">
              <a:latin typeface="Calibri"/>
              <a:cs typeface="Calibri"/>
            </a:endParaRPr>
          </a:p>
          <a:p>
            <a:pPr marL="1155700" lvl="1" indent="-4572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400" spc="-10" dirty="0">
                <a:latin typeface="Calibri"/>
                <a:cs typeface="Calibri"/>
              </a:rPr>
              <a:t>Internet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connection</a:t>
            </a:r>
            <a:endParaRPr sz="24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15" dirty="0">
                <a:latin typeface="Calibri"/>
                <a:cs typeface="Calibri"/>
                <a:hlinkClick r:id="rId3"/>
              </a:rPr>
              <a:t>For </a:t>
            </a:r>
            <a:r>
              <a:rPr sz="3200" spc="-5" dirty="0">
                <a:latin typeface="Calibri"/>
                <a:cs typeface="Calibri"/>
                <a:hlinkClick r:id="rId3"/>
              </a:rPr>
              <a:t>Windows </a:t>
            </a:r>
            <a:r>
              <a:rPr sz="3200" spc="-15" dirty="0">
                <a:latin typeface="Calibri"/>
                <a:cs typeface="Calibri"/>
                <a:hlinkClick r:id="rId3"/>
              </a:rPr>
              <a:t>Pro:</a:t>
            </a:r>
            <a:r>
              <a:rPr sz="3200" spc="-15" dirty="0">
                <a:solidFill>
                  <a:srgbClr val="0563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3200" u="heavy" spc="-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https://docs.docker.com/docker-  </a:t>
            </a:r>
            <a:r>
              <a:rPr sz="3200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for-windows/install/</a:t>
            </a:r>
            <a:endParaRPr sz="3200">
              <a:latin typeface="Calibri"/>
              <a:cs typeface="Calibri"/>
            </a:endParaRPr>
          </a:p>
          <a:p>
            <a:pPr marL="469900" marR="2433955" indent="-457200">
              <a:lnSpc>
                <a:spcPct val="100000"/>
              </a:lnSpc>
              <a:spcBef>
                <a:spcPts val="14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15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Windows </a:t>
            </a:r>
            <a:r>
              <a:rPr sz="3200" dirty="0">
                <a:latin typeface="Calibri"/>
                <a:cs typeface="Calibri"/>
              </a:rPr>
              <a:t>Home: </a:t>
            </a:r>
            <a:r>
              <a:rPr sz="3200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3200" u="heavy" spc="-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4"/>
              </a:rPr>
              <a:t>https://docs.docker.com/docker-for-  </a:t>
            </a:r>
            <a:r>
              <a:rPr sz="32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4"/>
              </a:rPr>
              <a:t>windows/install-windows-home/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9174" y="1896618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10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456" y="160020"/>
            <a:ext cx="1830324" cy="1712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2150" y="366154"/>
            <a:ext cx="16135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Docker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0533" y="1948621"/>
            <a:ext cx="9022080" cy="482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30175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20" dirty="0">
                <a:latin typeface="Calibri"/>
                <a:cs typeface="Calibri"/>
              </a:rPr>
              <a:t>Docker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program </a:t>
            </a:r>
            <a:r>
              <a:rPr sz="2800" spc="-10" dirty="0">
                <a:latin typeface="Calibri"/>
                <a:cs typeface="Calibri"/>
              </a:rPr>
              <a:t>that downloads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runs </a:t>
            </a:r>
            <a:r>
              <a:rPr sz="2800" spc="-30" dirty="0">
                <a:latin typeface="Calibri"/>
                <a:cs typeface="Calibri"/>
              </a:rPr>
              <a:t>“containers” 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thought </a:t>
            </a:r>
            <a:r>
              <a:rPr sz="2800" spc="-5" dirty="0">
                <a:latin typeface="Calibri"/>
                <a:cs typeface="Calibri"/>
              </a:rPr>
              <a:t>of as </a:t>
            </a:r>
            <a:r>
              <a:rPr sz="2800" spc="-15" dirty="0">
                <a:latin typeface="Calibri"/>
                <a:cs typeface="Calibri"/>
              </a:rPr>
              <a:t>self-contained </a:t>
            </a:r>
            <a:r>
              <a:rPr sz="2800" spc="-10" dirty="0">
                <a:latin typeface="Calibri"/>
                <a:cs typeface="Calibri"/>
              </a:rPr>
              <a:t>computing  </a:t>
            </a:r>
            <a:r>
              <a:rPr sz="2800" spc="-15" dirty="0">
                <a:latin typeface="Calibri"/>
                <a:cs typeface="Calibri"/>
              </a:rPr>
              <a:t>environments.</a:t>
            </a:r>
            <a:endParaRPr sz="28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14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Docker </a:t>
            </a:r>
            <a:r>
              <a:rPr sz="2800" spc="-15" dirty="0">
                <a:latin typeface="Calibri"/>
                <a:cs typeface="Calibri"/>
              </a:rPr>
              <a:t>container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this tutorial </a:t>
            </a:r>
            <a:r>
              <a:rPr sz="2800" spc="-20" dirty="0">
                <a:latin typeface="Calibri"/>
                <a:cs typeface="Calibri"/>
              </a:rPr>
              <a:t>contains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Linux-  based </a:t>
            </a:r>
            <a:r>
              <a:rPr sz="2800" spc="-10" dirty="0">
                <a:latin typeface="Calibri"/>
                <a:cs typeface="Calibri"/>
              </a:rPr>
              <a:t>assembly tools </a:t>
            </a:r>
            <a:r>
              <a:rPr sz="2800" spc="-5" dirty="0">
                <a:latin typeface="Calibri"/>
                <a:cs typeface="Calibri"/>
              </a:rPr>
              <a:t>necessary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assemble bacterial  genomes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35" dirty="0">
                <a:latin typeface="Calibri"/>
                <a:cs typeface="Calibri"/>
              </a:rPr>
              <a:t>raw </a:t>
            </a:r>
            <a:r>
              <a:rPr sz="2800" spc="-5" dirty="0">
                <a:latin typeface="Calibri"/>
                <a:cs typeface="Calibri"/>
              </a:rPr>
              <a:t>MINion and </a:t>
            </a:r>
            <a:r>
              <a:rPr sz="2800" spc="-10" dirty="0">
                <a:latin typeface="Calibri"/>
                <a:cs typeface="Calibri"/>
              </a:rPr>
              <a:t>Illumina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reads.</a:t>
            </a:r>
            <a:endParaRPr sz="2800">
              <a:latin typeface="Calibri"/>
              <a:cs typeface="Calibri"/>
            </a:endParaRPr>
          </a:p>
          <a:p>
            <a:pPr marL="469900" marR="247650" indent="-457200">
              <a:lnSpc>
                <a:spcPct val="100000"/>
              </a:lnSpc>
              <a:spcBef>
                <a:spcPts val="14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20" dirty="0">
                <a:latin typeface="Calibri"/>
                <a:cs typeface="Calibri"/>
              </a:rPr>
              <a:t>Docker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not </a:t>
            </a:r>
            <a:r>
              <a:rPr sz="2800" spc="-15" dirty="0">
                <a:latin typeface="Calibri"/>
                <a:cs typeface="Calibri"/>
              </a:rPr>
              <a:t>hard to </a:t>
            </a:r>
            <a:r>
              <a:rPr sz="2800" spc="-20" dirty="0">
                <a:latin typeface="Calibri"/>
                <a:cs typeface="Calibri"/>
              </a:rPr>
              <a:t>install </a:t>
            </a:r>
            <a:r>
              <a:rPr sz="2800" spc="-5" dirty="0">
                <a:latin typeface="Calibri"/>
                <a:cs typeface="Calibri"/>
              </a:rPr>
              <a:t>and use, </a:t>
            </a:r>
            <a:r>
              <a:rPr sz="2800" spc="-10" dirty="0">
                <a:latin typeface="Calibri"/>
                <a:cs typeface="Calibri"/>
              </a:rPr>
              <a:t>but </a:t>
            </a:r>
            <a:r>
              <a:rPr sz="2800" spc="-5" dirty="0">
                <a:latin typeface="Calibri"/>
                <a:cs typeface="Calibri"/>
              </a:rPr>
              <a:t>does </a:t>
            </a:r>
            <a:r>
              <a:rPr sz="2800" spc="-20" dirty="0">
                <a:latin typeface="Calibri"/>
                <a:cs typeface="Calibri"/>
              </a:rPr>
              <a:t>require </a:t>
            </a:r>
            <a:r>
              <a:rPr sz="2800" spc="-10" dirty="0">
                <a:latin typeface="Calibri"/>
                <a:cs typeface="Calibri"/>
              </a:rPr>
              <a:t>use 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terminals,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running </a:t>
            </a:r>
            <a:r>
              <a:rPr sz="2800" spc="-20" dirty="0">
                <a:latin typeface="Calibri"/>
                <a:cs typeface="Calibri"/>
              </a:rPr>
              <a:t>programs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administrator.</a:t>
            </a:r>
            <a:endParaRPr sz="2800">
              <a:latin typeface="Calibri"/>
              <a:cs typeface="Calibri"/>
            </a:endParaRPr>
          </a:p>
          <a:p>
            <a:pPr marL="469900" marR="68580" indent="-457200">
              <a:lnSpc>
                <a:spcPct val="100000"/>
              </a:lnSpc>
              <a:spcBef>
                <a:spcPts val="13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Once </a:t>
            </a:r>
            <a:r>
              <a:rPr sz="2800" spc="-20" dirty="0">
                <a:latin typeface="Calibri"/>
                <a:cs typeface="Calibri"/>
              </a:rPr>
              <a:t>Docker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installed, we </a:t>
            </a:r>
            <a:r>
              <a:rPr sz="2800" spc="-10" dirty="0">
                <a:latin typeface="Calibri"/>
                <a:cs typeface="Calibri"/>
              </a:rPr>
              <a:t>will use </a:t>
            </a:r>
            <a:r>
              <a:rPr sz="2800" spc="-15" dirty="0">
                <a:latin typeface="Calibri"/>
                <a:cs typeface="Calibri"/>
              </a:rPr>
              <a:t>PowerShell to activate 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run the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container.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9174" y="1872234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10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456" y="160020"/>
            <a:ext cx="1769363" cy="1656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88921" y="516630"/>
            <a:ext cx="18110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</a:t>
            </a:r>
            <a:r>
              <a:rPr spc="-60" dirty="0"/>
              <a:t>r</a:t>
            </a:r>
            <a:r>
              <a:rPr spc="5" dirty="0"/>
              <a:t>ep</a:t>
            </a:r>
            <a:r>
              <a:rPr dirty="0"/>
              <a:t>a</a:t>
            </a:r>
            <a:r>
              <a:rPr spc="-60" dirty="0"/>
              <a:t>r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299" y="1554258"/>
            <a:ext cx="8474710" cy="299593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30" dirty="0">
                <a:latin typeface="Calibri"/>
                <a:cs typeface="Calibri"/>
              </a:rPr>
              <a:t>Make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working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directory.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3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15" dirty="0">
                <a:latin typeface="Calibri"/>
                <a:cs typeface="Calibri"/>
              </a:rPr>
              <a:t>Note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location.</a:t>
            </a:r>
            <a:endParaRPr sz="320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405"/>
              </a:spcBef>
              <a:buFont typeface="Arial"/>
              <a:buChar char="•"/>
              <a:tabLst>
                <a:tab pos="469900" algn="l"/>
              </a:tabLst>
            </a:pPr>
            <a:r>
              <a:rPr sz="3200" spc="-10" dirty="0">
                <a:latin typeface="Calibri"/>
                <a:cs typeface="Calibri"/>
              </a:rPr>
              <a:t>All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tutorial </a:t>
            </a:r>
            <a:r>
              <a:rPr sz="3200" spc="-5" dirty="0">
                <a:latin typeface="Calibri"/>
                <a:cs typeface="Calibri"/>
              </a:rPr>
              <a:t>files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included in the </a:t>
            </a:r>
            <a:r>
              <a:rPr sz="3200" spc="-20" dirty="0">
                <a:latin typeface="Calibri"/>
                <a:cs typeface="Calibri"/>
              </a:rPr>
              <a:t>Docker  </a:t>
            </a:r>
            <a:r>
              <a:rPr sz="3200" spc="-45" dirty="0">
                <a:latin typeface="Calibri"/>
                <a:cs typeface="Calibri"/>
              </a:rPr>
              <a:t>container.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real </a:t>
            </a: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spc="-10" dirty="0">
                <a:latin typeface="Calibri"/>
                <a:cs typeface="Calibri"/>
              </a:rPr>
              <a:t>case, you would </a:t>
            </a:r>
            <a:r>
              <a:rPr sz="3200" spc="-5" dirty="0">
                <a:latin typeface="Calibri"/>
                <a:cs typeface="Calibri"/>
              </a:rPr>
              <a:t>put </a:t>
            </a:r>
            <a:r>
              <a:rPr sz="3200" spc="-15" dirty="0">
                <a:latin typeface="Calibri"/>
                <a:cs typeface="Calibri"/>
              </a:rPr>
              <a:t>your  </a:t>
            </a:r>
            <a:r>
              <a:rPr sz="3200" spc="-30" dirty="0">
                <a:latin typeface="Calibri"/>
                <a:cs typeface="Calibri"/>
              </a:rPr>
              <a:t>raw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here.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6872" y="4587240"/>
            <a:ext cx="4029455" cy="2028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5911" y="6382511"/>
            <a:ext cx="585470" cy="189230"/>
          </a:xfrm>
          <a:custGeom>
            <a:avLst/>
            <a:gdLst/>
            <a:ahLst/>
            <a:cxnLst/>
            <a:rect l="l" t="t" r="r" b="b"/>
            <a:pathLst>
              <a:path w="585470" h="189229">
                <a:moveTo>
                  <a:pt x="490728" y="0"/>
                </a:moveTo>
                <a:lnTo>
                  <a:pt x="490728" y="47243"/>
                </a:lnTo>
                <a:lnTo>
                  <a:pt x="0" y="47243"/>
                </a:lnTo>
                <a:lnTo>
                  <a:pt x="0" y="141731"/>
                </a:lnTo>
                <a:lnTo>
                  <a:pt x="490728" y="141731"/>
                </a:lnTo>
                <a:lnTo>
                  <a:pt x="490728" y="188975"/>
                </a:lnTo>
                <a:lnTo>
                  <a:pt x="585216" y="94487"/>
                </a:lnTo>
                <a:lnTo>
                  <a:pt x="49072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5911" y="6382511"/>
            <a:ext cx="585470" cy="189230"/>
          </a:xfrm>
          <a:custGeom>
            <a:avLst/>
            <a:gdLst/>
            <a:ahLst/>
            <a:cxnLst/>
            <a:rect l="l" t="t" r="r" b="b"/>
            <a:pathLst>
              <a:path w="585470" h="189229">
                <a:moveTo>
                  <a:pt x="0" y="47243"/>
                </a:moveTo>
                <a:lnTo>
                  <a:pt x="490728" y="47243"/>
                </a:lnTo>
                <a:lnTo>
                  <a:pt x="490728" y="0"/>
                </a:lnTo>
                <a:lnTo>
                  <a:pt x="585216" y="94487"/>
                </a:lnTo>
                <a:lnTo>
                  <a:pt x="490728" y="188975"/>
                </a:lnTo>
                <a:lnTo>
                  <a:pt x="490728" y="141731"/>
                </a:lnTo>
                <a:lnTo>
                  <a:pt x="0" y="141731"/>
                </a:lnTo>
                <a:lnTo>
                  <a:pt x="0" y="47243"/>
                </a:lnTo>
                <a:close/>
              </a:path>
            </a:pathLst>
          </a:custGeom>
          <a:ln w="12192">
            <a:solidFill>
              <a:srgbClr val="AE5A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6606" y="1608582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5843" y="97536"/>
            <a:ext cx="1533143" cy="143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2116" y="162564"/>
            <a:ext cx="462915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19760">
              <a:lnSpc>
                <a:spcPct val="100000"/>
              </a:lnSpc>
              <a:spcBef>
                <a:spcPts val="100"/>
              </a:spcBef>
            </a:pPr>
            <a:r>
              <a:rPr dirty="0"/>
              <a:t>Open</a:t>
            </a:r>
            <a:r>
              <a:rPr spc="-75" dirty="0"/>
              <a:t> </a:t>
            </a:r>
            <a:r>
              <a:rPr spc="-20" dirty="0"/>
              <a:t>Powershell,  </a:t>
            </a:r>
            <a:r>
              <a:rPr dirty="0"/>
              <a:t>run as</a:t>
            </a:r>
            <a:r>
              <a:rPr spc="-35" dirty="0"/>
              <a:t> </a:t>
            </a:r>
            <a:r>
              <a:rPr spc="-20" dirty="0"/>
              <a:t>administrator</a:t>
            </a:r>
          </a:p>
        </p:txBody>
      </p:sp>
      <p:sp>
        <p:nvSpPr>
          <p:cNvPr id="3" name="object 3"/>
          <p:cNvSpPr/>
          <p:nvPr/>
        </p:nvSpPr>
        <p:spPr>
          <a:xfrm>
            <a:off x="126492" y="2289806"/>
            <a:ext cx="4913375" cy="4274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22748" y="2179320"/>
            <a:ext cx="4858511" cy="2046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4892" y="4030980"/>
            <a:ext cx="986155" cy="195580"/>
          </a:xfrm>
          <a:custGeom>
            <a:avLst/>
            <a:gdLst/>
            <a:ahLst/>
            <a:cxnLst/>
            <a:rect l="l" t="t" r="r" b="b"/>
            <a:pathLst>
              <a:path w="986154" h="195579">
                <a:moveTo>
                  <a:pt x="0" y="0"/>
                </a:moveTo>
                <a:lnTo>
                  <a:pt x="986028" y="0"/>
                </a:lnTo>
                <a:lnTo>
                  <a:pt x="986028" y="195072"/>
                </a:lnTo>
                <a:lnTo>
                  <a:pt x="0" y="19507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9174" y="1875282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10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492" y="91440"/>
            <a:ext cx="1805939" cy="1691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7043" y="421646"/>
            <a:ext cx="57511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10" dirty="0"/>
              <a:t>note </a:t>
            </a:r>
            <a:r>
              <a:rPr dirty="0"/>
              <a:t>about this</a:t>
            </a:r>
            <a:r>
              <a:rPr spc="-80" dirty="0"/>
              <a:t> </a:t>
            </a:r>
            <a:r>
              <a:rPr spc="-5" dirty="0"/>
              <a:t>tutorial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339" y="1872499"/>
            <a:ext cx="9074150" cy="422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258445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following </a:t>
            </a:r>
            <a:r>
              <a:rPr sz="2800" spc="-10" dirty="0">
                <a:latin typeface="Calibri"/>
                <a:cs typeface="Calibri"/>
              </a:rPr>
              <a:t>slides </a:t>
            </a:r>
            <a:r>
              <a:rPr sz="2800" spc="-20" dirty="0">
                <a:latin typeface="Calibri"/>
                <a:cs typeface="Calibri"/>
              </a:rPr>
              <a:t>contain </a:t>
            </a:r>
            <a:r>
              <a:rPr sz="2800" spc="-10" dirty="0">
                <a:latin typeface="Calibri"/>
                <a:cs typeface="Calibri"/>
              </a:rPr>
              <a:t>the commands </a:t>
            </a:r>
            <a:r>
              <a:rPr sz="2800" spc="-15" dirty="0">
                <a:latin typeface="Calibri"/>
                <a:cs typeface="Calibri"/>
              </a:rPr>
              <a:t>to process </a:t>
            </a:r>
            <a:r>
              <a:rPr sz="2800" spc="-10" dirty="0">
                <a:latin typeface="Calibri"/>
                <a:cs typeface="Calibri"/>
              </a:rPr>
              <a:t>the  </a:t>
            </a:r>
            <a:r>
              <a:rPr sz="2800" spc="-15" dirty="0">
                <a:latin typeface="Calibri"/>
                <a:cs typeface="Calibri"/>
              </a:rPr>
              <a:t>data. </a:t>
            </a:r>
            <a:r>
              <a:rPr sz="2800" spc="-10" dirty="0">
                <a:latin typeface="Calibri"/>
                <a:cs typeface="Calibri"/>
              </a:rPr>
              <a:t>Simply </a:t>
            </a:r>
            <a:r>
              <a:rPr sz="2800" spc="-15" dirty="0">
                <a:latin typeface="Calibri"/>
                <a:cs typeface="Calibri"/>
              </a:rPr>
              <a:t>copy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paste </a:t>
            </a:r>
            <a:r>
              <a:rPr sz="2800" spc="-10" dirty="0">
                <a:latin typeface="Calibri"/>
                <a:cs typeface="Calibri"/>
              </a:rPr>
              <a:t>the white </a:t>
            </a:r>
            <a:r>
              <a:rPr sz="2800" spc="-20" dirty="0">
                <a:latin typeface="Calibri"/>
                <a:cs typeface="Calibri"/>
              </a:rPr>
              <a:t>text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30" dirty="0">
                <a:latin typeface="Calibri"/>
                <a:cs typeface="Calibri"/>
              </a:rPr>
              <a:t>gray boxes 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powershell </a:t>
            </a:r>
            <a:r>
              <a:rPr sz="2800" spc="-10" dirty="0">
                <a:latin typeface="Calibri"/>
                <a:cs typeface="Calibri"/>
              </a:rPr>
              <a:t>terminal </a:t>
            </a:r>
            <a:r>
              <a:rPr sz="2800" spc="-15" dirty="0">
                <a:latin typeface="Calibri"/>
                <a:cs typeface="Calibri"/>
              </a:rPr>
              <a:t>to complete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tutorial</a:t>
            </a:r>
            <a:endParaRPr sz="28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14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breakdown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5" dirty="0">
                <a:latin typeface="Calibri"/>
                <a:cs typeface="Calibri"/>
              </a:rPr>
              <a:t>each part of </a:t>
            </a:r>
            <a:r>
              <a:rPr sz="2800" spc="-10" dirty="0">
                <a:latin typeface="Calibri"/>
                <a:cs typeface="Calibri"/>
              </a:rPr>
              <a:t>the command </a:t>
            </a:r>
            <a:r>
              <a:rPr sz="2800" spc="-5" dirty="0">
                <a:latin typeface="Calibri"/>
                <a:cs typeface="Calibri"/>
              </a:rPr>
              <a:t>does, and  a </a:t>
            </a:r>
            <a:r>
              <a:rPr sz="2800" spc="-10" dirty="0">
                <a:latin typeface="Calibri"/>
                <a:cs typeface="Calibri"/>
              </a:rPr>
              <a:t>description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15" dirty="0">
                <a:latin typeface="Calibri"/>
                <a:cs typeface="Calibri"/>
              </a:rPr>
              <a:t>to expect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10" dirty="0">
                <a:latin typeface="Calibri"/>
                <a:cs typeface="Calibri"/>
              </a:rPr>
              <a:t>the output is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included.</a:t>
            </a:r>
            <a:endParaRPr sz="2800">
              <a:latin typeface="Calibri"/>
              <a:cs typeface="Calibri"/>
            </a:endParaRPr>
          </a:p>
          <a:p>
            <a:pPr marL="469900" marR="374650" indent="-457200">
              <a:lnSpc>
                <a:spcPct val="100000"/>
              </a:lnSpc>
              <a:spcBef>
                <a:spcPts val="14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After working </a:t>
            </a:r>
            <a:r>
              <a:rPr sz="2800" spc="-15" dirty="0">
                <a:latin typeface="Calibri"/>
                <a:cs typeface="Calibri"/>
              </a:rPr>
              <a:t>through </a:t>
            </a:r>
            <a:r>
              <a:rPr sz="2800" spc="-10" dirty="0">
                <a:latin typeface="Calibri"/>
                <a:cs typeface="Calibri"/>
              </a:rPr>
              <a:t>the tutorial,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can use the </a:t>
            </a:r>
            <a:r>
              <a:rPr sz="2800" spc="-5" dirty="0">
                <a:latin typeface="Calibri"/>
                <a:cs typeface="Calibri"/>
              </a:rPr>
              <a:t>same  </a:t>
            </a:r>
            <a:r>
              <a:rPr sz="2800" spc="-10" dirty="0">
                <a:latin typeface="Calibri"/>
                <a:cs typeface="Calibri"/>
              </a:rPr>
              <a:t>commands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0" dirty="0">
                <a:latin typeface="Calibri"/>
                <a:cs typeface="Calibri"/>
              </a:rPr>
              <a:t>analyze </a:t>
            </a:r>
            <a:r>
              <a:rPr sz="2800" spc="-15" dirty="0">
                <a:latin typeface="Calibri"/>
                <a:cs typeface="Calibri"/>
              </a:rPr>
              <a:t>your data. </a:t>
            </a: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included in the  </a:t>
            </a:r>
            <a:r>
              <a:rPr sz="2800" spc="-20" dirty="0">
                <a:latin typeface="Calibri"/>
                <a:cs typeface="Calibri"/>
              </a:rPr>
              <a:t>docker container’s </a:t>
            </a:r>
            <a:r>
              <a:rPr sz="2800" spc="-5" dirty="0">
                <a:latin typeface="Calibri"/>
                <a:cs typeface="Calibri"/>
              </a:rPr>
              <a:t>home </a:t>
            </a:r>
            <a:r>
              <a:rPr sz="2800" spc="-10" dirty="0">
                <a:latin typeface="Calibri"/>
                <a:cs typeface="Calibri"/>
              </a:rPr>
              <a:t>directory </a:t>
            </a:r>
            <a:r>
              <a:rPr sz="2800" spc="-15" dirty="0">
                <a:latin typeface="Calibri"/>
                <a:cs typeface="Calibri"/>
              </a:rPr>
              <a:t>in  “Bact_hyb_assembly.sh”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3745" y="1768602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10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456" y="160020"/>
            <a:ext cx="1693163" cy="1584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819" y="1574292"/>
            <a:ext cx="9516110" cy="889000"/>
          </a:xfrm>
          <a:prstGeom prst="rect">
            <a:avLst/>
          </a:prstGeom>
          <a:solidFill>
            <a:srgbClr val="515151"/>
          </a:solidFill>
          <a:ln w="12192">
            <a:solidFill>
              <a:srgbClr val="7D7D7D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docker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run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-v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C:\Users\Joshua\Desktop\bact_hyb\:/bact_hyb -it</a:t>
            </a:r>
            <a:r>
              <a:rPr sz="18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joshuabrichardson/bact_hybv4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8134" y="1056082"/>
            <a:ext cx="46037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Command (Copy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paste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powershell):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19" y="2906268"/>
            <a:ext cx="9516110" cy="2352040"/>
          </a:xfrm>
          <a:custGeom>
            <a:avLst/>
            <a:gdLst/>
            <a:ahLst/>
            <a:cxnLst/>
            <a:rect l="l" t="t" r="r" b="b"/>
            <a:pathLst>
              <a:path w="9516110" h="2352040">
                <a:moveTo>
                  <a:pt x="0" y="0"/>
                </a:moveTo>
                <a:lnTo>
                  <a:pt x="9515856" y="0"/>
                </a:lnTo>
                <a:lnTo>
                  <a:pt x="9515856" y="2351532"/>
                </a:lnTo>
                <a:lnTo>
                  <a:pt x="0" y="2351532"/>
                </a:lnTo>
                <a:lnTo>
                  <a:pt x="0" y="0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819" y="2906268"/>
            <a:ext cx="9516110" cy="2352040"/>
          </a:xfrm>
          <a:custGeom>
            <a:avLst/>
            <a:gdLst/>
            <a:ahLst/>
            <a:cxnLst/>
            <a:rect l="l" t="t" r="r" b="b"/>
            <a:pathLst>
              <a:path w="9516110" h="2352040">
                <a:moveTo>
                  <a:pt x="0" y="0"/>
                </a:moveTo>
                <a:lnTo>
                  <a:pt x="9515856" y="0"/>
                </a:lnTo>
                <a:lnTo>
                  <a:pt x="9515856" y="2351532"/>
                </a:lnTo>
                <a:lnTo>
                  <a:pt x="0" y="235153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5669" y="3368432"/>
            <a:ext cx="36309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&gt;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-v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C:\Users\Joshua\Desktop\bact_hyb\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:/bact_hyb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-it joshuabrichardson/bact_hybv4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7137" y="3368432"/>
            <a:ext cx="50666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Run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container.</a:t>
            </a:r>
            <a:endParaRPr sz="1800">
              <a:latin typeface="Calibri"/>
              <a:cs typeface="Calibri"/>
            </a:endParaRPr>
          </a:p>
          <a:p>
            <a:pPr marR="48260" indent="152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This argument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matches your folder 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container.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This is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folder appears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sz="18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container.</a:t>
            </a:r>
            <a:endParaRPr sz="1800">
              <a:latin typeface="Calibri"/>
              <a:cs typeface="Calibri"/>
            </a:endParaRPr>
          </a:p>
          <a:p>
            <a:pPr marL="10795" marR="5080" indent="-1079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Run this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container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interactively.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will also download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latest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version,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necessary.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8134" y="2478843"/>
            <a:ext cx="1306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Explanation: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8134" y="5287338"/>
            <a:ext cx="835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utput: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4819" y="5670804"/>
            <a:ext cx="9546335" cy="1805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185920" y="37885"/>
            <a:ext cx="1177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</a:t>
            </a:r>
            <a:r>
              <a:rPr sz="3200" dirty="0"/>
              <a:t>o</a:t>
            </a:r>
            <a:r>
              <a:rPr sz="3200" spc="-5" dirty="0"/>
              <a:t>c</a:t>
            </a:r>
            <a:r>
              <a:rPr sz="3200" spc="-114" dirty="0"/>
              <a:t>k</a:t>
            </a:r>
            <a:r>
              <a:rPr sz="3200" dirty="0"/>
              <a:t>er</a:t>
            </a:r>
            <a:endParaRPr sz="3200"/>
          </a:p>
        </p:txBody>
      </p:sp>
      <p:sp>
        <p:nvSpPr>
          <p:cNvPr id="12" name="object 12"/>
          <p:cNvSpPr/>
          <p:nvPr/>
        </p:nvSpPr>
        <p:spPr>
          <a:xfrm>
            <a:off x="276606" y="1494282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9456" y="76200"/>
            <a:ext cx="1446276" cy="1353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1149" y="359621"/>
            <a:ext cx="36093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Running</a:t>
            </a:r>
            <a:r>
              <a:rPr spc="-80" dirty="0"/>
              <a:t> </a:t>
            </a:r>
            <a:r>
              <a:rPr spc="-25" dirty="0"/>
              <a:t>Docker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439" y="1439707"/>
            <a:ext cx="9057005" cy="518287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70" dirty="0">
                <a:latin typeface="Calibri"/>
                <a:cs typeface="Calibri"/>
              </a:rPr>
              <a:t>You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now running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Docker.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command line, virtual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environment.</a:t>
            </a:r>
            <a:endParaRPr sz="280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405"/>
              </a:spcBef>
              <a:buFont typeface="Arial"/>
              <a:buChar char="•"/>
              <a:tabLst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Files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not </a:t>
            </a:r>
            <a:r>
              <a:rPr sz="2800" spc="-20" dirty="0">
                <a:latin typeface="Calibri"/>
                <a:cs typeface="Calibri"/>
              </a:rPr>
              <a:t>saved </a:t>
            </a:r>
            <a:r>
              <a:rPr sz="2800" spc="-10" dirty="0">
                <a:latin typeface="Calibri"/>
                <a:cs typeface="Calibri"/>
              </a:rPr>
              <a:t>unless </a:t>
            </a:r>
            <a:r>
              <a:rPr sz="2800" spc="-15" dirty="0">
                <a:latin typeface="Calibri"/>
                <a:cs typeface="Calibri"/>
              </a:rPr>
              <a:t>written to </a:t>
            </a:r>
            <a:r>
              <a:rPr sz="2800" spc="-10" dirty="0">
                <a:latin typeface="Calibri"/>
                <a:cs typeface="Calibri"/>
              </a:rPr>
              <a:t>the directory specified 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15" dirty="0">
                <a:latin typeface="Calibri"/>
                <a:cs typeface="Calibri"/>
              </a:rPr>
              <a:t>“-v” </a:t>
            </a:r>
            <a:r>
              <a:rPr sz="2800" spc="-10" dirty="0">
                <a:latin typeface="Calibri"/>
                <a:cs typeface="Calibri"/>
              </a:rPr>
              <a:t>command </a:t>
            </a:r>
            <a:r>
              <a:rPr sz="2800" spc="-15" dirty="0">
                <a:latin typeface="Calibri"/>
                <a:cs typeface="Calibri"/>
              </a:rPr>
              <a:t>above. </a:t>
            </a:r>
            <a:r>
              <a:rPr sz="2800" spc="-10" dirty="0">
                <a:latin typeface="Calibri"/>
                <a:cs typeface="Calibri"/>
              </a:rPr>
              <a:t>That is the link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the virtual  </a:t>
            </a:r>
            <a:r>
              <a:rPr sz="2800" spc="-20" dirty="0">
                <a:latin typeface="Calibri"/>
                <a:cs typeface="Calibri"/>
              </a:rPr>
              <a:t>environment.</a:t>
            </a:r>
            <a:endParaRPr sz="2800">
              <a:latin typeface="Calibri"/>
              <a:cs typeface="Calibri"/>
            </a:endParaRPr>
          </a:p>
          <a:p>
            <a:pPr marL="469900" marR="531495" indent="-457200">
              <a:lnSpc>
                <a:spcPct val="100000"/>
              </a:lnSpc>
              <a:spcBef>
                <a:spcPts val="13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Files </a:t>
            </a:r>
            <a:r>
              <a:rPr sz="2800" spc="-20" dirty="0">
                <a:latin typeface="Calibri"/>
                <a:cs typeface="Calibri"/>
              </a:rPr>
              <a:t>saved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the working </a:t>
            </a:r>
            <a:r>
              <a:rPr sz="2800" spc="-20" dirty="0">
                <a:latin typeface="Calibri"/>
                <a:cs typeface="Calibri"/>
              </a:rPr>
              <a:t>folder are saved </a:t>
            </a:r>
            <a:r>
              <a:rPr sz="2800" spc="-10" dirty="0">
                <a:latin typeface="Calibri"/>
                <a:cs typeface="Calibri"/>
              </a:rPr>
              <a:t>permanently  </a:t>
            </a: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20" dirty="0">
                <a:latin typeface="Calibri"/>
                <a:cs typeface="Calibri"/>
              </a:rPr>
              <a:t>Docker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closed. </a:t>
            </a:r>
            <a:r>
              <a:rPr sz="2800" spc="-20" dirty="0">
                <a:latin typeface="Calibri"/>
                <a:cs typeface="Calibri"/>
              </a:rPr>
              <a:t>Likewise, </a:t>
            </a:r>
            <a:r>
              <a:rPr sz="2800" spc="-10" dirty="0">
                <a:latin typeface="Calibri"/>
                <a:cs typeface="Calibri"/>
              </a:rPr>
              <a:t>moving files in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this  </a:t>
            </a:r>
            <a:r>
              <a:rPr sz="2800" spc="-15" dirty="0">
                <a:latin typeface="Calibri"/>
                <a:cs typeface="Calibri"/>
              </a:rPr>
              <a:t>folder </a:t>
            </a:r>
            <a:r>
              <a:rPr sz="2800" spc="-25" dirty="0">
                <a:latin typeface="Calibri"/>
                <a:cs typeface="Calibri"/>
              </a:rPr>
              <a:t>makes </a:t>
            </a:r>
            <a:r>
              <a:rPr sz="2800" spc="-5" dirty="0">
                <a:latin typeface="Calibri"/>
                <a:cs typeface="Calibri"/>
              </a:rPr>
              <a:t>them accessible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Docker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container.</a:t>
            </a:r>
            <a:endParaRPr sz="2800">
              <a:latin typeface="Calibri"/>
              <a:cs typeface="Calibri"/>
            </a:endParaRPr>
          </a:p>
          <a:p>
            <a:pPr marL="469900" marR="162560" indent="-457200">
              <a:lnSpc>
                <a:spcPct val="100000"/>
              </a:lnSpc>
              <a:spcBef>
                <a:spcPts val="14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Calibri"/>
                <a:cs typeface="Calibri"/>
              </a:rPr>
              <a:t>Important: </a:t>
            </a:r>
            <a:r>
              <a:rPr sz="2800" spc="-40" dirty="0">
                <a:latin typeface="Calibri"/>
                <a:cs typeface="Calibri"/>
              </a:rPr>
              <a:t>Type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following to copy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latest version </a:t>
            </a:r>
            <a:r>
              <a:rPr sz="2800" spc="-5" dirty="0">
                <a:latin typeface="Calibri"/>
                <a:cs typeface="Calibri"/>
              </a:rPr>
              <a:t>of  </a:t>
            </a: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15" dirty="0">
                <a:latin typeface="Calibri"/>
                <a:cs typeface="Calibri"/>
              </a:rPr>
              <a:t>power point to </a:t>
            </a:r>
            <a:r>
              <a:rPr sz="2800" spc="-10" dirty="0">
                <a:latin typeface="Calibri"/>
                <a:cs typeface="Calibri"/>
              </a:rPr>
              <a:t>the working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folder.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8923" y="6618732"/>
            <a:ext cx="5669280" cy="887094"/>
          </a:xfrm>
          <a:prstGeom prst="rect">
            <a:avLst/>
          </a:prstGeom>
          <a:solidFill>
            <a:srgbClr val="515151"/>
          </a:solidFill>
          <a:ln w="12192">
            <a:solidFill>
              <a:srgbClr val="7D7D7D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cp /Minion_assembly_tutorial_latest.pptx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/bact_hyb/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6606" y="1608582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1355" y="112776"/>
            <a:ext cx="1563623" cy="1464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96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299" y="2309552"/>
            <a:ext cx="9043035" cy="3129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Calibri"/>
                <a:cs typeface="Calibri"/>
              </a:rPr>
              <a:t>The purpose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10" dirty="0">
                <a:latin typeface="Calibri"/>
                <a:cs typeface="Calibri"/>
              </a:rPr>
              <a:t>tutorial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provide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complete  </a:t>
            </a:r>
            <a:r>
              <a:rPr sz="3200" spc="-10" dirty="0">
                <a:latin typeface="Calibri"/>
                <a:cs typeface="Calibri"/>
              </a:rPr>
              <a:t>tool </a:t>
            </a:r>
            <a:r>
              <a:rPr sz="3200" spc="-5" dirty="0">
                <a:latin typeface="Calibri"/>
                <a:cs typeface="Calibri"/>
              </a:rPr>
              <a:t>and guide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assembling </a:t>
            </a:r>
            <a:r>
              <a:rPr sz="3200" spc="-10" dirty="0">
                <a:latin typeface="Calibri"/>
                <a:cs typeface="Calibri"/>
              </a:rPr>
              <a:t>bacterial </a:t>
            </a:r>
            <a:r>
              <a:rPr sz="3200" spc="-5" dirty="0">
                <a:latin typeface="Calibri"/>
                <a:cs typeface="Calibri"/>
              </a:rPr>
              <a:t>genomes 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5" dirty="0">
                <a:latin typeface="Calibri"/>
                <a:cs typeface="Calibri"/>
              </a:rPr>
              <a:t>MINion Illumina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data.</a:t>
            </a:r>
            <a:endParaRPr sz="3200">
              <a:latin typeface="Calibri"/>
              <a:cs typeface="Calibri"/>
            </a:endParaRPr>
          </a:p>
          <a:p>
            <a:pPr marL="469900" marR="772795" indent="-457200" algn="just">
              <a:lnSpc>
                <a:spcPct val="100000"/>
              </a:lnSpc>
              <a:spcBef>
                <a:spcPts val="1390"/>
              </a:spcBef>
              <a:buFont typeface="Arial"/>
              <a:buChar char="•"/>
              <a:tabLst>
                <a:tab pos="469900" algn="l"/>
              </a:tabLst>
            </a:pP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10" dirty="0">
                <a:latin typeface="Calibri"/>
                <a:cs typeface="Calibri"/>
              </a:rPr>
              <a:t>powerpoint </a:t>
            </a:r>
            <a:r>
              <a:rPr sz="3200" spc="-5" dirty="0">
                <a:latin typeface="Calibri"/>
                <a:cs typeface="Calibri"/>
              </a:rPr>
              <a:t>deck will </a:t>
            </a:r>
            <a:r>
              <a:rPr sz="3200" spc="-25" dirty="0">
                <a:latin typeface="Calibri"/>
                <a:cs typeface="Calibri"/>
              </a:rPr>
              <a:t>step </a:t>
            </a:r>
            <a:r>
              <a:rPr sz="3200" spc="-10" dirty="0">
                <a:latin typeface="Calibri"/>
                <a:cs typeface="Calibri"/>
              </a:rPr>
              <a:t>you through </a:t>
            </a:r>
            <a:r>
              <a:rPr sz="3200" spc="-5" dirty="0">
                <a:latin typeface="Calibri"/>
                <a:cs typeface="Calibri"/>
              </a:rPr>
              <a:t>the  analysis,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5" dirty="0">
                <a:latin typeface="Calibri"/>
                <a:cs typeface="Calibri"/>
              </a:rPr>
              <a:t>downloading the </a:t>
            </a:r>
            <a:r>
              <a:rPr sz="3200" spc="-15" dirty="0">
                <a:latin typeface="Calibri"/>
                <a:cs typeface="Calibri"/>
              </a:rPr>
              <a:t>software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the  </a:t>
            </a:r>
            <a:r>
              <a:rPr sz="3200" dirty="0">
                <a:latin typeface="Calibri"/>
                <a:cs typeface="Calibri"/>
              </a:rPr>
              <a:t>actual </a:t>
            </a:r>
            <a:r>
              <a:rPr sz="3200" spc="-5" dirty="0">
                <a:latin typeface="Calibri"/>
                <a:cs typeface="Calibri"/>
              </a:rPr>
              <a:t>assembly with sample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218" y="2042922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10">
                <a:moveTo>
                  <a:pt x="0" y="0"/>
                </a:moveTo>
                <a:lnTo>
                  <a:pt x="9640531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456" y="160020"/>
            <a:ext cx="1856231" cy="1738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559" y="2171700"/>
            <a:ext cx="9516110" cy="1447800"/>
          </a:xfrm>
          <a:prstGeom prst="rect">
            <a:avLst/>
          </a:prstGeom>
          <a:solidFill>
            <a:srgbClr val="515151"/>
          </a:solidFill>
          <a:ln w="12192">
            <a:solidFill>
              <a:srgbClr val="7D7D7D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0805" marR="5794375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cp FRAN258_* /bact_hyb/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ILL_R1=FRAN258_R1_raw_ill.fastq.gz  ILL_R2=FRAN258_R2_raw_ill.fastq.gz  MIN_RAW=FRAN258_min_10k.fastq.gz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STRAIN=FRAN258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1334" y="1788095"/>
            <a:ext cx="1257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Commands: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931" y="4093464"/>
            <a:ext cx="9587865" cy="2350135"/>
          </a:xfrm>
          <a:prstGeom prst="rect">
            <a:avLst/>
          </a:prstGeom>
          <a:solidFill>
            <a:srgbClr val="2E75B6"/>
          </a:solidFill>
          <a:ln w="12192">
            <a:solidFill>
              <a:srgbClr val="7D7D7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91440" marR="298450">
              <a:lnSpc>
                <a:spcPct val="100000"/>
              </a:lnSpc>
              <a:tabLst>
                <a:tab pos="3748404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cp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FRAN258_*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/bact_hyb/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Copy files beginning with FRAN258_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working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folder  ILL_R1=FRAN258_R1_raw_ill.fastq.gz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Assign 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variable 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raw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Illumina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read1</a:t>
            </a:r>
            <a:r>
              <a:rPr sz="18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  <a:p>
            <a:pPr marL="91440" marR="1323340">
              <a:lnSpc>
                <a:spcPct val="100000"/>
              </a:lnSpc>
              <a:tabLst>
                <a:tab pos="3748404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ILL_R2=FRAN258_R2_raw_ill.fastq.gz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Assign 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variable 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raw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Illumina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read2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file.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MIN_RAW=FRAN258_min_10k.fastq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Assign 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variable 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raw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MinION</a:t>
            </a:r>
            <a:r>
              <a:rPr sz="18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reads.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tabLst>
                <a:tab pos="3748404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STRAIN=FRAN258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Assign 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variable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strain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(useful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naming</a:t>
            </a:r>
            <a:r>
              <a:rPr sz="18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files.)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9913" y="3709182"/>
            <a:ext cx="1306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Explanation: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6565" y="6535836"/>
            <a:ext cx="3705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Note: </a:t>
            </a:r>
            <a:r>
              <a:rPr sz="1800" spc="-5" dirty="0">
                <a:latin typeface="Calibri"/>
                <a:cs typeface="Calibri"/>
              </a:rPr>
              <a:t>These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preliminary </a:t>
            </a:r>
            <a:r>
              <a:rPr sz="1800" spc="-15" dirty="0">
                <a:latin typeface="Calibri"/>
                <a:cs typeface="Calibri"/>
              </a:rPr>
              <a:t>steps </a:t>
            </a:r>
            <a:r>
              <a:rPr sz="1800" spc="-20" dirty="0">
                <a:latin typeface="Calibri"/>
                <a:cs typeface="Calibri"/>
              </a:rPr>
              <a:t>make 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downstream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easier.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51149" y="359621"/>
            <a:ext cx="36093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Running</a:t>
            </a:r>
            <a:r>
              <a:rPr spc="-80" dirty="0"/>
              <a:t> </a:t>
            </a:r>
            <a:r>
              <a:rPr spc="-25" dirty="0"/>
              <a:t>Docker</a:t>
            </a:r>
          </a:p>
        </p:txBody>
      </p:sp>
      <p:sp>
        <p:nvSpPr>
          <p:cNvPr id="8" name="object 8"/>
          <p:cNvSpPr/>
          <p:nvPr/>
        </p:nvSpPr>
        <p:spPr>
          <a:xfrm>
            <a:off x="276606" y="1608582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355" y="112776"/>
            <a:ext cx="1563623" cy="1464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143" y="2112264"/>
            <a:ext cx="9517380" cy="1447800"/>
          </a:xfrm>
          <a:prstGeom prst="rect">
            <a:avLst/>
          </a:prstGeom>
          <a:solidFill>
            <a:srgbClr val="515151"/>
          </a:solidFill>
          <a:ln w="12192">
            <a:solidFill>
              <a:srgbClr val="7D7D7D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91440" marR="82029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/bact_hyb 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mkdir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fastqc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fastqc *ill.fastq*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--outdir=fastqc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--noextract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834" y="1731026"/>
            <a:ext cx="1257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Commands: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5091" y="4261104"/>
            <a:ext cx="9587865" cy="1551940"/>
          </a:xfrm>
          <a:custGeom>
            <a:avLst/>
            <a:gdLst/>
            <a:ahLst/>
            <a:cxnLst/>
            <a:rect l="l" t="t" r="r" b="b"/>
            <a:pathLst>
              <a:path w="9587865" h="1551939">
                <a:moveTo>
                  <a:pt x="0" y="0"/>
                </a:moveTo>
                <a:lnTo>
                  <a:pt x="9587484" y="0"/>
                </a:lnTo>
                <a:lnTo>
                  <a:pt x="9587484" y="1551432"/>
                </a:lnTo>
                <a:lnTo>
                  <a:pt x="0" y="1551432"/>
                </a:lnTo>
                <a:lnTo>
                  <a:pt x="0" y="0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091" y="4261104"/>
            <a:ext cx="9587865" cy="1551940"/>
          </a:xfrm>
          <a:custGeom>
            <a:avLst/>
            <a:gdLst/>
            <a:ahLst/>
            <a:cxnLst/>
            <a:rect l="l" t="t" r="r" b="b"/>
            <a:pathLst>
              <a:path w="9587865" h="1551939">
                <a:moveTo>
                  <a:pt x="0" y="0"/>
                </a:moveTo>
                <a:lnTo>
                  <a:pt x="9587484" y="0"/>
                </a:lnTo>
                <a:lnTo>
                  <a:pt x="9587484" y="1551432"/>
                </a:lnTo>
                <a:lnTo>
                  <a:pt x="0" y="155143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6547" y="4597248"/>
            <a:ext cx="40157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927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/bact_hyb 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mkdir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fastqc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fastqc *ill.fastq*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--outdir=fastqc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--noextract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8547" y="4597248"/>
            <a:ext cx="4394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Change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working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directory.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directory 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hold the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fastqc</a:t>
            </a:r>
            <a:r>
              <a:rPr sz="18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output.</a:t>
            </a:r>
            <a:endParaRPr sz="1800">
              <a:latin typeface="Calibri"/>
              <a:cs typeface="Calibri"/>
            </a:endParaRPr>
          </a:p>
          <a:p>
            <a:pPr marR="5080" indent="-63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Run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fastqc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 files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containing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“ill.fastq”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 the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name.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834" y="3830077"/>
            <a:ext cx="1306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Explanation: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834" y="6061349"/>
            <a:ext cx="22904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Check </a:t>
            </a:r>
            <a:r>
              <a:rPr sz="2000" dirty="0">
                <a:latin typeface="Calibri"/>
                <a:cs typeface="Calibri"/>
              </a:rPr>
              <a:t>out the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output: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091" y="6507480"/>
            <a:ext cx="9587865" cy="957580"/>
          </a:xfrm>
          <a:prstGeom prst="rect">
            <a:avLst/>
          </a:prstGeom>
          <a:ln w="12192">
            <a:solidFill>
              <a:srgbClr val="7D7D7D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Navigate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“fastqc” </a:t>
            </a:r>
            <a:r>
              <a:rPr sz="1800" spc="-30" dirty="0">
                <a:latin typeface="Calibri"/>
                <a:cs typeface="Calibri"/>
              </a:rPr>
              <a:t>folder, </a:t>
            </a:r>
            <a:r>
              <a:rPr sz="1800" spc="-5" dirty="0">
                <a:latin typeface="Calibri"/>
                <a:cs typeface="Calibri"/>
              </a:rPr>
              <a:t>in the working </a:t>
            </a:r>
            <a:r>
              <a:rPr sz="1800" spc="-20" dirty="0">
                <a:latin typeface="Calibri"/>
                <a:cs typeface="Calibri"/>
              </a:rPr>
              <a:t>directory. </a:t>
            </a:r>
            <a:r>
              <a:rPr sz="1800" spc="-5" dirty="0">
                <a:latin typeface="Calibri"/>
                <a:cs typeface="Calibri"/>
              </a:rPr>
              <a:t>Open the .html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396437" y="241643"/>
            <a:ext cx="1611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FastQC</a:t>
            </a:r>
          </a:p>
        </p:txBody>
      </p:sp>
      <p:sp>
        <p:nvSpPr>
          <p:cNvPr id="12" name="object 12"/>
          <p:cNvSpPr/>
          <p:nvPr/>
        </p:nvSpPr>
        <p:spPr>
          <a:xfrm>
            <a:off x="276606" y="1608582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1355" y="112776"/>
            <a:ext cx="1563623" cy="1464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6759" y="537669"/>
            <a:ext cx="33667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FastQC</a:t>
            </a:r>
            <a:r>
              <a:rPr spc="-55" dirty="0"/>
              <a:t> </a:t>
            </a:r>
            <a:r>
              <a:rPr dirty="0"/>
              <a:t>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902208" y="1767840"/>
            <a:ext cx="8273795" cy="4386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32092" y="2484120"/>
            <a:ext cx="2743200" cy="14770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1440" marR="358775">
              <a:lnSpc>
                <a:spcPct val="100000"/>
              </a:lnSpc>
              <a:spcBef>
                <a:spcPts val="234"/>
              </a:spcBef>
            </a:pPr>
            <a:r>
              <a:rPr sz="1800" spc="-5" dirty="0">
                <a:latin typeface="Calibri"/>
                <a:cs typeface="Calibri"/>
              </a:rPr>
              <a:t>Gives basic </a:t>
            </a:r>
            <a:r>
              <a:rPr sz="1800" spc="-10" dirty="0">
                <a:latin typeface="Calibri"/>
                <a:cs typeface="Calibri"/>
              </a:rPr>
              <a:t>information  </a:t>
            </a:r>
            <a:r>
              <a:rPr sz="1800" spc="-5" dirty="0">
                <a:latin typeface="Calibri"/>
                <a:cs typeface="Calibri"/>
              </a:rPr>
              <a:t>about the sequence </a:t>
            </a:r>
            <a:r>
              <a:rPr sz="1800" dirty="0">
                <a:latin typeface="Calibri"/>
                <a:cs typeface="Calibri"/>
              </a:rPr>
              <a:t>files  and </a:t>
            </a:r>
            <a:r>
              <a:rPr sz="1800" spc="-5" dirty="0">
                <a:latin typeface="Calibri"/>
                <a:cs typeface="Calibri"/>
              </a:rPr>
              <a:t>their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quality.</a:t>
            </a:r>
            <a:endParaRPr sz="1800">
              <a:latin typeface="Calibri"/>
              <a:cs typeface="Calibri"/>
            </a:endParaRPr>
          </a:p>
          <a:p>
            <a:pPr marL="91440" marR="6781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Note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extreme </a:t>
            </a:r>
            <a:r>
              <a:rPr sz="1800" dirty="0">
                <a:latin typeface="Calibri"/>
                <a:cs typeface="Calibri"/>
              </a:rPr>
              <a:t>GC  </a:t>
            </a:r>
            <a:r>
              <a:rPr sz="1800" spc="-10" dirty="0">
                <a:latin typeface="Calibri"/>
                <a:cs typeface="Calibri"/>
              </a:rPr>
              <a:t>content.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6606" y="1608582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1355" y="112776"/>
            <a:ext cx="1563623" cy="1464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363" y="1876044"/>
            <a:ext cx="9348470" cy="1117600"/>
          </a:xfrm>
          <a:prstGeom prst="rect">
            <a:avLst/>
          </a:prstGeom>
          <a:solidFill>
            <a:srgbClr val="515151"/>
          </a:solidFill>
          <a:ln w="12192">
            <a:solidFill>
              <a:srgbClr val="7D7D7D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91440" marR="122745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trimmomatic PE $ILL_R1 $ILL_R2 -baseout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trimmo.fastq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ILLUMINACLIP:/Ill_adapters.fasta:2:30:10 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SLIDINGWINDOW:10:30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MINLEN:50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5363" y="3307080"/>
            <a:ext cx="9702165" cy="2056130"/>
          </a:xfrm>
          <a:custGeom>
            <a:avLst/>
            <a:gdLst/>
            <a:ahLst/>
            <a:cxnLst/>
            <a:rect l="l" t="t" r="r" b="b"/>
            <a:pathLst>
              <a:path w="9702165" h="2056129">
                <a:moveTo>
                  <a:pt x="0" y="0"/>
                </a:moveTo>
                <a:lnTo>
                  <a:pt x="9701784" y="0"/>
                </a:lnTo>
                <a:lnTo>
                  <a:pt x="9701784" y="2055876"/>
                </a:lnTo>
                <a:lnTo>
                  <a:pt x="0" y="2055876"/>
                </a:lnTo>
                <a:lnTo>
                  <a:pt x="0" y="0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363" y="3307080"/>
            <a:ext cx="9702165" cy="2056130"/>
          </a:xfrm>
          <a:custGeom>
            <a:avLst/>
            <a:gdLst/>
            <a:ahLst/>
            <a:cxnLst/>
            <a:rect l="l" t="t" r="r" b="b"/>
            <a:pathLst>
              <a:path w="9702165" h="2056129">
                <a:moveTo>
                  <a:pt x="0" y="0"/>
                </a:moveTo>
                <a:lnTo>
                  <a:pt x="9701784" y="0"/>
                </a:lnTo>
                <a:lnTo>
                  <a:pt x="9701784" y="2055876"/>
                </a:lnTo>
                <a:lnTo>
                  <a:pt x="0" y="205587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7317" y="3346639"/>
            <a:ext cx="382587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trimmomatic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$ILL_R1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$ILL_R2</a:t>
            </a:r>
            <a:endParaRPr sz="1800">
              <a:latin typeface="Calibri"/>
              <a:cs typeface="Calibri"/>
            </a:endParaRPr>
          </a:p>
          <a:p>
            <a:pPr marR="508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-baseout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trimmo.fastq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ILLUMINACLIP:/Ill_adapters.fasta:2:30:10  SLIDINGWINDOW:10:30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MINLEN:50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9317" y="3346639"/>
            <a:ext cx="485013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265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Run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Trimmomatic,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paired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mode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Read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Read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prefix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output</a:t>
            </a:r>
            <a:r>
              <a:rPr sz="18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Trim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adapters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listed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 this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fasta</a:t>
            </a:r>
            <a:r>
              <a:rPr sz="18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  <a:p>
            <a:pPr marR="508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Sliding window mode: cut if Q&lt;30 in 10bp window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Eliminate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reads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less than 50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length.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462" y="2948677"/>
            <a:ext cx="1306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Explanation: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462" y="5307202"/>
            <a:ext cx="835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utput: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363" y="5608320"/>
            <a:ext cx="9589135" cy="1752600"/>
          </a:xfrm>
          <a:custGeom>
            <a:avLst/>
            <a:gdLst/>
            <a:ahLst/>
            <a:cxnLst/>
            <a:rect l="l" t="t" r="r" b="b"/>
            <a:pathLst>
              <a:path w="9589135" h="1752600">
                <a:moveTo>
                  <a:pt x="0" y="0"/>
                </a:moveTo>
                <a:lnTo>
                  <a:pt x="9589008" y="0"/>
                </a:lnTo>
                <a:lnTo>
                  <a:pt x="9589008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5363" y="5608320"/>
            <a:ext cx="9589135" cy="1752600"/>
          </a:xfrm>
          <a:prstGeom prst="rect">
            <a:avLst/>
          </a:prstGeom>
          <a:ln w="12192">
            <a:solidFill>
              <a:srgbClr val="7D7D7D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 marR="59309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# </a:t>
            </a:r>
            <a:r>
              <a:rPr sz="1800" spc="-10" dirty="0">
                <a:latin typeface="Calibri"/>
                <a:cs typeface="Calibri"/>
              </a:rPr>
              <a:t>ILLUMINACLIP: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0 </a:t>
            </a:r>
            <a:r>
              <a:rPr sz="1800" spc="-10" dirty="0">
                <a:latin typeface="Calibri"/>
                <a:cs typeface="Calibri"/>
              </a:rPr>
              <a:t>prefix pairs, </a:t>
            </a:r>
            <a:r>
              <a:rPr sz="1800" dirty="0">
                <a:latin typeface="Calibri"/>
                <a:cs typeface="Calibri"/>
              </a:rPr>
              <a:t>3 </a:t>
            </a:r>
            <a:r>
              <a:rPr sz="1800" spc="-15" dirty="0">
                <a:latin typeface="Calibri"/>
                <a:cs typeface="Calibri"/>
              </a:rPr>
              <a:t>forward/reverse </a:t>
            </a:r>
            <a:r>
              <a:rPr sz="1800" spc="-5" dirty="0">
                <a:latin typeface="Calibri"/>
                <a:cs typeface="Calibri"/>
              </a:rPr>
              <a:t>sequences, </a:t>
            </a:r>
            <a:r>
              <a:rPr sz="1800" dirty="0">
                <a:latin typeface="Calibri"/>
                <a:cs typeface="Calibri"/>
              </a:rPr>
              <a:t>0 </a:t>
            </a:r>
            <a:r>
              <a:rPr sz="1800" spc="-15" dirty="0">
                <a:latin typeface="Calibri"/>
                <a:cs typeface="Calibri"/>
              </a:rPr>
              <a:t>forward </a:t>
            </a:r>
            <a:r>
              <a:rPr sz="1800" spc="-5" dirty="0">
                <a:latin typeface="Calibri"/>
                <a:cs typeface="Calibri"/>
              </a:rPr>
              <a:t>only sequences, </a:t>
            </a:r>
            <a:r>
              <a:rPr sz="1800" dirty="0">
                <a:latin typeface="Calibri"/>
                <a:cs typeface="Calibri"/>
              </a:rPr>
              <a:t>0  </a:t>
            </a:r>
            <a:r>
              <a:rPr sz="1800" spc="-15" dirty="0">
                <a:latin typeface="Calibri"/>
                <a:cs typeface="Calibri"/>
              </a:rPr>
              <a:t>reverse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sequences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# </a:t>
            </a:r>
            <a:r>
              <a:rPr sz="1800" spc="-5" dirty="0">
                <a:latin typeface="Calibri"/>
                <a:cs typeface="Calibri"/>
              </a:rPr>
              <a:t>Quality encoding </a:t>
            </a:r>
            <a:r>
              <a:rPr sz="1800" spc="-10" dirty="0">
                <a:latin typeface="Calibri"/>
                <a:cs typeface="Calibri"/>
              </a:rPr>
              <a:t>detected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phred33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# Input </a:t>
            </a:r>
            <a:r>
              <a:rPr sz="1800" spc="-15" dirty="0">
                <a:latin typeface="Calibri"/>
                <a:cs typeface="Calibri"/>
              </a:rPr>
              <a:t>Read Pairs: </a:t>
            </a:r>
            <a:r>
              <a:rPr sz="1800" dirty="0">
                <a:latin typeface="Calibri"/>
                <a:cs typeface="Calibri"/>
              </a:rPr>
              <a:t>1654192 </a:t>
            </a:r>
            <a:r>
              <a:rPr sz="1800" spc="-5" dirty="0">
                <a:latin typeface="Calibri"/>
                <a:cs typeface="Calibri"/>
              </a:rPr>
              <a:t>Both Surviving: </a:t>
            </a:r>
            <a:r>
              <a:rPr sz="1800" dirty="0">
                <a:latin typeface="Calibri"/>
                <a:cs typeface="Calibri"/>
              </a:rPr>
              <a:t>1294254 </a:t>
            </a:r>
            <a:r>
              <a:rPr sz="1800" spc="-5" dirty="0">
                <a:latin typeface="Calibri"/>
                <a:cs typeface="Calibri"/>
              </a:rPr>
              <a:t>(78.24%) </a:t>
            </a:r>
            <a:r>
              <a:rPr sz="1800" spc="-15" dirty="0">
                <a:latin typeface="Calibri"/>
                <a:cs typeface="Calibri"/>
              </a:rPr>
              <a:t>Forward </a:t>
            </a:r>
            <a:r>
              <a:rPr sz="1800" spc="-5" dirty="0">
                <a:latin typeface="Calibri"/>
                <a:cs typeface="Calibri"/>
              </a:rPr>
              <a:t>Only Surviving: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227947</a:t>
            </a:r>
            <a:endParaRPr sz="1800">
              <a:latin typeface="Calibri"/>
              <a:cs typeface="Calibri"/>
            </a:endParaRPr>
          </a:p>
          <a:p>
            <a:pPr marL="91440" marR="26162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(13.78%) </a:t>
            </a:r>
            <a:r>
              <a:rPr sz="1800" spc="-15" dirty="0">
                <a:latin typeface="Calibri"/>
                <a:cs typeface="Calibri"/>
              </a:rPr>
              <a:t>Reverse </a:t>
            </a:r>
            <a:r>
              <a:rPr sz="1800" spc="-5" dirty="0">
                <a:latin typeface="Calibri"/>
                <a:cs typeface="Calibri"/>
              </a:rPr>
              <a:t>Only Surviving: </a:t>
            </a:r>
            <a:r>
              <a:rPr sz="1800" dirty="0">
                <a:latin typeface="Calibri"/>
                <a:cs typeface="Calibri"/>
              </a:rPr>
              <a:t>24487 </a:t>
            </a:r>
            <a:r>
              <a:rPr sz="1800" spc="-5" dirty="0">
                <a:latin typeface="Calibri"/>
                <a:cs typeface="Calibri"/>
              </a:rPr>
              <a:t>(1.48%) Dropped: </a:t>
            </a:r>
            <a:r>
              <a:rPr sz="1800" dirty="0">
                <a:latin typeface="Calibri"/>
                <a:cs typeface="Calibri"/>
              </a:rPr>
              <a:t>107504 </a:t>
            </a:r>
            <a:r>
              <a:rPr sz="1800" spc="-5" dirty="0">
                <a:latin typeface="Calibri"/>
                <a:cs typeface="Calibri"/>
              </a:rPr>
              <a:t>(6.50%)  </a:t>
            </a:r>
            <a:r>
              <a:rPr sz="1800" dirty="0">
                <a:latin typeface="Calibri"/>
                <a:cs typeface="Calibri"/>
              </a:rPr>
              <a:t># </a:t>
            </a:r>
            <a:r>
              <a:rPr sz="1800" spc="-15" dirty="0">
                <a:latin typeface="Calibri"/>
                <a:cs typeface="Calibri"/>
              </a:rPr>
              <a:t>TrimmomaticPE: </a:t>
            </a:r>
            <a:r>
              <a:rPr sz="1800" spc="-10" dirty="0">
                <a:latin typeface="Calibri"/>
                <a:cs typeface="Calibri"/>
              </a:rPr>
              <a:t>Completed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successfully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4462" y="1568507"/>
            <a:ext cx="1257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Commands: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202577" y="96682"/>
            <a:ext cx="3038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Trimmomatic</a:t>
            </a:r>
          </a:p>
        </p:txBody>
      </p:sp>
      <p:sp>
        <p:nvSpPr>
          <p:cNvPr id="13" name="object 13"/>
          <p:cNvSpPr/>
          <p:nvPr/>
        </p:nvSpPr>
        <p:spPr>
          <a:xfrm>
            <a:off x="276606" y="1608582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1355" y="112776"/>
            <a:ext cx="1563623" cy="1464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83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Filter </a:t>
            </a:r>
            <a:r>
              <a:rPr dirty="0"/>
              <a:t>long </a:t>
            </a:r>
            <a:r>
              <a:rPr spc="-5" dirty="0"/>
              <a:t>reads:</a:t>
            </a:r>
            <a:r>
              <a:rPr spc="-75" dirty="0"/>
              <a:t> </a:t>
            </a:r>
            <a:r>
              <a:rPr dirty="0"/>
              <a:t>Filtlong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299" y="2216565"/>
            <a:ext cx="7858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1.	</a:t>
            </a:r>
            <a:r>
              <a:rPr sz="1800" spc="-45" dirty="0">
                <a:latin typeface="Calibri"/>
                <a:cs typeface="Calibri"/>
              </a:rPr>
              <a:t>Takes </a:t>
            </a:r>
            <a:r>
              <a:rPr sz="1800" spc="-5" dirty="0">
                <a:latin typeface="Calibri"/>
                <a:cs typeface="Calibri"/>
              </a:rPr>
              <a:t>high-quality </a:t>
            </a:r>
            <a:r>
              <a:rPr sz="1800" spc="-15" dirty="0">
                <a:latin typeface="Calibri"/>
                <a:cs typeface="Calibri"/>
              </a:rPr>
              <a:t>reference </a:t>
            </a:r>
            <a:r>
              <a:rPr sz="1800" spc="-5" dirty="0">
                <a:latin typeface="Calibri"/>
                <a:cs typeface="Calibri"/>
              </a:rPr>
              <a:t>sequences, such </a:t>
            </a:r>
            <a:r>
              <a:rPr sz="1800" dirty="0">
                <a:latin typeface="Calibri"/>
                <a:cs typeface="Calibri"/>
              </a:rPr>
              <a:t>as, </a:t>
            </a:r>
            <a:r>
              <a:rPr sz="1800" spc="-5" dirty="0">
                <a:latin typeface="Calibri"/>
                <a:cs typeface="Calibri"/>
              </a:rPr>
              <a:t>Illumina reads. Hash all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16-mers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299" y="4478181"/>
            <a:ext cx="6667500" cy="120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Filters </a:t>
            </a:r>
            <a:r>
              <a:rPr sz="1800" spc="-10" dirty="0">
                <a:latin typeface="Calibri"/>
                <a:cs typeface="Calibri"/>
              </a:rPr>
              <a:t>reads </a:t>
            </a:r>
            <a:r>
              <a:rPr sz="1800" dirty="0">
                <a:latin typeface="Calibri"/>
                <a:cs typeface="Calibri"/>
              </a:rPr>
              <a:t>based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15" dirty="0">
                <a:latin typeface="Calibri"/>
                <a:cs typeface="Calibri"/>
              </a:rPr>
              <a:t>any </a:t>
            </a:r>
            <a:r>
              <a:rPr sz="1800" spc="-5" dirty="0">
                <a:latin typeface="Calibri"/>
                <a:cs typeface="Calibri"/>
              </a:rPr>
              <a:t>minimum length or quality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requirements.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90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Score </a:t>
            </a:r>
            <a:r>
              <a:rPr sz="1800" spc="-10" dirty="0">
                <a:latin typeface="Calibri"/>
                <a:cs typeface="Calibri"/>
              </a:rPr>
              <a:t>reads </a:t>
            </a:r>
            <a:r>
              <a:rPr sz="1800" dirty="0">
                <a:latin typeface="Calibri"/>
                <a:cs typeface="Calibri"/>
              </a:rPr>
              <a:t>based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10" dirty="0">
                <a:latin typeface="Calibri"/>
                <a:cs typeface="Calibri"/>
              </a:rPr>
              <a:t>presence/absence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16-mers.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05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Keep </a:t>
            </a:r>
            <a:r>
              <a:rPr sz="1800" spc="-5" dirty="0">
                <a:latin typeface="Calibri"/>
                <a:cs typeface="Calibri"/>
              </a:rPr>
              <a:t>either the best X%, or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target </a:t>
            </a: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5316" y="2839212"/>
            <a:ext cx="5116195" cy="887094"/>
          </a:xfrm>
          <a:custGeom>
            <a:avLst/>
            <a:gdLst/>
            <a:ahLst/>
            <a:cxnLst/>
            <a:rect l="l" t="t" r="r" b="b"/>
            <a:pathLst>
              <a:path w="5116195" h="887095">
                <a:moveTo>
                  <a:pt x="0" y="0"/>
                </a:moveTo>
                <a:lnTo>
                  <a:pt x="5116068" y="0"/>
                </a:lnTo>
                <a:lnTo>
                  <a:pt x="5116068" y="886968"/>
                </a:lnTo>
                <a:lnTo>
                  <a:pt x="0" y="886968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316" y="2839212"/>
            <a:ext cx="5116195" cy="887094"/>
          </a:xfrm>
          <a:custGeom>
            <a:avLst/>
            <a:gdLst/>
            <a:ahLst/>
            <a:cxnLst/>
            <a:rect l="l" t="t" r="r" b="b"/>
            <a:pathLst>
              <a:path w="5116195" h="887095">
                <a:moveTo>
                  <a:pt x="0" y="0"/>
                </a:moveTo>
                <a:lnTo>
                  <a:pt x="5116068" y="0"/>
                </a:lnTo>
                <a:lnTo>
                  <a:pt x="5116068" y="886968"/>
                </a:lnTo>
                <a:lnTo>
                  <a:pt x="0" y="88696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6847" y="3355086"/>
            <a:ext cx="12065" cy="538480"/>
          </a:xfrm>
          <a:custGeom>
            <a:avLst/>
            <a:gdLst/>
            <a:ahLst/>
            <a:cxnLst/>
            <a:rect l="l" t="t" r="r" b="b"/>
            <a:pathLst>
              <a:path w="12065" h="538479">
                <a:moveTo>
                  <a:pt x="12039" y="0"/>
                </a:moveTo>
                <a:lnTo>
                  <a:pt x="0" y="538226"/>
                </a:lnTo>
              </a:path>
            </a:pathLst>
          </a:custGeom>
          <a:ln w="441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8561" y="3906774"/>
            <a:ext cx="2033270" cy="6350"/>
          </a:xfrm>
          <a:custGeom>
            <a:avLst/>
            <a:gdLst/>
            <a:ahLst/>
            <a:cxnLst/>
            <a:rect l="l" t="t" r="r" b="b"/>
            <a:pathLst>
              <a:path w="2033270" h="6350">
                <a:moveTo>
                  <a:pt x="0" y="0"/>
                </a:moveTo>
                <a:lnTo>
                  <a:pt x="2032787" y="5727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81578" y="3355086"/>
            <a:ext cx="0" cy="577215"/>
          </a:xfrm>
          <a:custGeom>
            <a:avLst/>
            <a:gdLst/>
            <a:ahLst/>
            <a:cxnLst/>
            <a:rect l="l" t="t" r="r" b="b"/>
            <a:pathLst>
              <a:path h="577214">
                <a:moveTo>
                  <a:pt x="0" y="0"/>
                </a:moveTo>
                <a:lnTo>
                  <a:pt x="0" y="577024"/>
                </a:lnTo>
              </a:path>
            </a:pathLst>
          </a:custGeom>
          <a:ln w="441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0104" y="3355086"/>
            <a:ext cx="1905" cy="690880"/>
          </a:xfrm>
          <a:custGeom>
            <a:avLst/>
            <a:gdLst/>
            <a:ahLst/>
            <a:cxnLst/>
            <a:rect l="l" t="t" r="r" b="b"/>
            <a:pathLst>
              <a:path w="1905" h="690879">
                <a:moveTo>
                  <a:pt x="1866" y="0"/>
                </a:moveTo>
                <a:lnTo>
                  <a:pt x="0" y="690626"/>
                </a:lnTo>
              </a:path>
            </a:pathLst>
          </a:custGeom>
          <a:ln w="441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93341" y="4059174"/>
            <a:ext cx="2033270" cy="6350"/>
          </a:xfrm>
          <a:custGeom>
            <a:avLst/>
            <a:gdLst/>
            <a:ahLst/>
            <a:cxnLst/>
            <a:rect l="l" t="t" r="r" b="b"/>
            <a:pathLst>
              <a:path w="2033270" h="6350">
                <a:moveTo>
                  <a:pt x="0" y="0"/>
                </a:moveTo>
                <a:lnTo>
                  <a:pt x="2032787" y="5727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26358" y="3355086"/>
            <a:ext cx="0" cy="729615"/>
          </a:xfrm>
          <a:custGeom>
            <a:avLst/>
            <a:gdLst/>
            <a:ahLst/>
            <a:cxnLst/>
            <a:rect l="l" t="t" r="r" b="b"/>
            <a:pathLst>
              <a:path h="729614">
                <a:moveTo>
                  <a:pt x="0" y="0"/>
                </a:moveTo>
                <a:lnTo>
                  <a:pt x="0" y="729424"/>
                </a:lnTo>
              </a:path>
            </a:pathLst>
          </a:custGeom>
          <a:ln w="441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80815" y="3852672"/>
            <a:ext cx="682625" cy="0"/>
          </a:xfrm>
          <a:custGeom>
            <a:avLst/>
            <a:gdLst/>
            <a:ahLst/>
            <a:cxnLst/>
            <a:rect l="l" t="t" r="r" b="b"/>
            <a:pathLst>
              <a:path w="682625">
                <a:moveTo>
                  <a:pt x="0" y="0"/>
                </a:moveTo>
                <a:lnTo>
                  <a:pt x="682421" y="0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50542" y="381456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7576" y="3718560"/>
            <a:ext cx="2601595" cy="276225"/>
          </a:xfrm>
          <a:custGeom>
            <a:avLst/>
            <a:gdLst/>
            <a:ahLst/>
            <a:cxnLst/>
            <a:rect l="l" t="t" r="r" b="b"/>
            <a:pathLst>
              <a:path w="2601595" h="276225">
                <a:moveTo>
                  <a:pt x="0" y="0"/>
                </a:moveTo>
                <a:lnTo>
                  <a:pt x="2601468" y="0"/>
                </a:lnTo>
                <a:lnTo>
                  <a:pt x="2601468" y="275844"/>
                </a:lnTo>
                <a:lnTo>
                  <a:pt x="0" y="275844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27576" y="3718560"/>
            <a:ext cx="2601595" cy="276225"/>
          </a:xfrm>
          <a:custGeom>
            <a:avLst/>
            <a:gdLst/>
            <a:ahLst/>
            <a:cxnLst/>
            <a:rect l="l" t="t" r="r" b="b"/>
            <a:pathLst>
              <a:path w="2601595" h="276225">
                <a:moveTo>
                  <a:pt x="0" y="0"/>
                </a:moveTo>
                <a:lnTo>
                  <a:pt x="2601468" y="0"/>
                </a:lnTo>
                <a:lnTo>
                  <a:pt x="2601468" y="275844"/>
                </a:lnTo>
                <a:lnTo>
                  <a:pt x="0" y="27584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66321" y="3117714"/>
            <a:ext cx="535686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AACCTGAGCTTATGAACCTTTTAAATGGCGGATCTCAGTC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3063875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AACCTGAGCTTATGAA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57115" y="4005072"/>
            <a:ext cx="2601595" cy="276225"/>
          </a:xfrm>
          <a:custGeom>
            <a:avLst/>
            <a:gdLst/>
            <a:ahLst/>
            <a:cxnLst/>
            <a:rect l="l" t="t" r="r" b="b"/>
            <a:pathLst>
              <a:path w="2601595" h="276225">
                <a:moveTo>
                  <a:pt x="0" y="0"/>
                </a:moveTo>
                <a:lnTo>
                  <a:pt x="2601467" y="0"/>
                </a:lnTo>
                <a:lnTo>
                  <a:pt x="2601467" y="275843"/>
                </a:lnTo>
                <a:lnTo>
                  <a:pt x="0" y="275843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63211" y="4011168"/>
            <a:ext cx="2589530" cy="26416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0" rIns="0" bIns="0" rtlCol="0">
            <a:spAutoFit/>
          </a:bodyPr>
          <a:lstStyle/>
          <a:p>
            <a:pPr marL="302895">
              <a:lnSpc>
                <a:spcPts val="2000"/>
              </a:lnSpc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ACCTGAGCTTATGAAC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11879" y="4064508"/>
            <a:ext cx="682625" cy="0"/>
          </a:xfrm>
          <a:custGeom>
            <a:avLst/>
            <a:gdLst/>
            <a:ahLst/>
            <a:cxnLst/>
            <a:rect l="l" t="t" r="r" b="b"/>
            <a:pathLst>
              <a:path w="682625">
                <a:moveTo>
                  <a:pt x="0" y="0"/>
                </a:moveTo>
                <a:lnTo>
                  <a:pt x="682421" y="0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1606" y="402640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0218" y="1680210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10">
                <a:moveTo>
                  <a:pt x="0" y="0"/>
                </a:moveTo>
                <a:lnTo>
                  <a:pt x="9640531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1355" y="112776"/>
            <a:ext cx="1563623" cy="1464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363" y="1888236"/>
            <a:ext cx="9348470" cy="967740"/>
          </a:xfrm>
          <a:prstGeom prst="rect">
            <a:avLst/>
          </a:prstGeom>
          <a:solidFill>
            <a:srgbClr val="515151"/>
          </a:solidFill>
          <a:ln w="12192">
            <a:solidFill>
              <a:srgbClr val="7D7D7D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filtlong --min_length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2000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-1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trimmo_1P.fastq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-2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trimmo_2P.fastq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$MIN_RAW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--target_bases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200000000</a:t>
            </a:r>
            <a:r>
              <a:rPr sz="1600" spc="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${STRAIN}_long_filt.fastq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5363" y="3223260"/>
            <a:ext cx="9702165" cy="2178050"/>
          </a:xfrm>
          <a:custGeom>
            <a:avLst/>
            <a:gdLst/>
            <a:ahLst/>
            <a:cxnLst/>
            <a:rect l="l" t="t" r="r" b="b"/>
            <a:pathLst>
              <a:path w="9702165" h="2178050">
                <a:moveTo>
                  <a:pt x="0" y="0"/>
                </a:moveTo>
                <a:lnTo>
                  <a:pt x="9701784" y="0"/>
                </a:lnTo>
                <a:lnTo>
                  <a:pt x="9701784" y="2177796"/>
                </a:lnTo>
                <a:lnTo>
                  <a:pt x="0" y="2177796"/>
                </a:lnTo>
                <a:lnTo>
                  <a:pt x="0" y="0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363" y="3223260"/>
            <a:ext cx="9702165" cy="2178050"/>
          </a:xfrm>
          <a:custGeom>
            <a:avLst/>
            <a:gdLst/>
            <a:ahLst/>
            <a:cxnLst/>
            <a:rect l="l" t="t" r="r" b="b"/>
            <a:pathLst>
              <a:path w="9702165" h="2178050">
                <a:moveTo>
                  <a:pt x="0" y="0"/>
                </a:moveTo>
                <a:lnTo>
                  <a:pt x="9701784" y="0"/>
                </a:lnTo>
                <a:lnTo>
                  <a:pt x="9701784" y="2177796"/>
                </a:lnTo>
                <a:lnTo>
                  <a:pt x="0" y="2177796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7317" y="3324418"/>
            <a:ext cx="250317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filtlong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--min_length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2000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-1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trimmo_1P.fastq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-2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trimmo_2P.fastq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$MIN_RAW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--target_bases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200000000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${STRAIN}_long_filt.fastq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4917" y="3324418"/>
            <a:ext cx="416179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Filtlong</a:t>
            </a:r>
            <a:endParaRPr sz="1800">
              <a:latin typeface="Calibri"/>
              <a:cs typeface="Calibri"/>
            </a:endParaRPr>
          </a:p>
          <a:p>
            <a:pPr marR="508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Eliminate reads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less than 2000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length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Read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Read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MINion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raw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Aim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~100x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coverage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Save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filtered reads 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8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462" y="2834770"/>
            <a:ext cx="1306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Explanation: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462" y="5422608"/>
            <a:ext cx="835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utput: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363" y="5806440"/>
            <a:ext cx="9589135" cy="1554480"/>
          </a:xfrm>
          <a:prstGeom prst="rect">
            <a:avLst/>
          </a:prstGeom>
          <a:ln w="12192">
            <a:solidFill>
              <a:srgbClr val="7D7D7D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Calibri"/>
                <a:cs typeface="Calibri"/>
              </a:rPr>
              <a:t># </a:t>
            </a:r>
            <a:r>
              <a:rPr sz="1800" spc="-10" dirty="0">
                <a:latin typeface="Calibri"/>
                <a:cs typeface="Calibri"/>
              </a:rPr>
              <a:t>Filtering </a:t>
            </a:r>
            <a:r>
              <a:rPr sz="1800" spc="-5" dirty="0">
                <a:latin typeface="Calibri"/>
                <a:cs typeface="Calibri"/>
              </a:rPr>
              <a:t>long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  <a:p>
            <a:pPr marL="196850" marR="710247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# </a:t>
            </a:r>
            <a:r>
              <a:rPr sz="1800" spc="-15" dirty="0">
                <a:latin typeface="Calibri"/>
                <a:cs typeface="Calibri"/>
              </a:rPr>
              <a:t>target: </a:t>
            </a:r>
            <a:r>
              <a:rPr sz="1800" dirty="0">
                <a:latin typeface="Calibri"/>
                <a:cs typeface="Calibri"/>
              </a:rPr>
              <a:t>200000000 bp  # </a:t>
            </a:r>
            <a:r>
              <a:rPr sz="1800" spc="-10" dirty="0">
                <a:latin typeface="Calibri"/>
                <a:cs typeface="Calibri"/>
              </a:rPr>
              <a:t>keeping </a:t>
            </a:r>
            <a:r>
              <a:rPr sz="1800" dirty="0">
                <a:latin typeface="Calibri"/>
                <a:cs typeface="Calibri"/>
              </a:rPr>
              <a:t>200009183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bp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# </a:t>
            </a:r>
            <a:r>
              <a:rPr sz="1800" spc="-10" dirty="0">
                <a:latin typeface="Calibri"/>
                <a:cs typeface="Calibri"/>
              </a:rPr>
              <a:t>Outputting </a:t>
            </a:r>
            <a:r>
              <a:rPr sz="1800" dirty="0">
                <a:latin typeface="Calibri"/>
                <a:cs typeface="Calibri"/>
              </a:rPr>
              <a:t>passed </a:t>
            </a:r>
            <a:r>
              <a:rPr sz="1800" spc="-5" dirty="0">
                <a:latin typeface="Calibri"/>
                <a:cs typeface="Calibri"/>
              </a:rPr>
              <a:t>long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4462" y="1577282"/>
            <a:ext cx="1257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Commands: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646168" y="390936"/>
            <a:ext cx="170751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</a:t>
            </a:r>
            <a:r>
              <a:rPr spc="-5" dirty="0"/>
              <a:t>il</a:t>
            </a:r>
            <a:r>
              <a:rPr dirty="0"/>
              <a:t>t</a:t>
            </a:r>
            <a:r>
              <a:rPr spc="-5" dirty="0"/>
              <a:t>l</a:t>
            </a:r>
            <a:r>
              <a:rPr spc="5" dirty="0"/>
              <a:t>o</a:t>
            </a:r>
            <a:r>
              <a:rPr dirty="0"/>
              <a:t>ng</a:t>
            </a:r>
          </a:p>
        </p:txBody>
      </p:sp>
      <p:sp>
        <p:nvSpPr>
          <p:cNvPr id="12" name="object 12"/>
          <p:cNvSpPr/>
          <p:nvPr/>
        </p:nvSpPr>
        <p:spPr>
          <a:xfrm>
            <a:off x="276606" y="1608582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1355" y="112776"/>
            <a:ext cx="1563623" cy="1464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3395" y="540223"/>
            <a:ext cx="2125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</a:t>
            </a:r>
            <a:r>
              <a:rPr dirty="0"/>
              <a:t>n</a:t>
            </a:r>
            <a:r>
              <a:rPr spc="-5" dirty="0"/>
              <a:t>ic</a:t>
            </a:r>
            <a:r>
              <a:rPr spc="-65" dirty="0"/>
              <a:t>y</a:t>
            </a:r>
            <a:r>
              <a:rPr spc="-5" dirty="0"/>
              <a:t>c</a:t>
            </a:r>
            <a:r>
              <a:rPr dirty="0"/>
              <a:t>l</a:t>
            </a:r>
            <a:r>
              <a:rPr spc="5" dirty="0"/>
              <a:t>e</a:t>
            </a:r>
            <a:r>
              <a:rPr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299" y="1686486"/>
            <a:ext cx="9061450" cy="423608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10" dirty="0">
                <a:latin typeface="Calibri"/>
                <a:cs typeface="Calibri"/>
              </a:rPr>
              <a:t>Complete </a:t>
            </a:r>
            <a:r>
              <a:rPr sz="3200" spc="-15" dirty="0">
                <a:latin typeface="Calibri"/>
                <a:cs typeface="Calibri"/>
              </a:rPr>
              <a:t>hybrid </a:t>
            </a:r>
            <a:r>
              <a:rPr sz="3200" spc="-5" dirty="0">
                <a:latin typeface="Calibri"/>
                <a:cs typeface="Calibri"/>
              </a:rPr>
              <a:t>assembly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pipeline.</a:t>
            </a:r>
            <a:endParaRPr sz="3200">
              <a:latin typeface="Calibri"/>
              <a:cs typeface="Calibri"/>
            </a:endParaRPr>
          </a:p>
          <a:p>
            <a:pPr marL="1155700" lvl="1" indent="-4572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400" spc="-5" dirty="0">
                <a:latin typeface="Calibri"/>
                <a:cs typeface="Calibri"/>
              </a:rPr>
              <a:t>Input short and long </a:t>
            </a:r>
            <a:r>
              <a:rPr sz="2400" spc="-10" dirty="0">
                <a:latin typeface="Calibri"/>
                <a:cs typeface="Calibri"/>
              </a:rPr>
              <a:t>reads </a:t>
            </a:r>
            <a:r>
              <a:rPr sz="2400" dirty="0">
                <a:latin typeface="Calibri"/>
                <a:cs typeface="Calibri"/>
              </a:rPr>
              <a:t>(as </a:t>
            </a:r>
            <a:r>
              <a:rPr sz="2400" spc="-15" dirty="0">
                <a:latin typeface="Calibri"/>
                <a:cs typeface="Calibri"/>
              </a:rPr>
              <a:t>accurate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possible).</a:t>
            </a:r>
            <a:endParaRPr sz="2400">
              <a:latin typeface="Calibri"/>
              <a:cs typeface="Calibri"/>
            </a:endParaRPr>
          </a:p>
          <a:p>
            <a:pPr marL="1155700" marR="327660" lvl="1" indent="-4572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5" dirty="0">
                <a:latin typeface="Calibri"/>
                <a:cs typeface="Calibri"/>
              </a:rPr>
              <a:t>novo </a:t>
            </a:r>
            <a:r>
              <a:rPr sz="2400" spc="-5" dirty="0">
                <a:latin typeface="Calibri"/>
                <a:cs typeface="Calibri"/>
              </a:rPr>
              <a:t>assemble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Spades; </a:t>
            </a:r>
            <a:r>
              <a:rPr sz="2400" spc="-10" dirty="0">
                <a:latin typeface="Calibri"/>
                <a:cs typeface="Calibri"/>
              </a:rPr>
              <a:t>estimate contig </a:t>
            </a:r>
            <a:r>
              <a:rPr sz="2400" spc="-15" dirty="0">
                <a:latin typeface="Calibri"/>
                <a:cs typeface="Calibri"/>
              </a:rPr>
              <a:t>copy </a:t>
            </a:r>
            <a:r>
              <a:rPr sz="2400" spc="-5" dirty="0">
                <a:latin typeface="Calibri"/>
                <a:cs typeface="Calibri"/>
              </a:rPr>
              <a:t>number 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assembly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graph.</a:t>
            </a:r>
            <a:endParaRPr sz="2400">
              <a:latin typeface="Calibri"/>
              <a:cs typeface="Calibri"/>
            </a:endParaRPr>
          </a:p>
          <a:p>
            <a:pPr marL="1155700" lvl="1" indent="-45720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400" spc="-5" dirty="0">
                <a:latin typeface="Calibri"/>
                <a:cs typeface="Calibri"/>
              </a:rPr>
              <a:t>Use long </a:t>
            </a:r>
            <a:r>
              <a:rPr sz="2400" spc="-10" dirty="0">
                <a:latin typeface="Calibri"/>
                <a:cs typeface="Calibri"/>
              </a:rPr>
              <a:t>reads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bridge </a:t>
            </a:r>
            <a:r>
              <a:rPr sz="2400" spc="-20" dirty="0">
                <a:latin typeface="Calibri"/>
                <a:cs typeface="Calibri"/>
              </a:rPr>
              <a:t>gaps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contigs.</a:t>
            </a:r>
            <a:endParaRPr sz="2400">
              <a:latin typeface="Calibri"/>
              <a:cs typeface="Calibri"/>
            </a:endParaRPr>
          </a:p>
          <a:p>
            <a:pPr marL="1155700" marR="5080" lvl="1" indent="-4572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400" spc="-5" dirty="0">
                <a:latin typeface="Calibri"/>
                <a:cs typeface="Calibri"/>
              </a:rPr>
              <a:t>Only use long </a:t>
            </a:r>
            <a:r>
              <a:rPr sz="2400" spc="-10" dirty="0">
                <a:latin typeface="Calibri"/>
                <a:cs typeface="Calibri"/>
              </a:rPr>
              <a:t>reads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determine </a:t>
            </a:r>
            <a:r>
              <a:rPr sz="2400" spc="-10" dirty="0">
                <a:latin typeface="Calibri"/>
                <a:cs typeface="Calibri"/>
              </a:rPr>
              <a:t>contig order; </a:t>
            </a:r>
            <a:r>
              <a:rPr sz="2400" dirty="0">
                <a:latin typeface="Calibri"/>
                <a:cs typeface="Calibri"/>
              </a:rPr>
              <a:t>sequence </a:t>
            </a:r>
            <a:r>
              <a:rPr sz="2400" spc="-5" dirty="0">
                <a:latin typeface="Calibri"/>
                <a:cs typeface="Calibri"/>
              </a:rPr>
              <a:t>comes 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Spades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assembly.</a:t>
            </a:r>
            <a:endParaRPr sz="2400">
              <a:latin typeface="Calibri"/>
              <a:cs typeface="Calibri"/>
            </a:endParaRPr>
          </a:p>
          <a:p>
            <a:pPr marL="1155700" marR="137160" lvl="1" indent="-457200">
              <a:lnSpc>
                <a:spcPts val="2590"/>
              </a:lnSpc>
              <a:spcBef>
                <a:spcPts val="5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400" spc="-15" dirty="0">
                <a:latin typeface="Calibri"/>
                <a:cs typeface="Calibri"/>
              </a:rPr>
              <a:t>Merge </a:t>
            </a:r>
            <a:r>
              <a:rPr sz="2400" spc="-10" dirty="0">
                <a:latin typeface="Calibri"/>
                <a:cs typeface="Calibri"/>
              </a:rPr>
              <a:t>contigs, circularize </a:t>
            </a:r>
            <a:r>
              <a:rPr sz="2400" dirty="0">
                <a:latin typeface="Calibri"/>
                <a:cs typeface="Calibri"/>
              </a:rPr>
              <a:t>(if </a:t>
            </a:r>
            <a:r>
              <a:rPr sz="2400" spc="-5" dirty="0">
                <a:latin typeface="Calibri"/>
                <a:cs typeface="Calibri"/>
              </a:rPr>
              <a:t>possible), and shift so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i="1" dirty="0">
                <a:latin typeface="Calibri"/>
                <a:cs typeface="Calibri"/>
              </a:rPr>
              <a:t>dnaA </a:t>
            </a:r>
            <a:r>
              <a:rPr sz="2400" dirty="0">
                <a:latin typeface="Calibri"/>
                <a:cs typeface="Calibri"/>
              </a:rPr>
              <a:t>is  the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5" dirty="0">
                <a:latin typeface="Calibri"/>
                <a:cs typeface="Calibri"/>
              </a:rPr>
              <a:t>CDS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forward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strand.</a:t>
            </a:r>
            <a:endParaRPr sz="2400">
              <a:latin typeface="Calibri"/>
              <a:cs typeface="Calibri"/>
            </a:endParaRPr>
          </a:p>
          <a:p>
            <a:pPr marL="1155700" marR="160020" lvl="1" indent="-457200">
              <a:lnSpc>
                <a:spcPts val="2590"/>
              </a:lnSpc>
              <a:spcBef>
                <a:spcPts val="4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400" spc="-5" dirty="0">
                <a:latin typeface="Calibri"/>
                <a:cs typeface="Calibri"/>
              </a:rPr>
              <a:t>Use Bowtie2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Pilon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correct </a:t>
            </a:r>
            <a:r>
              <a:rPr sz="2400" spc="-5" dirty="0">
                <a:latin typeface="Calibri"/>
                <a:cs typeface="Calibri"/>
              </a:rPr>
              <a:t>fine scale </a:t>
            </a:r>
            <a:r>
              <a:rPr sz="2400" spc="-15" dirty="0">
                <a:latin typeface="Calibri"/>
                <a:cs typeface="Calibri"/>
              </a:rPr>
              <a:t>errors, at </a:t>
            </a:r>
            <a:r>
              <a:rPr sz="2400" spc="-5" dirty="0">
                <a:latin typeface="Calibri"/>
                <a:cs typeface="Calibri"/>
              </a:rPr>
              <a:t>the single  base </a:t>
            </a:r>
            <a:r>
              <a:rPr sz="2400" spc="-10" dirty="0">
                <a:latin typeface="Calibri"/>
                <a:cs typeface="Calibri"/>
              </a:rPr>
              <a:t>level.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606" y="1608582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1355" y="112776"/>
            <a:ext cx="1563623" cy="1464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363" y="1962912"/>
            <a:ext cx="9348470" cy="1117600"/>
          </a:xfrm>
          <a:prstGeom prst="rect">
            <a:avLst/>
          </a:prstGeom>
          <a:solidFill>
            <a:srgbClr val="515151"/>
          </a:solidFill>
          <a:ln w="12192">
            <a:solidFill>
              <a:srgbClr val="7D7D7D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91440" marR="89535">
              <a:lnSpc>
                <a:spcPct val="100000"/>
              </a:lnSpc>
              <a:spcBef>
                <a:spcPts val="142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unicycler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-1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trimmo_1P.fastq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-2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trimmo_2P.fastq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-l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FRAN258_long_filt.fastq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-o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Unicycler_hybrid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--no_miniasm -- 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samtools_path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/bin/samtools</a:t>
            </a:r>
            <a:endParaRPr sz="16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cp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/bact_hyb/Unicycler_hybrid/assembly.fasta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/bact_hyb/Unic_hyb.fasta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5363" y="3441192"/>
            <a:ext cx="9348470" cy="2486025"/>
          </a:xfrm>
          <a:custGeom>
            <a:avLst/>
            <a:gdLst/>
            <a:ahLst/>
            <a:cxnLst/>
            <a:rect l="l" t="t" r="r" b="b"/>
            <a:pathLst>
              <a:path w="9348470" h="2486025">
                <a:moveTo>
                  <a:pt x="0" y="0"/>
                </a:moveTo>
                <a:lnTo>
                  <a:pt x="9348216" y="0"/>
                </a:lnTo>
                <a:lnTo>
                  <a:pt x="9348216" y="2485644"/>
                </a:lnTo>
                <a:lnTo>
                  <a:pt x="0" y="2485644"/>
                </a:lnTo>
                <a:lnTo>
                  <a:pt x="0" y="0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363" y="3441192"/>
            <a:ext cx="9348470" cy="2486025"/>
          </a:xfrm>
          <a:custGeom>
            <a:avLst/>
            <a:gdLst/>
            <a:ahLst/>
            <a:cxnLst/>
            <a:rect l="l" t="t" r="r" b="b"/>
            <a:pathLst>
              <a:path w="9348470" h="2486025">
                <a:moveTo>
                  <a:pt x="0" y="0"/>
                </a:moveTo>
                <a:lnTo>
                  <a:pt x="9348216" y="0"/>
                </a:lnTo>
                <a:lnTo>
                  <a:pt x="9348216" y="2485644"/>
                </a:lnTo>
                <a:lnTo>
                  <a:pt x="0" y="248564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4617" y="3558858"/>
            <a:ext cx="354584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unicycler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-1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trimmo_1P.fastq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-2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trimmo_2P.fastq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-l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FRAN258_long_filt.fastq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Unicycler_hybrid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--no_miniasm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--samtools_path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/bin/samtools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cp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…/assembly.fasta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…/Unic_hyb.fasta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1988" y="3558858"/>
            <a:ext cx="525335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unicycler</a:t>
            </a:r>
            <a:endParaRPr sz="1800">
              <a:latin typeface="Calibri"/>
              <a:cs typeface="Calibri"/>
            </a:endParaRPr>
          </a:p>
          <a:p>
            <a:pPr marL="12700" marR="2082800" algn="just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Corrected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Illumina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Read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 name  #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Corrected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Illumina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Read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 name  #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Corrected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long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  <a:p>
            <a:pPr marL="12700" marR="284797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output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folder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name  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Don’t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miniasm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tool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Path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samtools is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located.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Copy the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draft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assembly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main working</a:t>
            </a:r>
            <a:r>
              <a:rPr sz="18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directory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8262" y="3051331"/>
            <a:ext cx="1306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Explanation: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8262" y="1599617"/>
            <a:ext cx="1257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Commands: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47865" y="358360"/>
            <a:ext cx="2125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</a:t>
            </a:r>
            <a:r>
              <a:rPr dirty="0"/>
              <a:t>n</a:t>
            </a:r>
            <a:r>
              <a:rPr spc="-5" dirty="0"/>
              <a:t>ic</a:t>
            </a:r>
            <a:r>
              <a:rPr spc="-65" dirty="0"/>
              <a:t>y</a:t>
            </a:r>
            <a:r>
              <a:rPr spc="-5" dirty="0"/>
              <a:t>c</a:t>
            </a:r>
            <a:r>
              <a:rPr dirty="0"/>
              <a:t>l</a:t>
            </a:r>
            <a:r>
              <a:rPr spc="5" dirty="0"/>
              <a:t>e</a:t>
            </a:r>
            <a:r>
              <a:rPr dirty="0"/>
              <a:t>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0322" y="5945210"/>
            <a:ext cx="85248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Important Note</a:t>
            </a:r>
            <a:r>
              <a:rPr sz="1800" spc="-5" dirty="0">
                <a:latin typeface="Calibri"/>
                <a:cs typeface="Calibri"/>
              </a:rPr>
              <a:t>: The </a:t>
            </a:r>
            <a:r>
              <a:rPr sz="1800" spc="-10" dirty="0">
                <a:latin typeface="Calibri"/>
                <a:cs typeface="Calibri"/>
              </a:rPr>
              <a:t>previous </a:t>
            </a:r>
            <a:r>
              <a:rPr sz="1800" spc="-15" dirty="0">
                <a:latin typeface="Calibri"/>
                <a:cs typeface="Calibri"/>
              </a:rPr>
              <a:t>steps </a:t>
            </a:r>
            <a:r>
              <a:rPr sz="1800" spc="-5" dirty="0">
                <a:latin typeface="Calibri"/>
                <a:cs typeface="Calibri"/>
              </a:rPr>
              <a:t>should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happened </a:t>
            </a:r>
            <a:r>
              <a:rPr sz="1800" spc="-10" dirty="0">
                <a:latin typeface="Calibri"/>
                <a:cs typeface="Calibri"/>
              </a:rPr>
              <a:t>fairly </a:t>
            </a:r>
            <a:r>
              <a:rPr sz="1800" spc="-5" dirty="0">
                <a:latin typeface="Calibri"/>
                <a:cs typeface="Calibri"/>
              </a:rPr>
              <a:t>quickly (a </a:t>
            </a:r>
            <a:r>
              <a:rPr sz="1800" spc="-20" dirty="0">
                <a:latin typeface="Calibri"/>
                <a:cs typeface="Calibri"/>
              </a:rPr>
              <a:t>few </a:t>
            </a:r>
            <a:r>
              <a:rPr sz="1800" spc="-5" dirty="0">
                <a:latin typeface="Calibri"/>
                <a:cs typeface="Calibri"/>
              </a:rPr>
              <a:t>minutes </a:t>
            </a:r>
            <a:r>
              <a:rPr sz="1800" dirty="0">
                <a:latin typeface="Calibri"/>
                <a:cs typeface="Calibri"/>
              </a:rPr>
              <a:t>per  </a:t>
            </a:r>
            <a:r>
              <a:rPr sz="1800" spc="-5" dirty="0">
                <a:latin typeface="Calibri"/>
                <a:cs typeface="Calibri"/>
              </a:rPr>
              <a:t>slide, </a:t>
            </a:r>
            <a:r>
              <a:rPr sz="1800" spc="-10" dirty="0">
                <a:latin typeface="Calibri"/>
                <a:cs typeface="Calibri"/>
              </a:rPr>
              <a:t>roughly).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5" dirty="0">
                <a:latin typeface="Calibri"/>
                <a:cs typeface="Calibri"/>
              </a:rPr>
              <a:t>step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spc="-25" dirty="0">
                <a:latin typeface="Calibri"/>
                <a:cs typeface="Calibri"/>
              </a:rPr>
              <a:t>take </a:t>
            </a:r>
            <a:r>
              <a:rPr sz="1800" spc="-10" dirty="0">
                <a:latin typeface="Calibri"/>
                <a:cs typeface="Calibri"/>
              </a:rPr>
              <a:t>several hours. Unicycler </a:t>
            </a:r>
            <a:r>
              <a:rPr sz="1800" spc="-5" dirty="0">
                <a:latin typeface="Calibri"/>
                <a:cs typeface="Calibri"/>
              </a:rPr>
              <a:t>is the </a:t>
            </a:r>
            <a:r>
              <a:rPr sz="1800" spc="-15" dirty="0">
                <a:latin typeface="Calibri"/>
                <a:cs typeface="Calibri"/>
              </a:rPr>
              <a:t>core </a:t>
            </a:r>
            <a:r>
              <a:rPr sz="1800" spc="-10" dirty="0">
                <a:latin typeface="Calibri"/>
                <a:cs typeface="Calibri"/>
              </a:rPr>
              <a:t>tool </a:t>
            </a:r>
            <a:r>
              <a:rPr sz="1800" spc="-5" dirty="0">
                <a:latin typeface="Calibri"/>
                <a:cs typeface="Calibri"/>
              </a:rPr>
              <a:t>of this pipeline. </a:t>
            </a:r>
            <a:r>
              <a:rPr sz="1800" dirty="0">
                <a:latin typeface="Calibri"/>
                <a:cs typeface="Calibri"/>
              </a:rPr>
              <a:t>It  </a:t>
            </a:r>
            <a:r>
              <a:rPr sz="1800" spc="-5" dirty="0">
                <a:latin typeface="Calibri"/>
                <a:cs typeface="Calibri"/>
              </a:rPr>
              <a:t>is also very “verbose” in that it </a:t>
            </a:r>
            <a:r>
              <a:rPr sz="1800" spc="-10" dirty="0">
                <a:latin typeface="Calibri"/>
                <a:cs typeface="Calibri"/>
              </a:rPr>
              <a:t>provides detailed </a:t>
            </a:r>
            <a:r>
              <a:rPr sz="1800" spc="-5" dirty="0">
                <a:latin typeface="Calibri"/>
                <a:cs typeface="Calibri"/>
              </a:rPr>
              <a:t>descriptions of each </a:t>
            </a:r>
            <a:r>
              <a:rPr sz="1800" spc="-10" dirty="0">
                <a:latin typeface="Calibri"/>
                <a:cs typeface="Calibri"/>
              </a:rPr>
              <a:t>step.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worth  </a:t>
            </a:r>
            <a:r>
              <a:rPr sz="1800" spc="-5" dirty="0">
                <a:latin typeface="Calibri"/>
                <a:cs typeface="Calibri"/>
              </a:rPr>
              <a:t>looking </a:t>
            </a:r>
            <a:r>
              <a:rPr sz="1800" spc="-10" dirty="0">
                <a:latin typeface="Calibri"/>
                <a:cs typeface="Calibri"/>
              </a:rPr>
              <a:t>through </a:t>
            </a:r>
            <a:r>
              <a:rPr sz="1800" spc="-5" dirty="0">
                <a:latin typeface="Calibri"/>
                <a:cs typeface="Calibri"/>
              </a:rPr>
              <a:t>it,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spc="-5" dirty="0">
                <a:latin typeface="Calibri"/>
                <a:cs typeface="Calibri"/>
              </a:rPr>
              <a:t>least once or twice. The </a:t>
            </a:r>
            <a:r>
              <a:rPr sz="1800" spc="-25" dirty="0">
                <a:latin typeface="Calibri"/>
                <a:cs typeface="Calibri"/>
              </a:rPr>
              <a:t>key </a:t>
            </a:r>
            <a:r>
              <a:rPr sz="1800" spc="-5" dirty="0">
                <a:latin typeface="Calibri"/>
                <a:cs typeface="Calibri"/>
              </a:rPr>
              <a:t>output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20" dirty="0">
                <a:latin typeface="Calibri"/>
                <a:cs typeface="Calibri"/>
              </a:rPr>
              <a:t>watch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is shown on the next  slide.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6606" y="1608582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1355" y="112776"/>
            <a:ext cx="1563623" cy="1464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3453" y="2102951"/>
            <a:ext cx="209994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85"/>
              </a:lnSpc>
            </a:pPr>
            <a:r>
              <a:rPr sz="4400" spc="-10" dirty="0">
                <a:latin typeface="Calibri"/>
                <a:cs typeface="Calibri"/>
              </a:rPr>
              <a:t>U</a:t>
            </a:r>
            <a:r>
              <a:rPr sz="4400" dirty="0">
                <a:latin typeface="Calibri"/>
                <a:cs typeface="Calibri"/>
              </a:rPr>
              <a:t>n</a:t>
            </a:r>
            <a:r>
              <a:rPr sz="4400" spc="-5" dirty="0">
                <a:latin typeface="Calibri"/>
                <a:cs typeface="Calibri"/>
              </a:rPr>
              <a:t>ic</a:t>
            </a:r>
            <a:r>
              <a:rPr sz="4400" spc="-65" dirty="0">
                <a:latin typeface="Calibri"/>
                <a:cs typeface="Calibri"/>
              </a:rPr>
              <a:t>y</a:t>
            </a:r>
            <a:r>
              <a:rPr sz="4400" spc="-5" dirty="0">
                <a:latin typeface="Calibri"/>
                <a:cs typeface="Calibri"/>
              </a:rPr>
              <a:t>c</a:t>
            </a:r>
            <a:r>
              <a:rPr sz="4400" dirty="0">
                <a:latin typeface="Calibri"/>
                <a:cs typeface="Calibri"/>
              </a:rPr>
              <a:t>l</a:t>
            </a:r>
            <a:r>
              <a:rPr sz="4400" spc="5" dirty="0">
                <a:latin typeface="Calibri"/>
                <a:cs typeface="Calibri"/>
              </a:rPr>
              <a:t>e</a:t>
            </a:r>
            <a:r>
              <a:rPr sz="4400" dirty="0">
                <a:latin typeface="Calibri"/>
                <a:cs typeface="Calibri"/>
              </a:rPr>
              <a:t>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8757" y="3967745"/>
            <a:ext cx="31902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The assembly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now mostly finished 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80" y="4181180"/>
            <a:ext cx="90392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more structural changes </a:t>
            </a:r>
            <a:r>
              <a:rPr sz="1400" dirty="0">
                <a:latin typeface="Calibri"/>
                <a:cs typeface="Calibri"/>
              </a:rPr>
              <a:t>will </a:t>
            </a:r>
            <a:r>
              <a:rPr sz="1400" spc="-5" dirty="0">
                <a:latin typeface="Calibri"/>
                <a:cs typeface="Calibri"/>
              </a:rPr>
              <a:t>be made. Ideally the assembly </a:t>
            </a:r>
            <a:r>
              <a:rPr sz="1400" spc="-10" dirty="0">
                <a:latin typeface="Calibri"/>
                <a:cs typeface="Calibri"/>
              </a:rPr>
              <a:t>graph </a:t>
            </a:r>
            <a:r>
              <a:rPr sz="1400" spc="-5" dirty="0">
                <a:latin typeface="Calibri"/>
                <a:cs typeface="Calibri"/>
              </a:rPr>
              <a:t>should now </a:t>
            </a:r>
            <a:r>
              <a:rPr sz="1400" spc="-15" dirty="0">
                <a:latin typeface="Calibri"/>
                <a:cs typeface="Calibri"/>
              </a:rPr>
              <a:t>have </a:t>
            </a:r>
            <a:r>
              <a:rPr sz="1400" spc="-5" dirty="0">
                <a:latin typeface="Calibri"/>
                <a:cs typeface="Calibri"/>
              </a:rPr>
              <a:t>one </a:t>
            </a:r>
            <a:r>
              <a:rPr sz="1400" spc="-10" dirty="0">
                <a:latin typeface="Calibri"/>
                <a:cs typeface="Calibri"/>
              </a:rPr>
              <a:t>contig </a:t>
            </a:r>
            <a:r>
              <a:rPr sz="1400" spc="-5" dirty="0">
                <a:latin typeface="Calibri"/>
                <a:cs typeface="Calibri"/>
              </a:rPr>
              <a:t>per </a:t>
            </a:r>
            <a:r>
              <a:rPr sz="1400" spc="-10" dirty="0">
                <a:latin typeface="Calibri"/>
                <a:cs typeface="Calibri"/>
              </a:rPr>
              <a:t>replicon </a:t>
            </a:r>
            <a:r>
              <a:rPr sz="1400" spc="-5" dirty="0">
                <a:latin typeface="Calibri"/>
                <a:cs typeface="Calibri"/>
              </a:rPr>
              <a:t>and no </a:t>
            </a:r>
            <a:r>
              <a:rPr sz="1400" spc="-10" dirty="0">
                <a:latin typeface="Calibri"/>
                <a:cs typeface="Calibri"/>
              </a:rPr>
              <a:t>erroneous  contigs </a:t>
            </a:r>
            <a:r>
              <a:rPr sz="1400" dirty="0">
                <a:latin typeface="Calibri"/>
                <a:cs typeface="Calibri"/>
              </a:rPr>
              <a:t>(i.e a </a:t>
            </a:r>
            <a:r>
              <a:rPr sz="1400" spc="-10" dirty="0">
                <a:latin typeface="Calibri"/>
                <a:cs typeface="Calibri"/>
              </a:rPr>
              <a:t>complete </a:t>
            </a:r>
            <a:r>
              <a:rPr sz="1400" spc="-5" dirty="0">
                <a:latin typeface="Calibri"/>
                <a:cs typeface="Calibri"/>
              </a:rPr>
              <a:t>assembly). If </a:t>
            </a:r>
            <a:r>
              <a:rPr sz="1400" spc="-10" dirty="0">
                <a:latin typeface="Calibri"/>
                <a:cs typeface="Calibri"/>
              </a:rPr>
              <a:t>there are more </a:t>
            </a:r>
            <a:r>
              <a:rPr sz="1400" spc="-5" dirty="0">
                <a:latin typeface="Calibri"/>
                <a:cs typeface="Calibri"/>
              </a:rPr>
              <a:t>contigs, then the assembly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not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complete.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280" y="4608049"/>
            <a:ext cx="61271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201670" algn="l"/>
                <a:tab pos="4253865" algn="l"/>
                <a:tab pos="5652135" algn="l"/>
              </a:tabLst>
            </a:pPr>
            <a:r>
              <a:rPr sz="1400" b="1" dirty="0">
                <a:latin typeface="Calibri"/>
                <a:cs typeface="Calibri"/>
              </a:rPr>
              <a:t>Co</a:t>
            </a:r>
            <a:r>
              <a:rPr sz="1400" b="1" spc="-5" dirty="0">
                <a:latin typeface="Calibri"/>
                <a:cs typeface="Calibri"/>
              </a:rPr>
              <a:t>m</a:t>
            </a:r>
            <a:r>
              <a:rPr sz="1400" b="1" dirty="0">
                <a:latin typeface="Calibri"/>
                <a:cs typeface="Calibri"/>
              </a:rPr>
              <a:t>pone</a:t>
            </a:r>
            <a:r>
              <a:rPr sz="1400" b="1" spc="-25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t  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10" dirty="0">
                <a:latin typeface="Calibri"/>
                <a:cs typeface="Calibri"/>
              </a:rPr>
              <a:t>g</a:t>
            </a:r>
            <a:r>
              <a:rPr sz="1400" b="1" spc="-5" dirty="0">
                <a:latin typeface="Calibri"/>
                <a:cs typeface="Calibri"/>
              </a:rPr>
              <a:t>m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15" dirty="0">
                <a:latin typeface="Calibri"/>
                <a:cs typeface="Calibri"/>
              </a:rPr>
              <a:t>n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s  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L</a:t>
            </a:r>
            <a:r>
              <a:rPr sz="1400" b="1" dirty="0">
                <a:latin typeface="Calibri"/>
                <a:cs typeface="Calibri"/>
              </a:rPr>
              <a:t>in</a:t>
            </a:r>
            <a:r>
              <a:rPr sz="1400" b="1" spc="-15" dirty="0">
                <a:latin typeface="Calibri"/>
                <a:cs typeface="Calibri"/>
              </a:rPr>
              <a:t>k</a:t>
            </a:r>
            <a:r>
              <a:rPr sz="1400" b="1" dirty="0">
                <a:latin typeface="Calibri"/>
                <a:cs typeface="Calibri"/>
              </a:rPr>
              <a:t>s  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L</a:t>
            </a: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-20" dirty="0">
                <a:latin typeface="Calibri"/>
                <a:cs typeface="Calibri"/>
              </a:rPr>
              <a:t>g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h	</a:t>
            </a:r>
            <a:r>
              <a:rPr sz="1400" b="1" spc="-5" dirty="0">
                <a:latin typeface="Calibri"/>
                <a:cs typeface="Calibri"/>
              </a:rPr>
              <a:t>N5</a:t>
            </a:r>
            <a:r>
              <a:rPr sz="1400" b="1" dirty="0">
                <a:latin typeface="Calibri"/>
                <a:cs typeface="Calibri"/>
              </a:rPr>
              <a:t>0	</a:t>
            </a:r>
            <a:r>
              <a:rPr sz="1400" b="1" spc="-10" dirty="0">
                <a:latin typeface="Calibri"/>
                <a:cs typeface="Calibri"/>
              </a:rPr>
              <a:t>L</a:t>
            </a:r>
            <a:r>
              <a:rPr sz="1400" b="1" dirty="0">
                <a:latin typeface="Calibri"/>
                <a:cs typeface="Calibri"/>
              </a:rPr>
              <a:t>on</a:t>
            </a:r>
            <a:r>
              <a:rPr sz="1400" b="1" spc="-20" dirty="0">
                <a:latin typeface="Calibri"/>
                <a:cs typeface="Calibri"/>
              </a:rPr>
              <a:t>g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10" dirty="0">
                <a:latin typeface="Calibri"/>
                <a:cs typeface="Calibri"/>
              </a:rPr>
              <a:t>s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</a:t>
            </a:r>
            <a:r>
              <a:rPr sz="1400" b="1" spc="-10" dirty="0">
                <a:latin typeface="Calibri"/>
                <a:cs typeface="Calibri"/>
              </a:rPr>
              <a:t>g</a:t>
            </a:r>
            <a:r>
              <a:rPr sz="1400" b="1" spc="-5" dirty="0">
                <a:latin typeface="Calibri"/>
                <a:cs typeface="Calibri"/>
              </a:rPr>
              <a:t>m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15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t	</a:t>
            </a:r>
            <a:r>
              <a:rPr sz="1400" b="1" spc="-5" dirty="0">
                <a:latin typeface="Calibri"/>
                <a:cs typeface="Calibri"/>
              </a:rPr>
              <a:t>S</a:t>
            </a:r>
            <a:r>
              <a:rPr sz="1400" b="1" spc="-10" dirty="0">
                <a:latin typeface="Calibri"/>
                <a:cs typeface="Calibri"/>
              </a:rPr>
              <a:t>ta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us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280" y="4821484"/>
            <a:ext cx="62591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62025" algn="l"/>
                <a:tab pos="1805305" algn="l"/>
                <a:tab pos="2292985" algn="l"/>
                <a:tab pos="4213225" algn="l"/>
                <a:tab pos="5568950" algn="l"/>
              </a:tabLst>
            </a:pPr>
            <a:r>
              <a:rPr sz="1400" dirty="0">
                <a:latin typeface="Calibri"/>
                <a:cs typeface="Calibri"/>
              </a:rPr>
              <a:t>1	1	1	</a:t>
            </a:r>
            <a:r>
              <a:rPr sz="1400" spc="-5" dirty="0">
                <a:latin typeface="Calibri"/>
                <a:cs typeface="Calibri"/>
              </a:rPr>
              <a:t>1,892,774  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1,892,774	1,892,774	</a:t>
            </a:r>
            <a:r>
              <a:rPr sz="1400" spc="-10" dirty="0">
                <a:latin typeface="Calibri"/>
                <a:cs typeface="Calibri"/>
              </a:rPr>
              <a:t>complete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459" y="6936160"/>
            <a:ext cx="3144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581150" algn="l"/>
              </a:tabLst>
            </a:pPr>
            <a:r>
              <a:rPr sz="1400" b="1" spc="-5" dirty="0">
                <a:latin typeface="Calibri"/>
                <a:cs typeface="Calibri"/>
              </a:rPr>
              <a:t>Segment </a:t>
            </a:r>
            <a:r>
              <a:rPr sz="1400" b="1" spc="30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Length	</a:t>
            </a:r>
            <a:r>
              <a:rPr sz="1400" b="1" dirty="0">
                <a:latin typeface="Calibri"/>
                <a:cs typeface="Calibri"/>
              </a:rPr>
              <a:t>Depth Starting</a:t>
            </a:r>
            <a:r>
              <a:rPr sz="1400" b="1" spc="-15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gene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459" y="7149594"/>
            <a:ext cx="34899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24535" algn="l"/>
                <a:tab pos="2118360" algn="l"/>
              </a:tabLst>
            </a:pPr>
            <a:r>
              <a:rPr sz="1400" dirty="0">
                <a:latin typeface="Calibri"/>
                <a:cs typeface="Calibri"/>
              </a:rPr>
              <a:t>1	</a:t>
            </a:r>
            <a:r>
              <a:rPr sz="1400" spc="-5" dirty="0">
                <a:latin typeface="Calibri"/>
                <a:cs typeface="Calibri"/>
              </a:rPr>
              <a:t>1,892,775  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1.00x	UniRef90_B0TWF7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9931" y="6936160"/>
            <a:ext cx="280225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sz="1400" b="1" spc="-5" dirty="0">
                <a:latin typeface="Calibri"/>
                <a:cs typeface="Calibri"/>
              </a:rPr>
              <a:t>Position  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Strand	</a:t>
            </a:r>
            <a:r>
              <a:rPr sz="1400" b="1" dirty="0">
                <a:latin typeface="Calibri"/>
                <a:cs typeface="Calibri"/>
              </a:rPr>
              <a:t>Identity</a:t>
            </a:r>
            <a:r>
              <a:rPr sz="1400" b="1" spc="21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Coverage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1475740" algn="l"/>
                <a:tab pos="2117090" algn="l"/>
              </a:tabLst>
            </a:pPr>
            <a:r>
              <a:rPr sz="1400" spc="-5" dirty="0">
                <a:latin typeface="Calibri"/>
                <a:cs typeface="Calibri"/>
              </a:rPr>
              <a:t>279,570  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reverse	</a:t>
            </a:r>
            <a:r>
              <a:rPr sz="1400" dirty="0">
                <a:latin typeface="Calibri"/>
                <a:cs typeface="Calibri"/>
              </a:rPr>
              <a:t>92.1%	</a:t>
            </a:r>
            <a:r>
              <a:rPr sz="1400" spc="-5" dirty="0">
                <a:latin typeface="Calibri"/>
                <a:cs typeface="Calibri"/>
              </a:rPr>
              <a:t>100.0%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529" y="5639846"/>
            <a:ext cx="9124315" cy="132270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After circularization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error</a:t>
            </a:r>
            <a:r>
              <a:rPr sz="1800" u="heavy" spc="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correction:</a:t>
            </a:r>
            <a:endParaRPr sz="1800">
              <a:latin typeface="Calibri"/>
              <a:cs typeface="Calibri"/>
            </a:endParaRPr>
          </a:p>
          <a:p>
            <a:pPr marL="117475" marR="5080">
              <a:lnSpc>
                <a:spcPct val="100000"/>
              </a:lnSpc>
              <a:spcBef>
                <a:spcPts val="580"/>
              </a:spcBef>
              <a:tabLst>
                <a:tab pos="6791325" algn="l"/>
              </a:tabLst>
            </a:pPr>
            <a:r>
              <a:rPr sz="1400" b="1" spc="-5" dirty="0">
                <a:latin typeface="Calibri"/>
                <a:cs typeface="Calibri"/>
              </a:rPr>
              <a:t>Rotating completed replicons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(2020-11-04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17:48:32)--------------------------------------------------	</a:t>
            </a:r>
            <a:r>
              <a:rPr sz="1400" spc="-10" dirty="0">
                <a:latin typeface="Calibri"/>
                <a:cs typeface="Calibri"/>
              </a:rPr>
              <a:t>Any completed circular contigs  </a:t>
            </a:r>
            <a:r>
              <a:rPr sz="1400" spc="-5" dirty="0">
                <a:latin typeface="Calibri"/>
                <a:cs typeface="Calibri"/>
              </a:rPr>
              <a:t>(i.e. single </a:t>
            </a:r>
            <a:r>
              <a:rPr sz="1400" spc="-10" dirty="0">
                <a:latin typeface="Calibri"/>
                <a:cs typeface="Calibri"/>
              </a:rPr>
              <a:t>contigs </a:t>
            </a:r>
            <a:r>
              <a:rPr sz="1400" spc="-5" dirty="0">
                <a:latin typeface="Calibri"/>
                <a:cs typeface="Calibri"/>
              </a:rPr>
              <a:t>which </a:t>
            </a:r>
            <a:r>
              <a:rPr sz="1400" spc="-15" dirty="0">
                <a:latin typeface="Calibri"/>
                <a:cs typeface="Calibri"/>
              </a:rPr>
              <a:t>have </a:t>
            </a:r>
            <a:r>
              <a:rPr sz="1400" spc="-5" dirty="0">
                <a:latin typeface="Calibri"/>
                <a:cs typeface="Calibri"/>
              </a:rPr>
              <a:t>one link </a:t>
            </a:r>
            <a:r>
              <a:rPr sz="1400" spc="-10" dirty="0">
                <a:latin typeface="Calibri"/>
                <a:cs typeface="Calibri"/>
              </a:rPr>
              <a:t>connecting </a:t>
            </a:r>
            <a:r>
              <a:rPr sz="1400" spc="-5" dirty="0">
                <a:latin typeface="Calibri"/>
                <a:cs typeface="Calibri"/>
              </a:rPr>
              <a:t>end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start) </a:t>
            </a:r>
            <a:r>
              <a:rPr sz="1400" spc="-10" dirty="0">
                <a:latin typeface="Calibri"/>
                <a:cs typeface="Calibri"/>
              </a:rPr>
              <a:t>can </a:t>
            </a:r>
            <a:r>
              <a:rPr sz="1400" spc="-15" dirty="0">
                <a:latin typeface="Calibri"/>
                <a:cs typeface="Calibri"/>
              </a:rPr>
              <a:t>have </a:t>
            </a:r>
            <a:r>
              <a:rPr sz="1400" spc="-5" dirty="0">
                <a:latin typeface="Calibri"/>
                <a:cs typeface="Calibri"/>
              </a:rPr>
              <a:t>their start position </a:t>
            </a:r>
            <a:r>
              <a:rPr sz="1400" spc="-10" dirty="0">
                <a:latin typeface="Calibri"/>
                <a:cs typeface="Calibri"/>
              </a:rPr>
              <a:t>changed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altering </a:t>
            </a:r>
            <a:r>
              <a:rPr sz="1400" spc="-10" dirty="0">
                <a:latin typeface="Calibri"/>
                <a:cs typeface="Calibri"/>
              </a:rPr>
              <a:t>the  </a:t>
            </a:r>
            <a:r>
              <a:rPr sz="1400" spc="-5" dirty="0">
                <a:latin typeface="Calibri"/>
                <a:cs typeface="Calibri"/>
              </a:rPr>
              <a:t>sequence. </a:t>
            </a: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spc="-15" dirty="0">
                <a:latin typeface="Calibri"/>
                <a:cs typeface="Calibri"/>
              </a:rPr>
              <a:t>consistency, </a:t>
            </a:r>
            <a:r>
              <a:rPr sz="1400" spc="-5" dirty="0">
                <a:latin typeface="Calibri"/>
                <a:cs typeface="Calibri"/>
              </a:rPr>
              <a:t>Unicycler now </a:t>
            </a:r>
            <a:r>
              <a:rPr sz="1400" spc="-10" dirty="0">
                <a:latin typeface="Calibri"/>
                <a:cs typeface="Calibri"/>
              </a:rPr>
              <a:t>searches for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starting </a:t>
            </a:r>
            <a:r>
              <a:rPr sz="1400" spc="-10" dirty="0">
                <a:latin typeface="Calibri"/>
                <a:cs typeface="Calibri"/>
              </a:rPr>
              <a:t>gene (dnaA </a:t>
            </a:r>
            <a:r>
              <a:rPr sz="1400" dirty="0">
                <a:latin typeface="Calibri"/>
                <a:cs typeface="Calibri"/>
              </a:rPr>
              <a:t>or </a:t>
            </a:r>
            <a:r>
              <a:rPr sz="1400" spc="-10" dirty="0">
                <a:latin typeface="Calibri"/>
                <a:cs typeface="Calibri"/>
              </a:rPr>
              <a:t>repA)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each such contig, and </a:t>
            </a:r>
            <a:r>
              <a:rPr sz="1400" dirty="0">
                <a:latin typeface="Calibri"/>
                <a:cs typeface="Calibri"/>
              </a:rPr>
              <a:t>if </a:t>
            </a:r>
            <a:r>
              <a:rPr sz="1400" spc="-5" dirty="0">
                <a:latin typeface="Calibri"/>
                <a:cs typeface="Calibri"/>
              </a:rPr>
              <a:t>one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10" dirty="0">
                <a:latin typeface="Calibri"/>
                <a:cs typeface="Calibri"/>
              </a:rPr>
              <a:t>found, 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contig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10" dirty="0">
                <a:latin typeface="Calibri"/>
                <a:cs typeface="Calibri"/>
              </a:rPr>
              <a:t>rotated to </a:t>
            </a:r>
            <a:r>
              <a:rPr sz="1400" spc="-5" dirty="0">
                <a:latin typeface="Calibri"/>
                <a:cs typeface="Calibri"/>
              </a:rPr>
              <a:t>start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that gene </a:t>
            </a:r>
            <a:r>
              <a:rPr sz="1400" dirty="0">
                <a:latin typeface="Calibri"/>
                <a:cs typeface="Calibri"/>
              </a:rPr>
              <a:t>on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forward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strand.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1272" y="4626864"/>
            <a:ext cx="6484620" cy="459105"/>
          </a:xfrm>
          <a:custGeom>
            <a:avLst/>
            <a:gdLst/>
            <a:ahLst/>
            <a:cxnLst/>
            <a:rect l="l" t="t" r="r" b="b"/>
            <a:pathLst>
              <a:path w="6484620" h="459104">
                <a:moveTo>
                  <a:pt x="0" y="0"/>
                </a:moveTo>
                <a:lnTo>
                  <a:pt x="6484620" y="0"/>
                </a:lnTo>
                <a:lnTo>
                  <a:pt x="6484620" y="458724"/>
                </a:lnTo>
                <a:lnTo>
                  <a:pt x="0" y="458724"/>
                </a:lnTo>
                <a:lnTo>
                  <a:pt x="0" y="0"/>
                </a:lnTo>
                <a:close/>
              </a:path>
            </a:pathLst>
          </a:custGeom>
          <a:ln w="64008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93750" y="4700709"/>
            <a:ext cx="199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Single, </a:t>
            </a:r>
            <a:r>
              <a:rPr sz="1800" spc="-10" dirty="0">
                <a:latin typeface="Calibri"/>
                <a:cs typeface="Calibri"/>
              </a:rPr>
              <a:t>circular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contig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19382" y="4858065"/>
            <a:ext cx="595630" cy="10160"/>
          </a:xfrm>
          <a:custGeom>
            <a:avLst/>
            <a:gdLst/>
            <a:ahLst/>
            <a:cxnLst/>
            <a:rect l="l" t="t" r="r" b="b"/>
            <a:pathLst>
              <a:path w="595629" h="10160">
                <a:moveTo>
                  <a:pt x="595122" y="10096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5893" y="482019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834" y="0"/>
                </a:moveTo>
                <a:lnTo>
                  <a:pt x="0" y="36791"/>
                </a:lnTo>
                <a:lnTo>
                  <a:pt x="75539" y="76187"/>
                </a:lnTo>
                <a:lnTo>
                  <a:pt x="76834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5468" y="6949440"/>
            <a:ext cx="6573520" cy="459105"/>
          </a:xfrm>
          <a:custGeom>
            <a:avLst/>
            <a:gdLst/>
            <a:ahLst/>
            <a:cxnLst/>
            <a:rect l="l" t="t" r="r" b="b"/>
            <a:pathLst>
              <a:path w="6573520" h="459104">
                <a:moveTo>
                  <a:pt x="0" y="0"/>
                </a:moveTo>
                <a:lnTo>
                  <a:pt x="6573011" y="0"/>
                </a:lnTo>
                <a:lnTo>
                  <a:pt x="6573011" y="458723"/>
                </a:lnTo>
                <a:lnTo>
                  <a:pt x="0" y="458723"/>
                </a:lnTo>
                <a:lnTo>
                  <a:pt x="0" y="0"/>
                </a:lnTo>
                <a:close/>
              </a:path>
            </a:pathLst>
          </a:custGeom>
          <a:ln w="64008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99437" y="6880652"/>
            <a:ext cx="1860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Identified </a:t>
            </a:r>
            <a:r>
              <a:rPr sz="1800" dirty="0">
                <a:latin typeface="Calibri"/>
                <a:cs typeface="Calibri"/>
              </a:rPr>
              <a:t>dnaA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 </a:t>
            </a:r>
            <a:r>
              <a:rPr sz="1800" spc="-5" dirty="0">
                <a:latin typeface="Calibri"/>
                <a:cs typeface="Calibri"/>
              </a:rPr>
              <a:t>shifted.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51980" y="7178800"/>
            <a:ext cx="568960" cy="6985"/>
          </a:xfrm>
          <a:custGeom>
            <a:avLst/>
            <a:gdLst/>
            <a:ahLst/>
            <a:cxnLst/>
            <a:rect l="l" t="t" r="r" b="b"/>
            <a:pathLst>
              <a:path w="568959" h="6984">
                <a:moveTo>
                  <a:pt x="568718" y="6858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88484" y="714085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57" y="0"/>
                </a:moveTo>
                <a:lnTo>
                  <a:pt x="0" y="37185"/>
                </a:lnTo>
                <a:lnTo>
                  <a:pt x="75730" y="76199"/>
                </a:lnTo>
                <a:lnTo>
                  <a:pt x="76657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5363" y="1863852"/>
            <a:ext cx="9348470" cy="1117600"/>
          </a:xfrm>
          <a:prstGeom prst="rect">
            <a:avLst/>
          </a:prstGeom>
          <a:solidFill>
            <a:srgbClr val="515151"/>
          </a:solidFill>
          <a:ln w="12192">
            <a:solidFill>
              <a:srgbClr val="7D7D7D"/>
            </a:solidFill>
          </a:ln>
        </p:spPr>
        <p:txBody>
          <a:bodyPr vert="horz" wrap="square" lIns="0" tIns="179705" rIns="0" bIns="0" rtlCol="0">
            <a:spAutoFit/>
          </a:bodyPr>
          <a:lstStyle/>
          <a:p>
            <a:pPr marL="91440" marR="89535">
              <a:lnSpc>
                <a:spcPct val="100000"/>
              </a:lnSpc>
              <a:spcBef>
                <a:spcPts val="141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unicycler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-1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trimmo_1P.fastq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-2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trimmo_2P.fastq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-l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FRAN258_long_filt.fastq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-o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Unicycler_hybrid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--no_miniasm -- 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samtools_path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/bin/samtools</a:t>
            </a:r>
            <a:endParaRPr sz="16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cp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/bact_hyb/Unicycler_hybrid/assembly.fasta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/bact_hyb/Unic_hyb.fasta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3698" y="1531101"/>
            <a:ext cx="1257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Commands: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5529" y="3147731"/>
            <a:ext cx="5927725" cy="105981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Key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After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Assembly: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  <a:spcBef>
                <a:spcPts val="835"/>
              </a:spcBef>
            </a:pPr>
            <a:r>
              <a:rPr sz="1400" b="1" dirty="0">
                <a:latin typeface="Calibri"/>
                <a:cs typeface="Calibri"/>
              </a:rPr>
              <a:t>Bridged assembly </a:t>
            </a:r>
            <a:r>
              <a:rPr sz="1400" b="1" spc="-10" dirty="0">
                <a:latin typeface="Calibri"/>
                <a:cs typeface="Calibri"/>
              </a:rPr>
              <a:t>graph </a:t>
            </a:r>
            <a:r>
              <a:rPr sz="1400" spc="-5" dirty="0">
                <a:latin typeface="Calibri"/>
                <a:cs typeface="Calibri"/>
              </a:rPr>
              <a:t>(2020-11-04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17:09:02)--------------------------------------------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539974" y="359384"/>
            <a:ext cx="2125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</a:t>
            </a:r>
            <a:r>
              <a:rPr dirty="0"/>
              <a:t>n</a:t>
            </a:r>
            <a:r>
              <a:rPr spc="-5" dirty="0"/>
              <a:t>ic</a:t>
            </a:r>
            <a:r>
              <a:rPr spc="-65" dirty="0"/>
              <a:t>y</a:t>
            </a:r>
            <a:r>
              <a:rPr spc="-5" dirty="0"/>
              <a:t>c</a:t>
            </a:r>
            <a:r>
              <a:rPr dirty="0"/>
              <a:t>l</a:t>
            </a:r>
            <a:r>
              <a:rPr spc="5" dirty="0"/>
              <a:t>e</a:t>
            </a:r>
            <a:r>
              <a:rPr dirty="0"/>
              <a:t>r</a:t>
            </a:r>
          </a:p>
        </p:txBody>
      </p:sp>
      <p:sp>
        <p:nvSpPr>
          <p:cNvPr id="23" name="object 23"/>
          <p:cNvSpPr/>
          <p:nvPr/>
        </p:nvSpPr>
        <p:spPr>
          <a:xfrm>
            <a:off x="272034" y="1517142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1355" y="112776"/>
            <a:ext cx="1464564" cy="13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5396" y="55886"/>
            <a:ext cx="451866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5190">
              <a:lnSpc>
                <a:spcPct val="100000"/>
              </a:lnSpc>
              <a:spcBef>
                <a:spcPts val="100"/>
              </a:spcBef>
            </a:pPr>
            <a:r>
              <a:rPr dirty="0"/>
              <a:t>The Assembly</a:t>
            </a:r>
            <a:r>
              <a:rPr spc="-105" dirty="0"/>
              <a:t> </a:t>
            </a:r>
            <a:r>
              <a:rPr spc="-5" dirty="0"/>
              <a:t>is  essentially</a:t>
            </a:r>
            <a:r>
              <a:rPr spc="-95" dirty="0"/>
              <a:t> </a:t>
            </a:r>
            <a:r>
              <a:rPr dirty="0"/>
              <a:t>finished!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299" y="1733480"/>
            <a:ext cx="8449945" cy="457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207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Unicycler </a:t>
            </a:r>
            <a:r>
              <a:rPr sz="2800" spc="-15" dirty="0">
                <a:latin typeface="Calibri"/>
                <a:cs typeface="Calibri"/>
              </a:rPr>
              <a:t>produced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single, </a:t>
            </a:r>
            <a:r>
              <a:rPr sz="2800" spc="-15" dirty="0">
                <a:latin typeface="Calibri"/>
                <a:cs typeface="Calibri"/>
              </a:rPr>
              <a:t>circularized </a:t>
            </a:r>
            <a:r>
              <a:rPr sz="2800" spc="-10" dirty="0">
                <a:latin typeface="Calibri"/>
                <a:cs typeface="Calibri"/>
              </a:rPr>
              <a:t>contig, </a:t>
            </a:r>
            <a:r>
              <a:rPr sz="2800" spc="-5" dirty="0">
                <a:latin typeface="Calibri"/>
                <a:cs typeface="Calibri"/>
              </a:rPr>
              <a:t>and  </a:t>
            </a:r>
            <a:r>
              <a:rPr sz="2800" spc="-15" dirty="0">
                <a:latin typeface="Calibri"/>
                <a:cs typeface="Calibri"/>
              </a:rPr>
              <a:t>automatically </a:t>
            </a:r>
            <a:r>
              <a:rPr sz="2800" spc="-10" dirty="0">
                <a:latin typeface="Calibri"/>
                <a:cs typeface="Calibri"/>
              </a:rPr>
              <a:t>shifted </a:t>
            </a:r>
            <a:r>
              <a:rPr sz="2800" spc="-5" dirty="0">
                <a:latin typeface="Calibri"/>
                <a:cs typeface="Calibri"/>
              </a:rPr>
              <a:t>DnaA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beginning.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assembly is in the working </a:t>
            </a:r>
            <a:r>
              <a:rPr sz="2800" spc="-15" dirty="0">
                <a:latin typeface="Calibri"/>
                <a:cs typeface="Calibri"/>
              </a:rPr>
              <a:t>folder: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Unic_hyb.fasta</a:t>
            </a:r>
            <a:endParaRPr sz="2800">
              <a:latin typeface="Calibri"/>
              <a:cs typeface="Calibri"/>
            </a:endParaRPr>
          </a:p>
          <a:p>
            <a:pPr marL="469900" marR="781685" indent="-457200">
              <a:lnSpc>
                <a:spcPct val="100000"/>
              </a:lnSpc>
              <a:spcBef>
                <a:spcPts val="14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It has </a:t>
            </a:r>
            <a:r>
              <a:rPr sz="2800" spc="-10" dirty="0">
                <a:latin typeface="Calibri"/>
                <a:cs typeface="Calibri"/>
              </a:rPr>
              <a:t>also </a:t>
            </a:r>
            <a:r>
              <a:rPr sz="2800" spc="-15" dirty="0">
                <a:latin typeface="Calibri"/>
                <a:cs typeface="Calibri"/>
              </a:rPr>
              <a:t>performed </a:t>
            </a:r>
            <a:r>
              <a:rPr sz="2800" spc="-5" dirty="0">
                <a:latin typeface="Calibri"/>
                <a:cs typeface="Calibri"/>
              </a:rPr>
              <a:t>a Pilon </a:t>
            </a:r>
            <a:r>
              <a:rPr sz="2800" spc="-15" dirty="0">
                <a:latin typeface="Calibri"/>
                <a:cs typeface="Calibri"/>
              </a:rPr>
              <a:t>error </a:t>
            </a:r>
            <a:r>
              <a:rPr sz="2800" spc="-10" dirty="0">
                <a:latin typeface="Calibri"/>
                <a:cs typeface="Calibri"/>
              </a:rPr>
              <a:t>correction </a:t>
            </a:r>
            <a:r>
              <a:rPr sz="2800" spc="-20" dirty="0">
                <a:latin typeface="Calibri"/>
                <a:cs typeface="Calibri"/>
              </a:rPr>
              <a:t>step  </a:t>
            </a:r>
            <a:r>
              <a:rPr sz="2800" dirty="0">
                <a:latin typeface="Calibri"/>
                <a:cs typeface="Calibri"/>
              </a:rPr>
              <a:t>(“polishing” </a:t>
            </a:r>
            <a:r>
              <a:rPr sz="2800" spc="-25" dirty="0">
                <a:latin typeface="Calibri"/>
                <a:cs typeface="Calibri"/>
              </a:rPr>
              <a:t>any </a:t>
            </a:r>
            <a:r>
              <a:rPr sz="2800" spc="-10" dirty="0">
                <a:latin typeface="Calibri"/>
                <a:cs typeface="Calibri"/>
              </a:rPr>
              <a:t>fine-scale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errors).</a:t>
            </a:r>
            <a:endParaRPr sz="28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13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I </a:t>
            </a:r>
            <a:r>
              <a:rPr sz="2800" spc="-10" dirty="0">
                <a:latin typeface="Calibri"/>
                <a:cs typeface="Calibri"/>
              </a:rPr>
              <a:t>include </a:t>
            </a:r>
            <a:r>
              <a:rPr sz="2800" spc="-15" dirty="0">
                <a:latin typeface="Calibri"/>
                <a:cs typeface="Calibri"/>
              </a:rPr>
              <a:t>two </a:t>
            </a:r>
            <a:r>
              <a:rPr sz="2800" spc="-10" dirty="0">
                <a:latin typeface="Calibri"/>
                <a:cs typeface="Calibri"/>
              </a:rPr>
              <a:t>additional </a:t>
            </a:r>
            <a:r>
              <a:rPr sz="2800" spc="-20" dirty="0">
                <a:latin typeface="Calibri"/>
                <a:cs typeface="Calibri"/>
              </a:rPr>
              <a:t>steps: </a:t>
            </a:r>
            <a:r>
              <a:rPr sz="2800" spc="-5" dirty="0">
                <a:latin typeface="Calibri"/>
                <a:cs typeface="Calibri"/>
              </a:rPr>
              <a:t>another </a:t>
            </a:r>
            <a:r>
              <a:rPr sz="2800" spc="-20" dirty="0">
                <a:latin typeface="Calibri"/>
                <a:cs typeface="Calibri"/>
              </a:rPr>
              <a:t>hybrid </a:t>
            </a:r>
            <a:r>
              <a:rPr sz="2800" spc="-10" dirty="0">
                <a:latin typeface="Calibri"/>
                <a:cs typeface="Calibri"/>
              </a:rPr>
              <a:t>assembly  </a:t>
            </a:r>
            <a:r>
              <a:rPr sz="2800" spc="-20" dirty="0">
                <a:latin typeface="Calibri"/>
                <a:cs typeface="Calibri"/>
              </a:rPr>
              <a:t>step, </a:t>
            </a:r>
            <a:r>
              <a:rPr sz="2800" spc="-5" dirty="0">
                <a:latin typeface="Calibri"/>
                <a:cs typeface="Calibri"/>
              </a:rPr>
              <a:t>and a </a:t>
            </a:r>
            <a:r>
              <a:rPr sz="2800" spc="-20" dirty="0">
                <a:latin typeface="Calibri"/>
                <a:cs typeface="Calibri"/>
              </a:rPr>
              <a:t>step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reconciles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assembly.</a:t>
            </a:r>
            <a:endParaRPr sz="2800">
              <a:latin typeface="Calibri"/>
              <a:cs typeface="Calibri"/>
            </a:endParaRPr>
          </a:p>
          <a:p>
            <a:pPr marL="469900" marR="838200" indent="-457200">
              <a:lnSpc>
                <a:spcPct val="100000"/>
              </a:lnSpc>
              <a:spcBef>
                <a:spcPts val="14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spc="-10" dirty="0">
                <a:latin typeface="Calibri"/>
                <a:cs typeface="Calibri"/>
              </a:rPr>
              <a:t>comes in </a:t>
            </a:r>
            <a:r>
              <a:rPr sz="2800" spc="-5" dirty="0">
                <a:latin typeface="Calibri"/>
                <a:cs typeface="Calibri"/>
              </a:rPr>
              <a:t>handy when </a:t>
            </a:r>
            <a:r>
              <a:rPr sz="2800" spc="-10" dirty="0">
                <a:latin typeface="Calibri"/>
                <a:cs typeface="Calibri"/>
              </a:rPr>
              <a:t>the genomes </a:t>
            </a:r>
            <a:r>
              <a:rPr sz="2800" spc="-15" dirty="0">
                <a:latin typeface="Calibri"/>
                <a:cs typeface="Calibri"/>
              </a:rPr>
              <a:t>refuse to  </a:t>
            </a:r>
            <a:r>
              <a:rPr sz="2800" spc="-10" dirty="0">
                <a:latin typeface="Calibri"/>
                <a:cs typeface="Calibri"/>
              </a:rPr>
              <a:t>assemble…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2034" y="1517142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1355" y="112776"/>
            <a:ext cx="1464564" cy="13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96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299" y="2317172"/>
            <a:ext cx="8810625" cy="3307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158115" indent="-4572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Calibri"/>
                <a:cs typeface="Calibri"/>
              </a:rPr>
              <a:t>MinION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extremely useful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finishing  the assembly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difficult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genomes.</a:t>
            </a:r>
            <a:endParaRPr sz="32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13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10" dirty="0">
                <a:latin typeface="Calibri"/>
                <a:cs typeface="Calibri"/>
              </a:rPr>
              <a:t>set provided </a:t>
            </a:r>
            <a:r>
              <a:rPr sz="3200" spc="-5" dirty="0">
                <a:latin typeface="Calibri"/>
                <a:cs typeface="Calibri"/>
              </a:rPr>
              <a:t>in the </a:t>
            </a:r>
            <a:r>
              <a:rPr sz="3200" spc="-10" dirty="0">
                <a:latin typeface="Calibri"/>
                <a:cs typeface="Calibri"/>
              </a:rPr>
              <a:t>tutorial </a:t>
            </a:r>
            <a:r>
              <a:rPr sz="3200" spc="-20" dirty="0">
                <a:latin typeface="Calibri"/>
                <a:cs typeface="Calibri"/>
              </a:rPr>
              <a:t>illustrates </a:t>
            </a:r>
            <a:r>
              <a:rPr sz="3200" spc="-5" dirty="0">
                <a:latin typeface="Calibri"/>
                <a:cs typeface="Calibri"/>
              </a:rPr>
              <a:t>this  in </a:t>
            </a:r>
            <a:r>
              <a:rPr sz="3200" i="1" spc="-5" dirty="0">
                <a:latin typeface="Calibri"/>
                <a:cs typeface="Calibri"/>
              </a:rPr>
              <a:t>Francisella</a:t>
            </a:r>
            <a:r>
              <a:rPr sz="3200" i="1" spc="4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tularensis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469900" marR="156845" indent="-457200">
              <a:lnSpc>
                <a:spcPct val="100000"/>
              </a:lnSpc>
              <a:spcBef>
                <a:spcPts val="14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following </a:t>
            </a:r>
            <a:r>
              <a:rPr sz="3200" spc="-5" dirty="0">
                <a:latin typeface="Calibri"/>
                <a:cs typeface="Calibri"/>
              </a:rPr>
              <a:t>slides </a:t>
            </a:r>
            <a:r>
              <a:rPr sz="3200" spc="-10" dirty="0">
                <a:latin typeface="Calibri"/>
                <a:cs typeface="Calibri"/>
              </a:rPr>
              <a:t>give background </a:t>
            </a:r>
            <a:r>
              <a:rPr sz="3200" dirty="0">
                <a:latin typeface="Calibri"/>
                <a:cs typeface="Calibri"/>
              </a:rPr>
              <a:t>on </a:t>
            </a: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15" dirty="0">
                <a:latin typeface="Calibri"/>
                <a:cs typeface="Calibri"/>
              </a:rPr>
              <a:t>data,  </a:t>
            </a:r>
            <a:r>
              <a:rPr sz="3200" spc="-5" dirty="0">
                <a:latin typeface="Calibri"/>
                <a:cs typeface="Calibri"/>
              </a:rPr>
              <a:t>then </a:t>
            </a:r>
            <a:r>
              <a:rPr sz="3200" spc="-25" dirty="0">
                <a:latin typeface="Calibri"/>
                <a:cs typeface="Calibri"/>
              </a:rPr>
              <a:t>steps </a:t>
            </a:r>
            <a:r>
              <a:rPr sz="3200" spc="-10" dirty="0">
                <a:latin typeface="Calibri"/>
                <a:cs typeface="Calibri"/>
              </a:rPr>
              <a:t>through </a:t>
            </a:r>
            <a:r>
              <a:rPr sz="3200" spc="-5" dirty="0">
                <a:latin typeface="Calibri"/>
                <a:cs typeface="Calibri"/>
              </a:rPr>
              <a:t>how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perform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assembly.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509" y="1959102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10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456" y="160020"/>
            <a:ext cx="1856231" cy="1738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363" y="2040636"/>
            <a:ext cx="9348470" cy="800100"/>
          </a:xfrm>
          <a:prstGeom prst="rect">
            <a:avLst/>
          </a:prstGeom>
          <a:solidFill>
            <a:srgbClr val="515151"/>
          </a:solidFill>
          <a:ln w="12192">
            <a:solidFill>
              <a:srgbClr val="7D7D7D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91440" marR="90805">
              <a:lnSpc>
                <a:spcPct val="100000"/>
              </a:lnSpc>
              <a:spcBef>
                <a:spcPts val="113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spades.py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--nanopore FRAN258_long_filt.fastq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-1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trimmo_1P.fastq -2trimmo_2P.fastq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-o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FRAN258_Spades_hyb 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cp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FRAN258_Spades_hyb/contigs.fasta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/bact_hyb/Spades_hyb.fasta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363" y="3340608"/>
            <a:ext cx="9348470" cy="1759456"/>
          </a:xfrm>
          <a:prstGeom prst="rect">
            <a:avLst/>
          </a:prstGeom>
          <a:solidFill>
            <a:srgbClr val="2E75B6"/>
          </a:solidFill>
          <a:ln w="12192">
            <a:solidFill>
              <a:srgbClr val="7D7D7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60"/>
              </a:spcBef>
              <a:tabLst>
                <a:tab pos="3749040" algn="l"/>
              </a:tabLst>
            </a:pPr>
            <a:r>
              <a:rPr lang="en-US"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spades.py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Spades</a:t>
            </a:r>
            <a:endParaRPr sz="1800" dirty="0">
              <a:latin typeface="Calibri"/>
              <a:cs typeface="Calibri"/>
            </a:endParaRPr>
          </a:p>
          <a:p>
            <a:pPr marL="91440">
              <a:tabLst>
                <a:tab pos="3749040" algn="l"/>
              </a:tabLst>
            </a:pPr>
            <a:r>
              <a:rPr lang="en-US" dirty="0">
                <a:solidFill>
                  <a:srgbClr val="FFFFFF"/>
                </a:solidFill>
                <a:cs typeface="Calibri"/>
              </a:rPr>
              <a:t>--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nanopore</a:t>
            </a:r>
            <a:r>
              <a:rPr lang="en-US" spc="2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pc="-10" dirty="0">
                <a:solidFill>
                  <a:srgbClr val="FFFFFF"/>
                </a:solidFill>
                <a:cs typeface="Calibri"/>
              </a:rPr>
              <a:t>FRAN258_long_filt.fastq	</a:t>
            </a:r>
            <a:r>
              <a:rPr lang="en-US" dirty="0">
                <a:solidFill>
                  <a:srgbClr val="FFFFFF"/>
                </a:solidFill>
                <a:cs typeface="Calibri"/>
              </a:rPr>
              <a:t># </a:t>
            </a:r>
            <a:r>
              <a:rPr lang="en-US" spc="-10" dirty="0">
                <a:solidFill>
                  <a:srgbClr val="FFFFFF"/>
                </a:solidFill>
                <a:cs typeface="Calibri"/>
              </a:rPr>
              <a:t>Corrected </a:t>
            </a:r>
            <a:r>
              <a:rPr lang="en-US" spc="-5" dirty="0">
                <a:solidFill>
                  <a:srgbClr val="FFFFFF"/>
                </a:solidFill>
                <a:cs typeface="Calibri"/>
              </a:rPr>
              <a:t>long</a:t>
            </a:r>
            <a:r>
              <a:rPr lang="en-US" spc="5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pc="-10" dirty="0">
                <a:solidFill>
                  <a:srgbClr val="FFFFFF"/>
                </a:solidFill>
                <a:cs typeface="Calibri"/>
              </a:rPr>
              <a:t>reads</a:t>
            </a:r>
            <a:endParaRPr lang="en-US" dirty="0">
              <a:cs typeface="Calibri"/>
            </a:endParaRPr>
          </a:p>
          <a:p>
            <a:pPr marL="91440">
              <a:lnSpc>
                <a:spcPct val="100000"/>
              </a:lnSpc>
              <a:tabLst>
                <a:tab pos="3749040" algn="l"/>
              </a:tabLst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trimmo_1P.fastq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Corrected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Illumina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Read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1800" dirty="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tabLst>
                <a:tab pos="374904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-2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trimmo_2P.fastq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Corrected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Illumina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Read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lang="en-US" sz="180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tabLst>
                <a:tab pos="3749040" algn="l"/>
              </a:tabLst>
            </a:pPr>
            <a:r>
              <a:rPr lang="en-US" spc="-5" dirty="0" smtClean="0">
                <a:solidFill>
                  <a:srgbClr val="FFFFFF"/>
                </a:solidFill>
                <a:cs typeface="Calibri"/>
              </a:rPr>
              <a:t>-o </a:t>
            </a:r>
            <a:r>
              <a:rPr lang="en-US" spc="-10" dirty="0" smtClean="0">
                <a:solidFill>
                  <a:srgbClr val="FFFFFF"/>
                </a:solidFill>
                <a:cs typeface="Calibri"/>
              </a:rPr>
              <a:t>FRAN258_Spades_hyb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output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folder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lang="en-US" sz="180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tabLst>
                <a:tab pos="3749040" algn="l"/>
              </a:tabLst>
            </a:pPr>
            <a:r>
              <a:rPr sz="1800" spc="-5" dirty="0" err="1" smtClean="0">
                <a:solidFill>
                  <a:srgbClr val="FFFFFF"/>
                </a:solidFill>
                <a:latin typeface="Calibri"/>
                <a:cs typeface="Calibri"/>
              </a:rPr>
              <a:t>cp</a:t>
            </a:r>
            <a:r>
              <a:rPr sz="1800" spc="3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…/</a:t>
            </a:r>
            <a:r>
              <a:rPr lang="en-US" spc="-20" dirty="0" err="1" smtClean="0">
                <a:solidFill>
                  <a:srgbClr val="FFFFFF"/>
                </a:solidFill>
                <a:latin typeface="Calibri"/>
                <a:cs typeface="Calibri"/>
              </a:rPr>
              <a:t>contigs</a:t>
            </a:r>
            <a:r>
              <a:rPr sz="1800" spc="-20" dirty="0" err="1" smtClean="0">
                <a:solidFill>
                  <a:srgbClr val="FFFFFF"/>
                </a:solidFill>
                <a:latin typeface="Calibri"/>
                <a:cs typeface="Calibri"/>
              </a:rPr>
              <a:t>.fasta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…/</a:t>
            </a:r>
            <a:r>
              <a:rPr lang="en-US" spc="-10" dirty="0" err="1">
                <a:solidFill>
                  <a:srgbClr val="FFFFFF"/>
                </a:solidFill>
                <a:cs typeface="Calibri"/>
              </a:rPr>
              <a:t>Spades</a:t>
            </a:r>
            <a:r>
              <a:rPr sz="1800" spc="-15" dirty="0" err="1" smtClean="0">
                <a:solidFill>
                  <a:srgbClr val="FFFFFF"/>
                </a:solidFill>
                <a:latin typeface="Calibri"/>
                <a:cs typeface="Calibri"/>
              </a:rPr>
              <a:t>_hyb.fasta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Copy the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draft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assembly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main working</a:t>
            </a:r>
            <a:r>
              <a:rPr sz="18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directory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762" y="2907186"/>
            <a:ext cx="1306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Explanation: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780" y="5743423"/>
            <a:ext cx="835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utput: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5363" y="6088380"/>
            <a:ext cx="9348470" cy="820419"/>
          </a:xfrm>
          <a:custGeom>
            <a:avLst/>
            <a:gdLst/>
            <a:ahLst/>
            <a:cxnLst/>
            <a:rect l="l" t="t" r="r" b="b"/>
            <a:pathLst>
              <a:path w="9348470" h="820420">
                <a:moveTo>
                  <a:pt x="0" y="0"/>
                </a:moveTo>
                <a:lnTo>
                  <a:pt x="9348216" y="0"/>
                </a:lnTo>
                <a:lnTo>
                  <a:pt x="9348216" y="819912"/>
                </a:lnTo>
                <a:lnTo>
                  <a:pt x="0" y="819912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5567" y="6265711"/>
          <a:ext cx="8668382" cy="502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0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459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  <a:tabLst>
                          <a:tab pos="1452245" algn="l"/>
                          <a:tab pos="2517140" algn="l"/>
                          <a:tab pos="313309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#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Component	Segments	Links	Length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71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Longest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ts val="171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Status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59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  <a:tabLst>
                          <a:tab pos="1414780" algn="l"/>
                          <a:tab pos="2474595" algn="l"/>
                          <a:tab pos="311531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#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	1	1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1,892,775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1,892,775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1,892,775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ts val="188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complete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96802" y="1691980"/>
            <a:ext cx="1257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Commands: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09760" y="302591"/>
            <a:ext cx="16370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Spades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36283" y="7014672"/>
            <a:ext cx="524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Note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length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size.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It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also assembled the</a:t>
            </a:r>
            <a:r>
              <a:rPr sz="1800" u="heavy" spc="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genome!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6125" y="1558290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1355" y="112776"/>
            <a:ext cx="1464564" cy="13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363" y="1783080"/>
            <a:ext cx="9348470" cy="721360"/>
          </a:xfrm>
          <a:prstGeom prst="rect">
            <a:avLst/>
          </a:prstGeom>
          <a:solidFill>
            <a:srgbClr val="515151"/>
          </a:solidFill>
          <a:ln w="12192">
            <a:solidFill>
              <a:srgbClr val="7D7D7D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91440" marR="544830">
              <a:lnSpc>
                <a:spcPct val="100000"/>
              </a:lnSpc>
              <a:spcBef>
                <a:spcPts val="81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flye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--subassemblies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Spades_hyb.fasta Unic_hyb.fasta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--genome-size 2000000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--out-dir FRAN258_flye_sub  cp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/bact_hyb/FRAN258_flye_sub/assembly.fasta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/bact_hyb/Flye_sub.fasta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5363" y="2834640"/>
            <a:ext cx="9702165" cy="1841500"/>
          </a:xfrm>
          <a:custGeom>
            <a:avLst/>
            <a:gdLst/>
            <a:ahLst/>
            <a:cxnLst/>
            <a:rect l="l" t="t" r="r" b="b"/>
            <a:pathLst>
              <a:path w="9702165" h="1841500">
                <a:moveTo>
                  <a:pt x="0" y="0"/>
                </a:moveTo>
                <a:lnTo>
                  <a:pt x="9701784" y="0"/>
                </a:lnTo>
                <a:lnTo>
                  <a:pt x="9701784" y="1840992"/>
                </a:lnTo>
                <a:lnTo>
                  <a:pt x="0" y="1840992"/>
                </a:lnTo>
                <a:lnTo>
                  <a:pt x="0" y="0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363" y="2834640"/>
            <a:ext cx="9702165" cy="1841500"/>
          </a:xfrm>
          <a:custGeom>
            <a:avLst/>
            <a:gdLst/>
            <a:ahLst/>
            <a:cxnLst/>
            <a:rect l="l" t="t" r="r" b="b"/>
            <a:pathLst>
              <a:path w="9702165" h="1841500">
                <a:moveTo>
                  <a:pt x="0" y="0"/>
                </a:moveTo>
                <a:lnTo>
                  <a:pt x="9701784" y="0"/>
                </a:lnTo>
                <a:lnTo>
                  <a:pt x="9701784" y="1840992"/>
                </a:lnTo>
                <a:lnTo>
                  <a:pt x="0" y="184099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7315" y="2904497"/>
            <a:ext cx="3481704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9829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flye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--subassemblies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Spades_hyb.fasta 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Unic_hyb.fasta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--genome-size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2000000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--out-dir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FRAN258_flye_sub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cp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…/assembly.fasta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…/Flye_sub.fasta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9315" y="2904497"/>
            <a:ext cx="40697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369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Run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Flye,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 subassemblies mode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Name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one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draft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assembly</a:t>
            </a:r>
            <a:endParaRPr sz="1800">
              <a:latin typeface="Calibri"/>
              <a:cs typeface="Calibri"/>
            </a:endParaRPr>
          </a:p>
          <a:p>
            <a:pPr marR="88646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Name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another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draft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assembly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Estimated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genome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Directory to save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Copy new assembly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main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directory.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1122" y="2485513"/>
            <a:ext cx="1306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Explanation: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941" y="4657738"/>
            <a:ext cx="835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utput: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363" y="5006340"/>
            <a:ext cx="9589135" cy="2428240"/>
          </a:xfrm>
          <a:prstGeom prst="rect">
            <a:avLst/>
          </a:prstGeom>
          <a:ln w="12192">
            <a:solidFill>
              <a:srgbClr val="7D7D7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875"/>
              </a:lnSpc>
            </a:pPr>
            <a:r>
              <a:rPr sz="1800" dirty="0">
                <a:latin typeface="Calibri"/>
                <a:cs typeface="Calibri"/>
              </a:rPr>
              <a:t># </a:t>
            </a:r>
            <a:r>
              <a:rPr sz="1800" spc="-5" dirty="0">
                <a:latin typeface="Calibri"/>
                <a:cs typeface="Calibri"/>
              </a:rPr>
              <a:t>[2020-12-10 08:22:39] INFO: </a:t>
            </a:r>
            <a:r>
              <a:rPr sz="1800" spc="-20" dirty="0">
                <a:latin typeface="Calibri"/>
                <a:cs typeface="Calibri"/>
              </a:rPr>
              <a:t>&gt;&gt;&gt;STAGE: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finalize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# </a:t>
            </a:r>
            <a:r>
              <a:rPr sz="1800" spc="-5" dirty="0">
                <a:latin typeface="Calibri"/>
                <a:cs typeface="Calibri"/>
              </a:rPr>
              <a:t>[2020-12-10 08:22:40] INFO: Assembly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statistics: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511175" marR="6784975">
              <a:lnSpc>
                <a:spcPct val="100000"/>
              </a:lnSpc>
              <a:tabLst>
                <a:tab pos="1984375" algn="l"/>
                <a:tab pos="2032000" algn="l"/>
              </a:tabLst>
            </a:pPr>
            <a:r>
              <a:rPr sz="1800" dirty="0">
                <a:latin typeface="Calibri"/>
                <a:cs typeface="Calibri"/>
              </a:rPr>
              <a:t># </a:t>
            </a: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h:	1892775  #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Fragments:		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511175" marR="6516370">
              <a:lnSpc>
                <a:spcPct val="100000"/>
              </a:lnSpc>
              <a:tabLst>
                <a:tab pos="1920875" algn="l"/>
              </a:tabLst>
            </a:pPr>
            <a:r>
              <a:rPr sz="1800" dirty="0">
                <a:latin typeface="Calibri"/>
                <a:cs typeface="Calibri"/>
              </a:rPr>
              <a:t># </a:t>
            </a:r>
            <a:r>
              <a:rPr sz="1800" spc="-10" dirty="0">
                <a:latin typeface="Calibri"/>
                <a:cs typeface="Calibri"/>
              </a:rPr>
              <a:t>Fragments </a:t>
            </a:r>
            <a:r>
              <a:rPr sz="1800" dirty="0">
                <a:latin typeface="Calibri"/>
                <a:cs typeface="Calibri"/>
              </a:rPr>
              <a:t>N50:</a:t>
            </a:r>
            <a:r>
              <a:rPr sz="1800" spc="3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1892775  #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Largest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frg:	</a:t>
            </a:r>
            <a:r>
              <a:rPr sz="1800" dirty="0">
                <a:latin typeface="Calibri"/>
                <a:cs typeface="Calibri"/>
              </a:rPr>
              <a:t>1892775</a:t>
            </a:r>
            <a:endParaRPr sz="1800">
              <a:latin typeface="Calibri"/>
              <a:cs typeface="Calibri"/>
            </a:endParaRPr>
          </a:p>
          <a:p>
            <a:pPr marL="511175">
              <a:lnSpc>
                <a:spcPct val="100000"/>
              </a:lnSpc>
              <a:tabLst>
                <a:tab pos="1877060" algn="l"/>
              </a:tabLst>
            </a:pPr>
            <a:r>
              <a:rPr sz="1800" dirty="0">
                <a:latin typeface="Calibri"/>
                <a:cs typeface="Calibri"/>
              </a:rPr>
              <a:t>#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Scaffolds:	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511175">
              <a:lnSpc>
                <a:spcPts val="2120"/>
              </a:lnSpc>
            </a:pPr>
            <a:r>
              <a:rPr sz="1800" dirty="0">
                <a:latin typeface="Calibri"/>
                <a:cs typeface="Calibri"/>
              </a:rPr>
              <a:t># </a:t>
            </a:r>
            <a:r>
              <a:rPr sz="1800" spc="-5" dirty="0">
                <a:latin typeface="Calibri"/>
                <a:cs typeface="Calibri"/>
              </a:rPr>
              <a:t>Mean </a:t>
            </a:r>
            <a:r>
              <a:rPr sz="1800" spc="-15" dirty="0">
                <a:latin typeface="Calibri"/>
                <a:cs typeface="Calibri"/>
              </a:rPr>
              <a:t>coverage: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1122" y="1468492"/>
            <a:ext cx="1257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Commands: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352466" y="370783"/>
            <a:ext cx="936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</a:t>
            </a:r>
            <a:r>
              <a:rPr spc="-5" dirty="0"/>
              <a:t>l</a:t>
            </a:r>
            <a:r>
              <a:rPr spc="-50" dirty="0"/>
              <a:t>y</a:t>
            </a:r>
            <a:r>
              <a:rPr dirty="0"/>
              <a:t>e</a:t>
            </a:r>
          </a:p>
        </p:txBody>
      </p:sp>
      <p:sp>
        <p:nvSpPr>
          <p:cNvPr id="12" name="object 12"/>
          <p:cNvSpPr/>
          <p:nvPr/>
        </p:nvSpPr>
        <p:spPr>
          <a:xfrm>
            <a:off x="246125" y="1541526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1355" y="112776"/>
            <a:ext cx="1464564" cy="13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0084" y="533071"/>
            <a:ext cx="48787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Check the</a:t>
            </a:r>
            <a:r>
              <a:rPr spc="-105" dirty="0"/>
              <a:t> </a:t>
            </a:r>
            <a:r>
              <a:rPr dirty="0"/>
              <a:t>assemblies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299" y="1730432"/>
            <a:ext cx="9048750" cy="2820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735330" indent="-4572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Calibri"/>
                <a:cs typeface="Calibri"/>
              </a:rPr>
              <a:t>The output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each </a:t>
            </a:r>
            <a:r>
              <a:rPr sz="3200" spc="-10" dirty="0">
                <a:latin typeface="Calibri"/>
                <a:cs typeface="Calibri"/>
              </a:rPr>
              <a:t>tool </a:t>
            </a:r>
            <a:r>
              <a:rPr sz="3200" spc="-15" dirty="0">
                <a:latin typeface="Calibri"/>
                <a:cs typeface="Calibri"/>
              </a:rPr>
              <a:t>indicates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complete  </a:t>
            </a:r>
            <a:r>
              <a:rPr sz="3200" spc="-5" dirty="0">
                <a:latin typeface="Calibri"/>
                <a:cs typeface="Calibri"/>
              </a:rPr>
              <a:t>assembly is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formed.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3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Calibri"/>
                <a:cs typeface="Calibri"/>
              </a:rPr>
              <a:t>But is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good idea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check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other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means.</a:t>
            </a:r>
            <a:endParaRPr sz="32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14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5" dirty="0">
                <a:latin typeface="Calibri"/>
                <a:cs typeface="Calibri"/>
              </a:rPr>
              <a:t>We </a:t>
            </a:r>
            <a:r>
              <a:rPr sz="3200" spc="-5" dirty="0">
                <a:latin typeface="Calibri"/>
                <a:cs typeface="Calibri"/>
              </a:rPr>
              <a:t>will </a:t>
            </a:r>
            <a:r>
              <a:rPr sz="3200" dirty="0">
                <a:latin typeface="Calibri"/>
                <a:cs typeface="Calibri"/>
              </a:rPr>
              <a:t>map </a:t>
            </a:r>
            <a:r>
              <a:rPr sz="3200" spc="-5" dirty="0">
                <a:latin typeface="Calibri"/>
                <a:cs typeface="Calibri"/>
              </a:rPr>
              <a:t>both the long and short </a:t>
            </a:r>
            <a:r>
              <a:rPr sz="3200" spc="-10" dirty="0">
                <a:latin typeface="Calibri"/>
                <a:cs typeface="Calibri"/>
              </a:rPr>
              <a:t>reads </a:t>
            </a:r>
            <a:r>
              <a:rPr sz="3200" dirty="0">
                <a:latin typeface="Calibri"/>
                <a:cs typeface="Calibri"/>
              </a:rPr>
              <a:t>back </a:t>
            </a:r>
            <a:r>
              <a:rPr sz="3200" spc="-25" dirty="0">
                <a:latin typeface="Calibri"/>
                <a:cs typeface="Calibri"/>
              </a:rPr>
              <a:t>to  </a:t>
            </a:r>
            <a:r>
              <a:rPr sz="3200" spc="-5" dirty="0">
                <a:latin typeface="Calibri"/>
                <a:cs typeface="Calibri"/>
              </a:rPr>
              <a:t>the new assembly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30" dirty="0">
                <a:latin typeface="Calibri"/>
                <a:cs typeface="Calibri"/>
              </a:rPr>
              <a:t>make </a:t>
            </a:r>
            <a:r>
              <a:rPr sz="3200" spc="-15" dirty="0">
                <a:latin typeface="Calibri"/>
                <a:cs typeface="Calibri"/>
              </a:rPr>
              <a:t>sure </a:t>
            </a:r>
            <a:r>
              <a:rPr sz="3200" spc="-10" dirty="0">
                <a:latin typeface="Calibri"/>
                <a:cs typeface="Calibri"/>
              </a:rPr>
              <a:t>they </a:t>
            </a:r>
            <a:r>
              <a:rPr sz="3200" spc="-5" dirty="0">
                <a:latin typeface="Calibri"/>
                <a:cs typeface="Calibri"/>
              </a:rPr>
              <a:t>all </a:t>
            </a:r>
            <a:r>
              <a:rPr sz="3200" dirty="0">
                <a:latin typeface="Calibri"/>
                <a:cs typeface="Calibri"/>
              </a:rPr>
              <a:t>map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evenly.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125" y="1558290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1355" y="112776"/>
            <a:ext cx="1464564" cy="13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163" y="1856232"/>
            <a:ext cx="9348470" cy="1117600"/>
          </a:xfrm>
          <a:prstGeom prst="rect">
            <a:avLst/>
          </a:prstGeom>
          <a:solidFill>
            <a:srgbClr val="515151"/>
          </a:solidFill>
          <a:ln w="12192">
            <a:solidFill>
              <a:srgbClr val="7D7D7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minimap2 -ax sr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Unic_hyb.fasta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trimmo_1P.fastq trimmo_2P.fastq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FRAN258_ill_Unic_aln.sam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163" y="3398520"/>
            <a:ext cx="9348470" cy="2307590"/>
          </a:xfrm>
          <a:custGeom>
            <a:avLst/>
            <a:gdLst/>
            <a:ahLst/>
            <a:cxnLst/>
            <a:rect l="l" t="t" r="r" b="b"/>
            <a:pathLst>
              <a:path w="9348470" h="2307590">
                <a:moveTo>
                  <a:pt x="0" y="0"/>
                </a:moveTo>
                <a:lnTo>
                  <a:pt x="9348216" y="0"/>
                </a:lnTo>
                <a:lnTo>
                  <a:pt x="9348216" y="2307336"/>
                </a:lnTo>
                <a:lnTo>
                  <a:pt x="0" y="2307336"/>
                </a:lnTo>
                <a:lnTo>
                  <a:pt x="0" y="0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163" y="3398520"/>
            <a:ext cx="9348470" cy="2307590"/>
          </a:xfrm>
          <a:custGeom>
            <a:avLst/>
            <a:gdLst/>
            <a:ahLst/>
            <a:cxnLst/>
            <a:rect l="l" t="t" r="r" b="b"/>
            <a:pathLst>
              <a:path w="9348470" h="2307590">
                <a:moveTo>
                  <a:pt x="0" y="0"/>
                </a:moveTo>
                <a:lnTo>
                  <a:pt x="9348216" y="0"/>
                </a:lnTo>
                <a:lnTo>
                  <a:pt x="9348216" y="2307336"/>
                </a:lnTo>
                <a:lnTo>
                  <a:pt x="0" y="230733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1115" y="3838394"/>
            <a:ext cx="310705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minimap2</a:t>
            </a:r>
            <a:endParaRPr sz="1800">
              <a:latin typeface="Calibri"/>
              <a:cs typeface="Calibri"/>
            </a:endParaRPr>
          </a:p>
          <a:p>
            <a:pPr marR="1731645" indent="-6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-ax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sr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yb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.f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trimmo_1P.fastq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trimmo_2P.fastq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FRAN258_ill_Unic_aln.sam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3115" y="3838394"/>
            <a:ext cx="380872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Minimap2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 the short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settings</a:t>
            </a:r>
            <a:endParaRPr sz="1800">
              <a:latin typeface="Calibri"/>
              <a:cs typeface="Calibri"/>
            </a:endParaRPr>
          </a:p>
          <a:p>
            <a:pPr marR="508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Name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the file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 as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template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corrected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Illumina short</a:t>
            </a:r>
            <a:r>
              <a:rPr sz="18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Save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output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SAM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2916" y="3012351"/>
            <a:ext cx="1306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Explanation: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916" y="1515844"/>
            <a:ext cx="1257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Commands: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64561" y="380181"/>
            <a:ext cx="23475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im</a:t>
            </a:r>
            <a:r>
              <a:rPr dirty="0"/>
              <a:t>ap2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57934" y="6024755"/>
            <a:ext cx="51758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Note: </a:t>
            </a:r>
            <a:r>
              <a:rPr sz="1800" spc="-5" dirty="0">
                <a:latin typeface="Calibri"/>
                <a:cs typeface="Calibri"/>
              </a:rPr>
              <a:t>the .SAM file </a:t>
            </a:r>
            <a:r>
              <a:rPr sz="1800" spc="-15" dirty="0">
                <a:latin typeface="Calibri"/>
                <a:cs typeface="Calibri"/>
              </a:rPr>
              <a:t>created </a:t>
            </a:r>
            <a:r>
              <a:rPr sz="1800" spc="-5" dirty="0">
                <a:latin typeface="Calibri"/>
                <a:cs typeface="Calibri"/>
              </a:rPr>
              <a:t>in this </a:t>
            </a:r>
            <a:r>
              <a:rPr sz="1800" spc="-15" dirty="0">
                <a:latin typeface="Calibri"/>
                <a:cs typeface="Calibri"/>
              </a:rPr>
              <a:t>step </a:t>
            </a:r>
            <a:r>
              <a:rPr sz="1800" spc="-5" dirty="0">
                <a:latin typeface="Calibri"/>
                <a:cs typeface="Calibri"/>
              </a:rPr>
              <a:t>is huge; one line  </a:t>
            </a:r>
            <a:r>
              <a:rPr sz="1800" dirty="0">
                <a:latin typeface="Calibri"/>
                <a:cs typeface="Calibri"/>
              </a:rPr>
              <a:t>per </a:t>
            </a:r>
            <a:r>
              <a:rPr sz="1800" spc="-10" dirty="0">
                <a:latin typeface="Calibri"/>
                <a:cs typeface="Calibri"/>
              </a:rPr>
              <a:t>read.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describes how each </a:t>
            </a:r>
            <a:r>
              <a:rPr sz="1800" spc="-10" dirty="0">
                <a:latin typeface="Calibri"/>
                <a:cs typeface="Calibri"/>
              </a:rPr>
              <a:t>read </a:t>
            </a:r>
            <a:r>
              <a:rPr sz="1800" spc="-5" dirty="0">
                <a:latin typeface="Calibri"/>
                <a:cs typeface="Calibri"/>
              </a:rPr>
              <a:t>aligns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the  </a:t>
            </a:r>
            <a:r>
              <a:rPr sz="1800" spc="-15" dirty="0">
                <a:latin typeface="Calibri"/>
                <a:cs typeface="Calibri"/>
              </a:rPr>
              <a:t>reference </a:t>
            </a:r>
            <a:r>
              <a:rPr sz="1800" spc="-5" dirty="0">
                <a:latin typeface="Calibri"/>
                <a:cs typeface="Calibri"/>
              </a:rPr>
              <a:t>file. </a:t>
            </a:r>
            <a:r>
              <a:rPr sz="1800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Read</a:t>
            </a:r>
            <a:r>
              <a:rPr sz="1800" u="heavy" spc="5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more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6125" y="1558290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1355" y="112776"/>
            <a:ext cx="1464564" cy="1371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736" y="1894332"/>
            <a:ext cx="9348470" cy="1117600"/>
          </a:xfrm>
          <a:prstGeom prst="rect">
            <a:avLst/>
          </a:prstGeom>
          <a:solidFill>
            <a:srgbClr val="515151"/>
          </a:solidFill>
          <a:ln w="12192">
            <a:solidFill>
              <a:srgbClr val="7D7D7D"/>
            </a:solidFill>
          </a:ln>
        </p:spPr>
        <p:txBody>
          <a:bodyPr vert="horz" wrap="square" lIns="0" tIns="1790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1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/bin/samtools view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-b FRAN258_ill_Unic_aln.sam |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/bin/samtools sort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 -o</a:t>
            </a:r>
            <a:r>
              <a:rPr sz="16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FRAN258_ill_aln_sorted.bam</a:t>
            </a:r>
            <a:endParaRPr sz="16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/bin/samtools index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FRAN258_ill_aln_sorted.bam -b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FRAN258_ill_aln_sorted.bam.bai</a:t>
            </a:r>
            <a:endParaRPr sz="16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/bin/samtools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depth -a FRAN258_ill_aln_sorted.bam &gt;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/bact_hyb/ill_aln_depth.csv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3736" y="3467100"/>
            <a:ext cx="9348470" cy="2306320"/>
          </a:xfrm>
          <a:custGeom>
            <a:avLst/>
            <a:gdLst/>
            <a:ahLst/>
            <a:cxnLst/>
            <a:rect l="l" t="t" r="r" b="b"/>
            <a:pathLst>
              <a:path w="9348470" h="2306320">
                <a:moveTo>
                  <a:pt x="0" y="0"/>
                </a:moveTo>
                <a:lnTo>
                  <a:pt x="9348216" y="0"/>
                </a:lnTo>
                <a:lnTo>
                  <a:pt x="9348216" y="2305812"/>
                </a:lnTo>
                <a:lnTo>
                  <a:pt x="0" y="2305812"/>
                </a:lnTo>
                <a:lnTo>
                  <a:pt x="0" y="0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736" y="3467100"/>
            <a:ext cx="9348470" cy="2306320"/>
          </a:xfrm>
          <a:custGeom>
            <a:avLst/>
            <a:gdLst/>
            <a:ahLst/>
            <a:cxnLst/>
            <a:rect l="l" t="t" r="r" b="b"/>
            <a:pathLst>
              <a:path w="9348470" h="2306320">
                <a:moveTo>
                  <a:pt x="0" y="0"/>
                </a:moveTo>
                <a:lnTo>
                  <a:pt x="9348216" y="0"/>
                </a:lnTo>
                <a:lnTo>
                  <a:pt x="9348216" y="2305812"/>
                </a:lnTo>
                <a:lnTo>
                  <a:pt x="0" y="230581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5309" y="3769381"/>
            <a:ext cx="501332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/bin/samtools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view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-b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FRAN258_ill_Unic_aln.sam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|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/bin/samtools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sort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 -o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FRAN258_ill_aln_sorted.bam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/bin/samtools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index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FRAN258_ill_aln_sorted.bam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-b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FRAN258_ill_aln_sorted.bam.bai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/bin/samtools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depth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-a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FRAN258_ill_aln_sorted.bam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&gt;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/bact_hyb/ill_aln_depth.csv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1709" y="3769381"/>
            <a:ext cx="352996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600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Run Samtools,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convert 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bam  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Sort the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bam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Index the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bam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Save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bam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index</a:t>
            </a:r>
            <a:endParaRPr sz="1800">
              <a:latin typeface="Calibri"/>
              <a:cs typeface="Calibri"/>
            </a:endParaRPr>
          </a:p>
          <a:p>
            <a:pPr marR="508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Calculate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depth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each position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Save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depth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calculations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582" y="3083273"/>
            <a:ext cx="1306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Explanation: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1582" y="1509904"/>
            <a:ext cx="1257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Commands: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228874" y="563283"/>
            <a:ext cx="21120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Sa</a:t>
            </a:r>
            <a:r>
              <a:rPr spc="-45" dirty="0"/>
              <a:t>m</a:t>
            </a:r>
            <a:r>
              <a:rPr spc="-50" dirty="0"/>
              <a:t>t</a:t>
            </a:r>
            <a:r>
              <a:rPr spc="5" dirty="0"/>
              <a:t>oo</a:t>
            </a:r>
            <a:r>
              <a:rPr spc="-5" dirty="0"/>
              <a:t>l</a:t>
            </a:r>
            <a:r>
              <a:rPr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63038" y="5903393"/>
            <a:ext cx="53797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Note: </a:t>
            </a:r>
            <a:r>
              <a:rPr sz="1800" spc="-5" dirty="0">
                <a:latin typeface="Calibri"/>
                <a:cs typeface="Calibri"/>
              </a:rPr>
              <a:t>These </a:t>
            </a:r>
            <a:r>
              <a:rPr sz="1800" spc="-15" dirty="0">
                <a:latin typeface="Calibri"/>
                <a:cs typeface="Calibri"/>
              </a:rPr>
              <a:t>steps </a:t>
            </a:r>
            <a:r>
              <a:rPr sz="1800" spc="-10" dirty="0">
                <a:latin typeface="Calibri"/>
                <a:cs typeface="Calibri"/>
              </a:rPr>
              <a:t>compress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.sam </a:t>
            </a:r>
            <a:r>
              <a:rPr sz="1800" spc="-5" dirty="0">
                <a:latin typeface="Calibri"/>
                <a:cs typeface="Calibri"/>
              </a:rPr>
              <a:t>file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generate </a:t>
            </a:r>
            <a:r>
              <a:rPr sz="1800" dirty="0">
                <a:latin typeface="Calibri"/>
                <a:cs typeface="Calibri"/>
              </a:rPr>
              <a:t>an  </a:t>
            </a:r>
            <a:r>
              <a:rPr sz="1800" spc="-5" dirty="0">
                <a:latin typeface="Calibri"/>
                <a:cs typeface="Calibri"/>
              </a:rPr>
              <a:t>index file. These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common </a:t>
            </a:r>
            <a:r>
              <a:rPr sz="1800" spc="-15" dirty="0">
                <a:latin typeface="Calibri"/>
                <a:cs typeface="Calibri"/>
              </a:rPr>
              <a:t>steps </a:t>
            </a:r>
            <a:r>
              <a:rPr sz="1800" spc="-5" dirty="0">
                <a:latin typeface="Calibri"/>
                <a:cs typeface="Calibri"/>
              </a:rPr>
              <a:t>when </a:t>
            </a:r>
            <a:r>
              <a:rPr sz="1800" spc="-10" dirty="0">
                <a:latin typeface="Calibri"/>
                <a:cs typeface="Calibri"/>
              </a:rPr>
              <a:t>working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endParaRPr sz="1800">
              <a:latin typeface="Calibri"/>
              <a:cs typeface="Calibri"/>
            </a:endParaRPr>
          </a:p>
          <a:p>
            <a:pPr marL="12700" marR="20002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.sam </a:t>
            </a:r>
            <a:r>
              <a:rPr sz="1800" spc="-5" dirty="0">
                <a:latin typeface="Calibri"/>
                <a:cs typeface="Calibri"/>
              </a:rPr>
              <a:t>files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required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many downstream </a:t>
            </a:r>
            <a:r>
              <a:rPr sz="1800" spc="-5" dirty="0">
                <a:latin typeface="Calibri"/>
                <a:cs typeface="Calibri"/>
              </a:rPr>
              <a:t>genomics  tools.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6125" y="1558290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1355" y="112776"/>
            <a:ext cx="1464564" cy="13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363" y="2118360"/>
            <a:ext cx="9348470" cy="1117600"/>
          </a:xfrm>
          <a:prstGeom prst="rect">
            <a:avLst/>
          </a:prstGeom>
          <a:solidFill>
            <a:srgbClr val="515151"/>
          </a:solidFill>
          <a:ln w="12192">
            <a:solidFill>
              <a:srgbClr val="7D7D7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minimap2 -ax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map-ont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Unic_hyb.fasta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FRAN258_long_filt.fastq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FRAN258_np_Unic_aln.sam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5363" y="3688080"/>
            <a:ext cx="9702165" cy="2306320"/>
          </a:xfrm>
          <a:custGeom>
            <a:avLst/>
            <a:gdLst/>
            <a:ahLst/>
            <a:cxnLst/>
            <a:rect l="l" t="t" r="r" b="b"/>
            <a:pathLst>
              <a:path w="9702165" h="2306320">
                <a:moveTo>
                  <a:pt x="0" y="0"/>
                </a:moveTo>
                <a:lnTo>
                  <a:pt x="9701784" y="0"/>
                </a:lnTo>
                <a:lnTo>
                  <a:pt x="9701784" y="2305812"/>
                </a:lnTo>
                <a:lnTo>
                  <a:pt x="0" y="2305812"/>
                </a:lnTo>
                <a:lnTo>
                  <a:pt x="0" y="0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363" y="3688080"/>
            <a:ext cx="9702165" cy="2306320"/>
          </a:xfrm>
          <a:custGeom>
            <a:avLst/>
            <a:gdLst/>
            <a:ahLst/>
            <a:cxnLst/>
            <a:rect l="l" t="t" r="r" b="b"/>
            <a:pathLst>
              <a:path w="9702165" h="2306320">
                <a:moveTo>
                  <a:pt x="0" y="0"/>
                </a:moveTo>
                <a:lnTo>
                  <a:pt x="9701784" y="0"/>
                </a:lnTo>
                <a:lnTo>
                  <a:pt x="9701784" y="2305812"/>
                </a:lnTo>
                <a:lnTo>
                  <a:pt x="0" y="230581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7315" y="4127521"/>
            <a:ext cx="27559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minimap2</a:t>
            </a:r>
            <a:endParaRPr sz="1800">
              <a:latin typeface="Calibri"/>
              <a:cs typeface="Calibri"/>
            </a:endParaRPr>
          </a:p>
          <a:p>
            <a:pPr marR="50355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-ax map-ont 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Unic_hyb.fasta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FRAN258_long_filt.fastq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FRAN258_np_Unic_aln.sam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9315" y="4127521"/>
            <a:ext cx="380872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Minimap2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 the nanopore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settings</a:t>
            </a:r>
            <a:endParaRPr sz="1800">
              <a:latin typeface="Calibri"/>
              <a:cs typeface="Calibri"/>
            </a:endParaRPr>
          </a:p>
          <a:p>
            <a:pPr marR="508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Name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the file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 as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template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corrected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Nanopore short</a:t>
            </a:r>
            <a:r>
              <a:rPr sz="18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Save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output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SAM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462" y="3237359"/>
            <a:ext cx="1306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Explanation: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462" y="1782592"/>
            <a:ext cx="1257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Commands: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43303" y="436552"/>
            <a:ext cx="23475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im</a:t>
            </a:r>
            <a:r>
              <a:rPr dirty="0"/>
              <a:t>ap2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05535" y="6520015"/>
            <a:ext cx="3812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Repeat </a:t>
            </a:r>
            <a:r>
              <a:rPr sz="1800" spc="-5" dirty="0">
                <a:latin typeface="Calibri"/>
                <a:cs typeface="Calibri"/>
              </a:rPr>
              <a:t>the mapping with the long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reads.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6125" y="1558290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1355" y="112776"/>
            <a:ext cx="1464564" cy="13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363" y="1859280"/>
            <a:ext cx="9500870" cy="1117600"/>
          </a:xfrm>
          <a:prstGeom prst="rect">
            <a:avLst/>
          </a:prstGeom>
          <a:solidFill>
            <a:srgbClr val="515151"/>
          </a:solidFill>
          <a:ln w="12192">
            <a:solidFill>
              <a:srgbClr val="7D7D7D"/>
            </a:solidFill>
          </a:ln>
        </p:spPr>
        <p:txBody>
          <a:bodyPr vert="horz" wrap="square" lIns="0" tIns="1790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1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/bin/samtools view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-b FRAN258_np_Unic_aln.sam |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/bin/samtools sort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 -o</a:t>
            </a:r>
            <a:r>
              <a:rPr sz="16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FRAN258_np_Unic_aln_sorted.bam</a:t>
            </a:r>
            <a:endParaRPr sz="16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/bin/samtools index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FRAN258_np_Unic_aln_sorted.bam -b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FRAN258_ill_aln_sorted.bam.bai</a:t>
            </a:r>
            <a:endParaRPr sz="16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/bin/samtools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depth -a FRAN258_np_Unic_aln_sorted.bam &gt;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/bact_hyb/np_aln_depth.csv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5363" y="3345180"/>
            <a:ext cx="9500870" cy="2019300"/>
          </a:xfrm>
          <a:custGeom>
            <a:avLst/>
            <a:gdLst/>
            <a:ahLst/>
            <a:cxnLst/>
            <a:rect l="l" t="t" r="r" b="b"/>
            <a:pathLst>
              <a:path w="9500870" h="2019300">
                <a:moveTo>
                  <a:pt x="0" y="0"/>
                </a:moveTo>
                <a:lnTo>
                  <a:pt x="9500616" y="0"/>
                </a:lnTo>
                <a:lnTo>
                  <a:pt x="9500616" y="2019300"/>
                </a:lnTo>
                <a:lnTo>
                  <a:pt x="0" y="2019300"/>
                </a:lnTo>
                <a:lnTo>
                  <a:pt x="0" y="0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363" y="3345180"/>
            <a:ext cx="9500870" cy="2019300"/>
          </a:xfrm>
          <a:custGeom>
            <a:avLst/>
            <a:gdLst/>
            <a:ahLst/>
            <a:cxnLst/>
            <a:rect l="l" t="t" r="r" b="b"/>
            <a:pathLst>
              <a:path w="9500870" h="2019300">
                <a:moveTo>
                  <a:pt x="0" y="0"/>
                </a:moveTo>
                <a:lnTo>
                  <a:pt x="9500616" y="0"/>
                </a:lnTo>
                <a:lnTo>
                  <a:pt x="9500616" y="2019300"/>
                </a:lnTo>
                <a:lnTo>
                  <a:pt x="0" y="20193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4462" y="1517988"/>
            <a:ext cx="1257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Commands: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14382" y="288637"/>
            <a:ext cx="21120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Sa</a:t>
            </a:r>
            <a:r>
              <a:rPr spc="-40" dirty="0"/>
              <a:t>m</a:t>
            </a:r>
            <a:r>
              <a:rPr spc="-50" dirty="0"/>
              <a:t>t</a:t>
            </a:r>
            <a:r>
              <a:rPr spc="5" dirty="0"/>
              <a:t>oo</a:t>
            </a:r>
            <a:r>
              <a:rPr spc="-5" dirty="0"/>
              <a:t>l</a:t>
            </a:r>
            <a:r>
              <a:rPr dirty="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974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Explanation: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5486400" algn="l"/>
              </a:tabLst>
            </a:pPr>
            <a:r>
              <a:rPr sz="1800" spc="-10" dirty="0">
                <a:solidFill>
                  <a:srgbClr val="FFFFFF"/>
                </a:solidFill>
              </a:rPr>
              <a:t>/bin/samtools </a:t>
            </a:r>
            <a:r>
              <a:rPr sz="1800" spc="-5" dirty="0">
                <a:solidFill>
                  <a:srgbClr val="FFFFFF"/>
                </a:solidFill>
              </a:rPr>
              <a:t>view</a:t>
            </a:r>
            <a:r>
              <a:rPr sz="1800" spc="6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-b</a:t>
            </a:r>
            <a:r>
              <a:rPr sz="1800" spc="20" dirty="0">
                <a:solidFill>
                  <a:srgbClr val="FFFFFF"/>
                </a:solidFill>
              </a:rPr>
              <a:t> </a:t>
            </a:r>
            <a:r>
              <a:rPr sz="1800" spc="-5" dirty="0">
                <a:solidFill>
                  <a:srgbClr val="FFFFFF"/>
                </a:solidFill>
              </a:rPr>
              <a:t>FRAN258_np_Unic_aln.sam	</a:t>
            </a:r>
            <a:r>
              <a:rPr sz="1800" dirty="0">
                <a:solidFill>
                  <a:srgbClr val="FFFFFF"/>
                </a:solidFill>
              </a:rPr>
              <a:t># </a:t>
            </a:r>
            <a:r>
              <a:rPr sz="1800" spc="-5" dirty="0">
                <a:solidFill>
                  <a:srgbClr val="FFFFFF"/>
                </a:solidFill>
              </a:rPr>
              <a:t>Run Samtools, </a:t>
            </a:r>
            <a:r>
              <a:rPr sz="1800" spc="-10" dirty="0">
                <a:solidFill>
                  <a:srgbClr val="FFFFFF"/>
                </a:solidFill>
              </a:rPr>
              <a:t>convert to</a:t>
            </a:r>
            <a:r>
              <a:rPr sz="1800" spc="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bam</a:t>
            </a:r>
            <a:endParaRPr sz="1800"/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</a:rPr>
              <a:t>| </a:t>
            </a:r>
            <a:r>
              <a:rPr sz="1800" spc="-10" dirty="0">
                <a:solidFill>
                  <a:srgbClr val="FFFFFF"/>
                </a:solidFill>
              </a:rPr>
              <a:t>/bin/samtools </a:t>
            </a:r>
            <a:r>
              <a:rPr sz="1800" spc="-5" dirty="0">
                <a:solidFill>
                  <a:srgbClr val="FFFFFF"/>
                </a:solidFill>
              </a:rPr>
              <a:t>sort </a:t>
            </a:r>
            <a:r>
              <a:rPr sz="1800" dirty="0">
                <a:solidFill>
                  <a:srgbClr val="FFFFFF"/>
                </a:solidFill>
              </a:rPr>
              <a:t>- -o </a:t>
            </a:r>
            <a:r>
              <a:rPr sz="1800" spc="-5" dirty="0">
                <a:solidFill>
                  <a:srgbClr val="FFFFFF"/>
                </a:solidFill>
              </a:rPr>
              <a:t>FRAN258_np_Unic_aln_sorted.bam </a:t>
            </a:r>
            <a:r>
              <a:rPr sz="1800" dirty="0">
                <a:solidFill>
                  <a:srgbClr val="FFFFFF"/>
                </a:solidFill>
              </a:rPr>
              <a:t># </a:t>
            </a:r>
            <a:r>
              <a:rPr sz="1800" spc="-5" dirty="0">
                <a:solidFill>
                  <a:srgbClr val="FFFFFF"/>
                </a:solidFill>
              </a:rPr>
              <a:t>Sort the </a:t>
            </a:r>
            <a:r>
              <a:rPr sz="1800" dirty="0">
                <a:solidFill>
                  <a:srgbClr val="FFFFFF"/>
                </a:solidFill>
              </a:rPr>
              <a:t>bam</a:t>
            </a:r>
            <a:r>
              <a:rPr sz="1800" spc="85" dirty="0">
                <a:solidFill>
                  <a:srgbClr val="FFFFFF"/>
                </a:solidFill>
              </a:rPr>
              <a:t> </a:t>
            </a:r>
            <a:r>
              <a:rPr sz="1800" spc="-5" dirty="0">
                <a:solidFill>
                  <a:srgbClr val="FFFFFF"/>
                </a:solidFill>
              </a:rPr>
              <a:t>file</a:t>
            </a:r>
            <a:endParaRPr sz="1800"/>
          </a:p>
          <a:p>
            <a:pPr>
              <a:lnSpc>
                <a:spcPct val="100000"/>
              </a:lnSpc>
              <a:tabLst>
                <a:tab pos="5485765" algn="l"/>
              </a:tabLst>
            </a:pPr>
            <a:r>
              <a:rPr sz="1800" spc="-10" dirty="0">
                <a:solidFill>
                  <a:srgbClr val="FFFFFF"/>
                </a:solidFill>
              </a:rPr>
              <a:t>/bin/samtools</a:t>
            </a:r>
            <a:r>
              <a:rPr sz="1800" spc="20" dirty="0">
                <a:solidFill>
                  <a:srgbClr val="FFFFFF"/>
                </a:solidFill>
              </a:rPr>
              <a:t> </a:t>
            </a:r>
            <a:r>
              <a:rPr sz="1800" spc="-5" dirty="0">
                <a:solidFill>
                  <a:srgbClr val="FFFFFF"/>
                </a:solidFill>
              </a:rPr>
              <a:t>index</a:t>
            </a:r>
            <a:r>
              <a:rPr sz="1800" spc="35" dirty="0">
                <a:solidFill>
                  <a:srgbClr val="FFFFFF"/>
                </a:solidFill>
              </a:rPr>
              <a:t> </a:t>
            </a:r>
            <a:r>
              <a:rPr sz="1800" spc="-5" dirty="0">
                <a:solidFill>
                  <a:srgbClr val="FFFFFF"/>
                </a:solidFill>
              </a:rPr>
              <a:t>FRAN258_np_Unic_aln_sorted.bam	</a:t>
            </a:r>
            <a:r>
              <a:rPr sz="1800" dirty="0">
                <a:solidFill>
                  <a:srgbClr val="FFFFFF"/>
                </a:solidFill>
              </a:rPr>
              <a:t># </a:t>
            </a:r>
            <a:r>
              <a:rPr sz="1800" spc="-5" dirty="0">
                <a:solidFill>
                  <a:srgbClr val="FFFFFF"/>
                </a:solidFill>
              </a:rPr>
              <a:t>Index the </a:t>
            </a:r>
            <a:r>
              <a:rPr sz="1800" dirty="0">
                <a:solidFill>
                  <a:srgbClr val="FFFFFF"/>
                </a:solidFill>
              </a:rPr>
              <a:t>bam</a:t>
            </a:r>
            <a:r>
              <a:rPr sz="1800" spc="25" dirty="0">
                <a:solidFill>
                  <a:srgbClr val="FFFFFF"/>
                </a:solidFill>
              </a:rPr>
              <a:t> </a:t>
            </a:r>
            <a:r>
              <a:rPr sz="1800" spc="-5" dirty="0">
                <a:solidFill>
                  <a:srgbClr val="FFFFFF"/>
                </a:solidFill>
              </a:rPr>
              <a:t>file</a:t>
            </a:r>
            <a:endParaRPr sz="1800"/>
          </a:p>
          <a:p>
            <a:pPr>
              <a:lnSpc>
                <a:spcPct val="100000"/>
              </a:lnSpc>
              <a:tabLst>
                <a:tab pos="5485765" algn="l"/>
              </a:tabLst>
            </a:pPr>
            <a:r>
              <a:rPr sz="1800" dirty="0">
                <a:solidFill>
                  <a:srgbClr val="FFFFFF"/>
                </a:solidFill>
              </a:rPr>
              <a:t>-b</a:t>
            </a:r>
            <a:r>
              <a:rPr sz="1800" spc="15" dirty="0">
                <a:solidFill>
                  <a:srgbClr val="FFFFFF"/>
                </a:solidFill>
              </a:rPr>
              <a:t> </a:t>
            </a:r>
            <a:r>
              <a:rPr sz="1800" spc="-5" dirty="0">
                <a:solidFill>
                  <a:srgbClr val="FFFFFF"/>
                </a:solidFill>
              </a:rPr>
              <a:t>FRAN258_ill_aln_sorted.bam.bai	</a:t>
            </a:r>
            <a:r>
              <a:rPr sz="1800" dirty="0">
                <a:solidFill>
                  <a:srgbClr val="FFFFFF"/>
                </a:solidFill>
              </a:rPr>
              <a:t># </a:t>
            </a:r>
            <a:r>
              <a:rPr sz="1800" spc="-10" dirty="0">
                <a:solidFill>
                  <a:srgbClr val="FFFFFF"/>
                </a:solidFill>
              </a:rPr>
              <a:t>Save </a:t>
            </a:r>
            <a:r>
              <a:rPr sz="1800" spc="-5" dirty="0">
                <a:solidFill>
                  <a:srgbClr val="FFFFFF"/>
                </a:solidFill>
              </a:rPr>
              <a:t>the </a:t>
            </a:r>
            <a:r>
              <a:rPr sz="1800" dirty="0">
                <a:solidFill>
                  <a:srgbClr val="FFFFFF"/>
                </a:solidFill>
              </a:rPr>
              <a:t>bam </a:t>
            </a:r>
            <a:r>
              <a:rPr sz="1800" spc="-5" dirty="0">
                <a:solidFill>
                  <a:srgbClr val="FFFFFF"/>
                </a:solidFill>
              </a:rPr>
              <a:t>file</a:t>
            </a:r>
            <a:r>
              <a:rPr sz="1800" spc="30" dirty="0">
                <a:solidFill>
                  <a:srgbClr val="FFFFFF"/>
                </a:solidFill>
              </a:rPr>
              <a:t> </a:t>
            </a:r>
            <a:r>
              <a:rPr sz="1800" spc="-10" dirty="0">
                <a:solidFill>
                  <a:srgbClr val="FFFFFF"/>
                </a:solidFill>
              </a:rPr>
              <a:t>index</a:t>
            </a:r>
            <a:endParaRPr sz="1800"/>
          </a:p>
          <a:p>
            <a:pPr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</a:rPr>
              <a:t>/bin/samtools </a:t>
            </a:r>
            <a:r>
              <a:rPr sz="1800" spc="-5" dirty="0">
                <a:solidFill>
                  <a:srgbClr val="FFFFFF"/>
                </a:solidFill>
              </a:rPr>
              <a:t>depth </a:t>
            </a:r>
            <a:r>
              <a:rPr sz="1800" dirty="0">
                <a:solidFill>
                  <a:srgbClr val="FFFFFF"/>
                </a:solidFill>
              </a:rPr>
              <a:t>-a </a:t>
            </a:r>
            <a:r>
              <a:rPr sz="1800" spc="-5" dirty="0">
                <a:solidFill>
                  <a:srgbClr val="FFFFFF"/>
                </a:solidFill>
              </a:rPr>
              <a:t>FRAN258_np_Unic_aln_sorted.bam </a:t>
            </a:r>
            <a:r>
              <a:rPr sz="1800" dirty="0">
                <a:solidFill>
                  <a:srgbClr val="FFFFFF"/>
                </a:solidFill>
              </a:rPr>
              <a:t># </a:t>
            </a:r>
            <a:r>
              <a:rPr sz="1800" spc="-10" dirty="0">
                <a:solidFill>
                  <a:srgbClr val="FFFFFF"/>
                </a:solidFill>
              </a:rPr>
              <a:t>Calculate </a:t>
            </a:r>
            <a:r>
              <a:rPr sz="1800" spc="-5" dirty="0">
                <a:solidFill>
                  <a:srgbClr val="FFFFFF"/>
                </a:solidFill>
              </a:rPr>
              <a:t>the depth </a:t>
            </a:r>
            <a:r>
              <a:rPr sz="1800" spc="-10" dirty="0">
                <a:solidFill>
                  <a:srgbClr val="FFFFFF"/>
                </a:solidFill>
              </a:rPr>
              <a:t>at </a:t>
            </a:r>
            <a:r>
              <a:rPr sz="1800" spc="-5" dirty="0">
                <a:solidFill>
                  <a:srgbClr val="FFFFFF"/>
                </a:solidFill>
              </a:rPr>
              <a:t>each</a:t>
            </a:r>
            <a:r>
              <a:rPr sz="1800" spc="220" dirty="0">
                <a:solidFill>
                  <a:srgbClr val="FFFFFF"/>
                </a:solidFill>
              </a:rPr>
              <a:t> </a:t>
            </a:r>
            <a:r>
              <a:rPr sz="1800" spc="-5" dirty="0">
                <a:solidFill>
                  <a:srgbClr val="FFFFFF"/>
                </a:solidFill>
              </a:rPr>
              <a:t>position</a:t>
            </a:r>
            <a:endParaRPr sz="1800"/>
          </a:p>
          <a:p>
            <a:pPr>
              <a:lnSpc>
                <a:spcPct val="100000"/>
              </a:lnSpc>
              <a:tabLst>
                <a:tab pos="5485765" algn="l"/>
              </a:tabLst>
            </a:pPr>
            <a:r>
              <a:rPr sz="1800" dirty="0">
                <a:solidFill>
                  <a:srgbClr val="FFFFFF"/>
                </a:solidFill>
              </a:rPr>
              <a:t>&gt;</a:t>
            </a:r>
            <a:r>
              <a:rPr sz="1800" spc="20" dirty="0">
                <a:solidFill>
                  <a:srgbClr val="FFFFFF"/>
                </a:solidFill>
              </a:rPr>
              <a:t> </a:t>
            </a:r>
            <a:r>
              <a:rPr sz="1800" spc="-10" dirty="0">
                <a:solidFill>
                  <a:srgbClr val="FFFFFF"/>
                </a:solidFill>
              </a:rPr>
              <a:t>/bact_hyb/</a:t>
            </a:r>
            <a:r>
              <a:rPr sz="1800" spc="40" dirty="0">
                <a:solidFill>
                  <a:srgbClr val="FFFFFF"/>
                </a:solidFill>
              </a:rPr>
              <a:t> </a:t>
            </a:r>
            <a:r>
              <a:rPr sz="1800" spc="-5" dirty="0">
                <a:solidFill>
                  <a:srgbClr val="FFFFFF"/>
                </a:solidFill>
              </a:rPr>
              <a:t>np_aln_depth.csv	</a:t>
            </a:r>
            <a:r>
              <a:rPr sz="1800" dirty="0">
                <a:solidFill>
                  <a:srgbClr val="FFFFFF"/>
                </a:solidFill>
              </a:rPr>
              <a:t># </a:t>
            </a:r>
            <a:r>
              <a:rPr sz="1800" spc="-10" dirty="0">
                <a:solidFill>
                  <a:srgbClr val="FFFFFF"/>
                </a:solidFill>
              </a:rPr>
              <a:t>Save </a:t>
            </a:r>
            <a:r>
              <a:rPr sz="1800" spc="-5" dirty="0">
                <a:solidFill>
                  <a:srgbClr val="FFFFFF"/>
                </a:solidFill>
              </a:rPr>
              <a:t>the depth</a:t>
            </a:r>
            <a:r>
              <a:rPr sz="1800" spc="25" dirty="0">
                <a:solidFill>
                  <a:srgbClr val="FFFFFF"/>
                </a:solidFill>
              </a:rPr>
              <a:t> </a:t>
            </a:r>
            <a:r>
              <a:rPr sz="1800" spc="-10" dirty="0">
                <a:solidFill>
                  <a:srgbClr val="FFFFFF"/>
                </a:solidFill>
              </a:rPr>
              <a:t>calculations</a:t>
            </a:r>
            <a:endParaRPr sz="180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1352550" marR="1219200">
              <a:lnSpc>
                <a:spcPct val="100000"/>
              </a:lnSpc>
            </a:pPr>
            <a:r>
              <a:rPr sz="2400" spc="-10" dirty="0"/>
              <a:t>Note: </a:t>
            </a:r>
            <a:r>
              <a:rPr sz="2400" spc="-15" dirty="0"/>
              <a:t>we ran </a:t>
            </a:r>
            <a:r>
              <a:rPr sz="2400" dirty="0"/>
              <a:t>the </a:t>
            </a:r>
            <a:r>
              <a:rPr sz="2400" spc="-10" dirty="0"/>
              <a:t>samtools </a:t>
            </a:r>
            <a:r>
              <a:rPr sz="2400" spc="-5" dirty="0"/>
              <a:t>depth command, </a:t>
            </a:r>
            <a:r>
              <a:rPr sz="2400" dirty="0"/>
              <a:t>which  </a:t>
            </a:r>
            <a:r>
              <a:rPr sz="2400" spc="-10" dirty="0"/>
              <a:t>gives </a:t>
            </a:r>
            <a:r>
              <a:rPr sz="2400" dirty="0"/>
              <a:t>a </a:t>
            </a:r>
            <a:r>
              <a:rPr sz="2400" spc="-5" dirty="0"/>
              <a:t>depth position </a:t>
            </a:r>
            <a:r>
              <a:rPr sz="2400" spc="-10" dirty="0"/>
              <a:t>across </a:t>
            </a:r>
            <a:r>
              <a:rPr sz="2400" dirty="0"/>
              <a:t>the </a:t>
            </a:r>
            <a:r>
              <a:rPr sz="2400" spc="-20" dirty="0"/>
              <a:t>assembly. </a:t>
            </a:r>
            <a:r>
              <a:rPr sz="2400" spc="-10" dirty="0"/>
              <a:t>Now </a:t>
            </a:r>
            <a:r>
              <a:rPr sz="2400" spc="-15" dirty="0"/>
              <a:t>we  </a:t>
            </a:r>
            <a:r>
              <a:rPr sz="2400" spc="-10" dirty="0"/>
              <a:t>can </a:t>
            </a:r>
            <a:r>
              <a:rPr sz="2400" spc="-5" dirty="0"/>
              <a:t>plot </a:t>
            </a:r>
            <a:r>
              <a:rPr sz="2400" dirty="0"/>
              <a:t>this </a:t>
            </a:r>
            <a:r>
              <a:rPr sz="2400" spc="-15" dirty="0"/>
              <a:t>data </a:t>
            </a:r>
            <a:r>
              <a:rPr sz="2400" spc="-5" dirty="0"/>
              <a:t>using </a:t>
            </a:r>
            <a:r>
              <a:rPr sz="2400" dirty="0"/>
              <a:t>R </a:t>
            </a:r>
            <a:r>
              <a:rPr sz="2400" spc="-15" dirty="0"/>
              <a:t>to </a:t>
            </a:r>
            <a:r>
              <a:rPr sz="2400" spc="-20" dirty="0"/>
              <a:t>generate coverage </a:t>
            </a:r>
            <a:r>
              <a:rPr sz="2400" spc="-5" dirty="0"/>
              <a:t>plots.  </a:t>
            </a:r>
            <a:r>
              <a:rPr sz="2400" spc="-45" dirty="0"/>
              <a:t>We </a:t>
            </a:r>
            <a:r>
              <a:rPr sz="2400" spc="-10" dirty="0"/>
              <a:t>can </a:t>
            </a:r>
            <a:r>
              <a:rPr sz="2400" dirty="0"/>
              <a:t>see if </a:t>
            </a:r>
            <a:r>
              <a:rPr sz="2400" spc="-10" dirty="0"/>
              <a:t>there </a:t>
            </a:r>
            <a:r>
              <a:rPr sz="2400" spc="-15" dirty="0"/>
              <a:t>are </a:t>
            </a:r>
            <a:r>
              <a:rPr sz="2400" spc="-20" dirty="0"/>
              <a:t>any </a:t>
            </a:r>
            <a:r>
              <a:rPr sz="2400" spc="-10" dirty="0"/>
              <a:t>regions </a:t>
            </a:r>
            <a:r>
              <a:rPr sz="2400" spc="-5" dirty="0"/>
              <a:t>of </a:t>
            </a:r>
            <a:r>
              <a:rPr sz="2400" spc="-10" dirty="0"/>
              <a:t>uneven  </a:t>
            </a:r>
            <a:r>
              <a:rPr sz="2400" spc="-15" dirty="0"/>
              <a:t>coverage.</a:t>
            </a:r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246125" y="1558290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355" y="112776"/>
            <a:ext cx="1464564" cy="13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363" y="1914144"/>
            <a:ext cx="9348470" cy="609600"/>
          </a:xfrm>
          <a:prstGeom prst="rect">
            <a:avLst/>
          </a:prstGeom>
          <a:solidFill>
            <a:srgbClr val="515151"/>
          </a:solidFill>
          <a:ln w="12192">
            <a:solidFill>
              <a:srgbClr val="7D7D7D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3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Rscript /cov_plots.r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/depthfiles.txt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5363" y="2944368"/>
            <a:ext cx="9702165" cy="1149350"/>
          </a:xfrm>
          <a:custGeom>
            <a:avLst/>
            <a:gdLst/>
            <a:ahLst/>
            <a:cxnLst/>
            <a:rect l="l" t="t" r="r" b="b"/>
            <a:pathLst>
              <a:path w="9702165" h="1149350">
                <a:moveTo>
                  <a:pt x="0" y="0"/>
                </a:moveTo>
                <a:lnTo>
                  <a:pt x="9701784" y="0"/>
                </a:lnTo>
                <a:lnTo>
                  <a:pt x="9701784" y="1149096"/>
                </a:lnTo>
                <a:lnTo>
                  <a:pt x="0" y="1149096"/>
                </a:lnTo>
                <a:lnTo>
                  <a:pt x="0" y="0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363" y="2944368"/>
            <a:ext cx="9702165" cy="1149350"/>
          </a:xfrm>
          <a:custGeom>
            <a:avLst/>
            <a:gdLst/>
            <a:ahLst/>
            <a:cxnLst/>
            <a:rect l="l" t="t" r="r" b="b"/>
            <a:pathLst>
              <a:path w="9702165" h="1149350">
                <a:moveTo>
                  <a:pt x="0" y="0"/>
                </a:moveTo>
                <a:lnTo>
                  <a:pt x="9701784" y="0"/>
                </a:lnTo>
                <a:lnTo>
                  <a:pt x="9701784" y="1149096"/>
                </a:lnTo>
                <a:lnTo>
                  <a:pt x="0" y="114909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7315" y="3079595"/>
            <a:ext cx="1333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Rscript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/cov_plots.r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/de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4915" y="3079595"/>
            <a:ext cx="34251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Run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Rscript, executing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script in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R.  #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script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Required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argument of the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script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462" y="2559362"/>
            <a:ext cx="1306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Explanation: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462" y="4112370"/>
            <a:ext cx="835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utput: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363" y="4495800"/>
            <a:ext cx="9589135" cy="401320"/>
          </a:xfrm>
          <a:prstGeom prst="rect">
            <a:avLst/>
          </a:prstGeom>
          <a:ln w="12192">
            <a:solidFill>
              <a:srgbClr val="7D7D7D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work </a:t>
            </a:r>
            <a:r>
              <a:rPr sz="1800" spc="-30" dirty="0">
                <a:latin typeface="Calibri"/>
                <a:cs typeface="Calibri"/>
              </a:rPr>
              <a:t>folder, </a:t>
            </a:r>
            <a:r>
              <a:rPr sz="1800" spc="-5" dirty="0">
                <a:latin typeface="Calibri"/>
                <a:cs typeface="Calibri"/>
              </a:rPr>
              <a:t>open the “cov_plot.jpeg”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3502" y="1528523"/>
            <a:ext cx="1257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Commands: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72942" y="303278"/>
            <a:ext cx="3295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</a:p>
        </p:txBody>
      </p:sp>
      <p:sp>
        <p:nvSpPr>
          <p:cNvPr id="12" name="object 12"/>
          <p:cNvSpPr/>
          <p:nvPr/>
        </p:nvSpPr>
        <p:spPr>
          <a:xfrm>
            <a:off x="2386285" y="5031931"/>
            <a:ext cx="4818229" cy="23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6125" y="1558290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1355" y="112776"/>
            <a:ext cx="1464564" cy="1371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65776" y="4998720"/>
            <a:ext cx="481965" cy="152400"/>
          </a:xfrm>
          <a:custGeom>
            <a:avLst/>
            <a:gdLst/>
            <a:ahLst/>
            <a:cxnLst/>
            <a:rect l="l" t="t" r="r" b="b"/>
            <a:pathLst>
              <a:path w="481964" h="152400">
                <a:moveTo>
                  <a:pt x="0" y="0"/>
                </a:moveTo>
                <a:lnTo>
                  <a:pt x="481584" y="0"/>
                </a:lnTo>
                <a:lnTo>
                  <a:pt x="481584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44879" y="4959551"/>
            <a:ext cx="4699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MinION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0045" y="3930186"/>
            <a:ext cx="6691246" cy="3265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1367" y="533071"/>
            <a:ext cx="61531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Genome </a:t>
            </a:r>
            <a:r>
              <a:rPr spc="-5" dirty="0"/>
              <a:t>is</a:t>
            </a:r>
            <a:r>
              <a:rPr spc="-60" dirty="0"/>
              <a:t> </a:t>
            </a:r>
            <a:r>
              <a:rPr dirty="0"/>
              <a:t>assembled!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1299" y="1736528"/>
            <a:ext cx="8801735" cy="2032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4478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reads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been </a:t>
            </a:r>
            <a:r>
              <a:rPr sz="2400" spc="-5" dirty="0">
                <a:latin typeface="Calibri"/>
                <a:cs typeface="Calibri"/>
              </a:rPr>
              <a:t>assembled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complete chromosome </a:t>
            </a:r>
            <a:r>
              <a:rPr sz="2400" spc="-5" dirty="0">
                <a:latin typeface="Calibri"/>
                <a:cs typeface="Calibri"/>
              </a:rPr>
              <a:t>and  appear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consistent </a:t>
            </a:r>
            <a:r>
              <a:rPr sz="2400" dirty="0">
                <a:latin typeface="Calibri"/>
                <a:cs typeface="Calibri"/>
              </a:rPr>
              <a:t>with the</a:t>
            </a:r>
            <a:r>
              <a:rPr sz="2400" spc="-10" dirty="0">
                <a:latin typeface="Calibri"/>
                <a:cs typeface="Calibri"/>
              </a:rPr>
              <a:t> reads.</a:t>
            </a:r>
            <a:endParaRPr sz="24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14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extreme </a:t>
            </a:r>
            <a:r>
              <a:rPr sz="2400" spc="-5" dirty="0">
                <a:latin typeface="Calibri"/>
                <a:cs typeface="Calibri"/>
              </a:rPr>
              <a:t>peaks </a:t>
            </a:r>
            <a:r>
              <a:rPr sz="2400" spc="-10" dirty="0">
                <a:latin typeface="Calibri"/>
                <a:cs typeface="Calibri"/>
              </a:rPr>
              <a:t>(indicating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sequence </a:t>
            </a:r>
            <a:r>
              <a:rPr sz="2400" spc="-10" dirty="0">
                <a:latin typeface="Calibri"/>
                <a:cs typeface="Calibri"/>
              </a:rPr>
              <a:t>occurs </a:t>
            </a:r>
            <a:r>
              <a:rPr sz="2400" spc="-15" dirty="0">
                <a:latin typeface="Calibri"/>
                <a:cs typeface="Calibri"/>
              </a:rPr>
              <a:t>more  </a:t>
            </a:r>
            <a:r>
              <a:rPr sz="2400" spc="-10" dirty="0">
                <a:latin typeface="Calibri"/>
                <a:cs typeface="Calibri"/>
              </a:rPr>
              <a:t>frequently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reads </a:t>
            </a:r>
            <a:r>
              <a:rPr sz="2400" dirty="0">
                <a:latin typeface="Calibri"/>
                <a:cs typeface="Calibri"/>
              </a:rPr>
              <a:t>than the </a:t>
            </a:r>
            <a:r>
              <a:rPr sz="2400" spc="-5" dirty="0">
                <a:latin typeface="Calibri"/>
                <a:cs typeface="Calibri"/>
              </a:rPr>
              <a:t>assembly) or </a:t>
            </a:r>
            <a:r>
              <a:rPr sz="2400" spc="-10" dirty="0">
                <a:latin typeface="Calibri"/>
                <a:cs typeface="Calibri"/>
              </a:rPr>
              <a:t>valleys (indicating </a:t>
            </a:r>
            <a:r>
              <a:rPr sz="2400" dirty="0">
                <a:latin typeface="Calibri"/>
                <a:cs typeface="Calibri"/>
              </a:rPr>
              <a:t>the  sequence </a:t>
            </a:r>
            <a:r>
              <a:rPr sz="2400" spc="-10" dirty="0">
                <a:latin typeface="Calibri"/>
                <a:cs typeface="Calibri"/>
              </a:rPr>
              <a:t>occurs </a:t>
            </a:r>
            <a:r>
              <a:rPr sz="2400" spc="-15" dirty="0">
                <a:latin typeface="Calibri"/>
                <a:cs typeface="Calibri"/>
              </a:rPr>
              <a:t>too </a:t>
            </a:r>
            <a:r>
              <a:rPr sz="2400" spc="-10" dirty="0">
                <a:latin typeface="Calibri"/>
                <a:cs typeface="Calibri"/>
              </a:rPr>
              <a:t>frequently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assembly).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03520" y="3901440"/>
            <a:ext cx="914400" cy="236220"/>
          </a:xfrm>
          <a:custGeom>
            <a:avLst/>
            <a:gdLst/>
            <a:ahLst/>
            <a:cxnLst/>
            <a:rect l="l" t="t" r="r" b="b"/>
            <a:pathLst>
              <a:path w="914400" h="236220">
                <a:moveTo>
                  <a:pt x="0" y="0"/>
                </a:moveTo>
                <a:lnTo>
                  <a:pt x="914400" y="0"/>
                </a:lnTo>
                <a:lnTo>
                  <a:pt x="914400" y="236220"/>
                </a:lnTo>
                <a:lnTo>
                  <a:pt x="0" y="2362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1779" y="3886488"/>
            <a:ext cx="5880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MinION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6125" y="1558290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355" y="112776"/>
            <a:ext cx="1464564" cy="1371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4398" y="443440"/>
            <a:ext cx="29413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pc="-10" dirty="0"/>
              <a:t>o</a:t>
            </a:r>
            <a:r>
              <a:rPr spc="-5" dirty="0"/>
              <a:t>w</a:t>
            </a:r>
            <a:r>
              <a:rPr dirty="0"/>
              <a:t>n</a:t>
            </a:r>
            <a:r>
              <a:rPr spc="-45" dirty="0"/>
              <a:t>s</a:t>
            </a:r>
            <a:r>
              <a:rPr dirty="0"/>
              <a:t>t</a:t>
            </a:r>
            <a:r>
              <a:rPr spc="-60" dirty="0"/>
              <a:t>r</a:t>
            </a:r>
            <a:r>
              <a:rPr spc="5" dirty="0"/>
              <a:t>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299" y="1736528"/>
            <a:ext cx="8789670" cy="3297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33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Now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genome 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annotated, </a:t>
            </a:r>
            <a:r>
              <a:rPr sz="2400" spc="-5" dirty="0">
                <a:latin typeface="Calibri"/>
                <a:cs typeface="Calibri"/>
              </a:rPr>
              <a:t>further assessed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quality and  </a:t>
            </a:r>
            <a:r>
              <a:rPr sz="2400" spc="-10" dirty="0">
                <a:latin typeface="Calibri"/>
                <a:cs typeface="Calibri"/>
              </a:rPr>
              <a:t>compared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genomes.</a:t>
            </a:r>
            <a:endParaRPr sz="2400">
              <a:latin typeface="Calibri"/>
              <a:cs typeface="Calibri"/>
            </a:endParaRPr>
          </a:p>
          <a:p>
            <a:pPr marL="355600" marR="518795" indent="-342900">
              <a:lnSpc>
                <a:spcPct val="100000"/>
              </a:lnSpc>
              <a:spcBef>
                <a:spcPts val="14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 </a:t>
            </a:r>
            <a:r>
              <a:rPr sz="2400" spc="-10" dirty="0">
                <a:latin typeface="Calibri"/>
                <a:cs typeface="Calibri"/>
              </a:rPr>
              <a:t>recommend </a:t>
            </a:r>
            <a:r>
              <a:rPr sz="2400" spc="-5" dirty="0">
                <a:latin typeface="Calibri"/>
                <a:cs typeface="Calibri"/>
              </a:rPr>
              <a:t>looking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15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400" u="heavy" spc="-6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PATRIC</a:t>
            </a:r>
            <a:r>
              <a:rPr sz="2400" spc="-60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especially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Comprehensive  </a:t>
            </a:r>
            <a:r>
              <a:rPr sz="2400" spc="-5" dirty="0">
                <a:latin typeface="Calibri"/>
                <a:cs typeface="Calibri"/>
              </a:rPr>
              <a:t>Genome Analysis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tool.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4"/>
              </a:rPr>
              <a:t>Quast</a:t>
            </a:r>
            <a:r>
              <a:rPr sz="2400" spc="-10" dirty="0">
                <a:solidFill>
                  <a:srgbClr val="0563C1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also commonly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next </a:t>
            </a:r>
            <a:r>
              <a:rPr sz="2400" spc="-25" dirty="0">
                <a:latin typeface="Calibri"/>
                <a:cs typeface="Calibri"/>
              </a:rPr>
              <a:t>few </a:t>
            </a:r>
            <a:r>
              <a:rPr sz="2400" spc="-5" dirty="0">
                <a:latin typeface="Calibri"/>
                <a:cs typeface="Calibri"/>
              </a:rPr>
              <a:t>slides </a:t>
            </a:r>
            <a:r>
              <a:rPr sz="2400" spc="-25" dirty="0">
                <a:latin typeface="Calibri"/>
                <a:cs typeface="Calibri"/>
              </a:rPr>
              <a:t>take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closer look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assembly </a:t>
            </a:r>
            <a:r>
              <a:rPr sz="2400" spc="-10" dirty="0">
                <a:latin typeface="Calibri"/>
                <a:cs typeface="Calibri"/>
              </a:rPr>
              <a:t>just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125" y="1558290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1355" y="112776"/>
            <a:ext cx="1464564" cy="1371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0642" y="278489"/>
            <a:ext cx="78346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8205" marR="5080" indent="-86614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Bacteria can </a:t>
            </a:r>
            <a:r>
              <a:rPr sz="3600" dirty="0"/>
              <a:t>be </a:t>
            </a:r>
            <a:r>
              <a:rPr sz="3600" spc="-5" dirty="0"/>
              <a:t>difficult </a:t>
            </a:r>
            <a:r>
              <a:rPr sz="3600" spc="-25" dirty="0"/>
              <a:t>to </a:t>
            </a:r>
            <a:r>
              <a:rPr sz="3600" spc="-5" dirty="0"/>
              <a:t>assemble, </a:t>
            </a:r>
            <a:r>
              <a:rPr sz="3600" spc="-15" dirty="0"/>
              <a:t>even  </a:t>
            </a:r>
            <a:r>
              <a:rPr sz="3600" spc="-5" dirty="0"/>
              <a:t>with long </a:t>
            </a:r>
            <a:r>
              <a:rPr sz="3600" spc="-10" dirty="0"/>
              <a:t>reads: </a:t>
            </a:r>
            <a:r>
              <a:rPr sz="3600" i="1" spc="-10" dirty="0">
                <a:latin typeface="Calibri"/>
                <a:cs typeface="Calibri"/>
              </a:rPr>
              <a:t>Francisella</a:t>
            </a:r>
            <a:r>
              <a:rPr sz="3600" i="1" spc="-30" dirty="0">
                <a:latin typeface="Calibri"/>
                <a:cs typeface="Calibri"/>
              </a:rPr>
              <a:t> </a:t>
            </a:r>
            <a:r>
              <a:rPr sz="3600" i="1" spc="-5" dirty="0">
                <a:latin typeface="Calibri"/>
                <a:cs typeface="Calibri"/>
              </a:rPr>
              <a:t>tularensis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4327" y="2244738"/>
            <a:ext cx="8762365" cy="342074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Calibri"/>
                <a:cs typeface="Calibri"/>
              </a:rPr>
              <a:t>Highly </a:t>
            </a:r>
            <a:r>
              <a:rPr sz="3200" spc="-10" dirty="0">
                <a:latin typeface="Calibri"/>
                <a:cs typeface="Calibri"/>
              </a:rPr>
              <a:t>pathogenic, </a:t>
            </a:r>
            <a:r>
              <a:rPr sz="3200" spc="-15" dirty="0">
                <a:latin typeface="Calibri"/>
                <a:cs typeface="Calibri"/>
              </a:rPr>
              <a:t>gram-negative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bacteria</a:t>
            </a:r>
            <a:endParaRPr sz="32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13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10" dirty="0">
                <a:latin typeface="Calibri"/>
                <a:cs typeface="Calibri"/>
              </a:rPr>
              <a:t>Despite </a:t>
            </a:r>
            <a:r>
              <a:rPr sz="3200" spc="-5" dirty="0">
                <a:latin typeface="Calibri"/>
                <a:cs typeface="Calibri"/>
              </a:rPr>
              <a:t>small, 1.9Mb genome,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problematic 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sequence:</a:t>
            </a:r>
            <a:endParaRPr sz="3200">
              <a:latin typeface="Calibri"/>
              <a:cs typeface="Calibri"/>
            </a:endParaRPr>
          </a:p>
          <a:p>
            <a:pPr marL="1155700" lvl="1" indent="-4572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400" spc="-5" dirty="0">
                <a:latin typeface="Calibri"/>
                <a:cs typeface="Calibri"/>
              </a:rPr>
              <a:t>GC: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32%</a:t>
            </a:r>
            <a:endParaRPr sz="2400">
              <a:latin typeface="Calibri"/>
              <a:cs typeface="Calibri"/>
            </a:endParaRPr>
          </a:p>
          <a:p>
            <a:pPr marL="1155700" lvl="1" indent="-4572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400" spc="-5" dirty="0">
                <a:latin typeface="Calibri"/>
                <a:cs typeface="Calibri"/>
              </a:rPr>
              <a:t>Slow </a:t>
            </a:r>
            <a:r>
              <a:rPr sz="2400" spc="-10" dirty="0">
                <a:latin typeface="Calibri"/>
                <a:cs typeface="Calibri"/>
              </a:rPr>
              <a:t>growing </a:t>
            </a:r>
            <a:r>
              <a:rPr sz="2400" spc="-5" dirty="0">
                <a:latin typeface="Calibri"/>
                <a:cs typeface="Calibri"/>
              </a:rPr>
              <a:t>(difficult </a:t>
            </a:r>
            <a:r>
              <a:rPr sz="2400" spc="-15" dirty="0">
                <a:latin typeface="Calibri"/>
                <a:cs typeface="Calibri"/>
              </a:rPr>
              <a:t>to get large </a:t>
            </a:r>
            <a:r>
              <a:rPr sz="2400" spc="-10" dirty="0">
                <a:latin typeface="Calibri"/>
                <a:cs typeface="Calibri"/>
              </a:rPr>
              <a:t>amounts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DNA)</a:t>
            </a:r>
            <a:endParaRPr sz="2400">
              <a:latin typeface="Calibri"/>
              <a:cs typeface="Calibri"/>
            </a:endParaRPr>
          </a:p>
          <a:p>
            <a:pPr marL="1155700" lvl="1" indent="-4572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400" spc="-10" dirty="0">
                <a:latin typeface="Calibri"/>
                <a:cs typeface="Calibri"/>
              </a:rPr>
              <a:t>Numerous </a:t>
            </a:r>
            <a:r>
              <a:rPr sz="2400" spc="-5" dirty="0">
                <a:latin typeface="Calibri"/>
                <a:cs typeface="Calibri"/>
              </a:rPr>
              <a:t>mobile elements/insertion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sequences.</a:t>
            </a:r>
            <a:endParaRPr sz="2400">
              <a:latin typeface="Calibri"/>
              <a:cs typeface="Calibri"/>
            </a:endParaRPr>
          </a:p>
          <a:p>
            <a:pPr marL="1155700" lvl="1" indent="-4572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400" spc="-10" dirty="0">
                <a:latin typeface="Calibri"/>
                <a:cs typeface="Calibri"/>
              </a:rPr>
              <a:t>Strains can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1-2 35kb pathogenicity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islands.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3265" y="1994154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10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" y="144780"/>
            <a:ext cx="1856232" cy="1738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8282" y="301351"/>
            <a:ext cx="7503159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Alignment </a:t>
            </a:r>
            <a:r>
              <a:rPr sz="3200" dirty="0"/>
              <a:t>of </a:t>
            </a:r>
            <a:r>
              <a:rPr sz="3200" spc="-20" dirty="0"/>
              <a:t>reference, </a:t>
            </a:r>
            <a:r>
              <a:rPr sz="3200" spc="-5" dirty="0"/>
              <a:t>MinION plus Illumina</a:t>
            </a:r>
            <a:endParaRPr sz="3200"/>
          </a:p>
          <a:p>
            <a:pPr marL="2283460">
              <a:lnSpc>
                <a:spcPct val="100000"/>
              </a:lnSpc>
              <a:spcBef>
                <a:spcPts val="5"/>
              </a:spcBef>
            </a:pPr>
            <a:r>
              <a:rPr sz="3200" spc="-30" dirty="0"/>
              <a:t>assembly, </a:t>
            </a:r>
            <a:r>
              <a:rPr sz="3200" spc="-5" dirty="0"/>
              <a:t>and </a:t>
            </a:r>
            <a:r>
              <a:rPr sz="3200" spc="-15" dirty="0"/>
              <a:t>PacBio</a:t>
            </a:r>
            <a:r>
              <a:rPr sz="3200" spc="35" dirty="0"/>
              <a:t> </a:t>
            </a:r>
            <a:r>
              <a:rPr sz="3200" spc="-30" dirty="0"/>
              <a:t>assembly.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0" y="1671828"/>
            <a:ext cx="10079735" cy="3482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822" y="2439162"/>
            <a:ext cx="2750820" cy="365760"/>
          </a:xfrm>
          <a:prstGeom prst="rect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libri"/>
                <a:cs typeface="Calibri"/>
              </a:rPr>
              <a:t>SchuS4 published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sequence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38" y="3579114"/>
            <a:ext cx="1737360" cy="365760"/>
          </a:xfrm>
          <a:prstGeom prst="rect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39420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alibri"/>
                <a:cs typeface="Calibri"/>
              </a:rPr>
              <a:t>FRAN258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02" y="4789170"/>
            <a:ext cx="2691765" cy="365760"/>
          </a:xfrm>
          <a:prstGeom prst="rect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libri"/>
                <a:cs typeface="Calibri"/>
              </a:rPr>
              <a:t>FRAN258 </a:t>
            </a:r>
            <a:r>
              <a:rPr sz="1800" spc="-10" dirty="0">
                <a:latin typeface="Calibri"/>
                <a:cs typeface="Calibri"/>
              </a:rPr>
              <a:t>PacBio </a:t>
            </a:r>
            <a:r>
              <a:rPr sz="1800" spc="-5" dirty="0">
                <a:latin typeface="Calibri"/>
                <a:cs typeface="Calibri"/>
              </a:rPr>
              <a:t>Assembly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4600" y="5719203"/>
            <a:ext cx="6474460" cy="11366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99085" marR="35560" indent="-286385">
              <a:lnSpc>
                <a:spcPct val="101699"/>
              </a:lnSpc>
              <a:spcBef>
                <a:spcPts val="6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Both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novo </a:t>
            </a:r>
            <a:r>
              <a:rPr sz="1800" spc="-5" dirty="0">
                <a:latin typeface="Calibri"/>
                <a:cs typeface="Calibri"/>
              </a:rPr>
              <a:t>assemblies </a:t>
            </a:r>
            <a:r>
              <a:rPr sz="1800" spc="-10" dirty="0">
                <a:latin typeface="Calibri"/>
                <a:cs typeface="Calibri"/>
              </a:rPr>
              <a:t>generally </a:t>
            </a:r>
            <a:r>
              <a:rPr sz="1800" spc="-5" dirty="0">
                <a:latin typeface="Calibri"/>
                <a:cs typeface="Calibri"/>
              </a:rPr>
              <a:t>resemble the SchuS4 </a:t>
            </a:r>
            <a:r>
              <a:rPr sz="1800" spc="-15" dirty="0">
                <a:latin typeface="Calibri"/>
                <a:cs typeface="Calibri"/>
              </a:rPr>
              <a:t>reference  </a:t>
            </a:r>
            <a:r>
              <a:rPr sz="1800" spc="-5" dirty="0">
                <a:latin typeface="Calibri"/>
                <a:cs typeface="Calibri"/>
              </a:rPr>
              <a:t>genome.</a:t>
            </a:r>
            <a:endParaRPr sz="1800">
              <a:latin typeface="Calibri"/>
              <a:cs typeface="Calibri"/>
            </a:endParaRPr>
          </a:p>
          <a:p>
            <a:pPr marL="299085" marR="5080" indent="-286385">
              <a:lnSpc>
                <a:spcPct val="101699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PacBio </a:t>
            </a:r>
            <a:r>
              <a:rPr sz="1800" spc="-5" dirty="0">
                <a:latin typeface="Calibri"/>
                <a:cs typeface="Calibri"/>
              </a:rPr>
              <a:t>assembly </a:t>
            </a:r>
            <a:r>
              <a:rPr sz="1800" spc="-10" dirty="0">
                <a:latin typeface="Calibri"/>
                <a:cs typeface="Calibri"/>
              </a:rPr>
              <a:t>breaks at </a:t>
            </a:r>
            <a:r>
              <a:rPr sz="1800" spc="-5" dirty="0">
                <a:latin typeface="Calibri"/>
                <a:cs typeface="Calibri"/>
              </a:rPr>
              <a:t>the pathogenicity islands, while the  MinION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Illumina assembly </a:t>
            </a:r>
            <a:r>
              <a:rPr sz="1800" spc="-15" dirty="0">
                <a:latin typeface="Calibri"/>
                <a:cs typeface="Calibri"/>
              </a:rPr>
              <a:t>generates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complete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contig.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6740" y="4765075"/>
            <a:ext cx="620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Contig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5519" y="4765075"/>
            <a:ext cx="620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Contig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6125" y="1558290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1355" y="112776"/>
            <a:ext cx="1464564" cy="1371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9943" y="570730"/>
            <a:ext cx="5466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Close up </a:t>
            </a:r>
            <a:r>
              <a:rPr sz="3200" dirty="0"/>
              <a:t>of </a:t>
            </a:r>
            <a:r>
              <a:rPr sz="3200" spc="-5" dirty="0"/>
              <a:t>25 kb </a:t>
            </a:r>
            <a:r>
              <a:rPr sz="3200" spc="-20" dirty="0"/>
              <a:t>inverted</a:t>
            </a:r>
            <a:r>
              <a:rPr sz="3200" spc="15" dirty="0"/>
              <a:t> </a:t>
            </a:r>
            <a:r>
              <a:rPr sz="3200" spc="-10" dirty="0"/>
              <a:t>region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0" y="1828800"/>
            <a:ext cx="10079735" cy="3381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18282" y="356692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225011" y="4419"/>
                </a:lnTo>
                <a:lnTo>
                  <a:pt x="178602" y="17162"/>
                </a:lnTo>
                <a:lnTo>
                  <a:pt x="135867" y="37453"/>
                </a:lnTo>
                <a:lnTo>
                  <a:pt x="97580" y="64518"/>
                </a:lnTo>
                <a:lnTo>
                  <a:pt x="64518" y="97580"/>
                </a:lnTo>
                <a:lnTo>
                  <a:pt x="37453" y="135867"/>
                </a:lnTo>
                <a:lnTo>
                  <a:pt x="17162" y="178602"/>
                </a:lnTo>
                <a:lnTo>
                  <a:pt x="4419" y="225011"/>
                </a:lnTo>
                <a:lnTo>
                  <a:pt x="0" y="274320"/>
                </a:lnTo>
                <a:lnTo>
                  <a:pt x="4419" y="323628"/>
                </a:lnTo>
                <a:lnTo>
                  <a:pt x="17162" y="370037"/>
                </a:lnTo>
                <a:lnTo>
                  <a:pt x="37453" y="412772"/>
                </a:lnTo>
                <a:lnTo>
                  <a:pt x="64518" y="451059"/>
                </a:lnTo>
                <a:lnTo>
                  <a:pt x="97580" y="484121"/>
                </a:lnTo>
                <a:lnTo>
                  <a:pt x="135867" y="511186"/>
                </a:lnTo>
                <a:lnTo>
                  <a:pt x="178602" y="531477"/>
                </a:lnTo>
                <a:lnTo>
                  <a:pt x="225011" y="544220"/>
                </a:lnTo>
                <a:lnTo>
                  <a:pt x="274319" y="548640"/>
                </a:lnTo>
                <a:lnTo>
                  <a:pt x="323628" y="544220"/>
                </a:lnTo>
                <a:lnTo>
                  <a:pt x="370037" y="531477"/>
                </a:lnTo>
                <a:lnTo>
                  <a:pt x="412772" y="511186"/>
                </a:lnTo>
                <a:lnTo>
                  <a:pt x="451059" y="484121"/>
                </a:lnTo>
                <a:lnTo>
                  <a:pt x="484121" y="451059"/>
                </a:lnTo>
                <a:lnTo>
                  <a:pt x="511186" y="412772"/>
                </a:lnTo>
                <a:lnTo>
                  <a:pt x="531477" y="370037"/>
                </a:lnTo>
                <a:lnTo>
                  <a:pt x="544220" y="323628"/>
                </a:lnTo>
                <a:lnTo>
                  <a:pt x="548640" y="274320"/>
                </a:lnTo>
                <a:lnTo>
                  <a:pt x="544220" y="225011"/>
                </a:lnTo>
                <a:lnTo>
                  <a:pt x="531477" y="178602"/>
                </a:lnTo>
                <a:lnTo>
                  <a:pt x="511186" y="135867"/>
                </a:lnTo>
                <a:lnTo>
                  <a:pt x="484121" y="97580"/>
                </a:lnTo>
                <a:lnTo>
                  <a:pt x="451059" y="64518"/>
                </a:lnTo>
                <a:lnTo>
                  <a:pt x="412772" y="37453"/>
                </a:lnTo>
                <a:lnTo>
                  <a:pt x="370037" y="17162"/>
                </a:lnTo>
                <a:lnTo>
                  <a:pt x="323628" y="441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465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07402" y="356692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11" y="4419"/>
                </a:lnTo>
                <a:lnTo>
                  <a:pt x="178602" y="17162"/>
                </a:lnTo>
                <a:lnTo>
                  <a:pt x="135867" y="37453"/>
                </a:lnTo>
                <a:lnTo>
                  <a:pt x="97580" y="64518"/>
                </a:lnTo>
                <a:lnTo>
                  <a:pt x="64518" y="97580"/>
                </a:lnTo>
                <a:lnTo>
                  <a:pt x="37453" y="135867"/>
                </a:lnTo>
                <a:lnTo>
                  <a:pt x="17162" y="178602"/>
                </a:lnTo>
                <a:lnTo>
                  <a:pt x="4419" y="225011"/>
                </a:lnTo>
                <a:lnTo>
                  <a:pt x="0" y="274320"/>
                </a:lnTo>
                <a:lnTo>
                  <a:pt x="4419" y="323628"/>
                </a:lnTo>
                <a:lnTo>
                  <a:pt x="17162" y="370037"/>
                </a:lnTo>
                <a:lnTo>
                  <a:pt x="37453" y="412772"/>
                </a:lnTo>
                <a:lnTo>
                  <a:pt x="64518" y="451059"/>
                </a:lnTo>
                <a:lnTo>
                  <a:pt x="97580" y="484121"/>
                </a:lnTo>
                <a:lnTo>
                  <a:pt x="135867" y="511186"/>
                </a:lnTo>
                <a:lnTo>
                  <a:pt x="178602" y="531477"/>
                </a:lnTo>
                <a:lnTo>
                  <a:pt x="225011" y="544220"/>
                </a:lnTo>
                <a:lnTo>
                  <a:pt x="274320" y="548640"/>
                </a:lnTo>
                <a:lnTo>
                  <a:pt x="323628" y="544220"/>
                </a:lnTo>
                <a:lnTo>
                  <a:pt x="370037" y="531477"/>
                </a:lnTo>
                <a:lnTo>
                  <a:pt x="412772" y="511186"/>
                </a:lnTo>
                <a:lnTo>
                  <a:pt x="451059" y="484121"/>
                </a:lnTo>
                <a:lnTo>
                  <a:pt x="484121" y="451059"/>
                </a:lnTo>
                <a:lnTo>
                  <a:pt x="511186" y="412772"/>
                </a:lnTo>
                <a:lnTo>
                  <a:pt x="531477" y="370037"/>
                </a:lnTo>
                <a:lnTo>
                  <a:pt x="544220" y="323628"/>
                </a:lnTo>
                <a:lnTo>
                  <a:pt x="548640" y="274320"/>
                </a:lnTo>
                <a:lnTo>
                  <a:pt x="544220" y="225011"/>
                </a:lnTo>
                <a:lnTo>
                  <a:pt x="531477" y="178602"/>
                </a:lnTo>
                <a:lnTo>
                  <a:pt x="511186" y="135867"/>
                </a:lnTo>
                <a:lnTo>
                  <a:pt x="484121" y="97580"/>
                </a:lnTo>
                <a:lnTo>
                  <a:pt x="451059" y="64518"/>
                </a:lnTo>
                <a:lnTo>
                  <a:pt x="412772" y="37453"/>
                </a:lnTo>
                <a:lnTo>
                  <a:pt x="370037" y="17162"/>
                </a:lnTo>
                <a:lnTo>
                  <a:pt x="323628" y="441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465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18282" y="356692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225011" y="4419"/>
                </a:lnTo>
                <a:lnTo>
                  <a:pt x="178602" y="17162"/>
                </a:lnTo>
                <a:lnTo>
                  <a:pt x="135867" y="37453"/>
                </a:lnTo>
                <a:lnTo>
                  <a:pt x="97580" y="64518"/>
                </a:lnTo>
                <a:lnTo>
                  <a:pt x="64518" y="97580"/>
                </a:lnTo>
                <a:lnTo>
                  <a:pt x="37453" y="135867"/>
                </a:lnTo>
                <a:lnTo>
                  <a:pt x="17162" y="178602"/>
                </a:lnTo>
                <a:lnTo>
                  <a:pt x="4419" y="225011"/>
                </a:lnTo>
                <a:lnTo>
                  <a:pt x="0" y="274320"/>
                </a:lnTo>
                <a:lnTo>
                  <a:pt x="4419" y="323628"/>
                </a:lnTo>
                <a:lnTo>
                  <a:pt x="17162" y="370037"/>
                </a:lnTo>
                <a:lnTo>
                  <a:pt x="37453" y="412772"/>
                </a:lnTo>
                <a:lnTo>
                  <a:pt x="64518" y="451059"/>
                </a:lnTo>
                <a:lnTo>
                  <a:pt x="97580" y="484121"/>
                </a:lnTo>
                <a:lnTo>
                  <a:pt x="135867" y="511186"/>
                </a:lnTo>
                <a:lnTo>
                  <a:pt x="178602" y="531477"/>
                </a:lnTo>
                <a:lnTo>
                  <a:pt x="225011" y="544220"/>
                </a:lnTo>
                <a:lnTo>
                  <a:pt x="274319" y="548640"/>
                </a:lnTo>
                <a:lnTo>
                  <a:pt x="323628" y="544220"/>
                </a:lnTo>
                <a:lnTo>
                  <a:pt x="370037" y="531477"/>
                </a:lnTo>
                <a:lnTo>
                  <a:pt x="412772" y="511186"/>
                </a:lnTo>
                <a:lnTo>
                  <a:pt x="451059" y="484121"/>
                </a:lnTo>
                <a:lnTo>
                  <a:pt x="484121" y="451059"/>
                </a:lnTo>
                <a:lnTo>
                  <a:pt x="511186" y="412772"/>
                </a:lnTo>
                <a:lnTo>
                  <a:pt x="531477" y="370037"/>
                </a:lnTo>
                <a:lnTo>
                  <a:pt x="544220" y="323628"/>
                </a:lnTo>
                <a:lnTo>
                  <a:pt x="548640" y="274320"/>
                </a:lnTo>
                <a:lnTo>
                  <a:pt x="544220" y="225011"/>
                </a:lnTo>
                <a:lnTo>
                  <a:pt x="531477" y="178602"/>
                </a:lnTo>
                <a:lnTo>
                  <a:pt x="511186" y="135867"/>
                </a:lnTo>
                <a:lnTo>
                  <a:pt x="484121" y="97580"/>
                </a:lnTo>
                <a:lnTo>
                  <a:pt x="451059" y="64518"/>
                </a:lnTo>
                <a:lnTo>
                  <a:pt x="412772" y="37453"/>
                </a:lnTo>
                <a:lnTo>
                  <a:pt x="370037" y="17162"/>
                </a:lnTo>
                <a:lnTo>
                  <a:pt x="323628" y="441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465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202" y="2795778"/>
            <a:ext cx="1765300" cy="154305"/>
          </a:xfrm>
          <a:prstGeom prst="rect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210"/>
              </a:lnSpc>
            </a:pPr>
            <a:r>
              <a:rPr sz="1200" dirty="0">
                <a:latin typeface="Calibri"/>
                <a:cs typeface="Calibri"/>
              </a:rPr>
              <a:t>SchuS4 published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sequence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581" y="3885438"/>
            <a:ext cx="1088390" cy="195580"/>
          </a:xfrm>
          <a:prstGeom prst="rect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9395">
              <a:lnSpc>
                <a:spcPts val="1405"/>
              </a:lnSpc>
            </a:pPr>
            <a:r>
              <a:rPr sz="1200" dirty="0">
                <a:latin typeface="Calibri"/>
                <a:cs typeface="Calibri"/>
              </a:rPr>
              <a:t>FRAN258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581" y="4936998"/>
            <a:ext cx="1664335" cy="262255"/>
          </a:xfrm>
          <a:prstGeom prst="rect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0795">
              <a:lnSpc>
                <a:spcPct val="100000"/>
              </a:lnSpc>
              <a:spcBef>
                <a:spcPts val="229"/>
              </a:spcBef>
            </a:pPr>
            <a:r>
              <a:rPr sz="1200" dirty="0">
                <a:latin typeface="Calibri"/>
                <a:cs typeface="Calibri"/>
              </a:rPr>
              <a:t>FRAN258 </a:t>
            </a:r>
            <a:r>
              <a:rPr sz="1200" spc="-5" dirty="0">
                <a:latin typeface="Calibri"/>
                <a:cs typeface="Calibri"/>
              </a:rPr>
              <a:t>PacBio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Assembly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35802" y="4032046"/>
            <a:ext cx="1453515" cy="1179830"/>
          </a:xfrm>
          <a:custGeom>
            <a:avLst/>
            <a:gdLst/>
            <a:ahLst/>
            <a:cxnLst/>
            <a:rect l="l" t="t" r="r" b="b"/>
            <a:pathLst>
              <a:path w="1453515" h="1179829">
                <a:moveTo>
                  <a:pt x="0" y="1179271"/>
                </a:moveTo>
                <a:lnTo>
                  <a:pt x="145327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01901" y="4032039"/>
            <a:ext cx="87630" cy="82550"/>
          </a:xfrm>
          <a:custGeom>
            <a:avLst/>
            <a:gdLst/>
            <a:ahLst/>
            <a:cxnLst/>
            <a:rect l="l" t="t" r="r" b="b"/>
            <a:pathLst>
              <a:path w="87629" h="82550">
                <a:moveTo>
                  <a:pt x="56019" y="82537"/>
                </a:moveTo>
                <a:lnTo>
                  <a:pt x="87172" y="0"/>
                </a:lnTo>
                <a:lnTo>
                  <a:pt x="0" y="135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5032" y="4032300"/>
            <a:ext cx="1362075" cy="1167130"/>
          </a:xfrm>
          <a:custGeom>
            <a:avLst/>
            <a:gdLst/>
            <a:ahLst/>
            <a:cxnLst/>
            <a:rect l="l" t="t" r="r" b="b"/>
            <a:pathLst>
              <a:path w="1362075" h="1167129">
                <a:moveTo>
                  <a:pt x="1362049" y="116682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85033" y="4032297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5" h="83820">
                <a:moveTo>
                  <a:pt x="28943" y="83337"/>
                </a:moveTo>
                <a:lnTo>
                  <a:pt x="0" y="0"/>
                </a:lnTo>
                <a:lnTo>
                  <a:pt x="86779" y="158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48898" y="5222275"/>
            <a:ext cx="6871970" cy="169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454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Mobile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Elements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2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Both assemblies identify the </a:t>
            </a:r>
            <a:r>
              <a:rPr sz="1800" spc="-10" dirty="0">
                <a:latin typeface="Calibri"/>
                <a:cs typeface="Calibri"/>
              </a:rPr>
              <a:t>inversion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correctly.</a:t>
            </a:r>
            <a:endParaRPr sz="1800">
              <a:latin typeface="Calibri"/>
              <a:cs typeface="Calibri"/>
            </a:endParaRPr>
          </a:p>
          <a:p>
            <a:pPr marL="299085" marR="248920" indent="-286385">
              <a:lnSpc>
                <a:spcPct val="101699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Note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orientation </a:t>
            </a:r>
            <a:r>
              <a:rPr sz="1800" spc="-5" dirty="0">
                <a:latin typeface="Calibri"/>
                <a:cs typeface="Calibri"/>
              </a:rPr>
              <a:t>of mobile elements. </a:t>
            </a:r>
            <a:r>
              <a:rPr sz="1800" spc="-10" dirty="0">
                <a:latin typeface="Calibri"/>
                <a:cs typeface="Calibri"/>
              </a:rPr>
              <a:t>Reads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extend into </a:t>
            </a:r>
            <a:r>
              <a:rPr sz="1800" spc="-5" dirty="0">
                <a:latin typeface="Calibri"/>
                <a:cs typeface="Calibri"/>
              </a:rPr>
              <a:t>the  </a:t>
            </a:r>
            <a:r>
              <a:rPr sz="1800" spc="-10" dirty="0">
                <a:latin typeface="Calibri"/>
                <a:cs typeface="Calibri"/>
              </a:rPr>
              <a:t>region from </a:t>
            </a:r>
            <a:r>
              <a:rPr sz="1800" spc="-5" dirty="0">
                <a:latin typeface="Calibri"/>
                <a:cs typeface="Calibri"/>
              </a:rPr>
              <a:t>only one side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informative.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Some MinION </a:t>
            </a:r>
            <a:r>
              <a:rPr sz="1800" spc="-10" dirty="0">
                <a:latin typeface="Calibri"/>
                <a:cs typeface="Calibri"/>
              </a:rPr>
              <a:t>reads completely overlap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circled regions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completely.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6125" y="1558290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1355" y="112776"/>
            <a:ext cx="1464564" cy="1371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3138" y="579142"/>
            <a:ext cx="7409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Close up </a:t>
            </a:r>
            <a:r>
              <a:rPr sz="3200" dirty="0"/>
              <a:t>of </a:t>
            </a:r>
            <a:r>
              <a:rPr sz="3200" i="1" spc="-5" dirty="0">
                <a:latin typeface="Calibri"/>
                <a:cs typeface="Calibri"/>
              </a:rPr>
              <a:t>Francisella </a:t>
            </a:r>
            <a:r>
              <a:rPr sz="3200" spc="-15" dirty="0"/>
              <a:t>Pathogenicity </a:t>
            </a:r>
            <a:r>
              <a:rPr sz="3200" spc="-5" dirty="0"/>
              <a:t>Island</a:t>
            </a:r>
            <a:r>
              <a:rPr sz="3200" spc="85" dirty="0"/>
              <a:t> </a:t>
            </a:r>
            <a:r>
              <a:rPr sz="3200" dirty="0"/>
              <a:t>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0921" y="6006866"/>
            <a:ext cx="4416425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PacBio </a:t>
            </a:r>
            <a:r>
              <a:rPr sz="1800" spc="-5" dirty="0">
                <a:latin typeface="Calibri"/>
                <a:cs typeface="Calibri"/>
              </a:rPr>
              <a:t>assembly </a:t>
            </a:r>
            <a:r>
              <a:rPr sz="1800" spc="-10" dirty="0">
                <a:latin typeface="Calibri"/>
                <a:cs typeface="Calibri"/>
              </a:rPr>
              <a:t>breaks </a:t>
            </a:r>
            <a:r>
              <a:rPr sz="1800" spc="-5" dirty="0">
                <a:latin typeface="Calibri"/>
                <a:cs typeface="Calibri"/>
              </a:rPr>
              <a:t>within FPI1.</a:t>
            </a:r>
            <a:endParaRPr sz="1800">
              <a:latin typeface="Calibri"/>
              <a:cs typeface="Calibri"/>
            </a:endParaRPr>
          </a:p>
          <a:p>
            <a:pPr marL="299085" marR="5080" indent="-286385">
              <a:lnSpc>
                <a:spcPct val="101699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5’ </a:t>
            </a:r>
            <a:r>
              <a:rPr sz="1800" dirty="0">
                <a:latin typeface="Calibri"/>
                <a:cs typeface="Calibri"/>
              </a:rPr>
              <a:t>end </a:t>
            </a:r>
            <a:r>
              <a:rPr sz="1800" spc="-5" dirty="0">
                <a:latin typeface="Calibri"/>
                <a:cs typeface="Calibri"/>
              </a:rPr>
              <a:t>of Contig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-10" dirty="0">
                <a:latin typeface="Calibri"/>
                <a:cs typeface="Calibri"/>
              </a:rPr>
              <a:t>overlaps </a:t>
            </a:r>
            <a:r>
              <a:rPr sz="1800" spc="-5" dirty="0">
                <a:latin typeface="Calibri"/>
                <a:cs typeface="Calibri"/>
              </a:rPr>
              <a:t>with 3’ of Contig 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5" dirty="0">
                <a:latin typeface="Calibri"/>
                <a:cs typeface="Calibri"/>
              </a:rPr>
              <a:t>of the </a:t>
            </a:r>
            <a:r>
              <a:rPr sz="1800" spc="-10" dirty="0">
                <a:latin typeface="Calibri"/>
                <a:cs typeface="Calibri"/>
              </a:rPr>
              <a:t>PacBio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assembly.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987296"/>
            <a:ext cx="10079735" cy="3441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346" y="4066794"/>
            <a:ext cx="1088390" cy="195580"/>
          </a:xfrm>
          <a:prstGeom prst="rect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9395">
              <a:lnSpc>
                <a:spcPts val="1410"/>
              </a:lnSpc>
            </a:pPr>
            <a:r>
              <a:rPr sz="1200" dirty="0">
                <a:latin typeface="Calibri"/>
                <a:cs typeface="Calibri"/>
              </a:rPr>
              <a:t>FRAN258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482" y="3713226"/>
            <a:ext cx="6297295" cy="548640"/>
          </a:xfrm>
          <a:custGeom>
            <a:avLst/>
            <a:gdLst/>
            <a:ahLst/>
            <a:cxnLst/>
            <a:rect l="l" t="t" r="r" b="b"/>
            <a:pathLst>
              <a:path w="6297295" h="548639">
                <a:moveTo>
                  <a:pt x="3148584" y="0"/>
                </a:moveTo>
                <a:lnTo>
                  <a:pt x="3068564" y="86"/>
                </a:lnTo>
                <a:lnTo>
                  <a:pt x="2989035" y="346"/>
                </a:lnTo>
                <a:lnTo>
                  <a:pt x="2910022" y="775"/>
                </a:lnTo>
                <a:lnTo>
                  <a:pt x="2831546" y="1373"/>
                </a:lnTo>
                <a:lnTo>
                  <a:pt x="2753633" y="2137"/>
                </a:lnTo>
                <a:lnTo>
                  <a:pt x="2676305" y="3065"/>
                </a:lnTo>
                <a:lnTo>
                  <a:pt x="2599586" y="4155"/>
                </a:lnTo>
                <a:lnTo>
                  <a:pt x="2523501" y="5405"/>
                </a:lnTo>
                <a:lnTo>
                  <a:pt x="2448071" y="6814"/>
                </a:lnTo>
                <a:lnTo>
                  <a:pt x="2373322" y="8378"/>
                </a:lnTo>
                <a:lnTo>
                  <a:pt x="2299276" y="10096"/>
                </a:lnTo>
                <a:lnTo>
                  <a:pt x="2225957" y="11965"/>
                </a:lnTo>
                <a:lnTo>
                  <a:pt x="2153390" y="13985"/>
                </a:lnTo>
                <a:lnTo>
                  <a:pt x="2081596" y="16152"/>
                </a:lnTo>
                <a:lnTo>
                  <a:pt x="2010601" y="18465"/>
                </a:lnTo>
                <a:lnTo>
                  <a:pt x="1940427" y="20921"/>
                </a:lnTo>
                <a:lnTo>
                  <a:pt x="1871099" y="23519"/>
                </a:lnTo>
                <a:lnTo>
                  <a:pt x="1802639" y="26256"/>
                </a:lnTo>
                <a:lnTo>
                  <a:pt x="1735072" y="29131"/>
                </a:lnTo>
                <a:lnTo>
                  <a:pt x="1668421" y="32141"/>
                </a:lnTo>
                <a:lnTo>
                  <a:pt x="1602709" y="35285"/>
                </a:lnTo>
                <a:lnTo>
                  <a:pt x="1537961" y="38559"/>
                </a:lnTo>
                <a:lnTo>
                  <a:pt x="1474200" y="41963"/>
                </a:lnTo>
                <a:lnTo>
                  <a:pt x="1411449" y="45494"/>
                </a:lnTo>
                <a:lnTo>
                  <a:pt x="1349732" y="49150"/>
                </a:lnTo>
                <a:lnTo>
                  <a:pt x="1289073" y="52929"/>
                </a:lnTo>
                <a:lnTo>
                  <a:pt x="1229495" y="56828"/>
                </a:lnTo>
                <a:lnTo>
                  <a:pt x="1171022" y="60847"/>
                </a:lnTo>
                <a:lnTo>
                  <a:pt x="1113678" y="64983"/>
                </a:lnTo>
                <a:lnTo>
                  <a:pt x="1057486" y="69233"/>
                </a:lnTo>
                <a:lnTo>
                  <a:pt x="1002469" y="73596"/>
                </a:lnTo>
                <a:lnTo>
                  <a:pt x="948652" y="78070"/>
                </a:lnTo>
                <a:lnTo>
                  <a:pt x="896058" y="82652"/>
                </a:lnTo>
                <a:lnTo>
                  <a:pt x="844710" y="87341"/>
                </a:lnTo>
                <a:lnTo>
                  <a:pt x="794632" y="92134"/>
                </a:lnTo>
                <a:lnTo>
                  <a:pt x="745848" y="97030"/>
                </a:lnTo>
                <a:lnTo>
                  <a:pt x="698382" y="102026"/>
                </a:lnTo>
                <a:lnTo>
                  <a:pt x="652256" y="107121"/>
                </a:lnTo>
                <a:lnTo>
                  <a:pt x="607495" y="112312"/>
                </a:lnTo>
                <a:lnTo>
                  <a:pt x="564122" y="117597"/>
                </a:lnTo>
                <a:lnTo>
                  <a:pt x="522161" y="122974"/>
                </a:lnTo>
                <a:lnTo>
                  <a:pt x="481635" y="128441"/>
                </a:lnTo>
                <a:lnTo>
                  <a:pt x="442569" y="133996"/>
                </a:lnTo>
                <a:lnTo>
                  <a:pt x="368907" y="145362"/>
                </a:lnTo>
                <a:lnTo>
                  <a:pt x="301364" y="157056"/>
                </a:lnTo>
                <a:lnTo>
                  <a:pt x="240129" y="169061"/>
                </a:lnTo>
                <a:lnTo>
                  <a:pt x="185391" y="181360"/>
                </a:lnTo>
                <a:lnTo>
                  <a:pt x="137338" y="193937"/>
                </a:lnTo>
                <a:lnTo>
                  <a:pt x="96161" y="206776"/>
                </a:lnTo>
                <a:lnTo>
                  <a:pt x="47697" y="226489"/>
                </a:lnTo>
                <a:lnTo>
                  <a:pt x="8902" y="253535"/>
                </a:lnTo>
                <a:lnTo>
                  <a:pt x="0" y="274320"/>
                </a:lnTo>
                <a:lnTo>
                  <a:pt x="997" y="281291"/>
                </a:lnTo>
                <a:lnTo>
                  <a:pt x="35184" y="315466"/>
                </a:lnTo>
                <a:lnTo>
                  <a:pt x="78209" y="335350"/>
                </a:lnTo>
                <a:lnTo>
                  <a:pt x="115878" y="348314"/>
                </a:lnTo>
                <a:lnTo>
                  <a:pt x="160517" y="361024"/>
                </a:lnTo>
                <a:lnTo>
                  <a:pt x="211936" y="373464"/>
                </a:lnTo>
                <a:lnTo>
                  <a:pt x="269946" y="385619"/>
                </a:lnTo>
                <a:lnTo>
                  <a:pt x="334358" y="397470"/>
                </a:lnTo>
                <a:lnTo>
                  <a:pt x="404985" y="409002"/>
                </a:lnTo>
                <a:lnTo>
                  <a:pt x="481635" y="420198"/>
                </a:lnTo>
                <a:lnTo>
                  <a:pt x="522161" y="425665"/>
                </a:lnTo>
                <a:lnTo>
                  <a:pt x="564122" y="431042"/>
                </a:lnTo>
                <a:lnTo>
                  <a:pt x="607495" y="436327"/>
                </a:lnTo>
                <a:lnTo>
                  <a:pt x="652256" y="441518"/>
                </a:lnTo>
                <a:lnTo>
                  <a:pt x="698382" y="446613"/>
                </a:lnTo>
                <a:lnTo>
                  <a:pt x="745848" y="451609"/>
                </a:lnTo>
                <a:lnTo>
                  <a:pt x="794632" y="456505"/>
                </a:lnTo>
                <a:lnTo>
                  <a:pt x="844710" y="461298"/>
                </a:lnTo>
                <a:lnTo>
                  <a:pt x="896058" y="465987"/>
                </a:lnTo>
                <a:lnTo>
                  <a:pt x="948652" y="470569"/>
                </a:lnTo>
                <a:lnTo>
                  <a:pt x="1002469" y="475043"/>
                </a:lnTo>
                <a:lnTo>
                  <a:pt x="1057486" y="479406"/>
                </a:lnTo>
                <a:lnTo>
                  <a:pt x="1113678" y="483656"/>
                </a:lnTo>
                <a:lnTo>
                  <a:pt x="1171022" y="487792"/>
                </a:lnTo>
                <a:lnTo>
                  <a:pt x="1229495" y="491811"/>
                </a:lnTo>
                <a:lnTo>
                  <a:pt x="1289073" y="495710"/>
                </a:lnTo>
                <a:lnTo>
                  <a:pt x="1349732" y="499489"/>
                </a:lnTo>
                <a:lnTo>
                  <a:pt x="1411449" y="503145"/>
                </a:lnTo>
                <a:lnTo>
                  <a:pt x="1474200" y="506676"/>
                </a:lnTo>
                <a:lnTo>
                  <a:pt x="1537961" y="510080"/>
                </a:lnTo>
                <a:lnTo>
                  <a:pt x="1602709" y="513354"/>
                </a:lnTo>
                <a:lnTo>
                  <a:pt x="1668421" y="516498"/>
                </a:lnTo>
                <a:lnTo>
                  <a:pt x="1735072" y="519508"/>
                </a:lnTo>
                <a:lnTo>
                  <a:pt x="1802639" y="522383"/>
                </a:lnTo>
                <a:lnTo>
                  <a:pt x="1871099" y="525120"/>
                </a:lnTo>
                <a:lnTo>
                  <a:pt x="1940427" y="527718"/>
                </a:lnTo>
                <a:lnTo>
                  <a:pt x="2010601" y="530174"/>
                </a:lnTo>
                <a:lnTo>
                  <a:pt x="2081596" y="532487"/>
                </a:lnTo>
                <a:lnTo>
                  <a:pt x="2153390" y="534654"/>
                </a:lnTo>
                <a:lnTo>
                  <a:pt x="2225957" y="536674"/>
                </a:lnTo>
                <a:lnTo>
                  <a:pt x="2299276" y="538543"/>
                </a:lnTo>
                <a:lnTo>
                  <a:pt x="2373322" y="540261"/>
                </a:lnTo>
                <a:lnTo>
                  <a:pt x="2448071" y="541825"/>
                </a:lnTo>
                <a:lnTo>
                  <a:pt x="2523501" y="543234"/>
                </a:lnTo>
                <a:lnTo>
                  <a:pt x="2599586" y="544484"/>
                </a:lnTo>
                <a:lnTo>
                  <a:pt x="2676305" y="545574"/>
                </a:lnTo>
                <a:lnTo>
                  <a:pt x="2753633" y="546502"/>
                </a:lnTo>
                <a:lnTo>
                  <a:pt x="2831546" y="547266"/>
                </a:lnTo>
                <a:lnTo>
                  <a:pt x="2910022" y="547864"/>
                </a:lnTo>
                <a:lnTo>
                  <a:pt x="2989035" y="548293"/>
                </a:lnTo>
                <a:lnTo>
                  <a:pt x="3068564" y="548553"/>
                </a:lnTo>
                <a:lnTo>
                  <a:pt x="3148584" y="548640"/>
                </a:lnTo>
                <a:lnTo>
                  <a:pt x="3228603" y="548553"/>
                </a:lnTo>
                <a:lnTo>
                  <a:pt x="3308132" y="548293"/>
                </a:lnTo>
                <a:lnTo>
                  <a:pt x="3387145" y="547864"/>
                </a:lnTo>
                <a:lnTo>
                  <a:pt x="3465621" y="547266"/>
                </a:lnTo>
                <a:lnTo>
                  <a:pt x="3543534" y="546502"/>
                </a:lnTo>
                <a:lnTo>
                  <a:pt x="3620862" y="545574"/>
                </a:lnTo>
                <a:lnTo>
                  <a:pt x="3697581" y="544484"/>
                </a:lnTo>
                <a:lnTo>
                  <a:pt x="3773666" y="543234"/>
                </a:lnTo>
                <a:lnTo>
                  <a:pt x="3849096" y="541825"/>
                </a:lnTo>
                <a:lnTo>
                  <a:pt x="3923845" y="540261"/>
                </a:lnTo>
                <a:lnTo>
                  <a:pt x="3997891" y="538543"/>
                </a:lnTo>
                <a:lnTo>
                  <a:pt x="4071210" y="536674"/>
                </a:lnTo>
                <a:lnTo>
                  <a:pt x="4143777" y="534654"/>
                </a:lnTo>
                <a:lnTo>
                  <a:pt x="4215571" y="532487"/>
                </a:lnTo>
                <a:lnTo>
                  <a:pt x="4286566" y="530174"/>
                </a:lnTo>
                <a:lnTo>
                  <a:pt x="4356740" y="527718"/>
                </a:lnTo>
                <a:lnTo>
                  <a:pt x="4426068" y="525120"/>
                </a:lnTo>
                <a:lnTo>
                  <a:pt x="4494528" y="522383"/>
                </a:lnTo>
                <a:lnTo>
                  <a:pt x="4562095" y="519508"/>
                </a:lnTo>
                <a:lnTo>
                  <a:pt x="4628746" y="516498"/>
                </a:lnTo>
                <a:lnTo>
                  <a:pt x="4694458" y="513354"/>
                </a:lnTo>
                <a:lnTo>
                  <a:pt x="4759206" y="510080"/>
                </a:lnTo>
                <a:lnTo>
                  <a:pt x="4822967" y="506676"/>
                </a:lnTo>
                <a:lnTo>
                  <a:pt x="4885718" y="503145"/>
                </a:lnTo>
                <a:lnTo>
                  <a:pt x="4947435" y="499489"/>
                </a:lnTo>
                <a:lnTo>
                  <a:pt x="5008094" y="495710"/>
                </a:lnTo>
                <a:lnTo>
                  <a:pt x="5067672" y="491811"/>
                </a:lnTo>
                <a:lnTo>
                  <a:pt x="5126145" y="487792"/>
                </a:lnTo>
                <a:lnTo>
                  <a:pt x="5183489" y="483656"/>
                </a:lnTo>
                <a:lnTo>
                  <a:pt x="5239681" y="479406"/>
                </a:lnTo>
                <a:lnTo>
                  <a:pt x="5294698" y="475043"/>
                </a:lnTo>
                <a:lnTo>
                  <a:pt x="5348515" y="470569"/>
                </a:lnTo>
                <a:lnTo>
                  <a:pt x="5401109" y="465987"/>
                </a:lnTo>
                <a:lnTo>
                  <a:pt x="5452457" y="461298"/>
                </a:lnTo>
                <a:lnTo>
                  <a:pt x="5502535" y="456505"/>
                </a:lnTo>
                <a:lnTo>
                  <a:pt x="5551319" y="451609"/>
                </a:lnTo>
                <a:lnTo>
                  <a:pt x="5598785" y="446613"/>
                </a:lnTo>
                <a:lnTo>
                  <a:pt x="5644911" y="441518"/>
                </a:lnTo>
                <a:lnTo>
                  <a:pt x="5689672" y="436327"/>
                </a:lnTo>
                <a:lnTo>
                  <a:pt x="5733045" y="431042"/>
                </a:lnTo>
                <a:lnTo>
                  <a:pt x="5775006" y="425665"/>
                </a:lnTo>
                <a:lnTo>
                  <a:pt x="5815532" y="420198"/>
                </a:lnTo>
                <a:lnTo>
                  <a:pt x="5854598" y="414643"/>
                </a:lnTo>
                <a:lnTo>
                  <a:pt x="5928260" y="403277"/>
                </a:lnTo>
                <a:lnTo>
                  <a:pt x="5995803" y="391583"/>
                </a:lnTo>
                <a:lnTo>
                  <a:pt x="6057038" y="379578"/>
                </a:lnTo>
                <a:lnTo>
                  <a:pt x="6111776" y="367279"/>
                </a:lnTo>
                <a:lnTo>
                  <a:pt x="6159829" y="354702"/>
                </a:lnTo>
                <a:lnTo>
                  <a:pt x="6201006" y="341863"/>
                </a:lnTo>
                <a:lnTo>
                  <a:pt x="6249470" y="322150"/>
                </a:lnTo>
                <a:lnTo>
                  <a:pt x="6288265" y="295104"/>
                </a:lnTo>
                <a:lnTo>
                  <a:pt x="6297168" y="274320"/>
                </a:lnTo>
                <a:lnTo>
                  <a:pt x="6296170" y="267348"/>
                </a:lnTo>
                <a:lnTo>
                  <a:pt x="6261983" y="233173"/>
                </a:lnTo>
                <a:lnTo>
                  <a:pt x="6218958" y="213289"/>
                </a:lnTo>
                <a:lnTo>
                  <a:pt x="6181289" y="200325"/>
                </a:lnTo>
                <a:lnTo>
                  <a:pt x="6136650" y="187615"/>
                </a:lnTo>
                <a:lnTo>
                  <a:pt x="6085231" y="175175"/>
                </a:lnTo>
                <a:lnTo>
                  <a:pt x="6027221" y="163020"/>
                </a:lnTo>
                <a:lnTo>
                  <a:pt x="5962809" y="151169"/>
                </a:lnTo>
                <a:lnTo>
                  <a:pt x="5892182" y="139637"/>
                </a:lnTo>
                <a:lnTo>
                  <a:pt x="5815532" y="128441"/>
                </a:lnTo>
                <a:lnTo>
                  <a:pt x="5775006" y="122974"/>
                </a:lnTo>
                <a:lnTo>
                  <a:pt x="5733045" y="117597"/>
                </a:lnTo>
                <a:lnTo>
                  <a:pt x="5689672" y="112312"/>
                </a:lnTo>
                <a:lnTo>
                  <a:pt x="5644911" y="107121"/>
                </a:lnTo>
                <a:lnTo>
                  <a:pt x="5598785" y="102026"/>
                </a:lnTo>
                <a:lnTo>
                  <a:pt x="5551319" y="97030"/>
                </a:lnTo>
                <a:lnTo>
                  <a:pt x="5502535" y="92134"/>
                </a:lnTo>
                <a:lnTo>
                  <a:pt x="5452457" y="87341"/>
                </a:lnTo>
                <a:lnTo>
                  <a:pt x="5401109" y="82652"/>
                </a:lnTo>
                <a:lnTo>
                  <a:pt x="5348515" y="78070"/>
                </a:lnTo>
                <a:lnTo>
                  <a:pt x="5294698" y="73596"/>
                </a:lnTo>
                <a:lnTo>
                  <a:pt x="5239681" y="69233"/>
                </a:lnTo>
                <a:lnTo>
                  <a:pt x="5183489" y="64983"/>
                </a:lnTo>
                <a:lnTo>
                  <a:pt x="5126145" y="60847"/>
                </a:lnTo>
                <a:lnTo>
                  <a:pt x="5067672" y="56828"/>
                </a:lnTo>
                <a:lnTo>
                  <a:pt x="5008094" y="52929"/>
                </a:lnTo>
                <a:lnTo>
                  <a:pt x="4947435" y="49150"/>
                </a:lnTo>
                <a:lnTo>
                  <a:pt x="4885718" y="45494"/>
                </a:lnTo>
                <a:lnTo>
                  <a:pt x="4822967" y="41963"/>
                </a:lnTo>
                <a:lnTo>
                  <a:pt x="4759206" y="38559"/>
                </a:lnTo>
                <a:lnTo>
                  <a:pt x="4694458" y="35285"/>
                </a:lnTo>
                <a:lnTo>
                  <a:pt x="4628746" y="32141"/>
                </a:lnTo>
                <a:lnTo>
                  <a:pt x="4562095" y="29131"/>
                </a:lnTo>
                <a:lnTo>
                  <a:pt x="4494528" y="26256"/>
                </a:lnTo>
                <a:lnTo>
                  <a:pt x="4426068" y="23519"/>
                </a:lnTo>
                <a:lnTo>
                  <a:pt x="4356740" y="20921"/>
                </a:lnTo>
                <a:lnTo>
                  <a:pt x="4286566" y="18465"/>
                </a:lnTo>
                <a:lnTo>
                  <a:pt x="4215571" y="16152"/>
                </a:lnTo>
                <a:lnTo>
                  <a:pt x="4143777" y="13985"/>
                </a:lnTo>
                <a:lnTo>
                  <a:pt x="4071210" y="11965"/>
                </a:lnTo>
                <a:lnTo>
                  <a:pt x="3997891" y="10096"/>
                </a:lnTo>
                <a:lnTo>
                  <a:pt x="3923845" y="8378"/>
                </a:lnTo>
                <a:lnTo>
                  <a:pt x="3849096" y="6814"/>
                </a:lnTo>
                <a:lnTo>
                  <a:pt x="3773666" y="5405"/>
                </a:lnTo>
                <a:lnTo>
                  <a:pt x="3697581" y="4155"/>
                </a:lnTo>
                <a:lnTo>
                  <a:pt x="3620862" y="3065"/>
                </a:lnTo>
                <a:lnTo>
                  <a:pt x="3543534" y="2137"/>
                </a:lnTo>
                <a:lnTo>
                  <a:pt x="3465621" y="1373"/>
                </a:lnTo>
                <a:lnTo>
                  <a:pt x="3387145" y="775"/>
                </a:lnTo>
                <a:lnTo>
                  <a:pt x="3308132" y="346"/>
                </a:lnTo>
                <a:lnTo>
                  <a:pt x="3228603" y="86"/>
                </a:lnTo>
                <a:lnTo>
                  <a:pt x="3148584" y="0"/>
                </a:lnTo>
                <a:close/>
              </a:path>
            </a:pathLst>
          </a:custGeom>
          <a:ln w="3175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81521" y="4915591"/>
            <a:ext cx="620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Contig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33661" y="4915591"/>
            <a:ext cx="620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Contig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634" y="2946654"/>
            <a:ext cx="1766570" cy="154305"/>
          </a:xfrm>
          <a:prstGeom prst="rect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ts val="1210"/>
              </a:lnSpc>
            </a:pPr>
            <a:r>
              <a:rPr sz="1200" dirty="0">
                <a:latin typeface="Calibri"/>
                <a:cs typeface="Calibri"/>
              </a:rPr>
              <a:t>SchuS4 published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sequence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106" y="5165598"/>
            <a:ext cx="1664335" cy="264160"/>
          </a:xfrm>
          <a:prstGeom prst="rect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0795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FRAN258 </a:t>
            </a:r>
            <a:r>
              <a:rPr sz="1200" spc="-5" dirty="0">
                <a:latin typeface="Calibri"/>
                <a:cs typeface="Calibri"/>
              </a:rPr>
              <a:t>PacBio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Assembly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6125" y="1558290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1355" y="112776"/>
            <a:ext cx="1464564" cy="1371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2403" y="640952"/>
            <a:ext cx="7409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Close up </a:t>
            </a:r>
            <a:r>
              <a:rPr sz="3200" dirty="0"/>
              <a:t>of </a:t>
            </a:r>
            <a:r>
              <a:rPr sz="3200" i="1" spc="-5" dirty="0">
                <a:latin typeface="Calibri"/>
                <a:cs typeface="Calibri"/>
              </a:rPr>
              <a:t>Francisella </a:t>
            </a:r>
            <a:r>
              <a:rPr sz="3200" spc="-15" dirty="0"/>
              <a:t>Pathogenicity </a:t>
            </a:r>
            <a:r>
              <a:rPr sz="3200" spc="-5" dirty="0"/>
              <a:t>Island</a:t>
            </a:r>
            <a:r>
              <a:rPr sz="3200" spc="85" dirty="0"/>
              <a:t> </a:t>
            </a:r>
            <a:r>
              <a:rPr sz="3200" dirty="0"/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906524"/>
            <a:ext cx="10079735" cy="3396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3949446"/>
            <a:ext cx="1188720" cy="195580"/>
          </a:xfrm>
          <a:custGeom>
            <a:avLst/>
            <a:gdLst/>
            <a:ahLst/>
            <a:cxnLst/>
            <a:rect l="l" t="t" r="r" b="b"/>
            <a:pathLst>
              <a:path w="1188720" h="195579">
                <a:moveTo>
                  <a:pt x="0" y="195072"/>
                </a:moveTo>
                <a:lnTo>
                  <a:pt x="1188720" y="195072"/>
                </a:lnTo>
                <a:lnTo>
                  <a:pt x="1188720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solidFill>
            <a:srgbClr val="729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1" y="3949446"/>
            <a:ext cx="1188720" cy="195580"/>
          </a:xfrm>
          <a:prstGeom prst="rect">
            <a:avLst/>
          </a:prstGeom>
          <a:ln w="3175">
            <a:solidFill>
              <a:srgbClr val="3465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0195">
              <a:lnSpc>
                <a:spcPts val="1405"/>
              </a:lnSpc>
            </a:pPr>
            <a:r>
              <a:rPr sz="1200" dirty="0">
                <a:latin typeface="Calibri"/>
                <a:cs typeface="Calibri"/>
              </a:rPr>
              <a:t>FRAN258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8897" y="3588258"/>
            <a:ext cx="7701280" cy="548640"/>
          </a:xfrm>
          <a:custGeom>
            <a:avLst/>
            <a:gdLst/>
            <a:ahLst/>
            <a:cxnLst/>
            <a:rect l="l" t="t" r="r" b="b"/>
            <a:pathLst>
              <a:path w="7701280" h="548639">
                <a:moveTo>
                  <a:pt x="3850386" y="0"/>
                </a:moveTo>
                <a:lnTo>
                  <a:pt x="3769828" y="58"/>
                </a:lnTo>
                <a:lnTo>
                  <a:pt x="3689674" y="234"/>
                </a:lnTo>
                <a:lnTo>
                  <a:pt x="3609939" y="526"/>
                </a:lnTo>
                <a:lnTo>
                  <a:pt x="3530639" y="932"/>
                </a:lnTo>
                <a:lnTo>
                  <a:pt x="3451791" y="1452"/>
                </a:lnTo>
                <a:lnTo>
                  <a:pt x="3373410" y="2084"/>
                </a:lnTo>
                <a:lnTo>
                  <a:pt x="3295513" y="2827"/>
                </a:lnTo>
                <a:lnTo>
                  <a:pt x="3218115" y="3680"/>
                </a:lnTo>
                <a:lnTo>
                  <a:pt x="3141233" y="4642"/>
                </a:lnTo>
                <a:lnTo>
                  <a:pt x="3064883" y="5712"/>
                </a:lnTo>
                <a:lnTo>
                  <a:pt x="2989081" y="6889"/>
                </a:lnTo>
                <a:lnTo>
                  <a:pt x="2913843" y="8171"/>
                </a:lnTo>
                <a:lnTo>
                  <a:pt x="2839185" y="9558"/>
                </a:lnTo>
                <a:lnTo>
                  <a:pt x="2765122" y="11047"/>
                </a:lnTo>
                <a:lnTo>
                  <a:pt x="2691673" y="12639"/>
                </a:lnTo>
                <a:lnTo>
                  <a:pt x="2618851" y="14331"/>
                </a:lnTo>
                <a:lnTo>
                  <a:pt x="2546674" y="16124"/>
                </a:lnTo>
                <a:lnTo>
                  <a:pt x="2475157" y="18015"/>
                </a:lnTo>
                <a:lnTo>
                  <a:pt x="2404316" y="20003"/>
                </a:lnTo>
                <a:lnTo>
                  <a:pt x="2334169" y="22088"/>
                </a:lnTo>
                <a:lnTo>
                  <a:pt x="2264730" y="24268"/>
                </a:lnTo>
                <a:lnTo>
                  <a:pt x="2196015" y="26541"/>
                </a:lnTo>
                <a:lnTo>
                  <a:pt x="2128042" y="28908"/>
                </a:lnTo>
                <a:lnTo>
                  <a:pt x="2060825" y="31367"/>
                </a:lnTo>
                <a:lnTo>
                  <a:pt x="1994382" y="33916"/>
                </a:lnTo>
                <a:lnTo>
                  <a:pt x="1928727" y="36554"/>
                </a:lnTo>
                <a:lnTo>
                  <a:pt x="1863878" y="39281"/>
                </a:lnTo>
                <a:lnTo>
                  <a:pt x="1799849" y="42095"/>
                </a:lnTo>
                <a:lnTo>
                  <a:pt x="1736658" y="44995"/>
                </a:lnTo>
                <a:lnTo>
                  <a:pt x="1674321" y="47979"/>
                </a:lnTo>
                <a:lnTo>
                  <a:pt x="1612853" y="51048"/>
                </a:lnTo>
                <a:lnTo>
                  <a:pt x="1552270" y="54199"/>
                </a:lnTo>
                <a:lnTo>
                  <a:pt x="1492589" y="57431"/>
                </a:lnTo>
                <a:lnTo>
                  <a:pt x="1433826" y="60744"/>
                </a:lnTo>
                <a:lnTo>
                  <a:pt x="1375996" y="64136"/>
                </a:lnTo>
                <a:lnTo>
                  <a:pt x="1319117" y="67606"/>
                </a:lnTo>
                <a:lnTo>
                  <a:pt x="1263203" y="71152"/>
                </a:lnTo>
                <a:lnTo>
                  <a:pt x="1208271" y="74775"/>
                </a:lnTo>
                <a:lnTo>
                  <a:pt x="1154338" y="78472"/>
                </a:lnTo>
                <a:lnTo>
                  <a:pt x="1101418" y="82242"/>
                </a:lnTo>
                <a:lnTo>
                  <a:pt x="1049529" y="86084"/>
                </a:lnTo>
                <a:lnTo>
                  <a:pt x="998686" y="89998"/>
                </a:lnTo>
                <a:lnTo>
                  <a:pt x="948905" y="93982"/>
                </a:lnTo>
                <a:lnTo>
                  <a:pt x="900203" y="98034"/>
                </a:lnTo>
                <a:lnTo>
                  <a:pt x="852596" y="102154"/>
                </a:lnTo>
                <a:lnTo>
                  <a:pt x="806099" y="106341"/>
                </a:lnTo>
                <a:lnTo>
                  <a:pt x="760729" y="110593"/>
                </a:lnTo>
                <a:lnTo>
                  <a:pt x="716501" y="114909"/>
                </a:lnTo>
                <a:lnTo>
                  <a:pt x="673433" y="119288"/>
                </a:lnTo>
                <a:lnTo>
                  <a:pt x="631539" y="123730"/>
                </a:lnTo>
                <a:lnTo>
                  <a:pt x="590836" y="128232"/>
                </a:lnTo>
                <a:lnTo>
                  <a:pt x="551341" y="132793"/>
                </a:lnTo>
                <a:lnTo>
                  <a:pt x="513069" y="137413"/>
                </a:lnTo>
                <a:lnTo>
                  <a:pt x="440258" y="146825"/>
                </a:lnTo>
                <a:lnTo>
                  <a:pt x="372533" y="156456"/>
                </a:lnTo>
                <a:lnTo>
                  <a:pt x="310022" y="166299"/>
                </a:lnTo>
                <a:lnTo>
                  <a:pt x="252854" y="176344"/>
                </a:lnTo>
                <a:lnTo>
                  <a:pt x="201158" y="186581"/>
                </a:lnTo>
                <a:lnTo>
                  <a:pt x="155062" y="197002"/>
                </a:lnTo>
                <a:lnTo>
                  <a:pt x="114695" y="207597"/>
                </a:lnTo>
                <a:lnTo>
                  <a:pt x="65167" y="223797"/>
                </a:lnTo>
                <a:lnTo>
                  <a:pt x="29252" y="240338"/>
                </a:lnTo>
                <a:lnTo>
                  <a:pt x="825" y="268580"/>
                </a:lnTo>
                <a:lnTo>
                  <a:pt x="0" y="274320"/>
                </a:lnTo>
                <a:lnTo>
                  <a:pt x="825" y="280059"/>
                </a:lnTo>
                <a:lnTo>
                  <a:pt x="29252" y="308301"/>
                </a:lnTo>
                <a:lnTo>
                  <a:pt x="65167" y="324842"/>
                </a:lnTo>
                <a:lnTo>
                  <a:pt x="114695" y="341042"/>
                </a:lnTo>
                <a:lnTo>
                  <a:pt x="155062" y="351637"/>
                </a:lnTo>
                <a:lnTo>
                  <a:pt x="201158" y="362058"/>
                </a:lnTo>
                <a:lnTo>
                  <a:pt x="252854" y="372295"/>
                </a:lnTo>
                <a:lnTo>
                  <a:pt x="310022" y="382340"/>
                </a:lnTo>
                <a:lnTo>
                  <a:pt x="372533" y="392183"/>
                </a:lnTo>
                <a:lnTo>
                  <a:pt x="440258" y="401814"/>
                </a:lnTo>
                <a:lnTo>
                  <a:pt x="513069" y="411226"/>
                </a:lnTo>
                <a:lnTo>
                  <a:pt x="551341" y="415846"/>
                </a:lnTo>
                <a:lnTo>
                  <a:pt x="590836" y="420407"/>
                </a:lnTo>
                <a:lnTo>
                  <a:pt x="631539" y="424909"/>
                </a:lnTo>
                <a:lnTo>
                  <a:pt x="673433" y="429351"/>
                </a:lnTo>
                <a:lnTo>
                  <a:pt x="716501" y="433730"/>
                </a:lnTo>
                <a:lnTo>
                  <a:pt x="760729" y="438046"/>
                </a:lnTo>
                <a:lnTo>
                  <a:pt x="806099" y="442298"/>
                </a:lnTo>
                <a:lnTo>
                  <a:pt x="852596" y="446485"/>
                </a:lnTo>
                <a:lnTo>
                  <a:pt x="900203" y="450605"/>
                </a:lnTo>
                <a:lnTo>
                  <a:pt x="948905" y="454657"/>
                </a:lnTo>
                <a:lnTo>
                  <a:pt x="998686" y="458641"/>
                </a:lnTo>
                <a:lnTo>
                  <a:pt x="1049529" y="462555"/>
                </a:lnTo>
                <a:lnTo>
                  <a:pt x="1101418" y="466397"/>
                </a:lnTo>
                <a:lnTo>
                  <a:pt x="1154338" y="470167"/>
                </a:lnTo>
                <a:lnTo>
                  <a:pt x="1208271" y="473864"/>
                </a:lnTo>
                <a:lnTo>
                  <a:pt x="1263203" y="477487"/>
                </a:lnTo>
                <a:lnTo>
                  <a:pt x="1319117" y="481033"/>
                </a:lnTo>
                <a:lnTo>
                  <a:pt x="1375996" y="484503"/>
                </a:lnTo>
                <a:lnTo>
                  <a:pt x="1433826" y="487895"/>
                </a:lnTo>
                <a:lnTo>
                  <a:pt x="1492589" y="491208"/>
                </a:lnTo>
                <a:lnTo>
                  <a:pt x="1552270" y="494440"/>
                </a:lnTo>
                <a:lnTo>
                  <a:pt x="1612853" y="497591"/>
                </a:lnTo>
                <a:lnTo>
                  <a:pt x="1674321" y="500660"/>
                </a:lnTo>
                <a:lnTo>
                  <a:pt x="1736658" y="503644"/>
                </a:lnTo>
                <a:lnTo>
                  <a:pt x="1799849" y="506544"/>
                </a:lnTo>
                <a:lnTo>
                  <a:pt x="1863878" y="509358"/>
                </a:lnTo>
                <a:lnTo>
                  <a:pt x="1928727" y="512085"/>
                </a:lnTo>
                <a:lnTo>
                  <a:pt x="1994382" y="514723"/>
                </a:lnTo>
                <a:lnTo>
                  <a:pt x="2060825" y="517272"/>
                </a:lnTo>
                <a:lnTo>
                  <a:pt x="2128042" y="519731"/>
                </a:lnTo>
                <a:lnTo>
                  <a:pt x="2196015" y="522098"/>
                </a:lnTo>
                <a:lnTo>
                  <a:pt x="2264730" y="524371"/>
                </a:lnTo>
                <a:lnTo>
                  <a:pt x="2334169" y="526551"/>
                </a:lnTo>
                <a:lnTo>
                  <a:pt x="2404316" y="528636"/>
                </a:lnTo>
                <a:lnTo>
                  <a:pt x="2475157" y="530624"/>
                </a:lnTo>
                <a:lnTo>
                  <a:pt x="2546674" y="532515"/>
                </a:lnTo>
                <a:lnTo>
                  <a:pt x="2618851" y="534308"/>
                </a:lnTo>
                <a:lnTo>
                  <a:pt x="2691673" y="536000"/>
                </a:lnTo>
                <a:lnTo>
                  <a:pt x="2765122" y="537592"/>
                </a:lnTo>
                <a:lnTo>
                  <a:pt x="2839185" y="539081"/>
                </a:lnTo>
                <a:lnTo>
                  <a:pt x="2913843" y="540468"/>
                </a:lnTo>
                <a:lnTo>
                  <a:pt x="2989081" y="541750"/>
                </a:lnTo>
                <a:lnTo>
                  <a:pt x="3064883" y="542927"/>
                </a:lnTo>
                <a:lnTo>
                  <a:pt x="3141233" y="543997"/>
                </a:lnTo>
                <a:lnTo>
                  <a:pt x="3218115" y="544959"/>
                </a:lnTo>
                <a:lnTo>
                  <a:pt x="3295513" y="545812"/>
                </a:lnTo>
                <a:lnTo>
                  <a:pt x="3373410" y="546555"/>
                </a:lnTo>
                <a:lnTo>
                  <a:pt x="3451791" y="547187"/>
                </a:lnTo>
                <a:lnTo>
                  <a:pt x="3530639" y="547707"/>
                </a:lnTo>
                <a:lnTo>
                  <a:pt x="3609939" y="548113"/>
                </a:lnTo>
                <a:lnTo>
                  <a:pt x="3689674" y="548405"/>
                </a:lnTo>
                <a:lnTo>
                  <a:pt x="3769828" y="548581"/>
                </a:lnTo>
                <a:lnTo>
                  <a:pt x="3850386" y="548640"/>
                </a:lnTo>
                <a:lnTo>
                  <a:pt x="3930943" y="548581"/>
                </a:lnTo>
                <a:lnTo>
                  <a:pt x="4011097" y="548405"/>
                </a:lnTo>
                <a:lnTo>
                  <a:pt x="4090832" y="548113"/>
                </a:lnTo>
                <a:lnTo>
                  <a:pt x="4170132" y="547707"/>
                </a:lnTo>
                <a:lnTo>
                  <a:pt x="4248980" y="547187"/>
                </a:lnTo>
                <a:lnTo>
                  <a:pt x="4327361" y="546555"/>
                </a:lnTo>
                <a:lnTo>
                  <a:pt x="4405258" y="545812"/>
                </a:lnTo>
                <a:lnTo>
                  <a:pt x="4482656" y="544959"/>
                </a:lnTo>
                <a:lnTo>
                  <a:pt x="4559538" y="543997"/>
                </a:lnTo>
                <a:lnTo>
                  <a:pt x="4635888" y="542927"/>
                </a:lnTo>
                <a:lnTo>
                  <a:pt x="4711690" y="541750"/>
                </a:lnTo>
                <a:lnTo>
                  <a:pt x="4786928" y="540468"/>
                </a:lnTo>
                <a:lnTo>
                  <a:pt x="4861586" y="539081"/>
                </a:lnTo>
                <a:lnTo>
                  <a:pt x="4935649" y="537592"/>
                </a:lnTo>
                <a:lnTo>
                  <a:pt x="5009098" y="536000"/>
                </a:lnTo>
                <a:lnTo>
                  <a:pt x="5081920" y="534308"/>
                </a:lnTo>
                <a:lnTo>
                  <a:pt x="5154097" y="532515"/>
                </a:lnTo>
                <a:lnTo>
                  <a:pt x="5225614" y="530624"/>
                </a:lnTo>
                <a:lnTo>
                  <a:pt x="5296455" y="528636"/>
                </a:lnTo>
                <a:lnTo>
                  <a:pt x="5366602" y="526551"/>
                </a:lnTo>
                <a:lnTo>
                  <a:pt x="5436041" y="524371"/>
                </a:lnTo>
                <a:lnTo>
                  <a:pt x="5504756" y="522098"/>
                </a:lnTo>
                <a:lnTo>
                  <a:pt x="5572729" y="519731"/>
                </a:lnTo>
                <a:lnTo>
                  <a:pt x="5639946" y="517272"/>
                </a:lnTo>
                <a:lnTo>
                  <a:pt x="5706389" y="514723"/>
                </a:lnTo>
                <a:lnTo>
                  <a:pt x="5772044" y="512085"/>
                </a:lnTo>
                <a:lnTo>
                  <a:pt x="5836893" y="509358"/>
                </a:lnTo>
                <a:lnTo>
                  <a:pt x="5900922" y="506544"/>
                </a:lnTo>
                <a:lnTo>
                  <a:pt x="5964113" y="503644"/>
                </a:lnTo>
                <a:lnTo>
                  <a:pt x="6026450" y="500660"/>
                </a:lnTo>
                <a:lnTo>
                  <a:pt x="6087918" y="497591"/>
                </a:lnTo>
                <a:lnTo>
                  <a:pt x="6148501" y="494440"/>
                </a:lnTo>
                <a:lnTo>
                  <a:pt x="6208182" y="491208"/>
                </a:lnTo>
                <a:lnTo>
                  <a:pt x="6266945" y="487895"/>
                </a:lnTo>
                <a:lnTo>
                  <a:pt x="6324775" y="484503"/>
                </a:lnTo>
                <a:lnTo>
                  <a:pt x="6381654" y="481033"/>
                </a:lnTo>
                <a:lnTo>
                  <a:pt x="6437568" y="477487"/>
                </a:lnTo>
                <a:lnTo>
                  <a:pt x="6492500" y="473864"/>
                </a:lnTo>
                <a:lnTo>
                  <a:pt x="6546433" y="470167"/>
                </a:lnTo>
                <a:lnTo>
                  <a:pt x="6599353" y="466397"/>
                </a:lnTo>
                <a:lnTo>
                  <a:pt x="6651242" y="462555"/>
                </a:lnTo>
                <a:lnTo>
                  <a:pt x="6702085" y="458641"/>
                </a:lnTo>
                <a:lnTo>
                  <a:pt x="6751866" y="454657"/>
                </a:lnTo>
                <a:lnTo>
                  <a:pt x="6800568" y="450605"/>
                </a:lnTo>
                <a:lnTo>
                  <a:pt x="6848175" y="446485"/>
                </a:lnTo>
                <a:lnTo>
                  <a:pt x="6894672" y="442298"/>
                </a:lnTo>
                <a:lnTo>
                  <a:pt x="6940042" y="438046"/>
                </a:lnTo>
                <a:lnTo>
                  <a:pt x="6984270" y="433730"/>
                </a:lnTo>
                <a:lnTo>
                  <a:pt x="7027338" y="429351"/>
                </a:lnTo>
                <a:lnTo>
                  <a:pt x="7069232" y="424909"/>
                </a:lnTo>
                <a:lnTo>
                  <a:pt x="7109935" y="420407"/>
                </a:lnTo>
                <a:lnTo>
                  <a:pt x="7149430" y="415846"/>
                </a:lnTo>
                <a:lnTo>
                  <a:pt x="7187702" y="411226"/>
                </a:lnTo>
                <a:lnTo>
                  <a:pt x="7260513" y="401814"/>
                </a:lnTo>
                <a:lnTo>
                  <a:pt x="7328238" y="392183"/>
                </a:lnTo>
                <a:lnTo>
                  <a:pt x="7390749" y="382340"/>
                </a:lnTo>
                <a:lnTo>
                  <a:pt x="7447917" y="372295"/>
                </a:lnTo>
                <a:lnTo>
                  <a:pt x="7499613" y="362058"/>
                </a:lnTo>
                <a:lnTo>
                  <a:pt x="7545709" y="351637"/>
                </a:lnTo>
                <a:lnTo>
                  <a:pt x="7586076" y="341042"/>
                </a:lnTo>
                <a:lnTo>
                  <a:pt x="7635604" y="324842"/>
                </a:lnTo>
                <a:lnTo>
                  <a:pt x="7671519" y="308301"/>
                </a:lnTo>
                <a:lnTo>
                  <a:pt x="7699946" y="280059"/>
                </a:lnTo>
                <a:lnTo>
                  <a:pt x="7700772" y="274320"/>
                </a:lnTo>
                <a:lnTo>
                  <a:pt x="7699946" y="268580"/>
                </a:lnTo>
                <a:lnTo>
                  <a:pt x="7671519" y="240338"/>
                </a:lnTo>
                <a:lnTo>
                  <a:pt x="7635604" y="223797"/>
                </a:lnTo>
                <a:lnTo>
                  <a:pt x="7586076" y="207597"/>
                </a:lnTo>
                <a:lnTo>
                  <a:pt x="7545709" y="197002"/>
                </a:lnTo>
                <a:lnTo>
                  <a:pt x="7499613" y="186581"/>
                </a:lnTo>
                <a:lnTo>
                  <a:pt x="7447917" y="176344"/>
                </a:lnTo>
                <a:lnTo>
                  <a:pt x="7390749" y="166299"/>
                </a:lnTo>
                <a:lnTo>
                  <a:pt x="7328238" y="156456"/>
                </a:lnTo>
                <a:lnTo>
                  <a:pt x="7260513" y="146825"/>
                </a:lnTo>
                <a:lnTo>
                  <a:pt x="7187702" y="137413"/>
                </a:lnTo>
                <a:lnTo>
                  <a:pt x="7149430" y="132793"/>
                </a:lnTo>
                <a:lnTo>
                  <a:pt x="7109935" y="128232"/>
                </a:lnTo>
                <a:lnTo>
                  <a:pt x="7069232" y="123730"/>
                </a:lnTo>
                <a:lnTo>
                  <a:pt x="7027338" y="119288"/>
                </a:lnTo>
                <a:lnTo>
                  <a:pt x="6984270" y="114909"/>
                </a:lnTo>
                <a:lnTo>
                  <a:pt x="6940042" y="110593"/>
                </a:lnTo>
                <a:lnTo>
                  <a:pt x="6894672" y="106341"/>
                </a:lnTo>
                <a:lnTo>
                  <a:pt x="6848175" y="102154"/>
                </a:lnTo>
                <a:lnTo>
                  <a:pt x="6800568" y="98034"/>
                </a:lnTo>
                <a:lnTo>
                  <a:pt x="6751866" y="93982"/>
                </a:lnTo>
                <a:lnTo>
                  <a:pt x="6702085" y="89998"/>
                </a:lnTo>
                <a:lnTo>
                  <a:pt x="6651242" y="86084"/>
                </a:lnTo>
                <a:lnTo>
                  <a:pt x="6599353" y="82242"/>
                </a:lnTo>
                <a:lnTo>
                  <a:pt x="6546433" y="78472"/>
                </a:lnTo>
                <a:lnTo>
                  <a:pt x="6492500" y="74775"/>
                </a:lnTo>
                <a:lnTo>
                  <a:pt x="6437568" y="71152"/>
                </a:lnTo>
                <a:lnTo>
                  <a:pt x="6381654" y="67606"/>
                </a:lnTo>
                <a:lnTo>
                  <a:pt x="6324775" y="64136"/>
                </a:lnTo>
                <a:lnTo>
                  <a:pt x="6266945" y="60744"/>
                </a:lnTo>
                <a:lnTo>
                  <a:pt x="6208182" y="57431"/>
                </a:lnTo>
                <a:lnTo>
                  <a:pt x="6148501" y="54199"/>
                </a:lnTo>
                <a:lnTo>
                  <a:pt x="6087918" y="51048"/>
                </a:lnTo>
                <a:lnTo>
                  <a:pt x="6026450" y="47979"/>
                </a:lnTo>
                <a:lnTo>
                  <a:pt x="5964113" y="44995"/>
                </a:lnTo>
                <a:lnTo>
                  <a:pt x="5900922" y="42095"/>
                </a:lnTo>
                <a:lnTo>
                  <a:pt x="5836893" y="39281"/>
                </a:lnTo>
                <a:lnTo>
                  <a:pt x="5772044" y="36554"/>
                </a:lnTo>
                <a:lnTo>
                  <a:pt x="5706389" y="33916"/>
                </a:lnTo>
                <a:lnTo>
                  <a:pt x="5639946" y="31367"/>
                </a:lnTo>
                <a:lnTo>
                  <a:pt x="5572729" y="28908"/>
                </a:lnTo>
                <a:lnTo>
                  <a:pt x="5504756" y="26541"/>
                </a:lnTo>
                <a:lnTo>
                  <a:pt x="5436041" y="24268"/>
                </a:lnTo>
                <a:lnTo>
                  <a:pt x="5366602" y="22088"/>
                </a:lnTo>
                <a:lnTo>
                  <a:pt x="5296455" y="20003"/>
                </a:lnTo>
                <a:lnTo>
                  <a:pt x="5225614" y="18015"/>
                </a:lnTo>
                <a:lnTo>
                  <a:pt x="5154097" y="16124"/>
                </a:lnTo>
                <a:lnTo>
                  <a:pt x="5081920" y="14331"/>
                </a:lnTo>
                <a:lnTo>
                  <a:pt x="5009098" y="12639"/>
                </a:lnTo>
                <a:lnTo>
                  <a:pt x="4935649" y="11047"/>
                </a:lnTo>
                <a:lnTo>
                  <a:pt x="4861586" y="9558"/>
                </a:lnTo>
                <a:lnTo>
                  <a:pt x="4786928" y="8171"/>
                </a:lnTo>
                <a:lnTo>
                  <a:pt x="4711690" y="6889"/>
                </a:lnTo>
                <a:lnTo>
                  <a:pt x="4635888" y="5712"/>
                </a:lnTo>
                <a:lnTo>
                  <a:pt x="4559538" y="4642"/>
                </a:lnTo>
                <a:lnTo>
                  <a:pt x="4482656" y="3680"/>
                </a:lnTo>
                <a:lnTo>
                  <a:pt x="4405258" y="2827"/>
                </a:lnTo>
                <a:lnTo>
                  <a:pt x="4327361" y="2084"/>
                </a:lnTo>
                <a:lnTo>
                  <a:pt x="4248980" y="1452"/>
                </a:lnTo>
                <a:lnTo>
                  <a:pt x="4170132" y="932"/>
                </a:lnTo>
                <a:lnTo>
                  <a:pt x="4090832" y="526"/>
                </a:lnTo>
                <a:lnTo>
                  <a:pt x="4011097" y="234"/>
                </a:lnTo>
                <a:lnTo>
                  <a:pt x="3930943" y="58"/>
                </a:lnTo>
                <a:lnTo>
                  <a:pt x="3850386" y="0"/>
                </a:lnTo>
                <a:close/>
              </a:path>
            </a:pathLst>
          </a:custGeom>
          <a:ln w="3175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58541" y="4931034"/>
            <a:ext cx="620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Contig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5788660"/>
            <a:ext cx="3585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Contig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-5" dirty="0">
                <a:latin typeface="Calibri"/>
                <a:cs typeface="Calibri"/>
              </a:rPr>
              <a:t>does not assemble past FPI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65" y="2952750"/>
            <a:ext cx="1765300" cy="154305"/>
          </a:xfrm>
          <a:prstGeom prst="rect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210"/>
              </a:lnSpc>
            </a:pPr>
            <a:r>
              <a:rPr sz="1200" dirty="0">
                <a:latin typeface="Calibri"/>
                <a:cs typeface="Calibri"/>
              </a:rPr>
              <a:t>SchuS4 published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sequence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1" y="5063490"/>
            <a:ext cx="1664335" cy="264160"/>
          </a:xfrm>
          <a:prstGeom prst="rect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1430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FRAN258 </a:t>
            </a:r>
            <a:r>
              <a:rPr sz="1200" spc="-5" dirty="0">
                <a:latin typeface="Calibri"/>
                <a:cs typeface="Calibri"/>
              </a:rPr>
              <a:t>PacBio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Assembly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6125" y="1558290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1355" y="112776"/>
            <a:ext cx="1464564" cy="1371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848" y="1819656"/>
            <a:ext cx="3986517" cy="5667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5829" y="460438"/>
            <a:ext cx="5988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MinION </a:t>
            </a:r>
            <a:r>
              <a:rPr sz="2800" spc="-15" dirty="0"/>
              <a:t>reads </a:t>
            </a:r>
            <a:r>
              <a:rPr sz="2800" spc="-5" dirty="0"/>
              <a:t>not </a:t>
            </a:r>
            <a:r>
              <a:rPr sz="2800" spc="-15" dirty="0"/>
              <a:t>suitable </a:t>
            </a:r>
            <a:r>
              <a:rPr sz="2800" spc="-25" dirty="0"/>
              <a:t>for</a:t>
            </a:r>
            <a:r>
              <a:rPr sz="2800" spc="125" dirty="0"/>
              <a:t> </a:t>
            </a:r>
            <a:r>
              <a:rPr sz="2800" spc="-10" dirty="0"/>
              <a:t>SNP-calling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16217" y="1552133"/>
            <a:ext cx="420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MinION </a:t>
            </a:r>
            <a:r>
              <a:rPr sz="1800" spc="-10" dirty="0">
                <a:latin typeface="Calibri"/>
                <a:cs typeface="Calibri"/>
              </a:rPr>
              <a:t>reads </a:t>
            </a:r>
            <a:r>
              <a:rPr sz="1800" dirty="0">
                <a:latin typeface="Calibri"/>
                <a:cs typeface="Calibri"/>
              </a:rPr>
              <a:t>mapped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FRAN258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assembly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6861" y="2430018"/>
            <a:ext cx="498475" cy="4954905"/>
          </a:xfrm>
          <a:custGeom>
            <a:avLst/>
            <a:gdLst/>
            <a:ahLst/>
            <a:cxnLst/>
            <a:rect l="l" t="t" r="r" b="b"/>
            <a:pathLst>
              <a:path w="498475" h="4954905">
                <a:moveTo>
                  <a:pt x="0" y="0"/>
                </a:moveTo>
                <a:lnTo>
                  <a:pt x="498348" y="0"/>
                </a:lnTo>
                <a:lnTo>
                  <a:pt x="498348" y="4954524"/>
                </a:lnTo>
                <a:lnTo>
                  <a:pt x="0" y="4954524"/>
                </a:lnTo>
                <a:lnTo>
                  <a:pt x="0" y="0"/>
                </a:lnTo>
                <a:close/>
              </a:path>
            </a:pathLst>
          </a:custGeom>
          <a:ln w="41148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6125" y="1558290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355" y="112776"/>
            <a:ext cx="1464564" cy="1371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2564" y="153393"/>
            <a:ext cx="60820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MinION </a:t>
            </a:r>
            <a:r>
              <a:rPr sz="2800" spc="-15" dirty="0"/>
              <a:t>reads </a:t>
            </a:r>
            <a:r>
              <a:rPr sz="2800" spc="-5" dirty="0"/>
              <a:t>not </a:t>
            </a:r>
            <a:r>
              <a:rPr sz="2800" spc="-15" dirty="0"/>
              <a:t>suitable </a:t>
            </a:r>
            <a:r>
              <a:rPr sz="2800" spc="-25" dirty="0"/>
              <a:t>for</a:t>
            </a:r>
            <a:r>
              <a:rPr sz="2800" spc="114" dirty="0"/>
              <a:t> </a:t>
            </a:r>
            <a:r>
              <a:rPr sz="2800" spc="-5" dirty="0"/>
              <a:t>SNP-calling,</a:t>
            </a:r>
            <a:endParaRPr sz="2800"/>
          </a:p>
          <a:p>
            <a:pPr marL="2822575">
              <a:lnSpc>
                <a:spcPct val="100000"/>
              </a:lnSpc>
            </a:pPr>
            <a:r>
              <a:rPr sz="2800" spc="-10" dirty="0"/>
              <a:t>but Illumina </a:t>
            </a:r>
            <a:r>
              <a:rPr sz="2800" spc="-15" dirty="0"/>
              <a:t>reads</a:t>
            </a:r>
            <a:r>
              <a:rPr sz="2800" spc="50" dirty="0"/>
              <a:t> </a:t>
            </a:r>
            <a:r>
              <a:rPr sz="2800" spc="-15" dirty="0"/>
              <a:t>are.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739" y="1598366"/>
            <a:ext cx="420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MinION </a:t>
            </a:r>
            <a:r>
              <a:rPr sz="1800" spc="-10" dirty="0">
                <a:latin typeface="Calibri"/>
                <a:cs typeface="Calibri"/>
              </a:rPr>
              <a:t>reads </a:t>
            </a:r>
            <a:r>
              <a:rPr sz="1800" dirty="0">
                <a:latin typeface="Calibri"/>
                <a:cs typeface="Calibri"/>
              </a:rPr>
              <a:t>mapped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FRAN258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assembly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8807" y="1598366"/>
            <a:ext cx="4226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Illumina </a:t>
            </a:r>
            <a:r>
              <a:rPr sz="1800" spc="-10" dirty="0">
                <a:latin typeface="Calibri"/>
                <a:cs typeface="Calibri"/>
              </a:rPr>
              <a:t>reads </a:t>
            </a:r>
            <a:r>
              <a:rPr sz="1800" dirty="0">
                <a:latin typeface="Calibri"/>
                <a:cs typeface="Calibri"/>
              </a:rPr>
              <a:t>mapped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FRAN258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assembly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57322" y="2521458"/>
            <a:ext cx="498475" cy="4947285"/>
          </a:xfrm>
          <a:custGeom>
            <a:avLst/>
            <a:gdLst/>
            <a:ahLst/>
            <a:cxnLst/>
            <a:rect l="l" t="t" r="r" b="b"/>
            <a:pathLst>
              <a:path w="498475" h="4947284">
                <a:moveTo>
                  <a:pt x="0" y="0"/>
                </a:moveTo>
                <a:lnTo>
                  <a:pt x="498348" y="0"/>
                </a:lnTo>
                <a:lnTo>
                  <a:pt x="498348" y="4946904"/>
                </a:lnTo>
                <a:lnTo>
                  <a:pt x="0" y="4946904"/>
                </a:lnTo>
                <a:lnTo>
                  <a:pt x="0" y="0"/>
                </a:lnTo>
                <a:close/>
              </a:path>
            </a:pathLst>
          </a:custGeom>
          <a:ln w="41148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47354" y="2660142"/>
            <a:ext cx="498475" cy="4808220"/>
          </a:xfrm>
          <a:custGeom>
            <a:avLst/>
            <a:gdLst/>
            <a:ahLst/>
            <a:cxnLst/>
            <a:rect l="l" t="t" r="r" b="b"/>
            <a:pathLst>
              <a:path w="498475" h="4808220">
                <a:moveTo>
                  <a:pt x="0" y="0"/>
                </a:moveTo>
                <a:lnTo>
                  <a:pt x="498348" y="0"/>
                </a:lnTo>
                <a:lnTo>
                  <a:pt x="498348" y="4808220"/>
                </a:lnTo>
                <a:lnTo>
                  <a:pt x="0" y="4808220"/>
                </a:lnTo>
                <a:lnTo>
                  <a:pt x="0" y="0"/>
                </a:lnTo>
                <a:close/>
              </a:path>
            </a:pathLst>
          </a:custGeom>
          <a:ln w="41148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6125" y="1558290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09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355" y="112776"/>
            <a:ext cx="1464564" cy="13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428744"/>
            <a:ext cx="10081259" cy="1630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45080"/>
            <a:ext cx="10081259" cy="1597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30119" y="224499"/>
            <a:ext cx="705993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9915" marR="5080" indent="-577850" algn="r">
              <a:lnSpc>
                <a:spcPct val="100000"/>
              </a:lnSpc>
              <a:spcBef>
                <a:spcPts val="100"/>
              </a:spcBef>
            </a:pPr>
            <a:r>
              <a:rPr i="1" spc="-10" dirty="0">
                <a:latin typeface="Calibri"/>
                <a:cs typeface="Calibri"/>
              </a:rPr>
              <a:t>Francisella</a:t>
            </a:r>
            <a:r>
              <a:rPr i="1" spc="-2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tularensis</a:t>
            </a:r>
            <a:r>
              <a:rPr i="1" spc="-30" dirty="0">
                <a:latin typeface="Calibri"/>
                <a:cs typeface="Calibri"/>
              </a:rPr>
              <a:t> </a:t>
            </a:r>
            <a:r>
              <a:rPr spc="-30" dirty="0"/>
              <a:t>reference </a:t>
            </a:r>
            <a:r>
              <a:rPr dirty="0"/>
              <a:t> </a:t>
            </a:r>
            <a:r>
              <a:rPr spc="-25" dirty="0"/>
              <a:t>strain </a:t>
            </a:r>
            <a:r>
              <a:rPr dirty="0"/>
              <a:t>SchuS4 has</a:t>
            </a:r>
            <a:r>
              <a:rPr spc="-60" dirty="0"/>
              <a:t> </a:t>
            </a:r>
            <a:r>
              <a:rPr spc="-15" dirty="0"/>
              <a:t>two</a:t>
            </a:r>
            <a:r>
              <a:rPr spc="-10" dirty="0"/>
              <a:t> </a:t>
            </a:r>
            <a:r>
              <a:rPr dirty="0"/>
              <a:t>~35kb  </a:t>
            </a:r>
            <a:r>
              <a:rPr spc="-5" dirty="0"/>
              <a:t>pathogenicity</a:t>
            </a:r>
            <a:r>
              <a:rPr spc="-120" dirty="0"/>
              <a:t> </a:t>
            </a:r>
            <a:r>
              <a:rPr dirty="0"/>
              <a:t>islands.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70673" y="6232149"/>
            <a:ext cx="6685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Islands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nearly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identical.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Difficult </a:t>
            </a:r>
            <a:r>
              <a:rPr sz="1800" spc="-10" dirty="0">
                <a:latin typeface="Calibri"/>
                <a:cs typeface="Calibri"/>
              </a:rPr>
              <a:t>to acquire reads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overlap </a:t>
            </a:r>
            <a:r>
              <a:rPr sz="1800" spc="-5" dirty="0">
                <a:latin typeface="Calibri"/>
                <a:cs typeface="Calibri"/>
              </a:rPr>
              <a:t>the islands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their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junctions.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7650" y="2384298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10">
                <a:moveTo>
                  <a:pt x="0" y="0"/>
                </a:moveTo>
                <a:lnTo>
                  <a:pt x="9640519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9456" y="160020"/>
            <a:ext cx="1856231" cy="17388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8110" y="547843"/>
            <a:ext cx="48691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 Study:</a:t>
            </a:r>
            <a:r>
              <a:rPr spc="-95" dirty="0"/>
              <a:t> </a:t>
            </a:r>
            <a:r>
              <a:rPr spc="-5" dirty="0"/>
              <a:t>FRAN258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298" y="2128697"/>
            <a:ext cx="9060815" cy="299593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90"/>
              </a:spcBef>
              <a:buSzPct val="70312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version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reference </a:t>
            </a:r>
            <a:r>
              <a:rPr sz="3200" spc="-20" dirty="0">
                <a:latin typeface="Calibri"/>
                <a:cs typeface="Calibri"/>
              </a:rPr>
              <a:t>strain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SchuS4.</a:t>
            </a:r>
            <a:endParaRPr sz="32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1390"/>
              </a:spcBef>
              <a:buSzPct val="70312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15" dirty="0">
                <a:latin typeface="Calibri"/>
                <a:cs typeface="Calibri"/>
              </a:rPr>
              <a:t>Contains </a:t>
            </a:r>
            <a:r>
              <a:rPr sz="3200" spc="-5" dirty="0">
                <a:latin typeface="Calibri"/>
                <a:cs typeface="Calibri"/>
              </a:rPr>
              <a:t>one, 1.9Mb chromosome, no plasmids and  </a:t>
            </a:r>
            <a:r>
              <a:rPr sz="3200" spc="-10" dirty="0">
                <a:latin typeface="Calibri"/>
                <a:cs typeface="Calibri"/>
              </a:rPr>
              <a:t>two </a:t>
            </a:r>
            <a:r>
              <a:rPr sz="3200" spc="-5" dirty="0">
                <a:latin typeface="Calibri"/>
                <a:cs typeface="Calibri"/>
              </a:rPr>
              <a:t>copies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large </a:t>
            </a:r>
            <a:r>
              <a:rPr sz="3200" spc="-10" dirty="0">
                <a:latin typeface="Calibri"/>
                <a:cs typeface="Calibri"/>
              </a:rPr>
              <a:t>pathogenicity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islands.</a:t>
            </a:r>
            <a:endParaRPr sz="3200">
              <a:latin typeface="Calibri"/>
              <a:cs typeface="Calibri"/>
            </a:endParaRPr>
          </a:p>
          <a:p>
            <a:pPr marL="469900" marR="890905" indent="-457200">
              <a:lnSpc>
                <a:spcPct val="100000"/>
              </a:lnSpc>
              <a:spcBef>
                <a:spcPts val="1405"/>
              </a:spcBef>
              <a:buSzPct val="70312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Calibri"/>
                <a:cs typeface="Calibri"/>
              </a:rPr>
              <a:t>Assembly with </a:t>
            </a:r>
            <a:r>
              <a:rPr sz="3200" spc="-15" dirty="0">
                <a:latin typeface="Calibri"/>
                <a:cs typeface="Calibri"/>
              </a:rPr>
              <a:t>PacBio </a:t>
            </a:r>
            <a:r>
              <a:rPr sz="3200" spc="-10" dirty="0">
                <a:latin typeface="Calibri"/>
                <a:cs typeface="Calibri"/>
              </a:rPr>
              <a:t>reads </a:t>
            </a:r>
            <a:r>
              <a:rPr sz="3200" spc="-15" dirty="0">
                <a:latin typeface="Calibri"/>
                <a:cs typeface="Calibri"/>
              </a:rPr>
              <a:t>fails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completely  </a:t>
            </a:r>
            <a:r>
              <a:rPr sz="3200" spc="-15" dirty="0">
                <a:latin typeface="Calibri"/>
                <a:cs typeface="Calibri"/>
              </a:rPr>
              <a:t>circularize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genome.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218" y="2038350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10">
                <a:moveTo>
                  <a:pt x="0" y="0"/>
                </a:moveTo>
                <a:lnTo>
                  <a:pt x="9640531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456" y="160020"/>
            <a:ext cx="1856231" cy="1738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91968"/>
            <a:ext cx="10081259" cy="2279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3375" y="212563"/>
            <a:ext cx="696849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3895" marR="5080" indent="-194183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PacBio </a:t>
            </a:r>
            <a:r>
              <a:rPr spc="-10" dirty="0"/>
              <a:t>reads </a:t>
            </a:r>
            <a:r>
              <a:rPr spc="-25" dirty="0"/>
              <a:t>fail to </a:t>
            </a:r>
            <a:r>
              <a:rPr spc="-10" dirty="0"/>
              <a:t>completely  </a:t>
            </a:r>
            <a:r>
              <a:rPr dirty="0"/>
              <a:t>assemble the</a:t>
            </a:r>
            <a:r>
              <a:rPr spc="-85" dirty="0"/>
              <a:t> </a:t>
            </a:r>
            <a:r>
              <a:rPr spc="-5" dirty="0"/>
              <a:t>genome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8264" y="5519727"/>
            <a:ext cx="787844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colored blocks indicates </a:t>
            </a:r>
            <a:r>
              <a:rPr sz="2400" spc="-5" dirty="0">
                <a:latin typeface="Calibri"/>
                <a:cs typeface="Calibri"/>
              </a:rPr>
              <a:t>highly similar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30" dirty="0">
                <a:latin typeface="Calibri"/>
                <a:cs typeface="Calibri"/>
              </a:rPr>
              <a:t>PacBio’s </a:t>
            </a:r>
            <a:r>
              <a:rPr sz="2400" spc="-65" dirty="0">
                <a:latin typeface="Calibri"/>
                <a:cs typeface="Calibri"/>
              </a:rPr>
              <a:t>HGAP, </a:t>
            </a:r>
            <a:r>
              <a:rPr sz="2400" dirty="0">
                <a:latin typeface="Calibri"/>
                <a:cs typeface="Calibri"/>
              </a:rPr>
              <a:t>min </a:t>
            </a:r>
            <a:r>
              <a:rPr sz="2400" spc="-5" dirty="0">
                <a:latin typeface="Calibri"/>
                <a:cs typeface="Calibri"/>
              </a:rPr>
              <a:t>qual=0.7, </a:t>
            </a:r>
            <a:r>
              <a:rPr sz="2400" spc="-10" dirty="0">
                <a:latin typeface="Calibri"/>
                <a:cs typeface="Calibri"/>
              </a:rPr>
              <a:t>Aggressive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mode=On.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Generates </a:t>
            </a:r>
            <a:r>
              <a:rPr sz="2400" dirty="0">
                <a:latin typeface="Calibri"/>
                <a:cs typeface="Calibri"/>
              </a:rPr>
              <a:t>2 </a:t>
            </a:r>
            <a:r>
              <a:rPr sz="2400" spc="-10" dirty="0">
                <a:latin typeface="Calibri"/>
                <a:cs typeface="Calibri"/>
              </a:rPr>
              <a:t>contigs,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ends mapping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pathogenicity  islands.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61147" y="2791968"/>
            <a:ext cx="2021205" cy="692150"/>
          </a:xfrm>
          <a:custGeom>
            <a:avLst/>
            <a:gdLst/>
            <a:ahLst/>
            <a:cxnLst/>
            <a:rect l="l" t="t" r="r" b="b"/>
            <a:pathLst>
              <a:path w="2021204" h="692150">
                <a:moveTo>
                  <a:pt x="0" y="345948"/>
                </a:moveTo>
                <a:lnTo>
                  <a:pt x="9223" y="299005"/>
                </a:lnTo>
                <a:lnTo>
                  <a:pt x="36092" y="253982"/>
                </a:lnTo>
                <a:lnTo>
                  <a:pt x="79402" y="211290"/>
                </a:lnTo>
                <a:lnTo>
                  <a:pt x="137950" y="171342"/>
                </a:lnTo>
                <a:lnTo>
                  <a:pt x="172561" y="152526"/>
                </a:lnTo>
                <a:lnTo>
                  <a:pt x="210531" y="134550"/>
                </a:lnTo>
                <a:lnTo>
                  <a:pt x="251707" y="117467"/>
                </a:lnTo>
                <a:lnTo>
                  <a:pt x="295941" y="101326"/>
                </a:lnTo>
                <a:lnTo>
                  <a:pt x="343081" y="86181"/>
                </a:lnTo>
                <a:lnTo>
                  <a:pt x="392978" y="72083"/>
                </a:lnTo>
                <a:lnTo>
                  <a:pt x="445479" y="59083"/>
                </a:lnTo>
                <a:lnTo>
                  <a:pt x="500436" y="47232"/>
                </a:lnTo>
                <a:lnTo>
                  <a:pt x="557697" y="36583"/>
                </a:lnTo>
                <a:lnTo>
                  <a:pt x="617112" y="27186"/>
                </a:lnTo>
                <a:lnTo>
                  <a:pt x="678531" y="19094"/>
                </a:lnTo>
                <a:lnTo>
                  <a:pt x="741803" y="12357"/>
                </a:lnTo>
                <a:lnTo>
                  <a:pt x="806777" y="7028"/>
                </a:lnTo>
                <a:lnTo>
                  <a:pt x="873304" y="3158"/>
                </a:lnTo>
                <a:lnTo>
                  <a:pt x="941232" y="798"/>
                </a:lnTo>
                <a:lnTo>
                  <a:pt x="1010412" y="0"/>
                </a:lnTo>
                <a:lnTo>
                  <a:pt x="1079591" y="798"/>
                </a:lnTo>
                <a:lnTo>
                  <a:pt x="1147519" y="3158"/>
                </a:lnTo>
                <a:lnTo>
                  <a:pt x="1214046" y="7028"/>
                </a:lnTo>
                <a:lnTo>
                  <a:pt x="1279020" y="12357"/>
                </a:lnTo>
                <a:lnTo>
                  <a:pt x="1342292" y="19094"/>
                </a:lnTo>
                <a:lnTo>
                  <a:pt x="1403711" y="27186"/>
                </a:lnTo>
                <a:lnTo>
                  <a:pt x="1463126" y="36583"/>
                </a:lnTo>
                <a:lnTo>
                  <a:pt x="1520387" y="47232"/>
                </a:lnTo>
                <a:lnTo>
                  <a:pt x="1575344" y="59083"/>
                </a:lnTo>
                <a:lnTo>
                  <a:pt x="1627845" y="72083"/>
                </a:lnTo>
                <a:lnTo>
                  <a:pt x="1677742" y="86181"/>
                </a:lnTo>
                <a:lnTo>
                  <a:pt x="1724882" y="101326"/>
                </a:lnTo>
                <a:lnTo>
                  <a:pt x="1769116" y="117467"/>
                </a:lnTo>
                <a:lnTo>
                  <a:pt x="1810292" y="134550"/>
                </a:lnTo>
                <a:lnTo>
                  <a:pt x="1848262" y="152526"/>
                </a:lnTo>
                <a:lnTo>
                  <a:pt x="1882873" y="171342"/>
                </a:lnTo>
                <a:lnTo>
                  <a:pt x="1941421" y="211290"/>
                </a:lnTo>
                <a:lnTo>
                  <a:pt x="1984731" y="253982"/>
                </a:lnTo>
                <a:lnTo>
                  <a:pt x="2011600" y="299005"/>
                </a:lnTo>
                <a:lnTo>
                  <a:pt x="2020824" y="345948"/>
                </a:lnTo>
                <a:lnTo>
                  <a:pt x="2018492" y="369633"/>
                </a:lnTo>
                <a:lnTo>
                  <a:pt x="2000296" y="415667"/>
                </a:lnTo>
                <a:lnTo>
                  <a:pt x="1965056" y="459576"/>
                </a:lnTo>
                <a:lnTo>
                  <a:pt x="1913976" y="500948"/>
                </a:lnTo>
                <a:lnTo>
                  <a:pt x="1848262" y="539369"/>
                </a:lnTo>
                <a:lnTo>
                  <a:pt x="1810292" y="557345"/>
                </a:lnTo>
                <a:lnTo>
                  <a:pt x="1769116" y="574428"/>
                </a:lnTo>
                <a:lnTo>
                  <a:pt x="1724882" y="590569"/>
                </a:lnTo>
                <a:lnTo>
                  <a:pt x="1677742" y="605714"/>
                </a:lnTo>
                <a:lnTo>
                  <a:pt x="1627845" y="619812"/>
                </a:lnTo>
                <a:lnTo>
                  <a:pt x="1575344" y="632812"/>
                </a:lnTo>
                <a:lnTo>
                  <a:pt x="1520387" y="644663"/>
                </a:lnTo>
                <a:lnTo>
                  <a:pt x="1463126" y="655312"/>
                </a:lnTo>
                <a:lnTo>
                  <a:pt x="1403711" y="664709"/>
                </a:lnTo>
                <a:lnTo>
                  <a:pt x="1342292" y="672801"/>
                </a:lnTo>
                <a:lnTo>
                  <a:pt x="1279020" y="679538"/>
                </a:lnTo>
                <a:lnTo>
                  <a:pt x="1214046" y="684867"/>
                </a:lnTo>
                <a:lnTo>
                  <a:pt x="1147519" y="688737"/>
                </a:lnTo>
                <a:lnTo>
                  <a:pt x="1079591" y="691097"/>
                </a:lnTo>
                <a:lnTo>
                  <a:pt x="1010412" y="691896"/>
                </a:lnTo>
                <a:lnTo>
                  <a:pt x="941232" y="691097"/>
                </a:lnTo>
                <a:lnTo>
                  <a:pt x="873304" y="688737"/>
                </a:lnTo>
                <a:lnTo>
                  <a:pt x="806777" y="684867"/>
                </a:lnTo>
                <a:lnTo>
                  <a:pt x="741803" y="679538"/>
                </a:lnTo>
                <a:lnTo>
                  <a:pt x="678531" y="672801"/>
                </a:lnTo>
                <a:lnTo>
                  <a:pt x="617112" y="664709"/>
                </a:lnTo>
                <a:lnTo>
                  <a:pt x="557697" y="655312"/>
                </a:lnTo>
                <a:lnTo>
                  <a:pt x="500436" y="644663"/>
                </a:lnTo>
                <a:lnTo>
                  <a:pt x="445479" y="632812"/>
                </a:lnTo>
                <a:lnTo>
                  <a:pt x="392978" y="619812"/>
                </a:lnTo>
                <a:lnTo>
                  <a:pt x="343081" y="605714"/>
                </a:lnTo>
                <a:lnTo>
                  <a:pt x="295941" y="590569"/>
                </a:lnTo>
                <a:lnTo>
                  <a:pt x="251707" y="574428"/>
                </a:lnTo>
                <a:lnTo>
                  <a:pt x="210531" y="557345"/>
                </a:lnTo>
                <a:lnTo>
                  <a:pt x="172561" y="539369"/>
                </a:lnTo>
                <a:lnTo>
                  <a:pt x="137950" y="520553"/>
                </a:lnTo>
                <a:lnTo>
                  <a:pt x="79402" y="480605"/>
                </a:lnTo>
                <a:lnTo>
                  <a:pt x="36092" y="437913"/>
                </a:lnTo>
                <a:lnTo>
                  <a:pt x="9223" y="392890"/>
                </a:lnTo>
                <a:lnTo>
                  <a:pt x="0" y="345948"/>
                </a:lnTo>
                <a:close/>
              </a:path>
            </a:pathLst>
          </a:custGeom>
          <a:ln w="12191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86177" y="2052568"/>
            <a:ext cx="9791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Deleted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 assembly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57894" y="2357628"/>
            <a:ext cx="149860" cy="375920"/>
          </a:xfrm>
          <a:custGeom>
            <a:avLst/>
            <a:gdLst/>
            <a:ahLst/>
            <a:cxnLst/>
            <a:rect l="l" t="t" r="r" b="b"/>
            <a:pathLst>
              <a:path w="149859" h="375919">
                <a:moveTo>
                  <a:pt x="149542" y="0"/>
                </a:moveTo>
                <a:lnTo>
                  <a:pt x="0" y="375373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27201" y="2707106"/>
            <a:ext cx="71120" cy="85090"/>
          </a:xfrm>
          <a:custGeom>
            <a:avLst/>
            <a:gdLst/>
            <a:ahLst/>
            <a:cxnLst/>
            <a:rect l="l" t="t" r="r" b="b"/>
            <a:pathLst>
              <a:path w="71120" h="85089">
                <a:moveTo>
                  <a:pt x="0" y="0"/>
                </a:moveTo>
                <a:lnTo>
                  <a:pt x="7200" y="84886"/>
                </a:lnTo>
                <a:lnTo>
                  <a:pt x="70789" y="28193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202" y="3626358"/>
            <a:ext cx="2992120" cy="365760"/>
          </a:xfrm>
          <a:prstGeom prst="rect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libri"/>
                <a:cs typeface="Calibri"/>
              </a:rPr>
              <a:t>SchuS4 published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genome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202" y="4741926"/>
            <a:ext cx="1737360" cy="365760"/>
          </a:xfrm>
          <a:prstGeom prst="rect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latin typeface="Calibri"/>
                <a:cs typeface="Calibri"/>
              </a:rPr>
              <a:t>FRAN258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26740" y="4765075"/>
            <a:ext cx="620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Contig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15519" y="4765075"/>
            <a:ext cx="620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Contig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0218" y="1951482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10">
                <a:moveTo>
                  <a:pt x="0" y="0"/>
                </a:moveTo>
                <a:lnTo>
                  <a:pt x="9640531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9456" y="160020"/>
            <a:ext cx="1856231" cy="1738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5832" y="546110"/>
            <a:ext cx="43160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Example:</a:t>
            </a:r>
            <a:r>
              <a:rPr spc="-70" dirty="0"/>
              <a:t> </a:t>
            </a:r>
            <a:r>
              <a:rPr dirty="0"/>
              <a:t>FRAN258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823" y="2021197"/>
            <a:ext cx="851535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SzPct val="70312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5" dirty="0">
                <a:latin typeface="Calibri"/>
                <a:cs typeface="Calibri"/>
              </a:rPr>
              <a:t>We </a:t>
            </a:r>
            <a:r>
              <a:rPr sz="3200" spc="-5" dirty="0">
                <a:latin typeface="Calibri"/>
                <a:cs typeface="Calibri"/>
              </a:rPr>
              <a:t>sequenced the </a:t>
            </a:r>
            <a:r>
              <a:rPr sz="3200" spc="-25" dirty="0">
                <a:latin typeface="Calibri"/>
                <a:cs typeface="Calibri"/>
              </a:rPr>
              <a:t>strain </a:t>
            </a:r>
            <a:r>
              <a:rPr sz="3200" spc="-15" dirty="0">
                <a:latin typeface="Calibri"/>
                <a:cs typeface="Calibri"/>
              </a:rPr>
              <a:t>again </a:t>
            </a:r>
            <a:r>
              <a:rPr sz="3200" spc="-5" dirty="0">
                <a:latin typeface="Calibri"/>
                <a:cs typeface="Calibri"/>
              </a:rPr>
              <a:t>with Illumina and  MinION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technology.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93489" y="3242288"/>
          <a:ext cx="7167880" cy="2879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1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1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Sequence</a:t>
                      </a:r>
                      <a:r>
                        <a:rPr sz="1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Tech: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Raw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Reads: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43560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Longest</a:t>
                      </a:r>
                      <a:r>
                        <a:rPr sz="1800" b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Read 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Length: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Qual: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MinION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222635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299455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(Phred)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MinION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10k*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250313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(Phred)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71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Illumina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1654192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(Phred)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38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54297" y="6585918"/>
            <a:ext cx="7465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*For </a:t>
            </a:r>
            <a:r>
              <a:rPr sz="1800" spc="-5" dirty="0">
                <a:latin typeface="Calibri"/>
                <a:cs typeface="Calibri"/>
              </a:rPr>
              <a:t>this tutorial, </a:t>
            </a:r>
            <a:r>
              <a:rPr sz="1800" spc="-10" dirty="0">
                <a:latin typeface="Calibri"/>
                <a:cs typeface="Calibri"/>
              </a:rPr>
              <a:t>we are </a:t>
            </a:r>
            <a:r>
              <a:rPr sz="1800" spc="-5" dirty="0">
                <a:latin typeface="Calibri"/>
                <a:cs typeface="Calibri"/>
              </a:rPr>
              <a:t>only </a:t>
            </a:r>
            <a:r>
              <a:rPr sz="1800" spc="-10" dirty="0">
                <a:latin typeface="Calibri"/>
                <a:cs typeface="Calibri"/>
              </a:rPr>
              <a:t>providing </a:t>
            </a:r>
            <a:r>
              <a:rPr sz="1800" spc="-5" dirty="0">
                <a:latin typeface="Calibri"/>
                <a:cs typeface="Calibri"/>
              </a:rPr>
              <a:t>10000 MinION </a:t>
            </a:r>
            <a:r>
              <a:rPr sz="1800" spc="-10" dirty="0">
                <a:latin typeface="Calibri"/>
                <a:cs typeface="Calibri"/>
              </a:rPr>
              <a:t>reads </a:t>
            </a:r>
            <a:r>
              <a:rPr sz="1800" spc="-5" dirty="0">
                <a:latin typeface="Calibri"/>
                <a:cs typeface="Calibri"/>
              </a:rPr>
              <a:t>(it will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enough!)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218" y="1911858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10">
                <a:moveTo>
                  <a:pt x="0" y="0"/>
                </a:moveTo>
                <a:lnTo>
                  <a:pt x="9640531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9456" y="160020"/>
            <a:ext cx="1856231" cy="1738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3756" y="461134"/>
            <a:ext cx="23996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</a:t>
            </a:r>
            <a:r>
              <a:rPr spc="-5" dirty="0"/>
              <a:t>c</a:t>
            </a:r>
            <a:r>
              <a:rPr dirty="0"/>
              <a:t>t</a:t>
            </a:r>
            <a:r>
              <a:rPr spc="-5" dirty="0"/>
              <a:t>i</a:t>
            </a:r>
            <a:r>
              <a:rPr spc="-50" dirty="0"/>
              <a:t>v</a:t>
            </a:r>
            <a:r>
              <a:rPr spc="5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299" y="2076180"/>
            <a:ext cx="9089390" cy="5252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Assemble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chromosome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i="1" spc="-10" dirty="0">
                <a:latin typeface="Calibri"/>
                <a:cs typeface="Calibri"/>
              </a:rPr>
              <a:t>Francisella </a:t>
            </a:r>
            <a:r>
              <a:rPr sz="2800" i="1" spc="-5" dirty="0">
                <a:latin typeface="Calibri"/>
                <a:cs typeface="Calibri"/>
              </a:rPr>
              <a:t>tularensis  </a:t>
            </a:r>
            <a:r>
              <a:rPr sz="2800" spc="-10" dirty="0">
                <a:latin typeface="Calibri"/>
                <a:cs typeface="Calibri"/>
              </a:rPr>
              <a:t>FRAN258, </a:t>
            </a:r>
            <a:r>
              <a:rPr sz="2800" spc="-5" dirty="0">
                <a:latin typeface="Calibri"/>
                <a:cs typeface="Calibri"/>
              </a:rPr>
              <a:t>a USAMRIID lab </a:t>
            </a:r>
            <a:r>
              <a:rPr sz="2800" spc="-25" dirty="0">
                <a:latin typeface="Calibri"/>
                <a:cs typeface="Calibri"/>
              </a:rPr>
              <a:t>strain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SchuS4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b="1" spc="-10" dirty="0">
                <a:latin typeface="Calibri"/>
                <a:cs typeface="Calibri"/>
              </a:rPr>
              <a:t>one circular  </a:t>
            </a:r>
            <a:r>
              <a:rPr sz="2800" b="1" spc="-15" dirty="0">
                <a:latin typeface="Calibri"/>
                <a:cs typeface="Calibri"/>
              </a:rPr>
              <a:t>contig.</a:t>
            </a:r>
            <a:endParaRPr sz="2800">
              <a:latin typeface="Calibri"/>
              <a:cs typeface="Calibri"/>
            </a:endParaRPr>
          </a:p>
          <a:p>
            <a:pPr marL="469900" marR="404495" indent="-457200">
              <a:lnSpc>
                <a:spcPct val="100000"/>
              </a:lnSpc>
              <a:spcBef>
                <a:spcPts val="14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Mapping </a:t>
            </a:r>
            <a:r>
              <a:rPr sz="2800" spc="-15" dirty="0">
                <a:latin typeface="Calibri"/>
                <a:cs typeface="Calibri"/>
              </a:rPr>
              <a:t>reads </a:t>
            </a:r>
            <a:r>
              <a:rPr sz="2800" spc="-10" dirty="0">
                <a:latin typeface="Calibri"/>
                <a:cs typeface="Calibri"/>
              </a:rPr>
              <a:t>should </a:t>
            </a:r>
            <a:r>
              <a:rPr sz="2800" spc="-15" dirty="0">
                <a:latin typeface="Calibri"/>
                <a:cs typeface="Calibri"/>
              </a:rPr>
              <a:t>produce even </a:t>
            </a:r>
            <a:r>
              <a:rPr sz="2800" spc="-25" dirty="0">
                <a:latin typeface="Calibri"/>
                <a:cs typeface="Calibri"/>
              </a:rPr>
              <a:t>coverage </a:t>
            </a:r>
            <a:r>
              <a:rPr sz="2800" spc="-15" dirty="0">
                <a:latin typeface="Calibri"/>
                <a:cs typeface="Calibri"/>
              </a:rPr>
              <a:t>across </a:t>
            </a:r>
            <a:r>
              <a:rPr sz="2800" spc="-10" dirty="0">
                <a:latin typeface="Calibri"/>
                <a:cs typeface="Calibri"/>
              </a:rPr>
              <a:t>the  </a:t>
            </a:r>
            <a:r>
              <a:rPr sz="2800" spc="-30" dirty="0">
                <a:latin typeface="Calibri"/>
                <a:cs typeface="Calibri"/>
              </a:rPr>
              <a:t>assembly. </a:t>
            </a:r>
            <a:r>
              <a:rPr sz="2800" b="1" spc="-10" dirty="0">
                <a:latin typeface="Calibri"/>
                <a:cs typeface="Calibri"/>
              </a:rPr>
              <a:t>No peaks </a:t>
            </a:r>
            <a:r>
              <a:rPr sz="2800" b="1" spc="-5" dirty="0">
                <a:latin typeface="Calibri"/>
                <a:cs typeface="Calibri"/>
              </a:rPr>
              <a:t>or </a:t>
            </a:r>
            <a:r>
              <a:rPr sz="2800" b="1" spc="-20" dirty="0">
                <a:latin typeface="Calibri"/>
                <a:cs typeface="Calibri"/>
              </a:rPr>
              <a:t>valleys exceeding </a:t>
            </a:r>
            <a:r>
              <a:rPr sz="2800" b="1" spc="-5" dirty="0">
                <a:latin typeface="Calibri"/>
                <a:cs typeface="Calibri"/>
              </a:rPr>
              <a:t>2x the</a:t>
            </a:r>
            <a:r>
              <a:rPr sz="2800" b="1" spc="26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average.</a:t>
            </a:r>
            <a:endParaRPr sz="2800">
              <a:latin typeface="Calibri"/>
              <a:cs typeface="Calibri"/>
            </a:endParaRPr>
          </a:p>
          <a:p>
            <a:pPr marL="469900" marR="22225" indent="-457200">
              <a:lnSpc>
                <a:spcPct val="100000"/>
              </a:lnSpc>
              <a:spcBef>
                <a:spcPts val="14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No need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manual </a:t>
            </a:r>
            <a:r>
              <a:rPr sz="2800" spc="-10" dirty="0">
                <a:latin typeface="Calibri"/>
                <a:cs typeface="Calibri"/>
              </a:rPr>
              <a:t>correction. </a:t>
            </a:r>
            <a:r>
              <a:rPr sz="2800" b="1" spc="-10" dirty="0">
                <a:latin typeface="Calibri"/>
                <a:cs typeface="Calibri"/>
              </a:rPr>
              <a:t>Pipeline </a:t>
            </a:r>
            <a:r>
              <a:rPr sz="2800" b="1" spc="-25" dirty="0">
                <a:latin typeface="Calibri"/>
                <a:cs typeface="Calibri"/>
              </a:rPr>
              <a:t>generates </a:t>
            </a:r>
            <a:r>
              <a:rPr sz="2800" b="1" spc="-10" dirty="0">
                <a:latin typeface="Calibri"/>
                <a:cs typeface="Calibri"/>
              </a:rPr>
              <a:t>finished  </a:t>
            </a:r>
            <a:r>
              <a:rPr sz="2800" b="1" spc="-5" dirty="0">
                <a:latin typeface="Calibri"/>
                <a:cs typeface="Calibri"/>
              </a:rPr>
              <a:t>sequence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automatically.</a:t>
            </a:r>
            <a:endParaRPr sz="2800">
              <a:latin typeface="Calibri"/>
              <a:cs typeface="Calibri"/>
            </a:endParaRPr>
          </a:p>
          <a:p>
            <a:pPr marL="469900" marR="414020" indent="-457200">
              <a:lnSpc>
                <a:spcPct val="100000"/>
              </a:lnSpc>
              <a:spcBef>
                <a:spcPts val="13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Should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high </a:t>
            </a:r>
            <a:r>
              <a:rPr sz="2800" spc="-5" dirty="0">
                <a:latin typeface="Calibri"/>
                <a:cs typeface="Calibri"/>
              </a:rPr>
              <a:t>enough </a:t>
            </a:r>
            <a:r>
              <a:rPr sz="2800" spc="-10" dirty="0">
                <a:latin typeface="Calibri"/>
                <a:cs typeface="Calibri"/>
              </a:rPr>
              <a:t>quality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identify </a:t>
            </a:r>
            <a:r>
              <a:rPr sz="2800" spc="-20" dirty="0">
                <a:latin typeface="Calibri"/>
                <a:cs typeface="Calibri"/>
              </a:rPr>
              <a:t>SNPs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small  indels between </a:t>
            </a:r>
            <a:r>
              <a:rPr sz="2800" spc="-20" dirty="0">
                <a:latin typeface="Calibri"/>
                <a:cs typeface="Calibri"/>
              </a:rPr>
              <a:t>strains, </a:t>
            </a:r>
            <a:r>
              <a:rPr sz="2800" spc="-10" dirty="0">
                <a:latin typeface="Calibri"/>
                <a:cs typeface="Calibri"/>
              </a:rPr>
              <a:t>in addition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0" dirty="0">
                <a:latin typeface="Calibri"/>
                <a:cs typeface="Calibri"/>
              </a:rPr>
              <a:t>large </a:t>
            </a:r>
            <a:r>
              <a:rPr sz="2800" spc="-15" dirty="0">
                <a:latin typeface="Calibri"/>
                <a:cs typeface="Calibri"/>
              </a:rPr>
              <a:t>structural  variants. </a:t>
            </a:r>
            <a:r>
              <a:rPr sz="2800" b="1" spc="-10" dirty="0">
                <a:latin typeface="Calibri"/>
                <a:cs typeface="Calibri"/>
              </a:rPr>
              <a:t>~100x </a:t>
            </a:r>
            <a:r>
              <a:rPr sz="2800" b="1" spc="-15" dirty="0">
                <a:latin typeface="Calibri"/>
                <a:cs typeface="Calibri"/>
              </a:rPr>
              <a:t>read </a:t>
            </a:r>
            <a:r>
              <a:rPr sz="2800" b="1" spc="-10" dirty="0">
                <a:latin typeface="Calibri"/>
                <a:cs typeface="Calibri"/>
              </a:rPr>
              <a:t>depth </a:t>
            </a:r>
            <a:r>
              <a:rPr sz="2800" b="1" spc="-5" dirty="0">
                <a:latin typeface="Calibri"/>
                <a:cs typeface="Calibri"/>
              </a:rPr>
              <a:t>with no </a:t>
            </a:r>
            <a:r>
              <a:rPr sz="2800" b="1" spc="-25" dirty="0">
                <a:latin typeface="Calibri"/>
                <a:cs typeface="Calibri"/>
              </a:rPr>
              <a:t>systemic </a:t>
            </a:r>
            <a:r>
              <a:rPr sz="2800" b="1" spc="-10" dirty="0">
                <a:latin typeface="Calibri"/>
                <a:cs typeface="Calibri"/>
              </a:rPr>
              <a:t>biases </a:t>
            </a:r>
            <a:r>
              <a:rPr sz="2800" b="1" spc="-5" dirty="0">
                <a:latin typeface="Calibri"/>
                <a:cs typeface="Calibri"/>
              </a:rPr>
              <a:t>in  </a:t>
            </a:r>
            <a:r>
              <a:rPr sz="2800" b="1" spc="-15" dirty="0">
                <a:latin typeface="Calibri"/>
                <a:cs typeface="Calibri"/>
              </a:rPr>
              <a:t>error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rates.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218" y="1966722"/>
            <a:ext cx="9640570" cy="16510"/>
          </a:xfrm>
          <a:custGeom>
            <a:avLst/>
            <a:gdLst/>
            <a:ahLst/>
            <a:cxnLst/>
            <a:rect l="l" t="t" r="r" b="b"/>
            <a:pathLst>
              <a:path w="9640570" h="16510">
                <a:moveTo>
                  <a:pt x="0" y="0"/>
                </a:moveTo>
                <a:lnTo>
                  <a:pt x="9640531" y="164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456" y="160020"/>
            <a:ext cx="1856231" cy="1738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3334</Words>
  <Application>Microsoft Office PowerPoint</Application>
  <PresentationFormat>Custom</PresentationFormat>
  <Paragraphs>480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Times New Roman</vt:lpstr>
      <vt:lpstr>Office Theme</vt:lpstr>
      <vt:lpstr>Use of MinION and Illumina Reads  for Bacterial Assembly</vt:lpstr>
      <vt:lpstr>Introduction</vt:lpstr>
      <vt:lpstr>Introduction</vt:lpstr>
      <vt:lpstr>Bacteria can be difficult to assemble, even  with long reads: Francisella tularensis</vt:lpstr>
      <vt:lpstr>Francisella tularensis reference  strain SchuS4 has two ~35kb  pathogenicity islands.</vt:lpstr>
      <vt:lpstr>Case Study: FRAN258</vt:lpstr>
      <vt:lpstr>PacBio reads fail to completely  assemble the genome</vt:lpstr>
      <vt:lpstr>Example: FRAN258</vt:lpstr>
      <vt:lpstr>Objectives</vt:lpstr>
      <vt:lpstr>Assembly Outline, General</vt:lpstr>
      <vt:lpstr>Assembly outline:  MinION + Illumina</vt:lpstr>
      <vt:lpstr>We will be using Docker</vt:lpstr>
      <vt:lpstr>Docker</vt:lpstr>
      <vt:lpstr>Docker</vt:lpstr>
      <vt:lpstr>Prepare</vt:lpstr>
      <vt:lpstr>Open Powershell,  run as administrator</vt:lpstr>
      <vt:lpstr>A note about this tutorial</vt:lpstr>
      <vt:lpstr>Docker</vt:lpstr>
      <vt:lpstr>Running Docker</vt:lpstr>
      <vt:lpstr>Running Docker</vt:lpstr>
      <vt:lpstr>FastQC</vt:lpstr>
      <vt:lpstr>FastQC Output</vt:lpstr>
      <vt:lpstr>Trimmomatic</vt:lpstr>
      <vt:lpstr>Filter long reads: Filtlong</vt:lpstr>
      <vt:lpstr>Filtlong</vt:lpstr>
      <vt:lpstr>Unicycler</vt:lpstr>
      <vt:lpstr>Unicycler</vt:lpstr>
      <vt:lpstr>Unicycler</vt:lpstr>
      <vt:lpstr>The Assembly is  essentially finished!</vt:lpstr>
      <vt:lpstr>Spades</vt:lpstr>
      <vt:lpstr>Flye</vt:lpstr>
      <vt:lpstr>Check the assemblies</vt:lpstr>
      <vt:lpstr>Minimap2</vt:lpstr>
      <vt:lpstr>Samtools</vt:lpstr>
      <vt:lpstr>Minimap2</vt:lpstr>
      <vt:lpstr>Samtools</vt:lpstr>
      <vt:lpstr>R</vt:lpstr>
      <vt:lpstr>The Genome is assembled!</vt:lpstr>
      <vt:lpstr>Downstream</vt:lpstr>
      <vt:lpstr>Alignment of reference, MinION plus Illumina assembly, and PacBio assembly.</vt:lpstr>
      <vt:lpstr>Close up of 25 kb inverted region</vt:lpstr>
      <vt:lpstr>Close up of Francisella Pathogenicity Island 1</vt:lpstr>
      <vt:lpstr>Close up of Francisella Pathogenicity Island 2</vt:lpstr>
      <vt:lpstr>MinION reads not suitable for SNP-calling</vt:lpstr>
      <vt:lpstr>MinION reads not suitable for SNP-calling, but Illumina reads are.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MINion and Illumina reads for bacterial assembly.</dc:title>
  <dc:creator>Richardson, Joshua B DR CTR MEDCOM USAMRIID</dc:creator>
  <cp:lastModifiedBy>Richardson, Joshua B DR CTR MEDCOM USAMRIID</cp:lastModifiedBy>
  <cp:revision>1</cp:revision>
  <dcterms:created xsi:type="dcterms:W3CDTF">2021-01-11T22:03:06Z</dcterms:created>
  <dcterms:modified xsi:type="dcterms:W3CDTF">2021-01-11T22:16:03Z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2020-12-17T00:00:00Z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2021-01-11T00:00:00Z</vt:filetime>
  </property>
</Properties>
</file>