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4"/>
        <p:guide pos="380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对联形式统计</a:t>
            </a:r>
          </a:p>
        </c:rich>
      </c:tx>
      <c:layout>
        <c:manualLayout>
          <c:xMode val="edge"/>
          <c:yMode val="edge"/>
          <c:x val="0.0275276204623526"/>
          <c:y val="0.028223220012828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对联形式统计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spc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春联</c:v>
                </c:pt>
                <c:pt idx="1">
                  <c:v>婚联</c:v>
                </c:pt>
                <c:pt idx="2">
                  <c:v>挽联</c:v>
                </c:pt>
                <c:pt idx="3">
                  <c:v>行业联</c:v>
                </c:pt>
                <c:pt idx="4">
                  <c:v>名胜联</c:v>
                </c:pt>
                <c:pt idx="5">
                  <c:v>谐趣联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0.4</c:v>
                </c:pt>
                <c:pt idx="1">
                  <c:v>0.2</c:v>
                </c:pt>
                <c:pt idx="2">
                  <c:v>0.15</c:v>
                </c:pt>
                <c:pt idx="3">
                  <c:v>0.1</c:v>
                </c:pt>
                <c:pt idx="4">
                  <c:v>0.1</c:v>
                </c:pt>
                <c:pt idx="5">
                  <c:v>0.05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cb9ef813-3592-4731-aa9e-75aad5fabd3b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list" loCatId="list" qsTypeId="urn:microsoft.com/office/officeart/2005/8/quickstyle/simple3" qsCatId="simple" csTypeId="urn:microsoft.com/office/officeart/2005/8/colors/accent5_2" csCatId="accent1" phldr="0"/>
      <dgm:spPr/>
    </dgm:pt>
    <dgm:pt modelId="{BEB4A0DE-FB16-4C4F-8DEA-03570694B93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对联简介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A1CD0B47-03FC-4535-A972-2673574CE2F3}" cxnId="{0EEF37EB-8A60-477E-B612-CEC270D54382}" type="parTrans">
      <dgm:prSet/>
      <dgm:spPr/>
    </dgm:pt>
    <dgm:pt modelId="{66283CB7-69B8-41D5-A569-950515985F71}" cxnId="{0EEF37EB-8A60-477E-B612-CEC270D54382}" type="sibTrans">
      <dgm:prSet/>
      <dgm:spPr/>
    </dgm:pt>
    <dgm:pt modelId="{11A5EA0A-517A-463B-9BA8-5EB54D7D10F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对联形式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/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E2B15CF1-464F-45CC-BFE4-6F0AA417C19E}" cxnId="{F30BF8B5-99A6-4DFA-99DB-2B144C0C4153}" type="parTrans">
      <dgm:prSet/>
      <dgm:spPr/>
    </dgm:pt>
    <dgm:pt modelId="{4EA87785-B7B3-4F48-BB13-D91C5DEA8DC1}" cxnId="{F30BF8B5-99A6-4DFA-99DB-2B144C0C4153}" type="sibTrans">
      <dgm:prSet/>
      <dgm:spPr/>
    </dgm:pt>
    <dgm:pt modelId="{25EF8B53-4C57-43A4-9FE1-40C318A0AD8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春联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信息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/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62CE1C4C-AE05-4247-9728-BCA5F5CA780A}" cxnId="{7D3BB3A0-DA34-4507-88C8-FAEEC9188E97}" type="parTrans">
      <dgm:prSet/>
      <dgm:spPr/>
    </dgm:pt>
    <dgm:pt modelId="{F463D266-32E5-414A-9781-DA46FFE60955}" cxnId="{7D3BB3A0-DA34-4507-88C8-FAEEC9188E97}" type="sibTrans">
      <dgm:prSet/>
      <dgm:spPr/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  <dgm:pt modelId="{65AAD8D9-A2BB-4BC0-ADC4-32A3E0934999}" type="pres">
      <dgm:prSet presAssocID="{BEB4A0DE-FB16-4C4F-8DEA-03570694B93A}" presName="composite" presStyleCnt="0"/>
      <dgm:spPr/>
    </dgm:pt>
    <dgm:pt modelId="{F8DF891C-0D10-4055-A8A8-3FC34ADEDC5B}" type="pres">
      <dgm:prSet presAssocID="{BEB4A0DE-FB16-4C4F-8DEA-03570694B93A}" presName="imgShp" presStyleLbl="fgImgPlac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5D3E6026-A697-4D8F-84B5-C5321A8528B3}" type="pres">
      <dgm:prSet presAssocID="{BEB4A0DE-FB16-4C4F-8DEA-03570694B93A}" presName="txShp" presStyleLbl="node1" presStyleIdx="0" presStyleCnt="3">
        <dgm:presLayoutVars>
          <dgm:bulletEnabled val="1"/>
        </dgm:presLayoutVars>
      </dgm:prSet>
      <dgm:spPr/>
    </dgm:pt>
    <dgm:pt modelId="{01F33C7F-4C3C-42D3-8542-4BC345A10B4C}" type="pres">
      <dgm:prSet presAssocID="{66283CB7-69B8-41D5-A569-950515985F71}" presName="spacing" presStyleCnt="0"/>
      <dgm:spPr/>
    </dgm:pt>
    <dgm:pt modelId="{5373068E-DCEB-4D3C-BFF1-43C34CE727FD}" type="pres">
      <dgm:prSet presAssocID="{11A5EA0A-517A-463B-9BA8-5EB54D7D10F8}" presName="composite" presStyleCnt="0"/>
      <dgm:spPr/>
    </dgm:pt>
    <dgm:pt modelId="{48C23F44-CDC2-4998-B9C4-F737C51D3228}" type="pres">
      <dgm:prSet presAssocID="{11A5EA0A-517A-463B-9BA8-5EB54D7D10F8}" presName="imgShp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DC27DDA6-73A4-45AF-8B52-70E594C6E063}" type="pres">
      <dgm:prSet presAssocID="{11A5EA0A-517A-463B-9BA8-5EB54D7D10F8}" presName="txShp" presStyleLbl="node1" presStyleIdx="1" presStyleCnt="3">
        <dgm:presLayoutVars>
          <dgm:bulletEnabled val="1"/>
        </dgm:presLayoutVars>
      </dgm:prSet>
      <dgm:spPr/>
    </dgm:pt>
    <dgm:pt modelId="{1BD648EC-230D-47E1-A618-F93D265B0703}" type="pres">
      <dgm:prSet presAssocID="{4EA87785-B7B3-4F48-BB13-D91C5DEA8DC1}" presName="spacing" presStyleCnt="0"/>
      <dgm:spPr/>
    </dgm:pt>
    <dgm:pt modelId="{7D4A810A-A6D4-47BA-AF8D-AB4F73C04080}" type="pres">
      <dgm:prSet presAssocID="{25EF8B53-4C57-43A4-9FE1-40C318A0AD88}" presName="composite" presStyleCnt="0"/>
      <dgm:spPr/>
    </dgm:pt>
    <dgm:pt modelId="{69DE5637-6198-4292-ADFF-69DC2A063BC5}" type="pres">
      <dgm:prSet presAssocID="{25EF8B53-4C57-43A4-9FE1-40C318A0AD88}" presName="imgShp" presStyleLbl="fgImgPlac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00C34D87-B2DD-493A-BAA2-1A14EA17DEB1}" type="pres">
      <dgm:prSet presAssocID="{25EF8B53-4C57-43A4-9FE1-40C318A0AD88}" presName="txShp" presStyleLbl="node1" presStyleIdx="2" presStyleCnt="3">
        <dgm:presLayoutVars>
          <dgm:bulletEnabled val="1"/>
        </dgm:presLayoutVars>
      </dgm:prSet>
      <dgm:spPr/>
    </dgm:pt>
  </dgm:ptLst>
  <dgm:cxnLst>
    <dgm:cxn modelId="{0EEF37EB-8A60-477E-B612-CEC270D54382}" srcId="{800EE499-D129-484D-B5C0-D0F3AC30E8B1}" destId="{BEB4A0DE-FB16-4C4F-8DEA-03570694B93A}" srcOrd="0" destOrd="0" parTransId="{A1CD0B47-03FC-4535-A972-2673574CE2F3}" sibTransId="{66283CB7-69B8-41D5-A569-950515985F71}"/>
    <dgm:cxn modelId="{F30BF8B5-99A6-4DFA-99DB-2B144C0C4153}" srcId="{800EE499-D129-484D-B5C0-D0F3AC30E8B1}" destId="{11A5EA0A-517A-463B-9BA8-5EB54D7D10F8}" srcOrd="1" destOrd="0" parTransId="{E2B15CF1-464F-45CC-BFE4-6F0AA417C19E}" sibTransId="{4EA87785-B7B3-4F48-BB13-D91C5DEA8DC1}"/>
    <dgm:cxn modelId="{7D3BB3A0-DA34-4507-88C8-FAEEC9188E97}" srcId="{800EE499-D129-484D-B5C0-D0F3AC30E8B1}" destId="{25EF8B53-4C57-43A4-9FE1-40C318A0AD88}" srcOrd="2" destOrd="0" parTransId="{62CE1C4C-AE05-4247-9728-BCA5F5CA780A}" sibTransId="{F463D266-32E5-414A-9781-DA46FFE60955}"/>
    <dgm:cxn modelId="{282C7411-85A5-4DDD-A505-1ADDB3ECF048}" type="presOf" srcId="{800EE499-D129-484D-B5C0-D0F3AC30E8B1}" destId="{3A30B1D0-F146-41C6-9373-8CC849B0566C}" srcOrd="0" destOrd="0" presId="urn:microsoft.com/office/officeart/2005/8/layout/vList3"/>
    <dgm:cxn modelId="{B242A649-BEA5-4261-841F-3F1A2B00CF6A}" type="presParOf" srcId="{3A30B1D0-F146-41C6-9373-8CC849B0566C}" destId="{65AAD8D9-A2BB-4BC0-ADC4-32A3E0934999}" srcOrd="0" destOrd="0" presId="urn:microsoft.com/office/officeart/2005/8/layout/vList3"/>
    <dgm:cxn modelId="{9FEDF080-717E-4149-8DE1-31353E3CD8D5}" type="presParOf" srcId="{65AAD8D9-A2BB-4BC0-ADC4-32A3E0934999}" destId="{F8DF891C-0D10-4055-A8A8-3FC34ADEDC5B}" srcOrd="0" destOrd="0" presId="urn:microsoft.com/office/officeart/2005/8/layout/vList3"/>
    <dgm:cxn modelId="{628837FD-E93B-4039-B185-D54079928254}" type="presParOf" srcId="{65AAD8D9-A2BB-4BC0-ADC4-32A3E0934999}" destId="{5D3E6026-A697-4D8F-84B5-C5321A8528B3}" srcOrd="1" destOrd="0" presId="urn:microsoft.com/office/officeart/2005/8/layout/vList3"/>
    <dgm:cxn modelId="{B2B2706C-4623-4A9D-BAED-FB1537E20360}" type="presOf" srcId="{BEB4A0DE-FB16-4C4F-8DEA-03570694B93A}" destId="{5D3E6026-A697-4D8F-84B5-C5321A8528B3}" srcOrd="0" destOrd="0" presId="urn:microsoft.com/office/officeart/2005/8/layout/vList3"/>
    <dgm:cxn modelId="{7229E4E2-226F-43AC-8A17-9096DB07B316}" type="presParOf" srcId="{3A30B1D0-F146-41C6-9373-8CC849B0566C}" destId="{01F33C7F-4C3C-42D3-8542-4BC345A10B4C}" srcOrd="1" destOrd="0" presId="urn:microsoft.com/office/officeart/2005/8/layout/vList3"/>
    <dgm:cxn modelId="{9398AE50-F9A8-4596-8AAE-50EA3148FFC6}" type="presOf" srcId="{66283CB7-69B8-41D5-A569-950515985F71}" destId="{01F33C7F-4C3C-42D3-8542-4BC345A10B4C}" srcOrd="0" destOrd="0" presId="urn:microsoft.com/office/officeart/2005/8/layout/vList3"/>
    <dgm:cxn modelId="{B71B7668-A628-4996-A9C3-6792DF96C231}" type="presParOf" srcId="{3A30B1D0-F146-41C6-9373-8CC849B0566C}" destId="{5373068E-DCEB-4D3C-BFF1-43C34CE727FD}" srcOrd="2" destOrd="0" presId="urn:microsoft.com/office/officeart/2005/8/layout/vList3"/>
    <dgm:cxn modelId="{FC3886E6-8548-4931-B9EA-3D01E534A384}" type="presParOf" srcId="{5373068E-DCEB-4D3C-BFF1-43C34CE727FD}" destId="{48C23F44-CDC2-4998-B9C4-F737C51D3228}" srcOrd="0" destOrd="2" presId="urn:microsoft.com/office/officeart/2005/8/layout/vList3"/>
    <dgm:cxn modelId="{A931420F-6F7E-4FA5-81E5-B5F726B924E2}" type="presParOf" srcId="{5373068E-DCEB-4D3C-BFF1-43C34CE727FD}" destId="{DC27DDA6-73A4-45AF-8B52-70E594C6E063}" srcOrd="1" destOrd="2" presId="urn:microsoft.com/office/officeart/2005/8/layout/vList3"/>
    <dgm:cxn modelId="{E593F3E0-18BB-41E8-838D-81041D713757}" type="presOf" srcId="{11A5EA0A-517A-463B-9BA8-5EB54D7D10F8}" destId="{DC27DDA6-73A4-45AF-8B52-70E594C6E063}" srcOrd="0" destOrd="0" presId="urn:microsoft.com/office/officeart/2005/8/layout/vList3"/>
    <dgm:cxn modelId="{ED00E061-99A3-4412-BCC6-F7DC6AD67B74}" type="presParOf" srcId="{3A30B1D0-F146-41C6-9373-8CC849B0566C}" destId="{1BD648EC-230D-47E1-A618-F93D265B0703}" srcOrd="3" destOrd="0" presId="urn:microsoft.com/office/officeart/2005/8/layout/vList3"/>
    <dgm:cxn modelId="{897490C0-6AC4-4E3E-B661-C1A96B70841D}" type="presOf" srcId="{4EA87785-B7B3-4F48-BB13-D91C5DEA8DC1}" destId="{1BD648EC-230D-47E1-A618-F93D265B0703}" srcOrd="0" destOrd="0" presId="urn:microsoft.com/office/officeart/2005/8/layout/vList3"/>
    <dgm:cxn modelId="{71E4C15A-0228-40C1-A698-B21183D369A5}" type="presParOf" srcId="{3A30B1D0-F146-41C6-9373-8CC849B0566C}" destId="{7D4A810A-A6D4-47BA-AF8D-AB4F73C04080}" srcOrd="4" destOrd="0" presId="urn:microsoft.com/office/officeart/2005/8/layout/vList3"/>
    <dgm:cxn modelId="{5F46C08F-DCDD-4352-B3ED-E2F0D0D3C733}" type="presParOf" srcId="{7D4A810A-A6D4-47BA-AF8D-AB4F73C04080}" destId="{69DE5637-6198-4292-ADFF-69DC2A063BC5}" srcOrd="0" destOrd="4" presId="urn:microsoft.com/office/officeart/2005/8/layout/vList3"/>
    <dgm:cxn modelId="{6F84A39A-5E6D-4DB3-AF67-1253E26A383C}" type="presParOf" srcId="{7D4A810A-A6D4-47BA-AF8D-AB4F73C04080}" destId="{00C34D87-B2DD-493A-BAA2-1A14EA17DEB1}" srcOrd="1" destOrd="4" presId="urn:microsoft.com/office/officeart/2005/8/layout/vList3"/>
    <dgm:cxn modelId="{5B174061-C330-4315-949D-34D1C4ED40CE}" type="presOf" srcId="{25EF8B53-4C57-43A4-9FE1-40C318A0AD88}" destId="{00C34D87-B2DD-493A-BAA2-1A14EA17DEB1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738495" cy="3744595"/>
        <a:chOff x="0" y="0"/>
        <a:chExt cx="5738495" cy="3744595"/>
      </a:xfrm>
    </dsp:grpSpPr>
    <dsp:sp modelId="{5D3E6026-A697-4D8F-84B5-C5321A8528B3}">
      <dsp:nvSpPr>
        <dsp:cNvPr id="4" name="五边形 3"/>
        <dsp:cNvSpPr/>
      </dsp:nvSpPr>
      <dsp:spPr bwMode="white">
        <a:xfrm rot="10800000">
          <a:off x="1228669" y="0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对联简介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0"/>
        <a:ext cx="3816099" cy="1069884"/>
      </dsp:txXfrm>
    </dsp:sp>
    <dsp:sp modelId="{F8DF891C-0D10-4055-A8A8-3FC34ADEDC5B}">
      <dsp:nvSpPr>
        <dsp:cNvPr id="3" name="椭圆 2"/>
        <dsp:cNvSpPr/>
      </dsp:nvSpPr>
      <dsp:spPr bwMode="white">
        <a:xfrm>
          <a:off x="693727" y="0"/>
          <a:ext cx="1069884" cy="1069884"/>
        </a:xfrm>
        <a:prstGeom prst="ellipse">
          <a:avLst/>
        </a:prstGeom>
        <a:blipFill>
          <a:blip r:embed="rId1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0"/>
        <a:ext cx="1069884" cy="1069884"/>
      </dsp:txXfrm>
    </dsp:sp>
    <dsp:sp modelId="{DC27DDA6-73A4-45AF-8B52-70E594C6E063}">
      <dsp:nvSpPr>
        <dsp:cNvPr id="6" name="五边形 5"/>
        <dsp:cNvSpPr/>
      </dsp:nvSpPr>
      <dsp:spPr bwMode="white">
        <a:xfrm rot="10800000">
          <a:off x="1228669" y="1337355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对联形式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1337355"/>
        <a:ext cx="3816099" cy="1069884"/>
      </dsp:txXfrm>
    </dsp:sp>
    <dsp:sp modelId="{48C23F44-CDC2-4998-B9C4-F737C51D3228}">
      <dsp:nvSpPr>
        <dsp:cNvPr id="5" name="椭圆 4"/>
        <dsp:cNvSpPr/>
      </dsp:nvSpPr>
      <dsp:spPr bwMode="white">
        <a:xfrm>
          <a:off x="693727" y="1337355"/>
          <a:ext cx="1069884" cy="1069884"/>
        </a:xfrm>
        <a:prstGeom prst="ellipse">
          <a:avLst/>
        </a:prstGeom>
        <a:blipFill>
          <a:blip r:embed="rId2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1337355"/>
        <a:ext cx="1069884" cy="1069884"/>
      </dsp:txXfrm>
    </dsp:sp>
    <dsp:sp modelId="{00C34D87-B2DD-493A-BAA2-1A14EA17DEB1}">
      <dsp:nvSpPr>
        <dsp:cNvPr id="8" name="五边形 7"/>
        <dsp:cNvSpPr/>
      </dsp:nvSpPr>
      <dsp:spPr bwMode="white">
        <a:xfrm rot="10800000">
          <a:off x="1228669" y="2674711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春联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信息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2674711"/>
        <a:ext cx="3816099" cy="1069884"/>
      </dsp:txXfrm>
    </dsp:sp>
    <dsp:sp modelId="{69DE5637-6198-4292-ADFF-69DC2A063BC5}">
      <dsp:nvSpPr>
        <dsp:cNvPr id="7" name="椭圆 6"/>
        <dsp:cNvSpPr/>
      </dsp:nvSpPr>
      <dsp:spPr bwMode="white">
        <a:xfrm>
          <a:off x="693727" y="2674711"/>
          <a:ext cx="1069884" cy="1069884"/>
        </a:xfrm>
        <a:prstGeom prst="ellipse">
          <a:avLst/>
        </a:prstGeom>
        <a:blipFill>
          <a:blip r:embed="rId3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2674711"/>
        <a:ext cx="1069884" cy="1069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7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9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356360"/>
          </a:xfrm>
        </p:spPr>
        <p:txBody>
          <a:bodyPr/>
          <a:p>
            <a:r>
              <a:rPr lang="zh-CN" altLang="zh-CN" sz="8000">
                <a:latin typeface="楷体" panose="02010609060101010101" charset="-122"/>
                <a:ea typeface="楷体" panose="02010609060101010101" charset="-122"/>
              </a:rPr>
              <a:t>关于对联的那些事</a:t>
            </a:r>
            <a:endParaRPr lang="zh-CN" altLang="zh-CN" sz="8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78705" y="2829560"/>
            <a:ext cx="2433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2408</a:t>
            </a:r>
            <a:r>
              <a:rPr lang="zh-CN" altLang="en-US" sz="3600">
                <a:solidFill>
                  <a:schemeClr val="bg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班</a:t>
            </a:r>
            <a:endParaRPr lang="zh-CN" altLang="en-US" sz="3600">
              <a:solidFill>
                <a:schemeClr val="bg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/>
            <a:r>
              <a:rPr lang="zh-CN" altLang="en-US" sz="3600">
                <a:solidFill>
                  <a:schemeClr val="bg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尹梓曦组</a:t>
            </a:r>
            <a:endParaRPr lang="zh-CN" altLang="en-US" sz="3600">
              <a:solidFill>
                <a:schemeClr val="bg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517525"/>
            <a:ext cx="2498725" cy="705485"/>
          </a:xfrm>
        </p:spPr>
        <p:txBody>
          <a:bodyPr>
            <a:noAutofit/>
          </a:bodyPr>
          <a:p>
            <a:r>
              <a:rPr lang="zh-CN" altLang="en-US" sz="4800">
                <a:latin typeface="仿宋" panose="02010609060101010101" charset="-122"/>
                <a:ea typeface="仿宋" panose="02010609060101010101" charset="-122"/>
              </a:rPr>
              <a:t>目录</a:t>
            </a:r>
            <a:endParaRPr lang="zh-CN" altLang="en-US" sz="4800"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495935" y="1796415"/>
          <a:ext cx="5738495" cy="3744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63055" y="848995"/>
            <a:ext cx="4465955" cy="5231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4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引言</a:t>
            </a:r>
            <a:endParaRPr lang="zh-CN" altLang="en-US" sz="44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indent="457200"/>
            <a:r>
              <a:rPr lang="zh-CN" altLang="en-US" sz="32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春联作为中华文明的独特符号，浓缩了从原始信仰到文人雅趣的千年演变。它既是百姓屋檐下的新年祈愿，也是文人笔尖的格律艺术，更是中华宇宙观的微型表达。本部分将着重介绍春联的衍变及历史。</a:t>
            </a:r>
            <a:endParaRPr lang="zh-CN" altLang="en-US" sz="32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355" y="80461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对联简介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1762125"/>
            <a:ext cx="6442075" cy="1021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对联，又称楹联、对子，是中国独特的文学形式，源于秦汉桃符，盛于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明清。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695" y="3126740"/>
            <a:ext cx="687197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其核心特点：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对仗工整：上下联字数、结构、词性完全对应；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平仄协调：声调高低错落；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内容相关：上下联意义呼应，或并列，或递进。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79665" y="2706370"/>
            <a:ext cx="4097655" cy="1445260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4400">
                <a:latin typeface="楷体" panose="02010609060101010101" charset="-122"/>
                <a:ea typeface="楷体" panose="02010609060101010101" charset="-122"/>
              </a:rPr>
              <a:t>燕剪春风裁柳绿</a:t>
            </a:r>
            <a:endParaRPr lang="en-US" altLang="zh-CN" sz="4400"/>
          </a:p>
          <a:p>
            <a:r>
              <a:rPr lang="zh-CN" altLang="en-US" sz="4400">
                <a:latin typeface="楷体" panose="02010609060101010101" charset="-122"/>
                <a:ea typeface="楷体" panose="02010609060101010101" charset="-122"/>
              </a:rPr>
              <a:t>莺啼晓日映桃红</a:t>
            </a:r>
            <a:endParaRPr lang="zh-CN" altLang="en-US" sz="44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355" y="80461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对联形式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4" name="图表 3" descr="7b0a202020202263686172745265734964223a20223230343735393537220a7d0a"/>
          <p:cNvGraphicFramePr/>
          <p:nvPr/>
        </p:nvGraphicFramePr>
        <p:xfrm>
          <a:off x="374015" y="2131060"/>
          <a:ext cx="4426585" cy="363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00880" y="414655"/>
            <a:ext cx="7418070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春联（节日联）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春节专用，内容喜庆。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天增岁月人增寿，春满乾坤福满门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1510030"/>
            <a:ext cx="7418070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婚联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用于婚礼，祝福新人。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良缘一世同地久，佳偶百年共天长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0880" y="2605405"/>
            <a:ext cx="7691120" cy="77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挽联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哀悼逝者，庄重肃穆。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音容宛在笑貌长存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0880" y="3379470"/>
            <a:ext cx="7417435" cy="77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行业联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体现行业特色。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香分花上露，水汲石中泉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00880" y="4280535"/>
            <a:ext cx="7418070" cy="1096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名胜联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题于亭台楼阁。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水水山山处处明明秀秀，晴晴雨雨时时好好奇奇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00880" y="5376545"/>
            <a:ext cx="7417435" cy="1168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谐趣联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幽默或讽刺。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山羊上山，山碰山羊角；水牛下水，水没水牛腰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18335" y="5555615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据小组统计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355" y="34995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春联简介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285" y="1148080"/>
            <a:ext cx="5247640" cy="5525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春联，又称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门对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”“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楹联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，是中国春节特有的文化符号，常与灯笼、窗花、年画相伴出现，共同构成新春的喜庆氛围。它以红纸为底、墨字为韵，贴于门框两侧，既承载祝福，又彰显书法之美。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春联通常用于表达祝愿、驱邪和祈求安宁。春联作为一种民俗文化形式，具有对仗工整、寓意丰富的语言特点，体现了中国民俗文化的深厚积淀。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春联通过简洁且富有寓意的文字传递了人们对美好生活的向往，同时也反映了时代的变迁和社会的发展。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从桃符驱鬼的古老习俗，演变为雅俗共赏的春节标配，方寸红纸间，凝固着中国人对团圆、昌盛的永恒期盼。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 descr="微信图片_202504042218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6675" y="1148080"/>
            <a:ext cx="5307965" cy="5307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285" y="697230"/>
            <a:ext cx="4138930" cy="705485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春联历史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1035" y="1595120"/>
            <a:ext cx="5960110" cy="4107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春联的起源可以追溯到中国古代的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桃符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习俗，最早用于驱邪避灾。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五代十国时期，朝廷中的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桃符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开始刻字并悬挂，在后蜀出现了中国最早的春联。宋朝，纸质春联逐渐取代了木符，并在后期开始使用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春联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这一名称。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明朝时，春联逐渐成为春节的固定装饰。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如今，中国通过《保护非物质文化遗产公约》框架，已将其纳入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传统节日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的整体保护中。贴春联仍是当今春节传承最广泛的民俗之一。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en-US" altLang="zh-CN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7" name="图片 6" descr="O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0" y="1595120"/>
            <a:ext cx="3992880" cy="3992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89115" y="5583555"/>
            <a:ext cx="3976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古代春联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 --- </a:t>
            </a: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朱元璋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  <a:cs typeface="阿里巴巴普惠体 3.0 45 Light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/>
        </p:nvSpPr>
        <p:spPr>
          <a:xfrm>
            <a:off x="1026795" y="942340"/>
            <a:ext cx="10162540" cy="465010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indent="457200" algn="l">
              <a:lnSpc>
                <a:spcPct val="100000"/>
              </a:lnSpc>
            </a:pP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2776220" y="160020"/>
            <a:ext cx="6741160" cy="78232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如何正确的写春联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98750" y="942340"/>
            <a:ext cx="6818630" cy="5795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字数相等：上下联字数必须相同（常见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言）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对仗工整：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词性相对（名词对名词，动词对动词）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结构相同（主谓对主谓，动宾对动宾）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平仄协调：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上联末字必仄（三、四声）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下联末字必平（一、二声）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句中平仄交替（如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平平仄仄平平仄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ea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内容要求</a:t>
            </a: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主题吉祥：须含新春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祝福意象（如福禄、梅竹等）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避免忌讳：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灭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绝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等凶字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避免不吉谐音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lt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张贴规范：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上联贴门右（面向门的右侧）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横批从右向左书写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lt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书写禁忌：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不可重复用字（特殊修辞除外）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避免上下联出现相同字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/>
        </p:nvSpPr>
        <p:spPr>
          <a:xfrm>
            <a:off x="5321300" y="1666240"/>
            <a:ext cx="1548765" cy="114109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9600">
                <a:latin typeface="楷体" panose="02010609060101010101" charset="-122"/>
                <a:ea typeface="楷体" panose="02010609060101010101" charset="-122"/>
              </a:rPr>
              <a:t>结</a:t>
            </a:r>
            <a:endParaRPr lang="zh-CN" altLang="en-US" sz="9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66605" y="2613660"/>
            <a:ext cx="173164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作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朱勋宇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周轩宇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尹梓曦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王妍蕲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张默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王浩添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李承讯未参与</a:t>
            </a:r>
            <a:endParaRPr lang="zh-CN" altLang="en-US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0420" y="3622040"/>
            <a:ext cx="53632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从朱门王府到市井人家，一副对联，半部华夏</a:t>
            </a:r>
            <a:r>
              <a:rPr lang="en-US" altLang="zh-CN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——</a:t>
            </a:r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它是门楣上的平仄哲学，更是中国人不言而喻的生活修辞。</a:t>
            </a:r>
            <a:endParaRPr lang="zh-CN" altLang="en-US" sz="28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  <a:cs typeface="阿里巴巴普惠体 3.0 45 Light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65&quot;:[20205081],&quot;8&quot;:[20475957]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resource_record_key" val="{&quot;65&quot;:[20205081],&quot;8&quot;:[20475957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WPS 演示</Application>
  <PresentationFormat>宽屏</PresentationFormat>
  <Paragraphs>107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楷体</vt:lpstr>
      <vt:lpstr>微软雅黑 Light</vt:lpstr>
      <vt:lpstr>仿宋</vt:lpstr>
      <vt:lpstr>等线 Light</vt:lpstr>
      <vt:lpstr>阿里巴巴普惠体 3.0 45 Light</vt:lpstr>
      <vt:lpstr>微软雅黑</vt:lpstr>
      <vt:lpstr>Arial Unicode MS</vt:lpstr>
      <vt:lpstr>Calibri</vt:lpstr>
      <vt:lpstr>WPS</vt:lpstr>
      <vt:lpstr>关于对联的那些事</vt:lpstr>
      <vt:lpstr>目录</vt:lpstr>
      <vt:lpstr>对联简介</vt:lpstr>
      <vt:lpstr>对联形式</vt:lpstr>
      <vt:lpstr>春联简介</vt:lpstr>
      <vt:lpstr>春联历史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WPS_1743758524</cp:lastModifiedBy>
  <cp:revision>158</cp:revision>
  <dcterms:created xsi:type="dcterms:W3CDTF">2019-06-19T02:08:00Z</dcterms:created>
  <dcterms:modified xsi:type="dcterms:W3CDTF">2025-04-04T16:19:04Z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2651E5BA07CC4592A15CB83D9B9993EE_11</vt:lpwstr>
  </property>
</Properties>
</file>