
<file path=[Content_Types].xml><?xml version="1.0" encoding="utf-8"?>
<Types xmlns="http://schemas.openxmlformats.org/package/2006/content-types">
  <Default Extension="xlsx" ContentType="application/vnd.openxmlformats-officedocument.spreadsheetml.sheet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fonts/font1.fntdata" ContentType="application/x-fontdata"/>
  <Override PartName="/ppt/fonts/font10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56" r:id="rId3"/>
    <p:sldId id="257" r:id="rId4"/>
    <p:sldId id="258" r:id="rId5"/>
    <p:sldId id="260" r:id="rId6"/>
    <p:sldId id="263" r:id="rId7"/>
    <p:sldId id="261" r:id="rId8"/>
    <p:sldId id="262" r:id="rId9"/>
    <p:sldId id="265" r:id="rId10"/>
    <p:sldId id="266" r:id="rId11"/>
    <p:sldId id="267" r:id="rId12"/>
    <p:sldId id="264" r:id="rId13"/>
  </p:sldIdLst>
  <p:sldSz cx="12192000" cy="6858000"/>
  <p:notesSz cx="6858000" cy="9144000"/>
  <p:embeddedFontLst>
    <p:embeddedFont>
      <p:font typeface="楷体" panose="02010609060101010101" charset="-122"/>
      <p:regular r:id="rId18"/>
    </p:embeddedFont>
    <p:embeddedFont>
      <p:font typeface="微软雅黑 Light" panose="020B0502040204020203" charset="-122"/>
      <p:regular r:id="rId19"/>
    </p:embeddedFont>
    <p:embeddedFont>
      <p:font typeface="仿宋" panose="02010609060101010101" charset="-122"/>
      <p:regular r:id="rId20"/>
    </p:embeddedFont>
    <p:embeddedFont>
      <p:font typeface="等线 Light" panose="02010600030101010101" charset="-122"/>
      <p:regular r:id="rId21"/>
    </p:embeddedFont>
    <p:embeddedFont>
      <p:font typeface="阿里巴巴普惠体 3.0 45 Light" panose="00020600040101010101" charset="-122"/>
      <p:regular r:id="rId22"/>
    </p:embeddedFont>
    <p:embeddedFont>
      <p:font typeface="微软雅黑" panose="020B0503020204020204" charset="-122"/>
      <p:regular r:id="rId23"/>
    </p:embeddedFont>
    <p:embeddedFont>
      <p:font typeface="Calibri" panose="020F0502020204030204" charset="0"/>
      <p:regular r:id="rId24"/>
      <p:bold r:id="rId25"/>
      <p:italic r:id="rId26"/>
      <p:boldItalic r:id="rId27"/>
    </p:embeddedFont>
  </p:embeddedFontLst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4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7F9F6"/>
    <a:srgbClr val="929292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14"/>
        <p:guide pos="383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gs" Target="tags/tag75.xml"/><Relationship Id="rId27" Type="http://schemas.openxmlformats.org/officeDocument/2006/relationships/font" Target="fonts/font10.fntdata"/><Relationship Id="rId26" Type="http://schemas.openxmlformats.org/officeDocument/2006/relationships/font" Target="fonts/font9.fntdata"/><Relationship Id="rId25" Type="http://schemas.openxmlformats.org/officeDocument/2006/relationships/font" Target="fonts/font8.fntdata"/><Relationship Id="rId24" Type="http://schemas.openxmlformats.org/officeDocument/2006/relationships/font" Target="fonts/font7.fntdata"/><Relationship Id="rId23" Type="http://schemas.openxmlformats.org/officeDocument/2006/relationships/font" Target="fonts/font6.fntdata"/><Relationship Id="rId22" Type="http://schemas.openxmlformats.org/officeDocument/2006/relationships/font" Target="fonts/font5.fntdata"/><Relationship Id="rId21" Type="http://schemas.openxmlformats.org/officeDocument/2006/relationships/font" Target="fonts/font4.fntdata"/><Relationship Id="rId20" Type="http://schemas.openxmlformats.org/officeDocument/2006/relationships/font" Target="fonts/font3.fntdata"/><Relationship Id="rId2" Type="http://schemas.openxmlformats.org/officeDocument/2006/relationships/theme" Target="theme/theme1.xml"/><Relationship Id="rId19" Type="http://schemas.openxmlformats.org/officeDocument/2006/relationships/font" Target="fonts/font2.fntdata"/><Relationship Id="rId18" Type="http://schemas.openxmlformats.org/officeDocument/2006/relationships/font" Target="fonts/font1.fntdata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对联形式统计</a:t>
            </a:r>
          </a:p>
        </c:rich>
      </c:tx>
      <c:layout>
        <c:manualLayout>
          <c:xMode val="edge"/>
          <c:yMode val="edge"/>
          <c:x val="0.0275276204623526"/>
          <c:y val="0.0282232200128287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对联形式统计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Lbls>
            <c:dLbl>
              <c:idx val="0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1000" b="1" i="0" u="none" strike="noStrike" kern="1200" spc="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1000" b="1" i="0" u="none" strike="noStrike" kern="1200" spc="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1000" b="1" i="0" u="none" strike="noStrike" kern="1200" spc="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1000" b="1" i="0" u="none" strike="noStrike" kern="1200" spc="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1000" b="1" i="0" u="none" strike="noStrike" kern="1200" spc="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1000" b="1" i="0" u="none" strike="noStrike" kern="1200" spc="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numFmt formatCode="General" sourceLinked="1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000" b="1" i="0" u="none" strike="noStrike" kern="1200" spc="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bestFit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春联</c:v>
                </c:pt>
                <c:pt idx="1">
                  <c:v>婚联</c:v>
                </c:pt>
                <c:pt idx="2">
                  <c:v>挽联</c:v>
                </c:pt>
                <c:pt idx="3">
                  <c:v>行业联</c:v>
                </c:pt>
                <c:pt idx="4">
                  <c:v>名胜联</c:v>
                </c:pt>
                <c:pt idx="5">
                  <c:v>谐趣联</c:v>
                </c:pt>
              </c:strCache>
            </c:strRef>
          </c:cat>
          <c:val>
            <c:numRef>
              <c:f>Sheet1!$B$2:$B$7</c:f>
              <c:numCache>
                <c:formatCode>0.00%</c:formatCode>
                <c:ptCount val="6"/>
                <c:pt idx="0">
                  <c:v>0.4</c:v>
                </c:pt>
                <c:pt idx="1">
                  <c:v>0.2</c:v>
                </c:pt>
                <c:pt idx="2">
                  <c:v>0.15</c:v>
                </c:pt>
                <c:pt idx="3">
                  <c:v>0.1</c:v>
                </c:pt>
                <c:pt idx="4">
                  <c:v>0.1</c:v>
                </c:pt>
                <c:pt idx="5">
                  <c:v>0.05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uri="{0b15fc19-7d7d-44ad-8c2d-2c3a37ce22c3}">
        <chartProps xmlns="https://web.wps.cn/et/2018/main" chartId="{cb9ef813-3592-4731-aa9e-75aad5fabd3b}"/>
      </c:ext>
    </c:extLst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8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solidFill>
          <a:schemeClr val="bg1"/>
        </a:solidFill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4.jpeg"/><Relationship Id="rId1" Type="http://schemas.openxmlformats.org/officeDocument/2006/relationships/image" Target="../media/image16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4.jpeg"/><Relationship Id="rId1" Type="http://schemas.openxmlformats.org/officeDocument/2006/relationships/image" Target="../media/image16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0EE499-D129-484D-B5C0-D0F3AC30E8B1}" type="doc">
      <dgm:prSet loTypeId="list" loCatId="list" qsTypeId="urn:microsoft.com/office/officeart/2005/8/quickstyle/simple3" qsCatId="simple" csTypeId="urn:microsoft.com/office/officeart/2005/8/colors/accent5_2" csCatId="accent1" phldr="0"/>
      <dgm:spPr/>
    </dgm:pt>
    <dgm:pt modelId="{BEB4A0DE-FB16-4C4F-8DEA-03570694B93A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>
              <a:latin typeface="等线 Light" panose="02010600030101010101" charset="-122"/>
              <a:ea typeface="等线 Light" panose="02010600030101010101" charset="-122"/>
            </a:rPr>
            <a:t>对联简介</a:t>
          </a:r>
          <a:endParaRPr lang="zh-CN" altLang="en-US">
            <a:latin typeface="等线 Light" panose="02010600030101010101" charset="-122"/>
            <a:ea typeface="等线 Light" panose="02010600030101010101" charset="-122"/>
          </a:endParaRPr>
        </a:p>
      </dgm:t>
    </dgm:pt>
    <dgm:pt modelId="{A1CD0B47-03FC-4535-A972-2673574CE2F3}" cxnId="{599985B8-41EB-4C87-8DE4-53FD48A05801}" type="parTrans">
      <dgm:prSet/>
      <dgm:spPr/>
    </dgm:pt>
    <dgm:pt modelId="{66283CB7-69B8-41D5-A569-950515985F71}" cxnId="{599985B8-41EB-4C87-8DE4-53FD48A05801}" type="sibTrans">
      <dgm:prSet/>
      <dgm:spPr/>
    </dgm:pt>
    <dgm:pt modelId="{11A5EA0A-517A-463B-9BA8-5EB54D7D10F8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>
              <a:latin typeface="等线 Light" panose="02010600030101010101" charset="-122"/>
              <a:ea typeface="等线 Light" panose="02010600030101010101" charset="-122"/>
            </a:rPr>
            <a:t>对联形式</a:t>
          </a:r>
          <a:r>
            <a:rPr lang="zh-CN" altLang="en-US">
              <a:latin typeface="等线 Light" panose="02010600030101010101" charset="-122"/>
              <a:ea typeface="等线 Light" panose="02010600030101010101" charset="-122"/>
            </a:rPr>
            <a:t/>
          </a:r>
          <a:endParaRPr lang="zh-CN" altLang="en-US">
            <a:latin typeface="等线 Light" panose="02010600030101010101" charset="-122"/>
            <a:ea typeface="等线 Light" panose="02010600030101010101" charset="-122"/>
          </a:endParaRPr>
        </a:p>
      </dgm:t>
    </dgm:pt>
    <dgm:pt modelId="{E2B15CF1-464F-45CC-BFE4-6F0AA417C19E}" cxnId="{518A6500-2E40-45FC-9A6B-B549A3FA052F}" type="parTrans">
      <dgm:prSet/>
      <dgm:spPr/>
    </dgm:pt>
    <dgm:pt modelId="{4EA87785-B7B3-4F48-BB13-D91C5DEA8DC1}" cxnId="{518A6500-2E40-45FC-9A6B-B549A3FA052F}" type="sibTrans">
      <dgm:prSet/>
      <dgm:spPr/>
    </dgm:pt>
    <dgm:pt modelId="{25EF8B53-4C57-43A4-9FE1-40C318A0AD88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>
              <a:latin typeface="等线 Light" panose="02010600030101010101" charset="-122"/>
              <a:ea typeface="等线 Light" panose="02010600030101010101" charset="-122"/>
            </a:rPr>
            <a:t>对联</a:t>
          </a:r>
          <a:r>
            <a:rPr lang="zh-CN" altLang="en-US">
              <a:latin typeface="等线 Light" panose="02010600030101010101" charset="-122"/>
              <a:ea typeface="等线 Light" panose="02010600030101010101" charset="-122"/>
            </a:rPr>
            <a:t>信息</a:t>
          </a:r>
          <a:r>
            <a:rPr lang="zh-CN" altLang="en-US">
              <a:latin typeface="等线 Light" panose="02010600030101010101" charset="-122"/>
              <a:ea typeface="等线 Light" panose="02010600030101010101" charset="-122"/>
            </a:rPr>
            <a:t/>
          </a:r>
          <a:endParaRPr lang="zh-CN" altLang="en-US">
            <a:latin typeface="等线 Light" panose="02010600030101010101" charset="-122"/>
            <a:ea typeface="等线 Light" panose="02010600030101010101" charset="-122"/>
          </a:endParaRPr>
        </a:p>
      </dgm:t>
    </dgm:pt>
    <dgm:pt modelId="{62CE1C4C-AE05-4247-9728-BCA5F5CA780A}" cxnId="{0E99881D-72E8-4CF1-AB46-736F197E93CE}" type="parTrans">
      <dgm:prSet/>
      <dgm:spPr/>
    </dgm:pt>
    <dgm:pt modelId="{F463D266-32E5-414A-9781-DA46FFE60955}" cxnId="{0E99881D-72E8-4CF1-AB46-736F197E93CE}" type="sibTrans">
      <dgm:prSet/>
      <dgm:spPr/>
    </dgm:pt>
    <dgm:pt modelId="{3A30B1D0-F146-41C6-9373-8CC849B0566C}" type="pres">
      <dgm:prSet presAssocID="{800EE499-D129-484D-B5C0-D0F3AC30E8B1}" presName="linearFlow" presStyleCnt="0">
        <dgm:presLayoutVars>
          <dgm:dir/>
          <dgm:resizeHandles val="exact"/>
        </dgm:presLayoutVars>
      </dgm:prSet>
      <dgm:spPr/>
    </dgm:pt>
    <dgm:pt modelId="{65AAD8D9-A2BB-4BC0-ADC4-32A3E0934999}" type="pres">
      <dgm:prSet presAssocID="{BEB4A0DE-FB16-4C4F-8DEA-03570694B93A}" presName="composite" presStyleCnt="0"/>
      <dgm:spPr/>
    </dgm:pt>
    <dgm:pt modelId="{F8DF891C-0D10-4055-A8A8-3FC34ADEDC5B}" type="pres">
      <dgm:prSet presAssocID="{BEB4A0DE-FB16-4C4F-8DEA-03570694B93A}" presName="imgShp" presStyleLbl="fgImgPlace1" presStyleIdx="0" presStyleCnt="3"/>
      <dgm:spPr>
        <a:blipFill>
          <a:blip xmlns:r="http://schemas.openxmlformats.org/officeDocument/2006/relationships" r:embed="rId1"/>
          <a:stretch>
            <a:fillRect/>
          </a:stretch>
        </a:blipFill>
      </dgm:spPr>
    </dgm:pt>
    <dgm:pt modelId="{5D3E6026-A697-4D8F-84B5-C5321A8528B3}" type="pres">
      <dgm:prSet presAssocID="{BEB4A0DE-FB16-4C4F-8DEA-03570694B93A}" presName="txShp" presStyleLbl="node1" presStyleIdx="0" presStyleCnt="3">
        <dgm:presLayoutVars>
          <dgm:bulletEnabled val="1"/>
        </dgm:presLayoutVars>
      </dgm:prSet>
      <dgm:spPr/>
    </dgm:pt>
    <dgm:pt modelId="{01F33C7F-4C3C-42D3-8542-4BC345A10B4C}" type="pres">
      <dgm:prSet presAssocID="{66283CB7-69B8-41D5-A569-950515985F71}" presName="spacing" presStyleCnt="0"/>
      <dgm:spPr/>
    </dgm:pt>
    <dgm:pt modelId="{5373068E-DCEB-4D3C-BFF1-43C34CE727FD}" type="pres">
      <dgm:prSet presAssocID="{11A5EA0A-517A-463B-9BA8-5EB54D7D10F8}" presName="composite" presStyleCnt="0"/>
      <dgm:spPr/>
    </dgm:pt>
    <dgm:pt modelId="{48C23F44-CDC2-4998-B9C4-F737C51D3228}" type="pres">
      <dgm:prSet presAssocID="{11A5EA0A-517A-463B-9BA8-5EB54D7D10F8}" presName="imgShp" presStyleLbl="fgImgPlace1" presStyleIdx="1" presStyleCnt="3"/>
      <dgm:spPr>
        <a:blipFill>
          <a:blip xmlns:r="http://schemas.openxmlformats.org/officeDocument/2006/relationships" r:embed="rId2"/>
          <a:stretch>
            <a:fillRect/>
          </a:stretch>
        </a:blipFill>
      </dgm:spPr>
    </dgm:pt>
    <dgm:pt modelId="{DC27DDA6-73A4-45AF-8B52-70E594C6E063}" type="pres">
      <dgm:prSet presAssocID="{11A5EA0A-517A-463B-9BA8-5EB54D7D10F8}" presName="txShp" presStyleLbl="node1" presStyleIdx="1" presStyleCnt="3">
        <dgm:presLayoutVars>
          <dgm:bulletEnabled val="1"/>
        </dgm:presLayoutVars>
      </dgm:prSet>
      <dgm:spPr/>
    </dgm:pt>
    <dgm:pt modelId="{1BD648EC-230D-47E1-A618-F93D265B0703}" type="pres">
      <dgm:prSet presAssocID="{4EA87785-B7B3-4F48-BB13-D91C5DEA8DC1}" presName="spacing" presStyleCnt="0"/>
      <dgm:spPr/>
    </dgm:pt>
    <dgm:pt modelId="{7D4A810A-A6D4-47BA-AF8D-AB4F73C04080}" type="pres">
      <dgm:prSet presAssocID="{25EF8B53-4C57-43A4-9FE1-40C318A0AD88}" presName="composite" presStyleCnt="0"/>
      <dgm:spPr/>
    </dgm:pt>
    <dgm:pt modelId="{69DE5637-6198-4292-ADFF-69DC2A063BC5}" type="pres">
      <dgm:prSet presAssocID="{25EF8B53-4C57-43A4-9FE1-40C318A0AD88}" presName="imgShp" presStyleLbl="fgImgPlace1" presStyleIdx="2" presStyleCnt="3"/>
      <dgm:spPr>
        <a:blipFill>
          <a:blip xmlns:r="http://schemas.openxmlformats.org/officeDocument/2006/relationships" r:embed="rId3"/>
          <a:stretch>
            <a:fillRect/>
          </a:stretch>
        </a:blipFill>
      </dgm:spPr>
    </dgm:pt>
    <dgm:pt modelId="{00C34D87-B2DD-493A-BAA2-1A14EA17DEB1}" type="pres">
      <dgm:prSet presAssocID="{25EF8B53-4C57-43A4-9FE1-40C318A0AD88}" presName="txShp" presStyleLbl="node1" presStyleIdx="2" presStyleCnt="3">
        <dgm:presLayoutVars>
          <dgm:bulletEnabled val="1"/>
        </dgm:presLayoutVars>
      </dgm:prSet>
      <dgm:spPr/>
    </dgm:pt>
  </dgm:ptLst>
  <dgm:cxnLst>
    <dgm:cxn modelId="{599985B8-41EB-4C87-8DE4-53FD48A05801}" srcId="{800EE499-D129-484D-B5C0-D0F3AC30E8B1}" destId="{BEB4A0DE-FB16-4C4F-8DEA-03570694B93A}" srcOrd="0" destOrd="0" parTransId="{A1CD0B47-03FC-4535-A972-2673574CE2F3}" sibTransId="{66283CB7-69B8-41D5-A569-950515985F71}"/>
    <dgm:cxn modelId="{518A6500-2E40-45FC-9A6B-B549A3FA052F}" srcId="{800EE499-D129-484D-B5C0-D0F3AC30E8B1}" destId="{11A5EA0A-517A-463B-9BA8-5EB54D7D10F8}" srcOrd="1" destOrd="0" parTransId="{E2B15CF1-464F-45CC-BFE4-6F0AA417C19E}" sibTransId="{4EA87785-B7B3-4F48-BB13-D91C5DEA8DC1}"/>
    <dgm:cxn modelId="{0E99881D-72E8-4CF1-AB46-736F197E93CE}" srcId="{800EE499-D129-484D-B5C0-D0F3AC30E8B1}" destId="{25EF8B53-4C57-43A4-9FE1-40C318A0AD88}" srcOrd="2" destOrd="0" parTransId="{62CE1C4C-AE05-4247-9728-BCA5F5CA780A}" sibTransId="{F463D266-32E5-414A-9781-DA46FFE60955}"/>
    <dgm:cxn modelId="{C12D958B-07D3-4CE3-B5FD-3A60F6C3930B}" type="presOf" srcId="{800EE499-D129-484D-B5C0-D0F3AC30E8B1}" destId="{3A30B1D0-F146-41C6-9373-8CC849B0566C}" srcOrd="0" destOrd="0" presId="urn:microsoft.com/office/officeart/2005/8/layout/vList3"/>
    <dgm:cxn modelId="{0C6656F7-F88E-4D6F-A61B-05BE6874F1CC}" type="presParOf" srcId="{3A30B1D0-F146-41C6-9373-8CC849B0566C}" destId="{65AAD8D9-A2BB-4BC0-ADC4-32A3E0934999}" srcOrd="0" destOrd="0" presId="urn:microsoft.com/office/officeart/2005/8/layout/vList3"/>
    <dgm:cxn modelId="{138038A2-5B02-4FD3-A16F-923A40412E78}" type="presParOf" srcId="{65AAD8D9-A2BB-4BC0-ADC4-32A3E0934999}" destId="{F8DF891C-0D10-4055-A8A8-3FC34ADEDC5B}" srcOrd="0" destOrd="0" presId="urn:microsoft.com/office/officeart/2005/8/layout/vList3"/>
    <dgm:cxn modelId="{67F5D140-B835-4B79-9282-9288E594450E}" type="presParOf" srcId="{65AAD8D9-A2BB-4BC0-ADC4-32A3E0934999}" destId="{5D3E6026-A697-4D8F-84B5-C5321A8528B3}" srcOrd="1" destOrd="0" presId="urn:microsoft.com/office/officeart/2005/8/layout/vList3"/>
    <dgm:cxn modelId="{C16EE814-5B2A-495C-B6FF-8AA035BA8742}" type="presOf" srcId="{BEB4A0DE-FB16-4C4F-8DEA-03570694B93A}" destId="{5D3E6026-A697-4D8F-84B5-C5321A8528B3}" srcOrd="0" destOrd="0" presId="urn:microsoft.com/office/officeart/2005/8/layout/vList3"/>
    <dgm:cxn modelId="{2828D13D-B501-4119-BE4C-2CCF1EBB8D11}" type="presParOf" srcId="{3A30B1D0-F146-41C6-9373-8CC849B0566C}" destId="{01F33C7F-4C3C-42D3-8542-4BC345A10B4C}" srcOrd="1" destOrd="0" presId="urn:microsoft.com/office/officeart/2005/8/layout/vList3"/>
    <dgm:cxn modelId="{EA842A98-E7F2-43BD-8DF8-3331D642ADFC}" type="presOf" srcId="{66283CB7-69B8-41D5-A569-950515985F71}" destId="{01F33C7F-4C3C-42D3-8542-4BC345A10B4C}" srcOrd="0" destOrd="0" presId="urn:microsoft.com/office/officeart/2005/8/layout/vList3"/>
    <dgm:cxn modelId="{2ACFC2C5-FE11-4DCD-A359-DB4352506F64}" type="presParOf" srcId="{3A30B1D0-F146-41C6-9373-8CC849B0566C}" destId="{5373068E-DCEB-4D3C-BFF1-43C34CE727FD}" srcOrd="2" destOrd="0" presId="urn:microsoft.com/office/officeart/2005/8/layout/vList3"/>
    <dgm:cxn modelId="{1CCE5932-EDCE-48B2-879E-A34993BF6994}" type="presParOf" srcId="{5373068E-DCEB-4D3C-BFF1-43C34CE727FD}" destId="{48C23F44-CDC2-4998-B9C4-F737C51D3228}" srcOrd="0" destOrd="2" presId="urn:microsoft.com/office/officeart/2005/8/layout/vList3"/>
    <dgm:cxn modelId="{DF853D67-5A98-4312-9056-5532486F2D4B}" type="presParOf" srcId="{5373068E-DCEB-4D3C-BFF1-43C34CE727FD}" destId="{DC27DDA6-73A4-45AF-8B52-70E594C6E063}" srcOrd="1" destOrd="2" presId="urn:microsoft.com/office/officeart/2005/8/layout/vList3"/>
    <dgm:cxn modelId="{E6046837-27EA-4E98-9D12-790EC3A57743}" type="presOf" srcId="{11A5EA0A-517A-463B-9BA8-5EB54D7D10F8}" destId="{DC27DDA6-73A4-45AF-8B52-70E594C6E063}" srcOrd="0" destOrd="0" presId="urn:microsoft.com/office/officeart/2005/8/layout/vList3"/>
    <dgm:cxn modelId="{4F589C80-B20C-45E3-83EA-AD64D22BAD1B}" type="presParOf" srcId="{3A30B1D0-F146-41C6-9373-8CC849B0566C}" destId="{1BD648EC-230D-47E1-A618-F93D265B0703}" srcOrd="3" destOrd="0" presId="urn:microsoft.com/office/officeart/2005/8/layout/vList3"/>
    <dgm:cxn modelId="{E496F7FB-2352-4E69-93D1-6962460D372D}" type="presOf" srcId="{4EA87785-B7B3-4F48-BB13-D91C5DEA8DC1}" destId="{1BD648EC-230D-47E1-A618-F93D265B0703}" srcOrd="0" destOrd="0" presId="urn:microsoft.com/office/officeart/2005/8/layout/vList3"/>
    <dgm:cxn modelId="{FEE03A9A-7033-455C-B28F-41C6B1498AA9}" type="presParOf" srcId="{3A30B1D0-F146-41C6-9373-8CC849B0566C}" destId="{7D4A810A-A6D4-47BA-AF8D-AB4F73C04080}" srcOrd="4" destOrd="0" presId="urn:microsoft.com/office/officeart/2005/8/layout/vList3"/>
    <dgm:cxn modelId="{6B52FF13-B5BC-4091-8A6A-C941BB7B0660}" type="presParOf" srcId="{7D4A810A-A6D4-47BA-AF8D-AB4F73C04080}" destId="{69DE5637-6198-4292-ADFF-69DC2A063BC5}" srcOrd="0" destOrd="4" presId="urn:microsoft.com/office/officeart/2005/8/layout/vList3"/>
    <dgm:cxn modelId="{B4076A46-ACED-4650-9430-66D7F62210F9}" type="presParOf" srcId="{7D4A810A-A6D4-47BA-AF8D-AB4F73C04080}" destId="{00C34D87-B2DD-493A-BAA2-1A14EA17DEB1}" srcOrd="1" destOrd="4" presId="urn:microsoft.com/office/officeart/2005/8/layout/vList3"/>
    <dgm:cxn modelId="{0391AC68-BF46-4F41-B56A-6977C7B0652E}" type="presOf" srcId="{25EF8B53-4C57-43A4-9FE1-40C318A0AD88}" destId="{00C34D87-B2DD-493A-BAA2-1A14EA17DEB1}" srcOrd="0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5738495" cy="3744595"/>
        <a:chOff x="0" y="0"/>
        <a:chExt cx="5738495" cy="3744595"/>
      </a:xfrm>
    </dsp:grpSpPr>
    <dsp:sp modelId="{5D3E6026-A697-4D8F-84B5-C5321A8528B3}">
      <dsp:nvSpPr>
        <dsp:cNvPr id="4" name="五边形 3"/>
        <dsp:cNvSpPr/>
      </dsp:nvSpPr>
      <dsp:spPr bwMode="white">
        <a:xfrm rot="10800000">
          <a:off x="1228669" y="0"/>
          <a:ext cx="3816099" cy="1069884"/>
        </a:xfrm>
        <a:prstGeom prst="homePlate">
          <a:avLst/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5"/>
        </a:fillRef>
        <a:effectRef idx="1">
          <a:scrgbClr r="0" g="0" b="0"/>
        </a:effectRef>
        <a:fontRef idx="minor">
          <a:schemeClr val="dk1"/>
        </a:fontRef>
      </dsp:style>
      <dsp:txBody>
        <a:bodyPr rot="10800000" vert="horz" wrap="square" lIns="471789" tIns="175260" rIns="327152" bIns="175260" anchor="ctr"/>
        <a:lstStyle>
          <a:lvl1pPr algn="ctr">
            <a:defRPr sz="4600"/>
          </a:lvl1pPr>
          <a:lvl2pPr marL="285750" indent="-285750" algn="ctr">
            <a:defRPr sz="3500"/>
          </a:lvl2pPr>
          <a:lvl3pPr marL="571500" indent="-285750" algn="ctr">
            <a:defRPr sz="3500"/>
          </a:lvl3pPr>
          <a:lvl4pPr marL="857250" indent="-285750" algn="ctr">
            <a:defRPr sz="3500"/>
          </a:lvl4pPr>
          <a:lvl5pPr marL="1143000" indent="-285750" algn="ctr">
            <a:defRPr sz="3500"/>
          </a:lvl5pPr>
          <a:lvl6pPr marL="1428750" indent="-285750" algn="ctr">
            <a:defRPr sz="3500"/>
          </a:lvl6pPr>
          <a:lvl7pPr marL="1714500" indent="-285750" algn="ctr">
            <a:defRPr sz="3500"/>
          </a:lvl7pPr>
          <a:lvl8pPr marL="2000250" indent="-285750" algn="ctr">
            <a:defRPr sz="3500"/>
          </a:lvl8pPr>
          <a:lvl9pPr marL="2286000" indent="-285750" algn="ctr">
            <a:defRPr sz="3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>
              <a:latin typeface="等线 Light" panose="02010600030101010101" charset="-122"/>
              <a:ea typeface="等线 Light" panose="02010600030101010101" charset="-122"/>
            </a:rPr>
            <a:t>对联简介</a:t>
          </a:r>
          <a:endParaRPr lang="zh-CN" altLang="en-US">
            <a:latin typeface="等线 Light" panose="02010600030101010101" charset="-122"/>
            <a:ea typeface="等线 Light" panose="02010600030101010101" charset="-122"/>
          </a:endParaRPr>
        </a:p>
      </dsp:txBody>
      <dsp:txXfrm rot="10800000">
        <a:off x="1228669" y="0"/>
        <a:ext cx="3816099" cy="1069884"/>
      </dsp:txXfrm>
    </dsp:sp>
    <dsp:sp modelId="{F8DF891C-0D10-4055-A8A8-3FC34ADEDC5B}">
      <dsp:nvSpPr>
        <dsp:cNvPr id="3" name="椭圆 2"/>
        <dsp:cNvSpPr/>
      </dsp:nvSpPr>
      <dsp:spPr bwMode="white">
        <a:xfrm>
          <a:off x="693727" y="0"/>
          <a:ext cx="1069884" cy="1069884"/>
        </a:xfrm>
        <a:prstGeom prst="ellipse">
          <a:avLst/>
        </a:prstGeom>
        <a:blipFill>
          <a:blip r:embed="rId1"/>
          <a:stretch>
            <a:fillRect/>
          </a:stretch>
        </a:blipFill>
      </dsp:spPr>
      <dsp:style>
        <a:lnRef idx="1">
          <a:schemeClr val="lt1"/>
        </a:lnRef>
        <a:fillRef idx="1">
          <a:schemeClr val="accent5">
            <a:tint val="50000"/>
          </a:schemeClr>
        </a:fillRef>
        <a:effectRef idx="1">
          <a:scrgbClr r="0" g="0" b="0"/>
        </a:effectRef>
        <a:fontRef idx="minor"/>
      </dsp:style>
      <dsp:txXfrm>
        <a:off x="693727" y="0"/>
        <a:ext cx="1069884" cy="1069884"/>
      </dsp:txXfrm>
    </dsp:sp>
    <dsp:sp modelId="{DC27DDA6-73A4-45AF-8B52-70E594C6E063}">
      <dsp:nvSpPr>
        <dsp:cNvPr id="6" name="五边形 5"/>
        <dsp:cNvSpPr/>
      </dsp:nvSpPr>
      <dsp:spPr bwMode="white">
        <a:xfrm rot="10800000">
          <a:off x="1228669" y="1337355"/>
          <a:ext cx="3816099" cy="1069884"/>
        </a:xfrm>
        <a:prstGeom prst="homePlate">
          <a:avLst/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5"/>
        </a:fillRef>
        <a:effectRef idx="1">
          <a:scrgbClr r="0" g="0" b="0"/>
        </a:effectRef>
        <a:fontRef idx="minor">
          <a:schemeClr val="dk1"/>
        </a:fontRef>
      </dsp:style>
      <dsp:txBody>
        <a:bodyPr rot="10800000" vert="horz" wrap="square" lIns="471789" tIns="175260" rIns="327152" bIns="175260" anchor="ctr"/>
        <a:lstStyle>
          <a:lvl1pPr algn="ctr">
            <a:defRPr sz="4600"/>
          </a:lvl1pPr>
          <a:lvl2pPr marL="285750" indent="-285750" algn="ctr">
            <a:defRPr sz="3500"/>
          </a:lvl2pPr>
          <a:lvl3pPr marL="571500" indent="-285750" algn="ctr">
            <a:defRPr sz="3500"/>
          </a:lvl3pPr>
          <a:lvl4pPr marL="857250" indent="-285750" algn="ctr">
            <a:defRPr sz="3500"/>
          </a:lvl4pPr>
          <a:lvl5pPr marL="1143000" indent="-285750" algn="ctr">
            <a:defRPr sz="3500"/>
          </a:lvl5pPr>
          <a:lvl6pPr marL="1428750" indent="-285750" algn="ctr">
            <a:defRPr sz="3500"/>
          </a:lvl6pPr>
          <a:lvl7pPr marL="1714500" indent="-285750" algn="ctr">
            <a:defRPr sz="3500"/>
          </a:lvl7pPr>
          <a:lvl8pPr marL="2000250" indent="-285750" algn="ctr">
            <a:defRPr sz="3500"/>
          </a:lvl8pPr>
          <a:lvl9pPr marL="2286000" indent="-285750" algn="ctr">
            <a:defRPr sz="3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>
              <a:latin typeface="等线 Light" panose="02010600030101010101" charset="-122"/>
              <a:ea typeface="等线 Light" panose="02010600030101010101" charset="-122"/>
            </a:rPr>
            <a:t>对联形式</a:t>
          </a:r>
          <a:endParaRPr lang="zh-CN" altLang="en-US">
            <a:latin typeface="等线 Light" panose="02010600030101010101" charset="-122"/>
            <a:ea typeface="等线 Light" panose="02010600030101010101" charset="-122"/>
          </a:endParaRPr>
        </a:p>
      </dsp:txBody>
      <dsp:txXfrm rot="10800000">
        <a:off x="1228669" y="1337355"/>
        <a:ext cx="3816099" cy="1069884"/>
      </dsp:txXfrm>
    </dsp:sp>
    <dsp:sp modelId="{48C23F44-CDC2-4998-B9C4-F737C51D3228}">
      <dsp:nvSpPr>
        <dsp:cNvPr id="5" name="椭圆 4"/>
        <dsp:cNvSpPr/>
      </dsp:nvSpPr>
      <dsp:spPr bwMode="white">
        <a:xfrm>
          <a:off x="693727" y="1337355"/>
          <a:ext cx="1069884" cy="1069884"/>
        </a:xfrm>
        <a:prstGeom prst="ellipse">
          <a:avLst/>
        </a:prstGeom>
        <a:blipFill>
          <a:blip r:embed="rId2"/>
          <a:stretch>
            <a:fillRect/>
          </a:stretch>
        </a:blipFill>
      </dsp:spPr>
      <dsp:style>
        <a:lnRef idx="1">
          <a:schemeClr val="lt1"/>
        </a:lnRef>
        <a:fillRef idx="1">
          <a:schemeClr val="accent5">
            <a:tint val="50000"/>
          </a:schemeClr>
        </a:fillRef>
        <a:effectRef idx="1">
          <a:scrgbClr r="0" g="0" b="0"/>
        </a:effectRef>
        <a:fontRef idx="minor"/>
      </dsp:style>
      <dsp:txXfrm>
        <a:off x="693727" y="1337355"/>
        <a:ext cx="1069884" cy="1069884"/>
      </dsp:txXfrm>
    </dsp:sp>
    <dsp:sp modelId="{00C34D87-B2DD-493A-BAA2-1A14EA17DEB1}">
      <dsp:nvSpPr>
        <dsp:cNvPr id="8" name="五边形 7"/>
        <dsp:cNvSpPr/>
      </dsp:nvSpPr>
      <dsp:spPr bwMode="white">
        <a:xfrm rot="10800000">
          <a:off x="1228669" y="2674711"/>
          <a:ext cx="3816099" cy="1069884"/>
        </a:xfrm>
        <a:prstGeom prst="homePlate">
          <a:avLst/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5"/>
        </a:fillRef>
        <a:effectRef idx="1">
          <a:scrgbClr r="0" g="0" b="0"/>
        </a:effectRef>
        <a:fontRef idx="minor">
          <a:schemeClr val="dk1"/>
        </a:fontRef>
      </dsp:style>
      <dsp:txBody>
        <a:bodyPr rot="10800000" vert="horz" wrap="square" lIns="471789" tIns="175260" rIns="327152" bIns="175260" anchor="ctr"/>
        <a:lstStyle>
          <a:lvl1pPr algn="ctr">
            <a:defRPr sz="4600"/>
          </a:lvl1pPr>
          <a:lvl2pPr marL="285750" indent="-285750" algn="ctr">
            <a:defRPr sz="3500"/>
          </a:lvl2pPr>
          <a:lvl3pPr marL="571500" indent="-285750" algn="ctr">
            <a:defRPr sz="3500"/>
          </a:lvl3pPr>
          <a:lvl4pPr marL="857250" indent="-285750" algn="ctr">
            <a:defRPr sz="3500"/>
          </a:lvl4pPr>
          <a:lvl5pPr marL="1143000" indent="-285750" algn="ctr">
            <a:defRPr sz="3500"/>
          </a:lvl5pPr>
          <a:lvl6pPr marL="1428750" indent="-285750" algn="ctr">
            <a:defRPr sz="3500"/>
          </a:lvl6pPr>
          <a:lvl7pPr marL="1714500" indent="-285750" algn="ctr">
            <a:defRPr sz="3500"/>
          </a:lvl7pPr>
          <a:lvl8pPr marL="2000250" indent="-285750" algn="ctr">
            <a:defRPr sz="3500"/>
          </a:lvl8pPr>
          <a:lvl9pPr marL="2286000" indent="-285750" algn="ctr">
            <a:defRPr sz="3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>
              <a:latin typeface="等线 Light" panose="02010600030101010101" charset="-122"/>
              <a:ea typeface="等线 Light" panose="02010600030101010101" charset="-122"/>
            </a:rPr>
            <a:t>对联</a:t>
          </a:r>
          <a:r>
            <a:rPr lang="zh-CN" altLang="en-US">
              <a:latin typeface="等线 Light" panose="02010600030101010101" charset="-122"/>
              <a:ea typeface="等线 Light" panose="02010600030101010101" charset="-122"/>
            </a:rPr>
            <a:t>信息</a:t>
          </a:r>
          <a:endParaRPr lang="zh-CN" altLang="en-US">
            <a:latin typeface="等线 Light" panose="02010600030101010101" charset="-122"/>
            <a:ea typeface="等线 Light" panose="02010600030101010101" charset="-122"/>
          </a:endParaRPr>
        </a:p>
      </dsp:txBody>
      <dsp:txXfrm rot="10800000">
        <a:off x="1228669" y="2674711"/>
        <a:ext cx="3816099" cy="1069884"/>
      </dsp:txXfrm>
    </dsp:sp>
    <dsp:sp modelId="{69DE5637-6198-4292-ADFF-69DC2A063BC5}">
      <dsp:nvSpPr>
        <dsp:cNvPr id="7" name="椭圆 6"/>
        <dsp:cNvSpPr/>
      </dsp:nvSpPr>
      <dsp:spPr bwMode="white">
        <a:xfrm>
          <a:off x="693727" y="2674711"/>
          <a:ext cx="1069884" cy="1069884"/>
        </a:xfrm>
        <a:prstGeom prst="ellipse">
          <a:avLst/>
        </a:prstGeom>
        <a:blipFill>
          <a:blip r:embed="rId3"/>
          <a:stretch>
            <a:fillRect/>
          </a:stretch>
        </a:blipFill>
      </dsp:spPr>
      <dsp:style>
        <a:lnRef idx="1">
          <a:schemeClr val="lt1"/>
        </a:lnRef>
        <a:fillRef idx="1">
          <a:schemeClr val="accent5">
            <a:tint val="50000"/>
          </a:schemeClr>
        </a:fillRef>
        <a:effectRef idx="1">
          <a:scrgbClr r="0" g="0" b="0"/>
        </a:effectRef>
        <a:fontRef idx="minor"/>
      </dsp:style>
      <dsp:txXfrm>
        <a:off x="693727" y="2674711"/>
        <a:ext cx="1069884" cy="10698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type="homePlate" r:blip="" rot="180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62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8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73.xml"/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4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tags" Target="../tags/tag6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6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tags" Target="../tags/tag67.xml"/><Relationship Id="rId2" Type="http://schemas.openxmlformats.org/officeDocument/2006/relationships/image" Target="../media/image2.jpeg"/><Relationship Id="rId1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tags" Target="../tags/tag68.xml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tags" Target="../tags/tag69.xml"/><Relationship Id="rId2" Type="http://schemas.openxmlformats.org/officeDocument/2006/relationships/image" Target="../media/image5.jpeg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70.xml"/><Relationship Id="rId2" Type="http://schemas.openxmlformats.org/officeDocument/2006/relationships/image" Target="../media/image6.jpeg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71.xml"/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72.xml"/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80" y="914400"/>
            <a:ext cx="9799320" cy="1356360"/>
          </a:xfrm>
        </p:spPr>
        <p:txBody>
          <a:bodyPr/>
          <a:p>
            <a:r>
              <a:rPr lang="zh-CN" altLang="en-US" sz="800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楷体" panose="02010609060101010101" charset="-122"/>
                <a:ea typeface="楷体" panose="02010609060101010101" charset="-122"/>
                <a:sym typeface="+mn-ea"/>
              </a:rPr>
              <a:t>墨香联韵</a:t>
            </a:r>
            <a:endParaRPr lang="zh-CN" altLang="en-US" sz="800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881880" y="2829560"/>
            <a:ext cx="243395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600">
                <a:solidFill>
                  <a:schemeClr val="bg2">
                    <a:lumMod val="2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2408</a:t>
            </a:r>
            <a:r>
              <a:rPr lang="zh-CN" altLang="en-US" sz="3600">
                <a:solidFill>
                  <a:schemeClr val="bg2">
                    <a:lumMod val="2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班</a:t>
            </a:r>
            <a:endParaRPr lang="zh-CN" altLang="en-US" sz="3600">
              <a:solidFill>
                <a:schemeClr val="bg2">
                  <a:lumMod val="25000"/>
                </a:schemeClr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 algn="ctr"/>
            <a:r>
              <a:rPr lang="zh-CN" altLang="en-US" sz="3600">
                <a:solidFill>
                  <a:schemeClr val="bg2">
                    <a:lumMod val="2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尹梓曦组</a:t>
            </a:r>
            <a:endParaRPr lang="zh-CN" altLang="en-US" sz="3600">
              <a:solidFill>
                <a:schemeClr val="bg2">
                  <a:lumMod val="25000"/>
                </a:schemeClr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 l="-3000" t="-6000" r="-3000" b="-1000"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789305" y="768350"/>
            <a:ext cx="249174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>
                <a:ln w="3175"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对联鉴赏</a:t>
            </a:r>
            <a:endParaRPr lang="zh-CN" altLang="en-US" sz="4400">
              <a:ln w="3175">
                <a:solidFill>
                  <a:schemeClr val="bg2">
                    <a:lumMod val="50000"/>
                  </a:schemeClr>
                </a:solidFill>
              </a:ln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808345" y="2130425"/>
            <a:ext cx="613410" cy="299910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pPr algn="ctr"/>
            <a:r>
              <a:rPr lang="zh-CN" altLang="en-US" sz="2800">
                <a:solidFill>
                  <a:schemeClr val="bg2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</a:rPr>
              <a:t>挽联</a:t>
            </a:r>
            <a:endParaRPr lang="zh-CN" altLang="en-US" sz="2800">
              <a:solidFill>
                <a:schemeClr val="bg2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pic>
        <p:nvPicPr>
          <p:cNvPr id="4" name="图片 3" descr="挽联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19860" y="1131570"/>
            <a:ext cx="4594860" cy="4594860"/>
          </a:xfrm>
          <a:prstGeom prst="rect">
            <a:avLst/>
          </a:prstGeom>
        </p:spPr>
      </p:pic>
      <p:pic>
        <p:nvPicPr>
          <p:cNvPr id="6" name="图片 5" descr="挽联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21755" y="1450340"/>
            <a:ext cx="4276090" cy="427609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/>
        </p:nvSpPr>
        <p:spPr>
          <a:xfrm>
            <a:off x="5321300" y="1666240"/>
            <a:ext cx="1548765" cy="1141095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9600">
                <a:latin typeface="楷体" panose="02010609060101010101" charset="-122"/>
                <a:ea typeface="楷体" panose="02010609060101010101" charset="-122"/>
              </a:rPr>
              <a:t>结</a:t>
            </a:r>
            <a:endParaRPr lang="zh-CN" altLang="en-US" sz="96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102850" y="3352165"/>
            <a:ext cx="173164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zh-CN" altLang="en-US">
                <a:solidFill>
                  <a:schemeClr val="bg2">
                    <a:lumMod val="25000"/>
                  </a:schemeClr>
                </a:solidFill>
                <a:latin typeface="阿里巴巴普惠体 3.0 45 Light" panose="00020600040101010101" charset="-122"/>
                <a:ea typeface="阿里巴巴普惠体 3.0 45 Light" panose="00020600040101010101" charset="-122"/>
              </a:rPr>
              <a:t>作</a:t>
            </a:r>
            <a:endParaRPr lang="zh-CN" altLang="en-US">
              <a:solidFill>
                <a:schemeClr val="bg2">
                  <a:lumMod val="25000"/>
                </a:schemeClr>
              </a:solidFill>
              <a:latin typeface="阿里巴巴普惠体 3.0 45 Light" panose="00020600040101010101" charset="-122"/>
              <a:ea typeface="阿里巴巴普惠体 3.0 45 Light" panose="00020600040101010101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>
                <a:solidFill>
                  <a:schemeClr val="tx1"/>
                </a:solidFill>
                <a:latin typeface="阿里巴巴普惠体 3.0 45 Light" panose="00020600040101010101" charset="-122"/>
                <a:ea typeface="阿里巴巴普惠体 3.0 45 Light" panose="00020600040101010101" charset="-122"/>
              </a:rPr>
              <a:t>朱勋宇</a:t>
            </a:r>
            <a:endParaRPr lang="zh-CN" altLang="en-US">
              <a:solidFill>
                <a:schemeClr val="bg1"/>
              </a:solidFill>
              <a:latin typeface="阿里巴巴普惠体 3.0 45 Light" panose="00020600040101010101" charset="-122"/>
              <a:ea typeface="阿里巴巴普惠体 3.0 45 Light" panose="00020600040101010101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>
                <a:solidFill>
                  <a:schemeClr val="bg2">
                    <a:lumMod val="25000"/>
                  </a:schemeClr>
                </a:solidFill>
                <a:latin typeface="阿里巴巴普惠体 3.0 45 Light" panose="00020600040101010101" charset="-122"/>
                <a:ea typeface="阿里巴巴普惠体 3.0 45 Light" panose="00020600040101010101" charset="-122"/>
              </a:rPr>
              <a:t>周轩宇</a:t>
            </a:r>
            <a:endParaRPr lang="zh-CN" altLang="en-US">
              <a:solidFill>
                <a:schemeClr val="bg2">
                  <a:lumMod val="25000"/>
                </a:schemeClr>
              </a:solidFill>
              <a:latin typeface="阿里巴巴普惠体 3.0 45 Light" panose="00020600040101010101" charset="-122"/>
              <a:ea typeface="阿里巴巴普惠体 3.0 45 Light" panose="00020600040101010101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>
                <a:solidFill>
                  <a:schemeClr val="bg2">
                    <a:lumMod val="25000"/>
                  </a:schemeClr>
                </a:solidFill>
                <a:latin typeface="阿里巴巴普惠体 3.0 45 Light" panose="00020600040101010101" charset="-122"/>
                <a:ea typeface="阿里巴巴普惠体 3.0 45 Light" panose="00020600040101010101" charset="-122"/>
              </a:rPr>
              <a:t>尹梓曦</a:t>
            </a:r>
            <a:endParaRPr lang="zh-CN" altLang="en-US">
              <a:solidFill>
                <a:schemeClr val="bg2">
                  <a:lumMod val="25000"/>
                </a:schemeClr>
              </a:solidFill>
              <a:latin typeface="阿里巴巴普惠体 3.0 45 Light" panose="00020600040101010101" charset="-122"/>
              <a:ea typeface="阿里巴巴普惠体 3.0 45 Light" panose="00020600040101010101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>
                <a:solidFill>
                  <a:schemeClr val="bg2">
                    <a:lumMod val="25000"/>
                  </a:schemeClr>
                </a:solidFill>
                <a:latin typeface="阿里巴巴普惠体 3.0 45 Light" panose="00020600040101010101" charset="-122"/>
                <a:ea typeface="阿里巴巴普惠体 3.0 45 Light" panose="00020600040101010101" charset="-122"/>
              </a:rPr>
              <a:t>王妍蕲</a:t>
            </a:r>
            <a:endParaRPr lang="zh-CN" altLang="en-US">
              <a:solidFill>
                <a:schemeClr val="bg2">
                  <a:lumMod val="25000"/>
                </a:schemeClr>
              </a:solidFill>
              <a:latin typeface="阿里巴巴普惠体 3.0 45 Light" panose="00020600040101010101" charset="-122"/>
              <a:ea typeface="阿里巴巴普惠体 3.0 45 Light" panose="00020600040101010101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>
                <a:solidFill>
                  <a:schemeClr val="bg2">
                    <a:lumMod val="25000"/>
                  </a:schemeClr>
                </a:solidFill>
                <a:latin typeface="阿里巴巴普惠体 3.0 45 Light" panose="00020600040101010101" charset="-122"/>
                <a:ea typeface="阿里巴巴普惠体 3.0 45 Light" panose="00020600040101010101" charset="-122"/>
              </a:rPr>
              <a:t>张</a:t>
            </a:r>
            <a:r>
              <a:rPr lang="zh-CN" altLang="en-US">
                <a:solidFill>
                  <a:schemeClr val="bg2">
                    <a:lumMod val="25000"/>
                  </a:schemeClr>
                </a:solidFill>
                <a:latin typeface="阿里巴巴普惠体 3.0 45 Light" panose="00020600040101010101" charset="-122"/>
                <a:ea typeface="阿里巴巴普惠体 3.0 45 Light" panose="00020600040101010101" charset="-122"/>
              </a:rPr>
              <a:t>墨</a:t>
            </a:r>
            <a:endParaRPr lang="zh-CN" altLang="en-US">
              <a:solidFill>
                <a:schemeClr val="bg2">
                  <a:lumMod val="25000"/>
                </a:schemeClr>
              </a:solidFill>
              <a:latin typeface="阿里巴巴普惠体 3.0 45 Light" panose="00020600040101010101" charset="-122"/>
              <a:ea typeface="阿里巴巴普惠体 3.0 45 Light" panose="00020600040101010101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>
                <a:solidFill>
                  <a:schemeClr val="bg2">
                    <a:lumMod val="25000"/>
                  </a:schemeClr>
                </a:solidFill>
                <a:latin typeface="阿里巴巴普惠体 3.0 45 Light" panose="00020600040101010101" charset="-122"/>
                <a:ea typeface="阿里巴巴普惠体 3.0 45 Light" panose="00020600040101010101" charset="-122"/>
              </a:rPr>
              <a:t>王浩添</a:t>
            </a:r>
            <a:endParaRPr lang="zh-CN" altLang="en-US">
              <a:solidFill>
                <a:schemeClr val="bg2">
                  <a:lumMod val="25000"/>
                </a:schemeClr>
              </a:solidFill>
              <a:latin typeface="阿里巴巴普惠体 3.0 45 Light" panose="00020600040101010101" charset="-122"/>
              <a:ea typeface="阿里巴巴普惠体 3.0 45 Light" panose="00020600040101010101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>
                <a:solidFill>
                  <a:schemeClr val="bg2">
                    <a:lumMod val="25000"/>
                  </a:schemeClr>
                </a:solidFill>
                <a:latin typeface="阿里巴巴普惠体 3.0 45 Light" panose="00020600040101010101" charset="-122"/>
                <a:ea typeface="阿里巴巴普惠体 3.0 45 Light" panose="00020600040101010101" charset="-122"/>
              </a:rPr>
              <a:t>李承讯</a:t>
            </a:r>
            <a:endParaRPr lang="zh-CN" altLang="en-US">
              <a:solidFill>
                <a:schemeClr val="bg2">
                  <a:lumMod val="25000"/>
                </a:schemeClr>
              </a:solidFill>
              <a:latin typeface="阿里巴巴普惠体 3.0 45 Light" panose="00020600040101010101" charset="-122"/>
              <a:ea typeface="阿里巴巴普惠体 3.0 45 Light" panose="0002060004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360420" y="3622040"/>
            <a:ext cx="536321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bg2">
                    <a:lumMod val="50000"/>
                  </a:schemeClr>
                </a:solidFill>
                <a:latin typeface="阿里巴巴普惠体 3.0 45 Light" panose="00020600040101010101" charset="-122"/>
                <a:ea typeface="阿里巴巴普惠体 3.0 45 Light" panose="00020600040101010101" charset="-122"/>
                <a:cs typeface="阿里巴巴普惠体 3.0 45 Light" panose="00020600040101010101" charset="-122"/>
              </a:rPr>
              <a:t>从朱门王府到市井人家，一副对联，半部华夏</a:t>
            </a:r>
            <a:r>
              <a:rPr lang="en-US" altLang="zh-CN" sz="2800">
                <a:solidFill>
                  <a:schemeClr val="bg2">
                    <a:lumMod val="50000"/>
                  </a:schemeClr>
                </a:solidFill>
                <a:latin typeface="阿里巴巴普惠体 3.0 45 Light" panose="00020600040101010101" charset="-122"/>
                <a:ea typeface="阿里巴巴普惠体 3.0 45 Light" panose="00020600040101010101" charset="-122"/>
                <a:cs typeface="阿里巴巴普惠体 3.0 45 Light" panose="00020600040101010101" charset="-122"/>
              </a:rPr>
              <a:t>——</a:t>
            </a:r>
            <a:r>
              <a:rPr lang="zh-CN" altLang="en-US" sz="2800">
                <a:solidFill>
                  <a:schemeClr val="bg2">
                    <a:lumMod val="50000"/>
                  </a:schemeClr>
                </a:solidFill>
                <a:latin typeface="阿里巴巴普惠体 3.0 45 Light" panose="00020600040101010101" charset="-122"/>
                <a:ea typeface="阿里巴巴普惠体 3.0 45 Light" panose="00020600040101010101" charset="-122"/>
                <a:cs typeface="阿里巴巴普惠体 3.0 45 Light" panose="00020600040101010101" charset="-122"/>
              </a:rPr>
              <a:t>它是门楣上的平仄哲学，更是中国人不言而喻的生活修辞。</a:t>
            </a:r>
            <a:endParaRPr lang="zh-CN" altLang="en-US" sz="2800">
              <a:solidFill>
                <a:schemeClr val="bg2">
                  <a:lumMod val="50000"/>
                </a:schemeClr>
              </a:solidFill>
              <a:latin typeface="阿里巴巴普惠体 3.0 45 Light" panose="00020600040101010101" charset="-122"/>
              <a:ea typeface="阿里巴巴普惠体 3.0 45 Light" panose="00020600040101010101" charset="-122"/>
              <a:cs typeface="阿里巴巴普惠体 3.0 45 Light" panose="00020600040101010101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330" y="517525"/>
            <a:ext cx="2498725" cy="705485"/>
          </a:xfrm>
        </p:spPr>
        <p:txBody>
          <a:bodyPr>
            <a:noAutofit/>
          </a:bodyPr>
          <a:p>
            <a:r>
              <a:rPr lang="zh-CN" altLang="en-US" sz="4800">
                <a:latin typeface="仿宋" panose="02010609060101010101" charset="-122"/>
                <a:ea typeface="仿宋" panose="02010609060101010101" charset="-122"/>
              </a:rPr>
              <a:t>目录</a:t>
            </a:r>
            <a:endParaRPr lang="zh-CN" altLang="en-US" sz="4800">
              <a:latin typeface="仿宋" panose="02010609060101010101" charset="-122"/>
              <a:ea typeface="仿宋" panose="02010609060101010101" charset="-122"/>
            </a:endParaRPr>
          </a:p>
        </p:txBody>
      </p:sp>
      <p:graphicFrame>
        <p:nvGraphicFramePr>
          <p:cNvPr id="11" name="图示 10"/>
          <p:cNvGraphicFramePr/>
          <p:nvPr/>
        </p:nvGraphicFramePr>
        <p:xfrm>
          <a:off x="495935" y="1796415"/>
          <a:ext cx="5738495" cy="37445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6663055" y="848995"/>
            <a:ext cx="4465955" cy="52317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4400">
                <a:solidFill>
                  <a:schemeClr val="bg2">
                    <a:lumMod val="50000"/>
                  </a:schemeClr>
                </a:solidFill>
                <a:latin typeface="阿里巴巴普惠体 3.0 45 Light" panose="00020600040101010101" charset="-122"/>
                <a:ea typeface="阿里巴巴普惠体 3.0 45 Light" panose="00020600040101010101" charset="-122"/>
              </a:rPr>
              <a:t>引言</a:t>
            </a:r>
            <a:endParaRPr lang="zh-CN" altLang="en-US" sz="4400">
              <a:solidFill>
                <a:schemeClr val="bg2">
                  <a:lumMod val="50000"/>
                </a:schemeClr>
              </a:solidFill>
              <a:latin typeface="阿里巴巴普惠体 3.0 45 Light" panose="00020600040101010101" charset="-122"/>
              <a:ea typeface="阿里巴巴普惠体 3.0 45 Light" panose="00020600040101010101" charset="-122"/>
            </a:endParaRPr>
          </a:p>
          <a:p>
            <a:pPr indent="457200"/>
            <a:r>
              <a:rPr lang="zh-CN" altLang="en-US" sz="3200">
                <a:solidFill>
                  <a:schemeClr val="bg2">
                    <a:lumMod val="50000"/>
                  </a:schemeClr>
                </a:solidFill>
                <a:latin typeface="阿里巴巴普惠体 3.0 45 Light" panose="00020600040101010101" charset="-122"/>
                <a:ea typeface="阿里巴巴普惠体 3.0 45 Light" panose="00020600040101010101" charset="-122"/>
              </a:rPr>
              <a:t>春联作为中华文明的独特符号，浓缩了从原始信仰到文人雅趣的千年演变。它既是百姓屋檐下的新年祈愿，也是文人笔尖的格律艺术，更是中华宇宙观的微型表达。本部分将着重介绍春联的衍变及历史。</a:t>
            </a:r>
            <a:endParaRPr lang="zh-CN" altLang="en-US" sz="3200">
              <a:solidFill>
                <a:schemeClr val="bg2">
                  <a:lumMod val="50000"/>
                </a:schemeClr>
              </a:solidFill>
              <a:latin typeface="阿里巴巴普惠体 3.0 45 Light" panose="00020600040101010101" charset="-122"/>
              <a:ea typeface="阿里巴巴普惠体 3.0 45 Light" panose="00020600040101010101" charset="-122"/>
            </a:endParaRPr>
          </a:p>
        </p:txBody>
      </p:sp>
    </p:spTree>
    <p:custDataLst>
      <p:tags r:id="rId7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6355" y="804615"/>
            <a:ext cx="10969200" cy="705600"/>
          </a:xfrm>
        </p:spPr>
        <p:txBody>
          <a:bodyPr>
            <a:noAutofit/>
          </a:bodyPr>
          <a:p>
            <a:r>
              <a:rPr lang="zh-CN" altLang="en-US" sz="6000">
                <a:latin typeface="楷体" panose="02010609060101010101" charset="-122"/>
                <a:ea typeface="楷体" panose="02010609060101010101" charset="-122"/>
              </a:rPr>
              <a:t>对联简介</a:t>
            </a:r>
            <a:endParaRPr lang="zh-CN" altLang="en-US" sz="6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08330" y="1762125"/>
            <a:ext cx="6442075" cy="10210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lang="zh-CN" altLang="en-US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对联，又称楹联、对子，是中国独特的文学形式，源于秦汉桃符，盛于</a:t>
            </a:r>
            <a:r>
              <a:rPr lang="zh-CN" altLang="en-US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明清。</a:t>
            </a:r>
            <a:endParaRPr lang="zh-CN" altLang="en-US" sz="28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l"/>
            <a:endParaRPr lang="zh-CN" altLang="en-US" sz="28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07695" y="3126740"/>
            <a:ext cx="6871970" cy="1691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其核心特点：</a:t>
            </a:r>
            <a:endParaRPr lang="zh-CN" altLang="en-US" sz="32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marL="342900" indent="-342900">
              <a:buFont typeface="Wingdings" panose="05000000000000000000" charset="0"/>
              <a:buChar char="u"/>
            </a:pPr>
            <a:r>
              <a:rPr lang="zh-CN" altLang="en-US" sz="24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对仗工整：上下联字数、结构、词性完全对应；</a:t>
            </a:r>
            <a:endParaRPr lang="zh-CN" altLang="en-US" sz="24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marL="342900" indent="-342900">
              <a:buFont typeface="Wingdings" panose="05000000000000000000" charset="0"/>
              <a:buChar char="u"/>
            </a:pPr>
            <a:r>
              <a:rPr lang="zh-CN" altLang="en-US" sz="24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平仄协调：声调高低错落；</a:t>
            </a:r>
            <a:endParaRPr lang="zh-CN" altLang="en-US" sz="24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marL="342900" indent="-342900">
              <a:buFont typeface="Wingdings" panose="05000000000000000000" charset="0"/>
              <a:buChar char="u"/>
            </a:pPr>
            <a:r>
              <a:rPr lang="zh-CN" altLang="en-US" sz="24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内容相关：上下联意义呼应，或并列，或递进。</a:t>
            </a:r>
            <a:endParaRPr lang="zh-CN" altLang="en-US" sz="24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306310" y="2783205"/>
            <a:ext cx="4097655" cy="1445260"/>
          </a:xfrm>
          <a:prstGeom prst="rect">
            <a:avLst/>
          </a:prstGeom>
          <a:noFill/>
          <a:ln w="76200">
            <a:noFill/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p>
            <a:r>
              <a:rPr lang="zh-CN" altLang="en-US" sz="440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楷体" panose="02010609060101010101" charset="-122"/>
                <a:ea typeface="楷体" panose="02010609060101010101" charset="-122"/>
              </a:rPr>
              <a:t>燕剪春风裁柳绿</a:t>
            </a:r>
            <a:endParaRPr lang="en-US" altLang="zh-CN" sz="440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r>
              <a:rPr lang="zh-CN" altLang="en-US" sz="440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楷体" panose="02010609060101010101" charset="-122"/>
                <a:ea typeface="楷体" panose="02010609060101010101" charset="-122"/>
              </a:rPr>
              <a:t>莺啼晓日映桃红</a:t>
            </a:r>
            <a:endParaRPr lang="zh-CN" altLang="en-US" sz="440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楷体" panose="02010609060101010101" charset="-122"/>
              <a:ea typeface="楷体" panose="02010609060101010101" charset="-122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56355" y="804615"/>
            <a:ext cx="10969200" cy="705600"/>
          </a:xfrm>
        </p:spPr>
        <p:txBody>
          <a:bodyPr>
            <a:noAutofit/>
          </a:bodyPr>
          <a:p>
            <a:r>
              <a:rPr lang="zh-CN" altLang="en-US" sz="6000">
                <a:latin typeface="楷体" panose="02010609060101010101" charset="-122"/>
                <a:ea typeface="楷体" panose="02010609060101010101" charset="-122"/>
              </a:rPr>
              <a:t>对联形式</a:t>
            </a:r>
            <a:endParaRPr lang="zh-CN" altLang="en-US" sz="6000">
              <a:latin typeface="楷体" panose="02010609060101010101" charset="-122"/>
              <a:ea typeface="楷体" panose="02010609060101010101" charset="-122"/>
            </a:endParaRPr>
          </a:p>
        </p:txBody>
      </p:sp>
      <p:graphicFrame>
        <p:nvGraphicFramePr>
          <p:cNvPr id="4" name="图表 3" descr="7b0a202020202263686172745265734964223a20223230343735393537220a7d0a"/>
          <p:cNvGraphicFramePr/>
          <p:nvPr/>
        </p:nvGraphicFramePr>
        <p:xfrm>
          <a:off x="374015" y="2131060"/>
          <a:ext cx="4426585" cy="3636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4500880" y="414655"/>
            <a:ext cx="7418070" cy="10953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>
                <a:latin typeface="楷体" panose="02010609060101010101" charset="-122"/>
                <a:ea typeface="楷体" panose="02010609060101010101" charset="-122"/>
                <a:cs typeface="仿宋" panose="02010609060101010101" charset="-122"/>
              </a:rPr>
              <a:t>春联（节日联）</a:t>
            </a:r>
            <a:endParaRPr lang="zh-CN" altLang="en-US" sz="2400">
              <a:latin typeface="楷体" panose="02010609060101010101" charset="-122"/>
              <a:ea typeface="楷体" panose="02010609060101010101" charset="-122"/>
              <a:cs typeface="仿宋" panose="02010609060101010101" charset="-122"/>
            </a:endParaRPr>
          </a:p>
          <a:p>
            <a:r>
              <a:rPr lang="zh-CN" altLang="en-US" sz="2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春节专用，内容喜庆。</a:t>
            </a:r>
            <a:r>
              <a:rPr lang="en-US" altLang="zh-CN" sz="2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---“</a:t>
            </a:r>
            <a:r>
              <a:rPr lang="zh-CN" altLang="en-US" sz="2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天增岁月人增寿，春满乾坤福满门</a:t>
            </a:r>
            <a:r>
              <a:rPr lang="en-US" altLang="zh-CN" sz="2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”</a:t>
            </a:r>
            <a:r>
              <a:rPr lang="zh-CN" altLang="en-US" sz="2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。</a:t>
            </a:r>
            <a:endParaRPr lang="zh-CN" altLang="en-US" sz="22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500880" y="1510030"/>
            <a:ext cx="7418070" cy="10953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>
                <a:latin typeface="楷体" panose="02010609060101010101" charset="-122"/>
                <a:ea typeface="楷体" panose="02010609060101010101" charset="-122"/>
                <a:cs typeface="仿宋" panose="02010609060101010101" charset="-122"/>
              </a:rPr>
              <a:t>婚联</a:t>
            </a:r>
            <a:endParaRPr lang="en-US" altLang="zh-CN" sz="2400">
              <a:latin typeface="楷体" panose="02010609060101010101" charset="-122"/>
              <a:ea typeface="楷体" panose="02010609060101010101" charset="-122"/>
              <a:cs typeface="仿宋" panose="02010609060101010101" charset="-122"/>
            </a:endParaRPr>
          </a:p>
          <a:p>
            <a:r>
              <a:rPr lang="zh-CN" altLang="en-US" sz="2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用于婚礼，祝福新人。</a:t>
            </a:r>
            <a:r>
              <a:rPr lang="en-US" altLang="zh-CN" sz="2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---“</a:t>
            </a:r>
            <a:r>
              <a:rPr lang="zh-CN" altLang="en-US" sz="2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良缘一世同地久，佳偶百年共天长</a:t>
            </a:r>
            <a:r>
              <a:rPr lang="en-US" altLang="zh-CN" sz="2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”</a:t>
            </a:r>
            <a:r>
              <a:rPr lang="zh-CN" altLang="en-US" sz="2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。</a:t>
            </a:r>
            <a:endParaRPr lang="zh-CN" altLang="en-US" sz="22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500880" y="2605405"/>
            <a:ext cx="7691120" cy="7740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>
                <a:latin typeface="楷体" panose="02010609060101010101" charset="-122"/>
                <a:ea typeface="楷体" panose="02010609060101010101" charset="-122"/>
                <a:cs typeface="仿宋" panose="02010609060101010101" charset="-122"/>
              </a:rPr>
              <a:t>挽联</a:t>
            </a:r>
            <a:endParaRPr lang="en-US" altLang="zh-CN" sz="2400">
              <a:latin typeface="楷体" panose="02010609060101010101" charset="-122"/>
              <a:ea typeface="楷体" panose="02010609060101010101" charset="-122"/>
              <a:cs typeface="仿宋" panose="02010609060101010101" charset="-122"/>
            </a:endParaRPr>
          </a:p>
          <a:p>
            <a:r>
              <a:rPr lang="zh-CN" altLang="en-US" sz="2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哀悼逝者，庄重肃穆。</a:t>
            </a:r>
            <a:r>
              <a:rPr lang="en-US" altLang="zh-CN" sz="2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---“</a:t>
            </a:r>
            <a:r>
              <a:rPr lang="zh-CN" altLang="en-US" sz="2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音容宛在笑貌长存</a:t>
            </a:r>
            <a:r>
              <a:rPr lang="en-US" altLang="zh-CN" sz="2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”</a:t>
            </a:r>
            <a:r>
              <a:rPr lang="zh-CN" altLang="en-US" sz="2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。</a:t>
            </a:r>
            <a:endParaRPr lang="zh-CN" altLang="en-US" sz="22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500880" y="3379470"/>
            <a:ext cx="7417435" cy="7740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>
                <a:latin typeface="楷体" panose="02010609060101010101" charset="-122"/>
                <a:ea typeface="楷体" panose="02010609060101010101" charset="-122"/>
                <a:cs typeface="仿宋" panose="02010609060101010101" charset="-122"/>
              </a:rPr>
              <a:t>行业联</a:t>
            </a:r>
            <a:endParaRPr lang="en-US" altLang="zh-CN" sz="2400">
              <a:latin typeface="楷体" panose="02010609060101010101" charset="-122"/>
              <a:ea typeface="楷体" panose="02010609060101010101" charset="-122"/>
              <a:cs typeface="仿宋" panose="02010609060101010101" charset="-122"/>
            </a:endParaRPr>
          </a:p>
          <a:p>
            <a:r>
              <a:rPr lang="zh-CN" altLang="en-US" sz="2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体现行业特色。</a:t>
            </a:r>
            <a:r>
              <a:rPr lang="en-US" altLang="zh-CN" sz="2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---“</a:t>
            </a:r>
            <a:r>
              <a:rPr lang="zh-CN" altLang="en-US" sz="2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香分花上露，水汲石中泉</a:t>
            </a:r>
            <a:r>
              <a:rPr lang="en-US" altLang="zh-CN" sz="2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”</a:t>
            </a:r>
            <a:r>
              <a:rPr lang="zh-CN" altLang="en-US" sz="2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。</a:t>
            </a:r>
            <a:endParaRPr lang="zh-CN" altLang="en-US" sz="22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500880" y="4280535"/>
            <a:ext cx="7418070" cy="10960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>
                <a:latin typeface="楷体" panose="02010609060101010101" charset="-122"/>
                <a:ea typeface="楷体" panose="02010609060101010101" charset="-122"/>
                <a:cs typeface="仿宋" panose="02010609060101010101" charset="-122"/>
              </a:rPr>
              <a:t>名胜联</a:t>
            </a:r>
            <a:endParaRPr lang="en-US" altLang="zh-CN" sz="2400">
              <a:latin typeface="楷体" panose="02010609060101010101" charset="-122"/>
              <a:ea typeface="楷体" panose="02010609060101010101" charset="-122"/>
              <a:cs typeface="仿宋" panose="02010609060101010101" charset="-122"/>
            </a:endParaRPr>
          </a:p>
          <a:p>
            <a:r>
              <a:rPr lang="zh-CN" altLang="en-US" sz="2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题于亭台楼阁。</a:t>
            </a:r>
            <a:r>
              <a:rPr lang="en-US" altLang="zh-CN" sz="2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---“</a:t>
            </a:r>
            <a:r>
              <a:rPr lang="zh-CN" altLang="en-US" sz="2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水水山山处处明明秀秀，晴晴雨雨时时好好奇奇</a:t>
            </a:r>
            <a:r>
              <a:rPr lang="en-US" altLang="zh-CN" sz="2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”</a:t>
            </a:r>
            <a:r>
              <a:rPr lang="zh-CN" altLang="en-US" sz="2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。</a:t>
            </a:r>
            <a:endParaRPr lang="zh-CN" altLang="en-US" sz="22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500880" y="5376545"/>
            <a:ext cx="7417435" cy="11684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>
                <a:latin typeface="楷体" panose="02010609060101010101" charset="-122"/>
                <a:ea typeface="楷体" panose="02010609060101010101" charset="-122"/>
                <a:cs typeface="仿宋" panose="02010609060101010101" charset="-122"/>
              </a:rPr>
              <a:t>谐趣联</a:t>
            </a:r>
            <a:endParaRPr lang="en-US" altLang="zh-CN" sz="2400">
              <a:latin typeface="楷体" panose="02010609060101010101" charset="-122"/>
              <a:ea typeface="楷体" panose="02010609060101010101" charset="-122"/>
              <a:cs typeface="仿宋" panose="02010609060101010101" charset="-122"/>
            </a:endParaRPr>
          </a:p>
          <a:p>
            <a:r>
              <a:rPr lang="zh-CN" altLang="en-US" sz="2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幽默或讽刺。</a:t>
            </a:r>
            <a:r>
              <a:rPr lang="en-US" altLang="zh-CN" sz="2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---“</a:t>
            </a:r>
            <a:r>
              <a:rPr lang="zh-CN" altLang="en-US" sz="2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山羊上山，山碰山羊角；水牛下水，水没水牛腰</a:t>
            </a:r>
            <a:r>
              <a:rPr lang="en-US" altLang="zh-CN" sz="2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”</a:t>
            </a:r>
            <a:r>
              <a:rPr lang="zh-CN" altLang="en-US" sz="2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。</a:t>
            </a:r>
            <a:endParaRPr lang="zh-CN" altLang="en-US" sz="22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918335" y="5555615"/>
            <a:ext cx="13385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2">
                    <a:lumMod val="25000"/>
                  </a:schemeClr>
                </a:solidFill>
                <a:latin typeface="阿里巴巴普惠体 3.0 45 Light" panose="00020600040101010101" charset="-122"/>
                <a:ea typeface="阿里巴巴普惠体 3.0 45 Light" panose="00020600040101010101" charset="-122"/>
              </a:rPr>
              <a:t>据小组统计</a:t>
            </a:r>
            <a:endParaRPr lang="zh-CN" altLang="en-US">
              <a:solidFill>
                <a:schemeClr val="bg2">
                  <a:lumMod val="25000"/>
                </a:schemeClr>
              </a:solidFill>
              <a:latin typeface="阿里巴巴普惠体 3.0 45 Light" panose="00020600040101010101" charset="-122"/>
              <a:ea typeface="阿里巴巴普惠体 3.0 45 Light" panose="00020600040101010101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56355" y="349955"/>
            <a:ext cx="10969200" cy="705600"/>
          </a:xfrm>
        </p:spPr>
        <p:txBody>
          <a:bodyPr>
            <a:noAutofit/>
          </a:bodyPr>
          <a:p>
            <a:r>
              <a:rPr lang="zh-CN" altLang="en-US" sz="6000">
                <a:latin typeface="楷体" panose="02010609060101010101" charset="-122"/>
                <a:ea typeface="楷体" panose="02010609060101010101" charset="-122"/>
              </a:rPr>
              <a:t>春联简介</a:t>
            </a:r>
            <a:endParaRPr lang="zh-CN" altLang="en-US" sz="6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56285" y="1148080"/>
            <a:ext cx="5247640" cy="552577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514350" indent="-514350">
              <a:buFont typeface="+mj-lt"/>
              <a:buAutoNum type="romanUcPeriod"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春联，又称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“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门对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”“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楹联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”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，是中国春节特有的文化符号，常与灯笼、窗花、年画相伴出现，共同构成新春的喜庆氛围。它以红纸为底、墨字为韵，贴于门框两侧，既承载祝福，又彰显书法之美。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514350" indent="-514350">
              <a:buFont typeface="+mj-lt"/>
              <a:buAutoNum type="romanUcPeriod"/>
            </a:pPr>
            <a:endParaRPr lang="zh-CN" altLang="en-US" sz="2000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514350" indent="-514350">
              <a:buFont typeface="+mj-lt"/>
              <a:buAutoNum type="romanUcPeriod"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春联通常用于表达祝愿、驱邪和祈求安宁。春联作为一种民俗文化形式，具有对仗工整、寓意丰富的语言特点，体现了中国民俗文化的深厚积淀。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514350" indent="-514350">
              <a:buFont typeface="+mj-lt"/>
              <a:buAutoNum type="romanUcPeriod"/>
            </a:pP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514350" indent="-514350">
              <a:buFont typeface="+mj-lt"/>
              <a:buAutoNum type="romanUcPeriod"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春联通过简洁且富有寓意的文字传递了人们对美好生活的向往，同时也反映了</a:t>
            </a:r>
            <a:r>
              <a:rPr lang="zh-CN" altLang="en-US" sz="20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时</a:t>
            </a:r>
            <a:r>
              <a:rPr lang="zh-CN" altLang="en-US" sz="2000">
                <a:solidFill>
                  <a:schemeClr val="tx1">
                    <a:lumMod val="95000"/>
                    <a:lumOff val="5000"/>
                  </a:schemeClr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代</a:t>
            </a:r>
            <a:r>
              <a:rPr lang="zh-CN" altLang="en-US" sz="20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的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变迁和社会的发展。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514350" indent="-514350">
              <a:buFont typeface="+mj-lt"/>
              <a:buAutoNum type="romanUcPeriod"/>
            </a:pP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514350" indent="-514350">
              <a:buFont typeface="+mj-lt"/>
              <a:buAutoNum type="romanUcPeriod"/>
            </a:pPr>
            <a:r>
              <a:rPr lang="zh-CN" altLang="en-US" sz="20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</a:rPr>
              <a:t>从桃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符驱鬼的古老习俗，演变为雅俗共赏的春节标配，方寸红纸间，凝固着中国人对团圆、昌盛的永恒期盼。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514350" indent="-514350">
              <a:buFont typeface="+mj-lt"/>
              <a:buAutoNum type="romanUcPeriod"/>
            </a:pP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</p:txBody>
      </p:sp>
      <p:pic>
        <p:nvPicPr>
          <p:cNvPr id="5" name="图片 4" descr="微信图片_202504042218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6675" y="1148080"/>
            <a:ext cx="5307965" cy="530796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56285" y="697230"/>
            <a:ext cx="4138930" cy="705485"/>
          </a:xfrm>
        </p:spPr>
        <p:txBody>
          <a:bodyPr>
            <a:noAutofit/>
          </a:bodyPr>
          <a:p>
            <a:r>
              <a:rPr lang="zh-CN" altLang="en-US" sz="6000">
                <a:latin typeface="楷体" panose="02010609060101010101" charset="-122"/>
                <a:ea typeface="楷体" panose="02010609060101010101" charset="-122"/>
              </a:rPr>
              <a:t>春联历史</a:t>
            </a:r>
            <a:endParaRPr lang="zh-CN" altLang="en-US" sz="6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56285" y="1595120"/>
            <a:ext cx="5960110" cy="41078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514350" indent="-514350">
              <a:buFont typeface="+mj-lt"/>
              <a:buAutoNum type="romanUcPeriod"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春联的起源可以追溯到中国古代的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“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桃符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”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习俗，最早用于驱邪避灾。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514350" indent="-514350">
              <a:buFont typeface="+mj-lt"/>
              <a:buAutoNum type="romanUcPeriod"/>
            </a:pPr>
            <a:endParaRPr lang="zh-CN" altLang="en-US" sz="20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514350" indent="-514350">
              <a:buFont typeface="+mj-lt"/>
              <a:buAutoNum type="romanUcPeriod"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五代十国时期，朝廷中的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“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桃符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”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开始刻字并悬挂，在后蜀出现了中国最早的春联。宋朝，纸质春联逐渐取代了木符，并在后期开始使用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“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春联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”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这一名称。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514350" indent="-514350">
              <a:buFont typeface="+mj-lt"/>
              <a:buAutoNum type="romanUcPeriod"/>
            </a:pPr>
            <a:endParaRPr lang="zh-CN" altLang="en-US" sz="20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514350" indent="-514350">
              <a:buFont typeface="+mj-lt"/>
              <a:buAutoNum type="romanUcPeriod"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明朝时，春联逐渐成为春节的固定装饰。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514350" indent="-514350">
              <a:buFont typeface="+mj-lt"/>
              <a:buAutoNum type="romanUcPeriod"/>
            </a:pPr>
            <a:endParaRPr lang="zh-CN" altLang="en-US" sz="20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514350" indent="-514350">
              <a:buFont typeface="+mj-lt"/>
              <a:buAutoNum type="romanUcPeriod"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如今，中国通过《保护非物质文化遗产公约》框架</a:t>
            </a:r>
            <a:r>
              <a:rPr lang="zh-CN" altLang="en-US" sz="20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，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已将其纳入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"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传统节日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"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的整体保护中。</a:t>
            </a:r>
            <a:r>
              <a:rPr lang="zh-CN" altLang="en-US" sz="2000">
                <a:solidFill>
                  <a:schemeClr val="tx1">
                    <a:lumMod val="95000"/>
                    <a:lumOff val="5000"/>
                  </a:schemeClr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贴春联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仍是当今春节传承最广泛的民俗之一。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514350" indent="-514350">
              <a:buFont typeface="+mj-lt"/>
              <a:buAutoNum type="romanUcPeriod"/>
            </a:pPr>
            <a:endParaRPr lang="zh-CN" altLang="en-US" sz="20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514350" indent="-514350">
              <a:buFont typeface="+mj-lt"/>
              <a:buAutoNum type="romanUcPeriod"/>
            </a:pPr>
            <a:endParaRPr lang="zh-CN" altLang="en-US" sz="20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514350" indent="-514350">
              <a:buFont typeface="+mj-lt"/>
              <a:buAutoNum type="romanUcPeriod"/>
            </a:pPr>
            <a:endParaRPr lang="en-US" altLang="zh-CN" sz="20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pic>
        <p:nvPicPr>
          <p:cNvPr id="7" name="图片 6" descr="OI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9750" y="1595120"/>
            <a:ext cx="3992880" cy="399288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889115" y="5583555"/>
            <a:ext cx="397637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solidFill>
                  <a:schemeClr val="bg2">
                    <a:lumMod val="50000"/>
                  </a:schemeClr>
                </a:solidFill>
                <a:latin typeface="阿里巴巴普惠体 3.0 45 Light" panose="00020600040101010101" charset="-122"/>
                <a:ea typeface="阿里巴巴普惠体 3.0 45 Light" panose="00020600040101010101" charset="-122"/>
                <a:cs typeface="阿里巴巴普惠体 3.0 45 Light" panose="00020600040101010101" charset="-122"/>
              </a:rPr>
              <a:t>古代春联</a:t>
            </a:r>
            <a:r>
              <a:rPr lang="en-US" altLang="zh-CN" sz="1600">
                <a:solidFill>
                  <a:schemeClr val="bg2">
                    <a:lumMod val="50000"/>
                  </a:schemeClr>
                </a:solidFill>
                <a:latin typeface="阿里巴巴普惠体 3.0 45 Light" panose="00020600040101010101" charset="-122"/>
                <a:ea typeface="阿里巴巴普惠体 3.0 45 Light" panose="00020600040101010101" charset="-122"/>
                <a:cs typeface="阿里巴巴普惠体 3.0 45 Light" panose="00020600040101010101" charset="-122"/>
              </a:rPr>
              <a:t> --- </a:t>
            </a:r>
            <a:r>
              <a:rPr lang="zh-CN" altLang="en-US" sz="1600">
                <a:solidFill>
                  <a:schemeClr val="bg2">
                    <a:lumMod val="50000"/>
                  </a:schemeClr>
                </a:solidFill>
                <a:latin typeface="阿里巴巴普惠体 3.0 45 Light" panose="00020600040101010101" charset="-122"/>
                <a:ea typeface="阿里巴巴普惠体 3.0 45 Light" panose="00020600040101010101" charset="-122"/>
                <a:cs typeface="阿里巴巴普惠体 3.0 45 Light" panose="00020600040101010101" charset="-122"/>
              </a:rPr>
              <a:t>朱元璋</a:t>
            </a:r>
            <a:endParaRPr lang="zh-CN" altLang="en-US" sz="1600">
              <a:solidFill>
                <a:schemeClr val="bg2">
                  <a:lumMod val="50000"/>
                </a:schemeClr>
              </a:solidFill>
              <a:latin typeface="阿里巴巴普惠体 3.0 45 Light" panose="00020600040101010101" charset="-122"/>
              <a:ea typeface="阿里巴巴普惠体 3.0 45 Light" panose="00020600040101010101" charset="-122"/>
              <a:cs typeface="阿里巴巴普惠体 3.0 45 Light" panose="00020600040101010101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2"/>
          <p:cNvSpPr>
            <a:spLocks noGrp="1"/>
          </p:cNvSpPr>
          <p:nvPr/>
        </p:nvSpPr>
        <p:spPr>
          <a:xfrm>
            <a:off x="5024755" y="160020"/>
            <a:ext cx="6741160" cy="782320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6000">
                <a:latin typeface="楷体" panose="02010609060101010101" charset="-122"/>
                <a:ea typeface="楷体" panose="02010609060101010101" charset="-122"/>
              </a:rPr>
              <a:t>如何正确的写春联</a:t>
            </a:r>
            <a:endParaRPr lang="zh-CN" altLang="en-US" sz="6000">
              <a:latin typeface="楷体" panose="02010609060101010101" charset="-122"/>
              <a:ea typeface="楷体" panose="02010609060101010101" charset="-122"/>
            </a:endParaRPr>
          </a:p>
        </p:txBody>
      </p:sp>
      <p:sp useBgFill="1">
        <p:nvSpPr>
          <p:cNvPr id="6" name="文本框 5"/>
          <p:cNvSpPr txBox="1"/>
          <p:nvPr/>
        </p:nvSpPr>
        <p:spPr>
          <a:xfrm>
            <a:off x="4947285" y="942340"/>
            <a:ext cx="6818630" cy="5795645"/>
          </a:xfrm>
          <a:prstGeom prst="rect">
            <a:avLst/>
          </a:prstGeom>
          <a:ln w="12700" cmpd="sng">
            <a:noFill/>
            <a:prstDash val="lgDashDotDot"/>
          </a:ln>
        </p:spPr>
        <p:txBody>
          <a:bodyPr wrap="square" rtlCol="0">
            <a:noAutofit/>
          </a:bodyPr>
          <a:p>
            <a:pPr marL="514350" indent="-514350">
              <a:buFont typeface="+mj-ea"/>
              <a:buAutoNum type="ea1JpnChsDbPeriod"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字数相等：上下联字数必须相同（常见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5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7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9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言）</a:t>
            </a:r>
            <a:endParaRPr lang="zh-CN" altLang="en-US" sz="20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514350" indent="-514350">
              <a:buFont typeface="+mj-ea"/>
              <a:buAutoNum type="ea1JpnChsDbPeriod"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对仗工整：</a:t>
            </a:r>
            <a:endParaRPr lang="zh-CN" altLang="en-US" sz="20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971550" lvl="1" indent="-514350">
              <a:buFont typeface="+mj-lt"/>
              <a:buAutoNum type="romanUcPeriod"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词性相对（名词对名词，动词对动词）</a:t>
            </a:r>
            <a:endParaRPr lang="zh-CN" altLang="en-US" sz="20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971550" lvl="1" indent="-514350">
              <a:buFont typeface="+mj-lt"/>
              <a:buAutoNum type="romanUcPeriod"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结构相同（主谓对主谓，动宾对动宾）</a:t>
            </a:r>
            <a:endParaRPr lang="zh-CN" altLang="en-US" sz="20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514350" indent="-514350">
              <a:buFont typeface="+mj-ea"/>
              <a:buAutoNum type="ea1JpnChsDbPeriod"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平仄协调：</a:t>
            </a:r>
            <a:endParaRPr lang="zh-CN" altLang="en-US" sz="20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971550" lvl="1" indent="-514350">
              <a:buFont typeface="+mj-lt"/>
              <a:buAutoNum type="romanUcPeriod"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上联末字必仄（三、四声）</a:t>
            </a:r>
            <a:endParaRPr lang="zh-CN" altLang="en-US" sz="20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971550" lvl="1" indent="-514350">
              <a:buFont typeface="+mj-lt"/>
              <a:buAutoNum type="romanUcPeriod"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下联末字必平（一、二声）</a:t>
            </a:r>
            <a:endParaRPr lang="zh-CN" altLang="en-US" sz="20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971550" lvl="1" indent="-514350">
              <a:buFont typeface="+mj-lt"/>
              <a:buAutoNum type="romanUcPeriod"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句中平仄交替（如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"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平平仄仄平平仄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"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）</a:t>
            </a:r>
            <a:endParaRPr lang="zh-CN" altLang="en-US" sz="20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514350" lvl="0" indent="-514350">
              <a:buFont typeface="+mj-ea"/>
              <a:buAutoNum type="ea1JpnChsDbPeriod"/>
            </a:pPr>
            <a:r>
              <a:rPr lang="zh-CN" altLang="en-US" sz="20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内容要求</a:t>
            </a:r>
            <a:r>
              <a:rPr lang="en-US" altLang="zh-CN" sz="20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</a:t>
            </a:r>
            <a:endParaRPr lang="zh-CN" altLang="en-US" sz="200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971550" lvl="1" indent="-514350">
              <a:buFont typeface="+mj-lt"/>
              <a:buAutoNum type="romanUcPeriod"/>
            </a:pPr>
            <a:r>
              <a:rPr lang="zh-CN" altLang="en-US" sz="20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主题吉祥：须含新春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/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祝福意象（如福禄、梅竹等）</a:t>
            </a:r>
            <a:endParaRPr lang="zh-CN" altLang="en-US" sz="20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971550" lvl="1" indent="-514350">
              <a:buFont typeface="+mj-lt"/>
              <a:buAutoNum type="romanUcPeriod"/>
            </a:pPr>
            <a:r>
              <a:rPr lang="zh-CN" altLang="en-US" sz="20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避免忌讳：</a:t>
            </a:r>
            <a:endParaRPr lang="zh-CN" altLang="en-US" sz="200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zh-CN" altLang="en-US" sz="20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不用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"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灭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""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绝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"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等凶字</a:t>
            </a:r>
            <a:endParaRPr lang="zh-CN" altLang="en-US" sz="20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避免不吉谐音</a:t>
            </a:r>
            <a:endParaRPr lang="zh-CN" altLang="en-US" sz="20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514350" lvl="0" indent="-514350">
              <a:buFont typeface="+mj-lt"/>
              <a:buAutoNum type="ea1JpnChsDbPeriod"/>
            </a:pPr>
            <a:r>
              <a:rPr lang="zh-CN" altLang="en-US" sz="20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张贴规范：</a:t>
            </a:r>
            <a:endParaRPr lang="zh-CN" altLang="en-US" sz="200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971550" lvl="1" indent="-514350">
              <a:buFont typeface="+mj-lt"/>
              <a:buAutoNum type="romanUcPeriod"/>
            </a:pPr>
            <a:r>
              <a:rPr lang="zh-CN" altLang="en-US" sz="20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上联贴门右（面向门的右侧）</a:t>
            </a:r>
            <a:endParaRPr lang="zh-CN" altLang="en-US" sz="200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971550" lvl="1" indent="-514350">
              <a:buFont typeface="+mj-lt"/>
              <a:buAutoNum type="romanUcPeriod"/>
            </a:pPr>
            <a:r>
              <a:rPr lang="zh-CN" altLang="en-US" sz="2000">
                <a:solidFill>
                  <a:schemeClr val="tx1">
                    <a:lumMod val="95000"/>
                    <a:lumOff val="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横</a:t>
            </a:r>
            <a:r>
              <a:rPr lang="zh-CN" altLang="en-US" sz="20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批从右向左书写</a:t>
            </a:r>
            <a:endParaRPr lang="zh-CN" altLang="en-US" sz="200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514350" lvl="0" indent="-514350">
              <a:buFont typeface="+mj-lt"/>
              <a:buAutoNum type="ea1JpnChsDbPeriod"/>
            </a:pPr>
            <a:r>
              <a:rPr lang="zh-CN" altLang="en-US" sz="20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书写禁忌：</a:t>
            </a:r>
            <a:endParaRPr lang="zh-CN" altLang="en-US" sz="200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971550" lvl="1" indent="-514350">
              <a:buFont typeface="+mj-lt"/>
              <a:buAutoNum type="romanUcPeriod"/>
            </a:pPr>
            <a:r>
              <a:rPr lang="zh-CN" altLang="en-US" sz="20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不可重复用字（特殊修辞除外）</a:t>
            </a:r>
            <a:endParaRPr lang="zh-CN" altLang="en-US" sz="200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971550" lvl="1" indent="-514350">
              <a:buFont typeface="+mj-lt"/>
              <a:buAutoNum type="romanUcPeriod"/>
            </a:pPr>
            <a:r>
              <a:rPr lang="zh-CN" altLang="en-US" sz="20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避免上下联出现相同字</a:t>
            </a:r>
            <a:endParaRPr lang="zh-CN" altLang="en-US" sz="200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pic>
        <p:nvPicPr>
          <p:cNvPr id="5" name="图片 4" descr="微信图片_20250404221839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33475" y="391795"/>
            <a:ext cx="3416300" cy="607441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449580" y="490855"/>
            <a:ext cx="249174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>
                <a:solidFill>
                  <a:schemeClr val="accent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对联鉴赏</a:t>
            </a:r>
            <a:endParaRPr lang="zh-CN" altLang="en-US" sz="4400">
              <a:solidFill>
                <a:schemeClr val="accent1">
                  <a:lumMod val="75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6" name="图片 5" descr="婚联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655" y="1259205"/>
            <a:ext cx="3421380" cy="4572000"/>
          </a:xfrm>
          <a:prstGeom prst="rect">
            <a:avLst/>
          </a:prstGeom>
          <a:ln w="76200">
            <a:gradFill>
              <a:gsLst>
                <a:gs pos="50000">
                  <a:schemeClr val="accent1"/>
                </a:gs>
                <a:gs pos="0">
                  <a:schemeClr val="accent1">
                    <a:lumMod val="25000"/>
                    <a:lumOff val="75000"/>
                  </a:schemeClr>
                </a:gs>
                <a:gs pos="100000">
                  <a:schemeClr val="accent1">
                    <a:lumMod val="85000"/>
                  </a:schemeClr>
                </a:gs>
              </a:gsLst>
              <a:lin ang="5400000" scaled="0"/>
            </a:gradFill>
          </a:ln>
          <a:effectLst/>
        </p:spPr>
      </p:pic>
      <p:sp>
        <p:nvSpPr>
          <p:cNvPr id="8" name="文本框 7"/>
          <p:cNvSpPr txBox="1"/>
          <p:nvPr/>
        </p:nvSpPr>
        <p:spPr>
          <a:xfrm>
            <a:off x="5808345" y="2130425"/>
            <a:ext cx="613410" cy="299910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pPr algn="ctr"/>
            <a:r>
              <a:rPr lang="zh-CN" altLang="en-US" sz="2800">
                <a:solidFill>
                  <a:schemeClr val="bg2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</a:rPr>
              <a:t>婚联</a:t>
            </a:r>
            <a:endParaRPr lang="zh-CN" altLang="en-US" sz="2800">
              <a:solidFill>
                <a:schemeClr val="bg2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pic>
        <p:nvPicPr>
          <p:cNvPr id="9" name="图片 8" descr="婚联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2430" y="1258570"/>
            <a:ext cx="3428365" cy="4572635"/>
          </a:xfrm>
          <a:prstGeom prst="rect">
            <a:avLst/>
          </a:prstGeom>
          <a:ln w="76200">
            <a:gradFill>
              <a:gsLst>
                <a:gs pos="50000">
                  <a:schemeClr val="accent1"/>
                </a:gs>
                <a:gs pos="0">
                  <a:schemeClr val="accent1">
                    <a:lumMod val="25000"/>
                    <a:lumOff val="75000"/>
                  </a:schemeClr>
                </a:gs>
                <a:gs pos="100000">
                  <a:schemeClr val="accent1">
                    <a:lumMod val="85000"/>
                  </a:schemeClr>
                </a:gs>
              </a:gsLst>
              <a:lin ang="5400000" scaled="0"/>
            </a:gradFill>
          </a:ln>
          <a:effectLst/>
        </p:spPr>
      </p:pic>
    </p:spTree>
    <p:custDataLst>
      <p:tags r:id="rId4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043305" y="490220"/>
            <a:ext cx="249174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</a:rPr>
              <a:t>对联鉴赏</a:t>
            </a:r>
            <a:endParaRPr lang="zh-CN" altLang="en-US" sz="4400">
              <a:solidFill>
                <a:srgbClr val="C00000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808345" y="2130425"/>
            <a:ext cx="613410" cy="299910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pPr algn="ctr"/>
            <a:r>
              <a:rPr lang="zh-CN" altLang="en-US" sz="2800">
                <a:solidFill>
                  <a:schemeClr val="bg2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</a:rPr>
              <a:t>寿联</a:t>
            </a:r>
            <a:endParaRPr lang="zh-CN" altLang="en-US" sz="2800">
              <a:solidFill>
                <a:schemeClr val="bg2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pic>
        <p:nvPicPr>
          <p:cNvPr id="2" name="图片 1" descr="寿联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590" y="1576070"/>
            <a:ext cx="3308350" cy="4413250"/>
          </a:xfrm>
          <a:prstGeom prst="rect">
            <a:avLst/>
          </a:prstGeom>
          <a:ln w="76200">
            <a:gradFill>
              <a:gsLst>
                <a:gs pos="50000">
                  <a:schemeClr val="accent6"/>
                </a:gs>
                <a:gs pos="0">
                  <a:schemeClr val="accent6">
                    <a:lumMod val="25000"/>
                    <a:lumOff val="75000"/>
                  </a:schemeClr>
                </a:gs>
                <a:gs pos="100000">
                  <a:schemeClr val="accent6">
                    <a:lumMod val="85000"/>
                  </a:schemeClr>
                </a:gs>
              </a:gsLst>
              <a:lin ang="5400000" scaled="0"/>
            </a:gradFill>
          </a:ln>
        </p:spPr>
      </p:pic>
      <p:pic>
        <p:nvPicPr>
          <p:cNvPr id="3" name="图片 2" descr="寿联2"/>
          <p:cNvPicPr>
            <a:picLocks noChangeAspect="1"/>
          </p:cNvPicPr>
          <p:nvPr/>
        </p:nvPicPr>
        <p:blipFill>
          <a:blip r:embed="rId3"/>
          <a:srcRect l="11810" t="2961" r="11939" b="946"/>
          <a:stretch>
            <a:fillRect/>
          </a:stretch>
        </p:blipFill>
        <p:spPr>
          <a:xfrm>
            <a:off x="7122160" y="1669415"/>
            <a:ext cx="3427730" cy="4320000"/>
          </a:xfrm>
          <a:prstGeom prst="rect">
            <a:avLst/>
          </a:prstGeom>
          <a:ln w="76200">
            <a:gradFill>
              <a:gsLst>
                <a:gs pos="50000">
                  <a:schemeClr val="accent6"/>
                </a:gs>
                <a:gs pos="0">
                  <a:schemeClr val="accent6">
                    <a:lumMod val="25000"/>
                    <a:lumOff val="75000"/>
                  </a:schemeClr>
                </a:gs>
                <a:gs pos="100000">
                  <a:schemeClr val="accent6">
                    <a:lumMod val="85000"/>
                  </a:schemeClr>
                </a:gs>
              </a:gsLst>
              <a:lin ang="5400000" scaled="0"/>
            </a:gradFill>
          </a:ln>
        </p:spPr>
      </p:pic>
    </p:spTree>
    <p:custDataLst>
      <p:tags r:id="rId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resource_record_key" val="{&quot;65&quot;:[20205081],&quot;8&quot;:[20475957]}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5.xml><?xml version="1.0" encoding="utf-8"?>
<p:tagLst xmlns:p="http://schemas.openxmlformats.org/presentationml/2006/main">
  <p:tag name="resource_record_key" val="{&quot;65&quot;:[20205081],&quot;8&quot;:[20475957]}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1180</Words>
  <Application>WPS 演示</Application>
  <PresentationFormat>宽屏</PresentationFormat>
  <Paragraphs>118</Paragraphs>
  <Slides>11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4" baseType="lpstr">
      <vt:lpstr>Arial</vt:lpstr>
      <vt:lpstr>宋体</vt:lpstr>
      <vt:lpstr>Wingdings</vt:lpstr>
      <vt:lpstr>Wingdings</vt:lpstr>
      <vt:lpstr>楷体</vt:lpstr>
      <vt:lpstr>微软雅黑 Light</vt:lpstr>
      <vt:lpstr>仿宋</vt:lpstr>
      <vt:lpstr>等线 Light</vt:lpstr>
      <vt:lpstr>阿里巴巴普惠体 3.0 45 Light</vt:lpstr>
      <vt:lpstr>微软雅黑</vt:lpstr>
      <vt:lpstr>Arial Unicode MS</vt:lpstr>
      <vt:lpstr>Calibri</vt:lpstr>
      <vt:lpstr>WPS</vt:lpstr>
      <vt:lpstr>墨香联韵</vt:lpstr>
      <vt:lpstr>目录</vt:lpstr>
      <vt:lpstr>对联简介</vt:lpstr>
      <vt:lpstr>对联形式</vt:lpstr>
      <vt:lpstr>春联简介</vt:lpstr>
      <vt:lpstr>春联历史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WPS_1743758524</cp:lastModifiedBy>
  <cp:revision>166</cp:revision>
  <dcterms:created xsi:type="dcterms:W3CDTF">2019-06-19T02:08:00Z</dcterms:created>
  <dcterms:modified xsi:type="dcterms:W3CDTF">2025-04-05T12:13:05Z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2052-12.1.0.20784</vt:lpwstr>
  </property>
  <property fmtid="{D5CDD505-2E9C-101B-9397-08002B2CF9AE}" pid="3" name="ICV">
    <vt:lpwstr>2651E5BA07CC4592A15CB83D9B9993EE_11</vt:lpwstr>
  </property>
</Properties>
</file>