
<file path=[Content_Types].xml><?xml version="1.0" encoding="utf-8"?>
<Types xmlns="http://schemas.openxmlformats.org/package/2006/content-types">
  <Default Extension="xlsx" ContentType="application/vnd.openxmlformats-officedocument.spreadsheetml.sheet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olors1.xml" ContentType="application/vnd.ms-office.chartcolorstyle+xml"/>
  <Override PartName="/ppt/charts/style1.xml" ContentType="application/vnd.ms-office.chartstyle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3"/>
    <p:sldId id="257" r:id="rId4"/>
    <p:sldId id="258" r:id="rId5"/>
    <p:sldId id="260" r:id="rId6"/>
    <p:sldId id="263" r:id="rId7"/>
    <p:sldId id="261" r:id="rId8"/>
    <p:sldId id="262" r:id="rId9"/>
    <p:sldId id="265" r:id="rId10"/>
    <p:sldId id="266" r:id="rId11"/>
    <p:sldId id="267" r:id="rId12"/>
    <p:sldId id="264" r:id="rId13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4" userDrawn="1">
          <p15:clr>
            <a:srgbClr val="A4A3A4"/>
          </p15:clr>
        </p15:guide>
        <p15:guide id="2" pos="383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F7F9F6"/>
    <a:srgbClr val="929292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14"/>
        <p:guide pos="3839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75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notesMaster" Target="notesMasters/notesMaster1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charts/_rels/chart1.xml.rels><?xml version="1.0" encoding="UTF-8" standalone="yes"?>
<Relationships xmlns="http://schemas.openxmlformats.org/package/2006/relationships"><Relationship Id="rId3" Type="http://schemas.microsoft.com/office/2011/relationships/chartColorStyle" Target="colors1.xml"/><Relationship Id="rId2" Type="http://schemas.microsoft.com/office/2011/relationships/chartStyle" Target="style1.xml"/><Relationship Id="rId1" Type="http://schemas.openxmlformats.org/officeDocument/2006/relationships/package" Target="../embeddings/Workbook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0" vertOverflow="ellipsis" vert="horz" wrap="square" anchor="ctr" anchorCtr="1"/>
          <a:lstStyle/>
          <a:p>
            <a:pPr defTabSz="914400">
              <a:defRPr lang="zh-CN" sz="1400" b="1" i="0" u="none" strike="noStrike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t>对联形式统计</a:t>
            </a:r>
          </a:p>
        </c:rich>
      </c:tx>
      <c:layout>
        <c:manualLayout>
          <c:xMode val="edge"/>
          <c:yMode val="edge"/>
          <c:x val="0.0275276204623526"/>
          <c:y val="0.0282232200128287"/>
        </c:manualLayout>
      </c:layout>
      <c:overlay val="0"/>
      <c:spPr>
        <a:noFill/>
        <a:ln>
          <a:noFill/>
        </a:ln>
        <a:effectLst/>
      </c:sp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对联形式统计</c:v>
                </c:pt>
              </c:strCache>
            </c:strRef>
          </c:tx>
          <c:spPr/>
          <c:explosion val="0"/>
          <c:dPt>
            <c:idx val="0"/>
            <c:bubble3D val="0"/>
            <c:spPr>
              <a:solidFill>
                <a:schemeClr val="accent2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1"/>
            <c:bubble3D val="0"/>
            <c:spPr>
              <a:solidFill>
                <a:schemeClr val="accent4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2"/>
            <c:bubble3D val="0"/>
            <c:spPr>
              <a:solidFill>
                <a:schemeClr val="accent6"/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3"/>
            <c:bubble3D val="0"/>
            <c:spPr>
              <a:solidFill>
                <a:schemeClr val="accent2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4"/>
            <c:bubble3D val="0"/>
            <c:spPr>
              <a:solidFill>
                <a:schemeClr val="accent4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Pt>
            <c:idx val="5"/>
            <c:bubble3D val="0"/>
            <c:spPr>
              <a:solidFill>
                <a:schemeClr val="accent6">
                  <a:lumMod val="60000"/>
                </a:schemeClr>
              </a:solidFill>
              <a:ln>
                <a:solidFill>
                  <a:schemeClr val="bg1"/>
                </a:solidFill>
              </a:ln>
              <a:effectLst/>
            </c:spPr>
          </c:dPt>
          <c:dLbls>
            <c:dLbl>
              <c:idx val="0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1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2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3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4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dLbl>
              <c:idx val="5"/>
              <c:layout/>
              <c:numFmt formatCode="General" sourceLinked="1"/>
              <c:spPr>
                <a:noFill/>
                <a:ln>
                  <a:noFill/>
                </a:ln>
                <a:effectLst/>
              </c:spPr>
              <c:txPr>
                <a:bodyPr rot="0" spcFirstLastPara="0" vertOverflow="ellipsis" vert="horz" wrap="square" lIns="38100" tIns="19050" rIns="38100" bIns="19050" anchor="ctr" anchorCtr="1"/>
                <a:lstStyle/>
                <a:p>
                  <a:pPr>
                    <a:defRPr lang="zh-CN" sz="1000" b="1" i="0" u="none" strike="noStrike" kern="1200" spc="0" baseline="0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latin typeface="+mn-lt"/>
                      <a:ea typeface="+mn-ea"/>
                      <a:cs typeface="+mn-cs"/>
                    </a:defRPr>
                  </a:pPr>
                </a:p>
              </c:txPr>
              <c:dLblPos val="bestFit"/>
              <c:showLegendKey val="0"/>
              <c:showVal val="1"/>
              <c:showCatName val="1"/>
              <c:showSerName val="0"/>
              <c:showPercent val="0"/>
              <c:showBubbleSize val="0"/>
              <c:separator>
</c:separator>
              <c:extLst>
                <c:ext xmlns:c15="http://schemas.microsoft.com/office/drawing/2012/chart" uri="{CE6537A1-D6FC-4f65-9D91-7224C49458BB}"/>
              </c:extLst>
            </c:dLbl>
            <c:numFmt formatCode="General" sourceLinked="1"/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1" i="0" u="none" strike="noStrike" kern="1200" spc="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</a:p>
            </c:txPr>
            <c:dLblPos val="bestFit"/>
            <c:showLegendKey val="0"/>
            <c:showVal val="1"/>
            <c:showCatName val="1"/>
            <c:showSerName val="0"/>
            <c:showPercent val="0"/>
            <c:showBubbleSize val="0"/>
            <c:separator>
</c:separator>
            <c:showLeaderLines val="1"/>
            <c:extLst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Sheet1!$A$2:$A$7</c:f>
              <c:strCache>
                <c:ptCount val="6"/>
                <c:pt idx="0">
                  <c:v>春联</c:v>
                </c:pt>
                <c:pt idx="1">
                  <c:v>婚联</c:v>
                </c:pt>
                <c:pt idx="2">
                  <c:v>挽联</c:v>
                </c:pt>
                <c:pt idx="3">
                  <c:v>行业联</c:v>
                </c:pt>
                <c:pt idx="4">
                  <c:v>名胜联</c:v>
                </c:pt>
                <c:pt idx="5">
                  <c:v>谐趣联</c:v>
                </c:pt>
              </c:strCache>
            </c:strRef>
          </c:cat>
          <c:val>
            <c:numRef>
              <c:f>Sheet1!$B$2:$B$7</c:f>
              <c:numCache>
                <c:formatCode>0.00%</c:formatCode>
                <c:ptCount val="6"/>
                <c:pt idx="0">
                  <c:v>0.4</c:v>
                </c:pt>
                <c:pt idx="1">
                  <c:v>0.2</c:v>
                </c:pt>
                <c:pt idx="2">
                  <c:v>0.15</c:v>
                </c:pt>
                <c:pt idx="3">
                  <c:v>0.1</c:v>
                </c:pt>
                <c:pt idx="4">
                  <c:v>0.1</c:v>
                </c:pt>
                <c:pt idx="5">
                  <c:v>0.05</c:v>
                </c:pt>
              </c:numCache>
            </c:numRef>
          </c:val>
        </c:ser>
        <c:dLbls>
          <c:showLegendKey val="0"/>
          <c:showVal val="1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plotVisOnly val="1"/>
    <c:dispBlanksAs val="gap"/>
    <c:showDLblsOverMax val="0"/>
    <c:extLst>
      <c:ext uri="{0b15fc19-7d7d-44ad-8c2d-2c3a37ce22c3}">
        <chartProps xmlns="https://web.wps.cn/et/2018/main" chartId="{cb9ef813-3592-4731-aa9e-75aad5fabd3b}"/>
      </c:ext>
    </c:extLst>
  </c:chart>
  <c:spPr>
    <a:noFill/>
    <a:ln>
      <a:noFill/>
    </a:ln>
    <a:effectLst/>
  </c:spPr>
  <c:txPr>
    <a:bodyPr/>
    <a:lstStyle/>
    <a:p>
      <a:pPr>
        <a:defRPr lang="zh-CN"/>
      </a:pPr>
    </a:p>
  </c:txPr>
  <c:externalData r:id="rId1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10084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cs:styleClr val="auto"/>
    </cs:fontRef>
    <cs:defRPr sz="1000" b="1" i="0" u="none" strike="noStrike" kern="1200" spc="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solidFill>
          <a:schemeClr val="bg1"/>
        </a:solidFill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image" Target="../media/image16.jpe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4.jpeg"/><Relationship Id="rId1" Type="http://schemas.openxmlformats.org/officeDocument/2006/relationships/image" Target="../media/image16.jpe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00EE499-D129-484D-B5C0-D0F3AC30E8B1}" type="doc">
      <dgm:prSet loTypeId="list" loCatId="list" qsTypeId="urn:microsoft.com/office/officeart/2005/8/quickstyle/simple3" qsCatId="simple" csTypeId="urn:microsoft.com/office/officeart/2005/8/colors/accent5_2" csCatId="accent1" phldr="0"/>
      <dgm:spPr/>
    </dgm:pt>
    <dgm:pt modelId="{BEB4A0DE-FB16-4C4F-8DEA-03570694B93A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对联简介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gm:t>
    </dgm:pt>
    <dgm:pt modelId="{A1CD0B47-03FC-4535-A972-2673574CE2F3}" cxnId="{0EEF37EB-8A60-477E-B612-CEC270D54382}" type="parTrans">
      <dgm:prSet/>
      <dgm:spPr/>
    </dgm:pt>
    <dgm:pt modelId="{66283CB7-69B8-41D5-A569-950515985F71}" cxnId="{0EEF37EB-8A60-477E-B612-CEC270D54382}" type="sibTrans">
      <dgm:prSet/>
      <dgm:spPr/>
    </dgm:pt>
    <dgm:pt modelId="{11A5EA0A-517A-463B-9BA8-5EB54D7D10F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对联形式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/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gm:t>
    </dgm:pt>
    <dgm:pt modelId="{E2B15CF1-464F-45CC-BFE4-6F0AA417C19E}" cxnId="{F30BF8B5-99A6-4DFA-99DB-2B144C0C4153}" type="parTrans">
      <dgm:prSet/>
      <dgm:spPr/>
    </dgm:pt>
    <dgm:pt modelId="{4EA87785-B7B3-4F48-BB13-D91C5DEA8DC1}" cxnId="{F30BF8B5-99A6-4DFA-99DB-2B144C0C4153}" type="sibTrans">
      <dgm:prSet/>
      <dgm:spPr/>
    </dgm:pt>
    <dgm:pt modelId="{25EF8B53-4C57-43A4-9FE1-40C318A0AD88}">
      <dgm:prSet phldrT="[文本]" phldr="0" custT="0"/>
      <dgm:spPr/>
      <dgm:t>
        <a:bodyPr vert="horz" wrap="square"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春联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信息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/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gm:t>
    </dgm:pt>
    <dgm:pt modelId="{62CE1C4C-AE05-4247-9728-BCA5F5CA780A}" cxnId="{7D3BB3A0-DA34-4507-88C8-FAEEC9188E97}" type="parTrans">
      <dgm:prSet/>
      <dgm:spPr/>
    </dgm:pt>
    <dgm:pt modelId="{F463D266-32E5-414A-9781-DA46FFE60955}" cxnId="{7D3BB3A0-DA34-4507-88C8-FAEEC9188E97}" type="sibTrans">
      <dgm:prSet/>
      <dgm:spPr/>
    </dgm:pt>
    <dgm:pt modelId="{3A30B1D0-F146-41C6-9373-8CC849B0566C}" type="pres">
      <dgm:prSet presAssocID="{800EE499-D129-484D-B5C0-D0F3AC30E8B1}" presName="linearFlow" presStyleCnt="0">
        <dgm:presLayoutVars>
          <dgm:dir/>
          <dgm:resizeHandles val="exact"/>
        </dgm:presLayoutVars>
      </dgm:prSet>
      <dgm:spPr/>
    </dgm:pt>
    <dgm:pt modelId="{65AAD8D9-A2BB-4BC0-ADC4-32A3E0934999}" type="pres">
      <dgm:prSet presAssocID="{BEB4A0DE-FB16-4C4F-8DEA-03570694B93A}" presName="composite" presStyleCnt="0"/>
      <dgm:spPr/>
    </dgm:pt>
    <dgm:pt modelId="{F8DF891C-0D10-4055-A8A8-3FC34ADEDC5B}" type="pres">
      <dgm:prSet presAssocID="{BEB4A0DE-FB16-4C4F-8DEA-03570694B93A}" presName="imgShp" presStyleLbl="fgImgPlace1" presStyleIdx="0" presStyleCnt="3"/>
      <dgm:spPr>
        <a:blipFill>
          <a:blip xmlns:r="http://schemas.openxmlformats.org/officeDocument/2006/relationships" r:embed="rId1"/>
          <a:stretch>
            <a:fillRect/>
          </a:stretch>
        </a:blipFill>
      </dgm:spPr>
    </dgm:pt>
    <dgm:pt modelId="{5D3E6026-A697-4D8F-84B5-C5321A8528B3}" type="pres">
      <dgm:prSet presAssocID="{BEB4A0DE-FB16-4C4F-8DEA-03570694B93A}" presName="txShp" presStyleLbl="node1" presStyleIdx="0" presStyleCnt="3">
        <dgm:presLayoutVars>
          <dgm:bulletEnabled val="1"/>
        </dgm:presLayoutVars>
      </dgm:prSet>
      <dgm:spPr/>
    </dgm:pt>
    <dgm:pt modelId="{01F33C7F-4C3C-42D3-8542-4BC345A10B4C}" type="pres">
      <dgm:prSet presAssocID="{66283CB7-69B8-41D5-A569-950515985F71}" presName="spacing" presStyleCnt="0"/>
      <dgm:spPr/>
    </dgm:pt>
    <dgm:pt modelId="{5373068E-DCEB-4D3C-BFF1-43C34CE727FD}" type="pres">
      <dgm:prSet presAssocID="{11A5EA0A-517A-463B-9BA8-5EB54D7D10F8}" presName="composite" presStyleCnt="0"/>
      <dgm:spPr/>
    </dgm:pt>
    <dgm:pt modelId="{48C23F44-CDC2-4998-B9C4-F737C51D3228}" type="pres">
      <dgm:prSet presAssocID="{11A5EA0A-517A-463B-9BA8-5EB54D7D10F8}" presName="imgShp" presStyleLbl="fgImgPlace1" presStyleIdx="1" presStyleCnt="3"/>
      <dgm:spPr>
        <a:blipFill>
          <a:blip xmlns:r="http://schemas.openxmlformats.org/officeDocument/2006/relationships" r:embed="rId2"/>
          <a:stretch>
            <a:fillRect/>
          </a:stretch>
        </a:blipFill>
      </dgm:spPr>
    </dgm:pt>
    <dgm:pt modelId="{DC27DDA6-73A4-45AF-8B52-70E594C6E063}" type="pres">
      <dgm:prSet presAssocID="{11A5EA0A-517A-463B-9BA8-5EB54D7D10F8}" presName="txShp" presStyleLbl="node1" presStyleIdx="1" presStyleCnt="3">
        <dgm:presLayoutVars>
          <dgm:bulletEnabled val="1"/>
        </dgm:presLayoutVars>
      </dgm:prSet>
      <dgm:spPr/>
    </dgm:pt>
    <dgm:pt modelId="{1BD648EC-230D-47E1-A618-F93D265B0703}" type="pres">
      <dgm:prSet presAssocID="{4EA87785-B7B3-4F48-BB13-D91C5DEA8DC1}" presName="spacing" presStyleCnt="0"/>
      <dgm:spPr/>
    </dgm:pt>
    <dgm:pt modelId="{7D4A810A-A6D4-47BA-AF8D-AB4F73C04080}" type="pres">
      <dgm:prSet presAssocID="{25EF8B53-4C57-43A4-9FE1-40C318A0AD88}" presName="composite" presStyleCnt="0"/>
      <dgm:spPr/>
    </dgm:pt>
    <dgm:pt modelId="{69DE5637-6198-4292-ADFF-69DC2A063BC5}" type="pres">
      <dgm:prSet presAssocID="{25EF8B53-4C57-43A4-9FE1-40C318A0AD88}" presName="imgShp" presStyleLbl="fgImgPlace1" presStyleIdx="2" presStyleCnt="3"/>
      <dgm:spPr>
        <a:blipFill>
          <a:blip xmlns:r="http://schemas.openxmlformats.org/officeDocument/2006/relationships" r:embed="rId3"/>
          <a:stretch>
            <a:fillRect/>
          </a:stretch>
        </a:blipFill>
      </dgm:spPr>
    </dgm:pt>
    <dgm:pt modelId="{00C34D87-B2DD-493A-BAA2-1A14EA17DEB1}" type="pres">
      <dgm:prSet presAssocID="{25EF8B53-4C57-43A4-9FE1-40C318A0AD88}" presName="txShp" presStyleLbl="node1" presStyleIdx="2" presStyleCnt="3">
        <dgm:presLayoutVars>
          <dgm:bulletEnabled val="1"/>
        </dgm:presLayoutVars>
      </dgm:prSet>
      <dgm:spPr/>
    </dgm:pt>
  </dgm:ptLst>
  <dgm:cxnLst>
    <dgm:cxn modelId="{0EEF37EB-8A60-477E-B612-CEC270D54382}" srcId="{800EE499-D129-484D-B5C0-D0F3AC30E8B1}" destId="{BEB4A0DE-FB16-4C4F-8DEA-03570694B93A}" srcOrd="0" destOrd="0" parTransId="{A1CD0B47-03FC-4535-A972-2673574CE2F3}" sibTransId="{66283CB7-69B8-41D5-A569-950515985F71}"/>
    <dgm:cxn modelId="{F30BF8B5-99A6-4DFA-99DB-2B144C0C4153}" srcId="{800EE499-D129-484D-B5C0-D0F3AC30E8B1}" destId="{11A5EA0A-517A-463B-9BA8-5EB54D7D10F8}" srcOrd="1" destOrd="0" parTransId="{E2B15CF1-464F-45CC-BFE4-6F0AA417C19E}" sibTransId="{4EA87785-B7B3-4F48-BB13-D91C5DEA8DC1}"/>
    <dgm:cxn modelId="{7D3BB3A0-DA34-4507-88C8-FAEEC9188E97}" srcId="{800EE499-D129-484D-B5C0-D0F3AC30E8B1}" destId="{25EF8B53-4C57-43A4-9FE1-40C318A0AD88}" srcOrd="2" destOrd="0" parTransId="{62CE1C4C-AE05-4247-9728-BCA5F5CA780A}" sibTransId="{F463D266-32E5-414A-9781-DA46FFE60955}"/>
    <dgm:cxn modelId="{282C7411-85A5-4DDD-A505-1ADDB3ECF048}" type="presOf" srcId="{800EE499-D129-484D-B5C0-D0F3AC30E8B1}" destId="{3A30B1D0-F146-41C6-9373-8CC849B0566C}" srcOrd="0" destOrd="0" presId="urn:microsoft.com/office/officeart/2005/8/layout/vList3"/>
    <dgm:cxn modelId="{B242A649-BEA5-4261-841F-3F1A2B00CF6A}" type="presParOf" srcId="{3A30B1D0-F146-41C6-9373-8CC849B0566C}" destId="{65AAD8D9-A2BB-4BC0-ADC4-32A3E0934999}" srcOrd="0" destOrd="0" presId="urn:microsoft.com/office/officeart/2005/8/layout/vList3"/>
    <dgm:cxn modelId="{9FEDF080-717E-4149-8DE1-31353E3CD8D5}" type="presParOf" srcId="{65AAD8D9-A2BB-4BC0-ADC4-32A3E0934999}" destId="{F8DF891C-0D10-4055-A8A8-3FC34ADEDC5B}" srcOrd="0" destOrd="0" presId="urn:microsoft.com/office/officeart/2005/8/layout/vList3"/>
    <dgm:cxn modelId="{628837FD-E93B-4039-B185-D54079928254}" type="presParOf" srcId="{65AAD8D9-A2BB-4BC0-ADC4-32A3E0934999}" destId="{5D3E6026-A697-4D8F-84B5-C5321A8528B3}" srcOrd="1" destOrd="0" presId="urn:microsoft.com/office/officeart/2005/8/layout/vList3"/>
    <dgm:cxn modelId="{B2B2706C-4623-4A9D-BAED-FB1537E20360}" type="presOf" srcId="{BEB4A0DE-FB16-4C4F-8DEA-03570694B93A}" destId="{5D3E6026-A697-4D8F-84B5-C5321A8528B3}" srcOrd="0" destOrd="0" presId="urn:microsoft.com/office/officeart/2005/8/layout/vList3"/>
    <dgm:cxn modelId="{7229E4E2-226F-43AC-8A17-9096DB07B316}" type="presParOf" srcId="{3A30B1D0-F146-41C6-9373-8CC849B0566C}" destId="{01F33C7F-4C3C-42D3-8542-4BC345A10B4C}" srcOrd="1" destOrd="0" presId="urn:microsoft.com/office/officeart/2005/8/layout/vList3"/>
    <dgm:cxn modelId="{9398AE50-F9A8-4596-8AAE-50EA3148FFC6}" type="presOf" srcId="{66283CB7-69B8-41D5-A569-950515985F71}" destId="{01F33C7F-4C3C-42D3-8542-4BC345A10B4C}" srcOrd="0" destOrd="0" presId="urn:microsoft.com/office/officeart/2005/8/layout/vList3"/>
    <dgm:cxn modelId="{B71B7668-A628-4996-A9C3-6792DF96C231}" type="presParOf" srcId="{3A30B1D0-F146-41C6-9373-8CC849B0566C}" destId="{5373068E-DCEB-4D3C-BFF1-43C34CE727FD}" srcOrd="2" destOrd="0" presId="urn:microsoft.com/office/officeart/2005/8/layout/vList3"/>
    <dgm:cxn modelId="{FC3886E6-8548-4931-B9EA-3D01E534A384}" type="presParOf" srcId="{5373068E-DCEB-4D3C-BFF1-43C34CE727FD}" destId="{48C23F44-CDC2-4998-B9C4-F737C51D3228}" srcOrd="0" destOrd="2" presId="urn:microsoft.com/office/officeart/2005/8/layout/vList3"/>
    <dgm:cxn modelId="{A931420F-6F7E-4FA5-81E5-B5F726B924E2}" type="presParOf" srcId="{5373068E-DCEB-4D3C-BFF1-43C34CE727FD}" destId="{DC27DDA6-73A4-45AF-8B52-70E594C6E063}" srcOrd="1" destOrd="2" presId="urn:microsoft.com/office/officeart/2005/8/layout/vList3"/>
    <dgm:cxn modelId="{E593F3E0-18BB-41E8-838D-81041D713757}" type="presOf" srcId="{11A5EA0A-517A-463B-9BA8-5EB54D7D10F8}" destId="{DC27DDA6-73A4-45AF-8B52-70E594C6E063}" srcOrd="0" destOrd="0" presId="urn:microsoft.com/office/officeart/2005/8/layout/vList3"/>
    <dgm:cxn modelId="{ED00E061-99A3-4412-BCC6-F7DC6AD67B74}" type="presParOf" srcId="{3A30B1D0-F146-41C6-9373-8CC849B0566C}" destId="{1BD648EC-230D-47E1-A618-F93D265B0703}" srcOrd="3" destOrd="0" presId="urn:microsoft.com/office/officeart/2005/8/layout/vList3"/>
    <dgm:cxn modelId="{897490C0-6AC4-4E3E-B661-C1A96B70841D}" type="presOf" srcId="{4EA87785-B7B3-4F48-BB13-D91C5DEA8DC1}" destId="{1BD648EC-230D-47E1-A618-F93D265B0703}" srcOrd="0" destOrd="0" presId="urn:microsoft.com/office/officeart/2005/8/layout/vList3"/>
    <dgm:cxn modelId="{71E4C15A-0228-40C1-A698-B21183D369A5}" type="presParOf" srcId="{3A30B1D0-F146-41C6-9373-8CC849B0566C}" destId="{7D4A810A-A6D4-47BA-AF8D-AB4F73C04080}" srcOrd="4" destOrd="0" presId="urn:microsoft.com/office/officeart/2005/8/layout/vList3"/>
    <dgm:cxn modelId="{5F46C08F-DCDD-4352-B3ED-E2F0D0D3C733}" type="presParOf" srcId="{7D4A810A-A6D4-47BA-AF8D-AB4F73C04080}" destId="{69DE5637-6198-4292-ADFF-69DC2A063BC5}" srcOrd="0" destOrd="4" presId="urn:microsoft.com/office/officeart/2005/8/layout/vList3"/>
    <dgm:cxn modelId="{6F84A39A-5E6D-4DB3-AF67-1253E26A383C}" type="presParOf" srcId="{7D4A810A-A6D4-47BA-AF8D-AB4F73C04080}" destId="{00C34D87-B2DD-493A-BAA2-1A14EA17DEB1}" srcOrd="1" destOrd="4" presId="urn:microsoft.com/office/officeart/2005/8/layout/vList3"/>
    <dgm:cxn modelId="{5B174061-C330-4315-949D-34D1C4ED40CE}" type="presOf" srcId="{25EF8B53-4C57-43A4-9FE1-40C318A0AD88}" destId="{00C34D87-B2DD-493A-BAA2-1A14EA17DEB1}" srcOrd="0" destOrd="0" presId="urn:microsoft.com/office/officeart/2005/8/layout/vLis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5738495" cy="3744595"/>
        <a:chOff x="0" y="0"/>
        <a:chExt cx="5738495" cy="3744595"/>
      </a:xfrm>
    </dsp:grpSpPr>
    <dsp:sp modelId="{5D3E6026-A697-4D8F-84B5-C5321A8528B3}">
      <dsp:nvSpPr>
        <dsp:cNvPr id="4" name="五边形 3"/>
        <dsp:cNvSpPr/>
      </dsp:nvSpPr>
      <dsp:spPr bwMode="white">
        <a:xfrm rot="10800000">
          <a:off x="1228669" y="0"/>
          <a:ext cx="3816099" cy="1069884"/>
        </a:xfrm>
        <a:prstGeom prst="homePlat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/>
        </a:fillRef>
        <a:effectRef idx="1">
          <a:scrgbClr r="0" g="0" b="0"/>
        </a:effectRef>
        <a:fontRef idx="minor">
          <a:schemeClr val="dk1"/>
        </a:fontRef>
      </dsp:style>
      <dsp:txBody>
        <a:bodyPr rot="10800000" vert="horz" wrap="square" lIns="471789" tIns="175260" rIns="327152" bIns="17526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对联简介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sp:txBody>
      <dsp:txXfrm rot="10800000">
        <a:off x="1228669" y="0"/>
        <a:ext cx="3816099" cy="1069884"/>
      </dsp:txXfrm>
    </dsp:sp>
    <dsp:sp modelId="{F8DF891C-0D10-4055-A8A8-3FC34ADEDC5B}">
      <dsp:nvSpPr>
        <dsp:cNvPr id="3" name="椭圆 2"/>
        <dsp:cNvSpPr/>
      </dsp:nvSpPr>
      <dsp:spPr bwMode="white">
        <a:xfrm>
          <a:off x="693727" y="0"/>
          <a:ext cx="1069884" cy="1069884"/>
        </a:xfrm>
        <a:prstGeom prst="ellipse">
          <a:avLst/>
        </a:prstGeom>
        <a:blipFill>
          <a:blip r:embed="rId1"/>
          <a:stretch>
            <a:fillRect/>
          </a:stretch>
        </a:blipFill>
      </dsp:spPr>
      <dsp:style>
        <a:lnRef idx="1">
          <a:schemeClr val="lt1"/>
        </a:lnRef>
        <a:fillRef idx="1">
          <a:schemeClr val="accent5">
            <a:tint val="50000"/>
          </a:schemeClr>
        </a:fillRef>
        <a:effectRef idx="1">
          <a:scrgbClr r="0" g="0" b="0"/>
        </a:effectRef>
        <a:fontRef idx="minor"/>
      </dsp:style>
      <dsp:txXfrm>
        <a:off x="693727" y="0"/>
        <a:ext cx="1069884" cy="1069884"/>
      </dsp:txXfrm>
    </dsp:sp>
    <dsp:sp modelId="{DC27DDA6-73A4-45AF-8B52-70E594C6E063}">
      <dsp:nvSpPr>
        <dsp:cNvPr id="6" name="五边形 5"/>
        <dsp:cNvSpPr/>
      </dsp:nvSpPr>
      <dsp:spPr bwMode="white">
        <a:xfrm rot="10800000">
          <a:off x="1228669" y="1337355"/>
          <a:ext cx="3816099" cy="1069884"/>
        </a:xfrm>
        <a:prstGeom prst="homePlat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/>
        </a:fillRef>
        <a:effectRef idx="1">
          <a:scrgbClr r="0" g="0" b="0"/>
        </a:effectRef>
        <a:fontRef idx="minor">
          <a:schemeClr val="dk1"/>
        </a:fontRef>
      </dsp:style>
      <dsp:txBody>
        <a:bodyPr rot="10800000" vert="horz" wrap="square" lIns="471789" tIns="175260" rIns="327152" bIns="17526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对联形式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sp:txBody>
      <dsp:txXfrm rot="10800000">
        <a:off x="1228669" y="1337355"/>
        <a:ext cx="3816099" cy="1069884"/>
      </dsp:txXfrm>
    </dsp:sp>
    <dsp:sp modelId="{48C23F44-CDC2-4998-B9C4-F737C51D3228}">
      <dsp:nvSpPr>
        <dsp:cNvPr id="5" name="椭圆 4"/>
        <dsp:cNvSpPr/>
      </dsp:nvSpPr>
      <dsp:spPr bwMode="white">
        <a:xfrm>
          <a:off x="693727" y="1337355"/>
          <a:ext cx="1069884" cy="1069884"/>
        </a:xfrm>
        <a:prstGeom prst="ellipse">
          <a:avLst/>
        </a:prstGeom>
        <a:blipFill>
          <a:blip r:embed="rId2"/>
          <a:stretch>
            <a:fillRect/>
          </a:stretch>
        </a:blipFill>
      </dsp:spPr>
      <dsp:style>
        <a:lnRef idx="1">
          <a:schemeClr val="lt1"/>
        </a:lnRef>
        <a:fillRef idx="1">
          <a:schemeClr val="accent5">
            <a:tint val="50000"/>
          </a:schemeClr>
        </a:fillRef>
        <a:effectRef idx="1">
          <a:scrgbClr r="0" g="0" b="0"/>
        </a:effectRef>
        <a:fontRef idx="minor"/>
      </dsp:style>
      <dsp:txXfrm>
        <a:off x="693727" y="1337355"/>
        <a:ext cx="1069884" cy="1069884"/>
      </dsp:txXfrm>
    </dsp:sp>
    <dsp:sp modelId="{00C34D87-B2DD-493A-BAA2-1A14EA17DEB1}">
      <dsp:nvSpPr>
        <dsp:cNvPr id="8" name="五边形 7"/>
        <dsp:cNvSpPr/>
      </dsp:nvSpPr>
      <dsp:spPr bwMode="white">
        <a:xfrm rot="10800000">
          <a:off x="1228669" y="2674711"/>
          <a:ext cx="3816099" cy="1069884"/>
        </a:xfrm>
        <a:prstGeom prst="homePlate">
          <a:avLst/>
        </a:prstGeom>
        <a:sp3d prstMaterial="dkEdge">
          <a:bevelT w="8200" h="38100"/>
        </a:sp3d>
      </dsp:spPr>
      <dsp:style>
        <a:lnRef idx="0">
          <a:schemeClr val="lt1"/>
        </a:lnRef>
        <a:fillRef idx="2">
          <a:schemeClr val="accent5"/>
        </a:fillRef>
        <a:effectRef idx="1">
          <a:scrgbClr r="0" g="0" b="0"/>
        </a:effectRef>
        <a:fontRef idx="minor">
          <a:schemeClr val="dk1"/>
        </a:fontRef>
      </dsp:style>
      <dsp:txBody>
        <a:bodyPr rot="10800000" vert="horz" wrap="square" lIns="471789" tIns="175260" rIns="327152" bIns="175260" anchor="ctr"/>
        <a:lstStyle>
          <a:lvl1pPr algn="ctr">
            <a:defRPr sz="4600"/>
          </a:lvl1pPr>
          <a:lvl2pPr marL="285750" indent="-285750" algn="ctr">
            <a:defRPr sz="3500"/>
          </a:lvl2pPr>
          <a:lvl3pPr marL="571500" indent="-285750" algn="ctr">
            <a:defRPr sz="3500"/>
          </a:lvl3pPr>
          <a:lvl4pPr marL="857250" indent="-285750" algn="ctr">
            <a:defRPr sz="3500"/>
          </a:lvl4pPr>
          <a:lvl5pPr marL="1143000" indent="-285750" algn="ctr">
            <a:defRPr sz="3500"/>
          </a:lvl5pPr>
          <a:lvl6pPr marL="1428750" indent="-285750" algn="ctr">
            <a:defRPr sz="3500"/>
          </a:lvl6pPr>
          <a:lvl7pPr marL="1714500" indent="-285750" algn="ctr">
            <a:defRPr sz="3500"/>
          </a:lvl7pPr>
          <a:lvl8pPr marL="2000250" indent="-285750" algn="ctr">
            <a:defRPr sz="3500"/>
          </a:lvl8pPr>
          <a:lvl9pPr marL="2286000" indent="-285750" algn="ctr">
            <a:defRPr sz="35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春联</a:t>
          </a:r>
          <a:r>
            <a:rPr lang="zh-CN" altLang="en-US">
              <a:latin typeface="等线 Light" panose="02010600030101010101" charset="-122"/>
              <a:ea typeface="等线 Light" panose="02010600030101010101" charset="-122"/>
            </a:rPr>
            <a:t>信息</a:t>
          </a:r>
          <a:endParaRPr lang="zh-CN" altLang="en-US">
            <a:latin typeface="等线 Light" panose="02010600030101010101" charset="-122"/>
            <a:ea typeface="等线 Light" panose="02010600030101010101" charset="-122"/>
          </a:endParaRPr>
        </a:p>
      </dsp:txBody>
      <dsp:txXfrm rot="10800000">
        <a:off x="1228669" y="2674711"/>
        <a:ext cx="3816099" cy="1069884"/>
      </dsp:txXfrm>
    </dsp:sp>
    <dsp:sp modelId="{69DE5637-6198-4292-ADFF-69DC2A063BC5}">
      <dsp:nvSpPr>
        <dsp:cNvPr id="7" name="椭圆 6"/>
        <dsp:cNvSpPr/>
      </dsp:nvSpPr>
      <dsp:spPr bwMode="white">
        <a:xfrm>
          <a:off x="693727" y="2674711"/>
          <a:ext cx="1069884" cy="1069884"/>
        </a:xfrm>
        <a:prstGeom prst="ellipse">
          <a:avLst/>
        </a:prstGeom>
        <a:blipFill>
          <a:blip r:embed="rId3"/>
          <a:stretch>
            <a:fillRect/>
          </a:stretch>
        </a:blipFill>
      </dsp:spPr>
      <dsp:style>
        <a:lnRef idx="1">
          <a:schemeClr val="lt1"/>
        </a:lnRef>
        <a:fillRef idx="1">
          <a:schemeClr val="accent5">
            <a:tint val="50000"/>
          </a:schemeClr>
        </a:fillRef>
        <a:effectRef idx="1">
          <a:scrgbClr r="0" g="0" b="0"/>
        </a:effectRef>
        <a:fontRef idx="minor"/>
      </dsp:style>
      <dsp:txXfrm>
        <a:off x="693727" y="2674711"/>
        <a:ext cx="1069884" cy="106988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3">
  <dgm:title val=""/>
  <dgm:desc val=""/>
  <dgm:catLst>
    <dgm:cat type="list" pri="14000"/>
    <dgm:cat type="convert" pri="3000"/>
    <dgm:cat type="picture" pri="27000"/>
    <dgm:cat type="pictureconvert" pri="27000"/>
  </dgm:catLst>
  <dgm:sampData useDef="1">
    <dgm:dataModel>
      <dgm:ptLst/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>
          <dgm:prSet csTypeId="urn:microsoft.com/office/officeart/2005/8/colors/accent6_5"/>
        </dgm:pt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w" for="ch" forName="composite" refType="w"/>
      <dgm:constr type="h" for="ch" forName="composite" refType="h"/>
      <dgm:constr type="h" for="ch" forName="spacing" refType="h" refFor="ch" refForName="composite" fact="0.25"/>
      <dgm:constr type="h" for="ch" forName="spacing" refType="w" op="lte" fact="0.1"/>
      <dgm:constr type="primFontSz" for="des" ptType="node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l" for="ch" forName="imgShp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l" for="ch" forName="txShp" refType="w" refFor="ch" refForName="imgShp" fact="0.5"/>
              <dgm:constr type="lMarg" for="ch" forName="txShp" refType="w" refFor="ch" refForName="imgShp" fact="1.25"/>
            </dgm:constrLst>
          </dgm:if>
          <dgm:else name="Name3">
            <dgm:constrLst>
              <dgm:constr type="w" for="ch" forName="imgShp" refType="w" fact="0.335"/>
              <dgm:constr type="h" for="ch" forName="imgShp" refType="w" refFor="ch" refForName="imgShp" op="equ"/>
              <dgm:constr type="h" for="ch" forName="imgShp" refType="h" op="lte"/>
              <dgm:constr type="ctrY" for="ch" forName="imgShp" refType="h" fact="0.5"/>
              <dgm:constr type="r" for="ch" forName="imgShp" refType="w"/>
              <dgm:constr type="w" for="ch" forName="txShp" refType="w" op="equ" fact="0.665"/>
              <dgm:constr type="h" for="ch" forName="txShp" refType="h" refFor="ch" refForName="imgShp" op="equ"/>
              <dgm:constr type="ctrY" for="ch" forName="txShp" refType="h" fact="0.5"/>
              <dgm:constr type="r" for="ch" forName="txShp" refType="ctrX" refFor="ch" refForName="imgShp"/>
              <dgm:constr type="rMarg" for="ch" forName="txShp" refType="w" refFor="ch" refForName="imgShp" fact="1.25"/>
            </dgm:constrLst>
          </dgm:else>
        </dgm:choose>
        <dgm:ruleLst/>
        <dgm:layoutNode name="imgShp" styleLbl="fgImgPlace1">
          <dgm:alg type="sp"/>
          <dgm:shape xmlns:r="http://schemas.openxmlformats.org/officeDocument/2006/relationships" type="ellipse" r:blip="" blipPhldr="1">
            <dgm:adjLst/>
          </dgm:shape>
          <dgm:presOf/>
          <dgm:constrLst/>
          <dgm:ruleLst/>
        </dgm:layoutNode>
        <dgm:layoutNode name="txShp">
          <dgm:varLst>
            <dgm:bulletEnabled val="1"/>
          </dgm:varLst>
          <dgm:alg type="tx"/>
          <dgm:choose name="Name4">
            <dgm:if name="Name5" func="var" arg="dir" op="equ" val="norm">
              <dgm:shape xmlns:r="http://schemas.openxmlformats.org/officeDocument/2006/relationships" type="homePlate" r:blip="" rot="180" zOrderOff="-1">
                <dgm:adjLst/>
              </dgm:shape>
            </dgm:if>
            <dgm:else name="Name6">
              <dgm:shape xmlns:r="http://schemas.openxmlformats.org/officeDocument/2006/relationships" type="homePlate" r:blip="" zOrderOff="-1">
                <dgm:adjLst/>
              </dgm:shape>
            </dgm:else>
          </dgm:choose>
          <dgm:presOf axis="desOrSelf" ptType="node"/>
          <dgm:constrLst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layoutNode>
      <dgm:forEach name="Name7" axis="followSib" ptType="sibTrans" cnt="1">
        <dgm:layoutNode name="spacing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3">
  <dgm:title val=""/>
  <dgm:desc val=""/>
  <dgm:catLst>
    <dgm:cat type="simple" pri="103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asst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callout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lnNode1">
    <dgm:scene3d>
      <a:camera prst="orthographicFront"/>
      <a:lightRig rig="flat" dir="t"/>
    </dgm:scene3d>
    <dgm:sp3d prstMaterial="dkEdge">
      <a:bevelT w="8200" h="38100"/>
    </dgm:sp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dk1"/>
      </a:fontRef>
    </dgm:style>
  </dgm:styleLbl>
  <dgm:styleLbl name="node0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2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3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node4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2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3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parChTrans2D4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2">
        <a:scrgbClr r="0" g="0" b="0"/>
      </a:fillRef>
      <a:effectRef idx="1">
        <a:scrgbClr r="0" g="0" b="0"/>
      </a:effectRef>
      <a:fontRef idx="minor">
        <a:schemeClr val="dk1"/>
      </a:fontRef>
    </dgm:style>
  </dgm:styleLbl>
  <dgm:styleLbl name="solid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1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flat" dir="t"/>
    </dgm:scene3d>
    <dgm:sp3d prstMaterial="dkEdge">
      <a:bevelT w="8200" h="381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62.xml"/><Relationship Id="rId17" Type="http://schemas.openxmlformats.org/officeDocument/2006/relationships/tags" Target="../tags/tag61.xml"/><Relationship Id="rId16" Type="http://schemas.openxmlformats.org/officeDocument/2006/relationships/tags" Target="../tags/tag60.xml"/><Relationship Id="rId15" Type="http://schemas.openxmlformats.org/officeDocument/2006/relationships/tags" Target="../tags/tag59.xml"/><Relationship Id="rId14" Type="http://schemas.openxmlformats.org/officeDocument/2006/relationships/tags" Target="../tags/tag58.xml"/><Relationship Id="rId13" Type="http://schemas.openxmlformats.org/officeDocument/2006/relationships/tags" Target="../tags/tag57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3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4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5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6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7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8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tags" Target="../tags/tag64.xml"/><Relationship Id="rId2" Type="http://schemas.openxmlformats.org/officeDocument/2006/relationships/tags" Target="../tags/tag63.xml"/><Relationship Id="rId1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3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image" Target="../media/image1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tags" Target="../tags/tag74.xml"/><Relationship Id="rId1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ags" Target="../tags/tag65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66.xml"/><Relationship Id="rId1" Type="http://schemas.openxmlformats.org/officeDocument/2006/relationships/image" Target="../media/image2.jpe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67.xml"/><Relationship Id="rId2" Type="http://schemas.openxmlformats.org/officeDocument/2006/relationships/image" Target="../media/image2.jpeg"/><Relationship Id="rId1" Type="http://schemas.openxmlformats.org/officeDocument/2006/relationships/chart" Target="../charts/chart1.xml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68.xml"/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6.xml"/><Relationship Id="rId3" Type="http://schemas.openxmlformats.org/officeDocument/2006/relationships/tags" Target="../tags/tag69.xml"/><Relationship Id="rId2" Type="http://schemas.openxmlformats.org/officeDocument/2006/relationships/image" Target="../media/image5.jpeg"/><Relationship Id="rId1" Type="http://schemas.openxmlformats.org/officeDocument/2006/relationships/image" Target="../media/image3.jpeg"/></Relationships>
</file>

<file path=ppt/slides/_rels/slide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70.xml"/><Relationship Id="rId2" Type="http://schemas.openxmlformats.org/officeDocument/2006/relationships/image" Target="../media/image6.jpeg"/><Relationship Id="rId1" Type="http://schemas.openxmlformats.org/officeDocument/2006/relationships/image" Target="../media/image3.jpeg"/></Relationships>
</file>

<file path=ppt/slides/_rels/slide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1.xml"/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image" Target="../media/image7.jpeg"/></Relationships>
</file>

<file path=ppt/slides/_rels/slide9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tags" Target="../tags/tag72.xml"/><Relationship Id="rId3" Type="http://schemas.openxmlformats.org/officeDocument/2006/relationships/image" Target="../media/image12.jpeg"/><Relationship Id="rId2" Type="http://schemas.openxmlformats.org/officeDocument/2006/relationships/image" Target="../media/image11.jpeg"/><Relationship Id="rId1" Type="http://schemas.openxmlformats.org/officeDocument/2006/relationships/image" Target="../media/image10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80" y="914400"/>
            <a:ext cx="9799320" cy="1356360"/>
          </a:xfrm>
        </p:spPr>
        <p:txBody>
          <a:bodyPr/>
          <a:p>
            <a:r>
              <a:rPr lang="zh-CN" altLang="en-US" sz="8000">
                <a:ln/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charset="-122"/>
                <a:ea typeface="楷体" panose="02010609060101010101" charset="-122"/>
                <a:sym typeface="+mn-ea"/>
              </a:rPr>
              <a:t>墨香联韵</a:t>
            </a:r>
            <a:endParaRPr lang="zh-CN" altLang="en-US" sz="8000">
              <a:ln/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楷体" panose="02010609060101010101" charset="-122"/>
              <a:ea typeface="楷体" panose="02010609060101010101" charset="-122"/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881880" y="2829560"/>
            <a:ext cx="243395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sz="3600">
                <a:solidFill>
                  <a:schemeClr val="bg2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2408</a:t>
            </a:r>
            <a:r>
              <a:rPr lang="zh-CN" altLang="en-US" sz="3600">
                <a:solidFill>
                  <a:schemeClr val="bg2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班</a:t>
            </a:r>
            <a:endParaRPr lang="zh-CN" altLang="en-US" sz="3600">
              <a:solidFill>
                <a:schemeClr val="bg2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  <a:p>
            <a:pPr algn="ctr"/>
            <a:r>
              <a:rPr lang="zh-CN" altLang="en-US" sz="3600">
                <a:solidFill>
                  <a:schemeClr val="bg2">
                    <a:lumMod val="25000"/>
                  </a:schemeClr>
                </a:solidFill>
                <a:latin typeface="微软雅黑 Light" panose="020B0502040204020203" charset="-122"/>
                <a:ea typeface="微软雅黑 Light" panose="020B0502040204020203" charset="-122"/>
              </a:rPr>
              <a:t>尹梓曦组</a:t>
            </a:r>
            <a:endParaRPr lang="zh-CN" altLang="en-US" sz="3600">
              <a:solidFill>
                <a:schemeClr val="bg2">
                  <a:lumMod val="25000"/>
                </a:schemeClr>
              </a:solidFill>
              <a:latin typeface="微软雅黑 Light" panose="020B0502040204020203" charset="-122"/>
              <a:ea typeface="微软雅黑 Light" panose="020B0502040204020203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 l="-3000" t="-6000" r="-3000" b="-100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789305" y="768350"/>
            <a:ext cx="2491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ln w="3175">
                  <a:solidFill>
                    <a:schemeClr val="bg2">
                      <a:lumMod val="50000"/>
                    </a:schemeClr>
                  </a:solidFill>
                </a:ln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rPr>
              <a:t>对联鉴赏</a:t>
            </a:r>
            <a:endParaRPr lang="zh-CN" altLang="en-US" sz="4400">
              <a:ln w="3175">
                <a:solidFill>
                  <a:schemeClr val="bg2">
                    <a:lumMod val="50000"/>
                  </a:schemeClr>
                </a:solidFill>
              </a:ln>
              <a:solidFill>
                <a:schemeClr val="bg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8345" y="2130425"/>
            <a:ext cx="613410" cy="2999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挽联</a:t>
            </a:r>
            <a:endParaRPr lang="zh-CN" altLang="en-US" sz="2800">
              <a:solidFill>
                <a:schemeClr val="bg2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4" name="图片 3" descr="挽联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419860" y="1131570"/>
            <a:ext cx="4594860" cy="4594860"/>
          </a:xfrm>
          <a:prstGeom prst="rect">
            <a:avLst/>
          </a:prstGeom>
        </p:spPr>
      </p:pic>
      <p:pic>
        <p:nvPicPr>
          <p:cNvPr id="6" name="图片 5" descr="挽联2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6421755" y="1450340"/>
            <a:ext cx="4276090" cy="4276090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/>
        </p:nvSpPr>
        <p:spPr>
          <a:xfrm>
            <a:off x="5321300" y="1666240"/>
            <a:ext cx="1548765" cy="1141095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9600">
                <a:latin typeface="楷体" panose="02010609060101010101" charset="-122"/>
                <a:ea typeface="楷体" panose="02010609060101010101" charset="-122"/>
              </a:rPr>
              <a:t>结</a:t>
            </a:r>
            <a:endParaRPr lang="zh-CN" altLang="en-US" sz="96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10102850" y="3352165"/>
            <a:ext cx="1731645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作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tx1"/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朱勋宇</a:t>
            </a:r>
            <a:endParaRPr lang="zh-CN" altLang="en-US">
              <a:solidFill>
                <a:schemeClr val="bg1"/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周轩宇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尹梓曦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王妍蕲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张</a:t>
            </a: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墨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王浩添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algn="ctr">
              <a:lnSpc>
                <a:spcPct val="150000"/>
              </a:lnSpc>
            </a:pPr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李承讯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3360420" y="3622040"/>
            <a:ext cx="5363210" cy="18148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从朱门王府到市井人家，一副对联，半部华夏</a:t>
            </a:r>
            <a:r>
              <a:rPr lang="en-US" altLang="zh-CN" sz="28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——</a:t>
            </a:r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它是门楣上的平仄哲学，更是中国人不言而喻的生活修辞。</a:t>
            </a:r>
            <a:endParaRPr lang="zh-CN" altLang="en-US" sz="28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  <a:cs typeface="阿里巴巴普惠体 3.0 45 Light" panose="00020600040101010101" charset="-122"/>
            </a:endParaRPr>
          </a:p>
        </p:txBody>
      </p:sp>
    </p:spTree>
    <p:custDataLst>
      <p:tags r:id="rId2"/>
    </p:custData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8330" y="517525"/>
            <a:ext cx="2498725" cy="705485"/>
          </a:xfrm>
        </p:spPr>
        <p:txBody>
          <a:bodyPr>
            <a:noAutofit/>
          </a:bodyPr>
          <a:p>
            <a:r>
              <a:rPr lang="zh-CN" altLang="en-US" sz="4800">
                <a:latin typeface="仿宋" panose="02010609060101010101" charset="-122"/>
                <a:ea typeface="仿宋" panose="02010609060101010101" charset="-122"/>
              </a:rPr>
              <a:t>目录</a:t>
            </a:r>
            <a:endParaRPr lang="zh-CN" altLang="en-US" sz="4800">
              <a:latin typeface="仿宋" panose="02010609060101010101" charset="-122"/>
              <a:ea typeface="仿宋" panose="02010609060101010101" charset="-122"/>
            </a:endParaRPr>
          </a:p>
        </p:txBody>
      </p:sp>
      <p:graphicFrame>
        <p:nvGraphicFramePr>
          <p:cNvPr id="11" name="图示 10"/>
          <p:cNvGraphicFramePr/>
          <p:nvPr/>
        </p:nvGraphicFramePr>
        <p:xfrm>
          <a:off x="495935" y="1796415"/>
          <a:ext cx="5738495" cy="374459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6663055" y="848995"/>
            <a:ext cx="4465955" cy="52317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zh-CN" altLang="en-US" sz="44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引言</a:t>
            </a:r>
            <a:endParaRPr lang="zh-CN" altLang="en-US" sz="44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  <a:p>
            <a:pPr indent="457200"/>
            <a:r>
              <a:rPr lang="zh-CN" altLang="en-US" sz="32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春联作为中华文明的独特符号，浓缩了从原始信仰到文人雅趣的千年演变。它既是百姓屋檐下的新年祈愿，也是文人笔尖的格律艺术，更是中华宇宙观的微型表达。本部分将着重介绍春联的衍变及历史。</a:t>
            </a:r>
            <a:endParaRPr lang="zh-CN" altLang="en-US" sz="32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</p:txBody>
      </p:sp>
    </p:spTree>
    <p:custDataLst>
      <p:tags r:id="rId7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6355" y="804615"/>
            <a:ext cx="10969200" cy="705600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对联简介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608330" y="1762125"/>
            <a:ext cx="6442075" cy="102108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 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对联，又称楹联、对子，是中国独特的文学形式，源于秦汉桃符，盛于</a:t>
            </a:r>
            <a:r>
              <a:rPr lang="zh-CN" altLang="en-US" sz="2800">
                <a:latin typeface="楷体" panose="02010609060101010101" charset="-122"/>
                <a:ea typeface="楷体" panose="02010609060101010101" charset="-122"/>
                <a:cs typeface="楷体" panose="02010609060101010101" charset="-122"/>
              </a:rPr>
              <a:t>明清。</a:t>
            </a:r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  <a:p>
            <a:pPr algn="l"/>
            <a:endParaRPr lang="zh-CN" altLang="en-US" sz="2800">
              <a:latin typeface="楷体" panose="02010609060101010101" charset="-122"/>
              <a:ea typeface="楷体" panose="02010609060101010101" charset="-122"/>
              <a:cs typeface="楷体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607695" y="3126740"/>
            <a:ext cx="6871970" cy="169164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32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其核心特点：</a:t>
            </a:r>
            <a:endParaRPr lang="zh-CN" altLang="en-US" sz="32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对仗工整：上下联字数、结构、词性完全对应；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平仄协调：声调高低错落；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  <a:p>
            <a:pPr marL="342900" indent="-342900">
              <a:buFont typeface="Wingdings" panose="05000000000000000000" charset="0"/>
              <a:buChar char="u"/>
            </a:pPr>
            <a:r>
              <a:rPr lang="zh-CN" altLang="en-US" sz="2400">
                <a:solidFill>
                  <a:schemeClr val="tx1"/>
                </a:solidFill>
                <a:latin typeface="楷体" panose="02010609060101010101" charset="-122"/>
                <a:ea typeface="楷体" panose="02010609060101010101" charset="-122"/>
              </a:rPr>
              <a:t>内容相关：上下联意义呼应，或并列，或递进。</a:t>
            </a:r>
            <a:endParaRPr lang="zh-CN" altLang="en-US" sz="2400">
              <a:solidFill>
                <a:schemeClr val="tx1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7306310" y="2783205"/>
            <a:ext cx="4097655" cy="1445260"/>
          </a:xfrm>
          <a:prstGeom prst="rect">
            <a:avLst/>
          </a:prstGeom>
          <a:noFill/>
          <a:ln w="76200">
            <a:noFill/>
            <a:prstDash val="sysDash"/>
          </a:ln>
          <a:effectLst>
            <a:outerShdw blurRad="76200" dist="12700" dir="2700000" sy="-23000" kx="-800400" algn="bl" rotWithShape="0">
              <a:prstClr val="black">
                <a:alpha val="20000"/>
              </a:prstClr>
            </a:outerShdw>
          </a:effectLst>
        </p:spPr>
        <p:txBody>
          <a:bodyPr wrap="square" rtlCol="0">
            <a:spAutoFit/>
          </a:bodyPr>
          <a:p>
            <a:r>
              <a:rPr lang="zh-CN" altLang="en-US" sz="4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charset="-122"/>
                <a:ea typeface="楷体" panose="02010609060101010101" charset="-122"/>
              </a:rPr>
              <a:t>燕剪春风裁柳绿</a:t>
            </a:r>
            <a:endParaRPr lang="en-US" altLang="zh-CN" sz="4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</a:endParaRPr>
          </a:p>
          <a:p>
            <a:r>
              <a:rPr lang="zh-CN" altLang="en-US" sz="4400">
                <a:gradFill>
                  <a:gsLst>
                    <a:gs pos="0">
                      <a:schemeClr val="accent5">
                        <a:lumMod val="50000"/>
                      </a:schemeClr>
                    </a:gs>
                    <a:gs pos="50000">
                      <a:schemeClr val="accent5"/>
                    </a:gs>
                    <a:gs pos="100000">
                      <a:schemeClr val="accent5">
                        <a:lumMod val="60000"/>
                        <a:lumOff val="40000"/>
                      </a:schemeClr>
                    </a:gs>
                  </a:gsLst>
                  <a:lin ang="5400000"/>
                </a:gradFill>
                <a:effectLst>
                  <a:reflection blurRad="6350" stA="53000" endA="300" endPos="35500" dir="5400000" sy="-90000" algn="bl" rotWithShape="0"/>
                </a:effectLst>
                <a:latin typeface="楷体" panose="02010609060101010101" charset="-122"/>
                <a:ea typeface="楷体" panose="02010609060101010101" charset="-122"/>
              </a:rPr>
              <a:t>莺啼晓日映桃红</a:t>
            </a:r>
            <a:endParaRPr lang="zh-CN" altLang="en-US" sz="4400">
              <a:gradFill>
                <a:gsLst>
                  <a:gs pos="0">
                    <a:schemeClr val="accent5">
                      <a:lumMod val="50000"/>
                    </a:schemeClr>
                  </a:gs>
                  <a:gs pos="50000">
                    <a:schemeClr val="accent5"/>
                  </a:gs>
                  <a:gs pos="100000">
                    <a:schemeClr val="accent5">
                      <a:lumMod val="60000"/>
                      <a:lumOff val="40000"/>
                    </a:schemeClr>
                  </a:gs>
                </a:gsLst>
                <a:lin ang="5400000"/>
              </a:gradFill>
              <a:effectLst>
                <a:reflection blurRad="6350" stA="53000" endA="300" endPos="35500" dir="5400000" sy="-90000" algn="bl" rotWithShape="0"/>
              </a:effectLst>
              <a:latin typeface="楷体" panose="02010609060101010101" charset="-122"/>
              <a:ea typeface="楷体" panose="02010609060101010101" charset="-122"/>
            </a:endParaRPr>
          </a:p>
        </p:txBody>
      </p:sp>
    </p:spTree>
    <p:custDataLst>
      <p:tags r:id="rId2"/>
    </p:custData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6355" y="804615"/>
            <a:ext cx="10969200" cy="705600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对联形式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graphicFrame>
        <p:nvGraphicFramePr>
          <p:cNvPr id="4" name="图表 3" descr="7b0a202020202263686172745265734964223a20223230343735393537220a7d0a"/>
          <p:cNvGraphicFramePr/>
          <p:nvPr/>
        </p:nvGraphicFramePr>
        <p:xfrm>
          <a:off x="374015" y="2131060"/>
          <a:ext cx="4426585" cy="363601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"/>
          </a:graphicData>
        </a:graphic>
      </p:graphicFrame>
      <p:sp>
        <p:nvSpPr>
          <p:cNvPr id="5" name="文本框 4"/>
          <p:cNvSpPr txBox="1"/>
          <p:nvPr/>
        </p:nvSpPr>
        <p:spPr>
          <a:xfrm>
            <a:off x="4500880" y="414655"/>
            <a:ext cx="7418070" cy="109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春联（节日联）</a:t>
            </a:r>
            <a:endParaRPr lang="zh-CN" altLang="en-US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春节专用，内容喜庆。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天增岁月人增寿，春满乾坤福满门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500880" y="1510030"/>
            <a:ext cx="7418070" cy="109537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婚联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用于婚礼，祝福新人。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良缘一世同地久，佳偶百年共天长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4500880" y="2605405"/>
            <a:ext cx="7691120" cy="77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挽联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哀悼逝者，庄重肃穆。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音容宛在笑貌长存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4500880" y="3379470"/>
            <a:ext cx="7417435" cy="77406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行业联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体现行业特色。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香分花上露，水汲石中泉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500880" y="4280535"/>
            <a:ext cx="7418070" cy="109601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名胜联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题于亭台楼阁。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水水山山处处明明秀秀，晴晴雨雨时时好好奇奇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4500880" y="5376545"/>
            <a:ext cx="7417435" cy="116840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 sz="2400">
                <a:latin typeface="楷体" panose="02010609060101010101" charset="-122"/>
                <a:ea typeface="楷体" panose="02010609060101010101" charset="-122"/>
                <a:cs typeface="仿宋" panose="02010609060101010101" charset="-122"/>
              </a:rPr>
              <a:t>谐趣联</a:t>
            </a:r>
            <a:endParaRPr lang="en-US" altLang="zh-CN" sz="2400">
              <a:latin typeface="楷体" panose="02010609060101010101" charset="-122"/>
              <a:ea typeface="楷体" panose="02010609060101010101" charset="-122"/>
              <a:cs typeface="仿宋" panose="02010609060101010101" charset="-122"/>
            </a:endParaRPr>
          </a:p>
          <a:p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幽默或讽刺。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---“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山羊上山，山碰山羊角；水牛下水，水没水牛腰</a:t>
            </a:r>
            <a:r>
              <a:rPr lang="en-US" altLang="zh-CN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2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。</a:t>
            </a:r>
            <a:endParaRPr lang="zh-CN" altLang="en-US" sz="22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918335" y="5555615"/>
            <a:ext cx="13385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solidFill>
                  <a:schemeClr val="bg2">
                    <a:lumMod val="25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</a:rPr>
              <a:t>据小组统计</a:t>
            </a:r>
            <a:endParaRPr lang="zh-CN" altLang="en-US">
              <a:solidFill>
                <a:schemeClr val="bg2">
                  <a:lumMod val="25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6355" y="349955"/>
            <a:ext cx="10969200" cy="705600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春联简介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285" y="1148080"/>
            <a:ext cx="5247640" cy="552577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春联，又称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门对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”“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楹联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，是中国春节特有的文化符号，常与灯笼、窗花、年画相伴出现，共同构成新春的喜庆氛围。它以红纸为底、墨字为韵，贴于门框两侧，既承载祝福，又彰显书法之美。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春联通常用于表达祝愿、驱邪和祈求安宁。春联作为一种民俗文化形式，具有对仗工整、寓意丰富的语言特点，体现了中国民俗文化的深厚积淀。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春联通过简洁且富有寓意的文字传递了人们对美好生活的向往，同时也反映了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时</a:t>
            </a:r>
            <a:r>
              <a:rPr lang="zh-CN" altLang="en-US" sz="20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代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的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变迁和社会的发展。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sym typeface="+mn-ea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</a:rPr>
              <a:t>从桃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</a:rPr>
              <a:t>符驱鬼的古老习俗，演变为雅俗共赏的春节标配，方寸红纸间，凝固着中国人对团圆、昌盛的永恒期盼。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5" name="图片 4" descr="微信图片_2025040422182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6675" y="1148080"/>
            <a:ext cx="5307965" cy="5307965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Requires="p14" p14:dur="1250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756285" y="697230"/>
            <a:ext cx="4138930" cy="705485"/>
          </a:xfrm>
        </p:spPr>
        <p:txBody>
          <a:bodyPr>
            <a:noAutofit/>
          </a:bodyPr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春联历史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756285" y="1595120"/>
            <a:ext cx="5960110" cy="410781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春联的起源可以追溯到中国古代的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桃符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习俗，最早用于驱邪避灾。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五代十国时期，朝廷中的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桃符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开始刻字并悬挂，在后蜀出现了中国最早的春联。宋朝，纸质春联逐渐取代了木符，并在后期开始使用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“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春联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”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这一名称。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明朝时，春联逐渐成为春节的固定装饰。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如今，中国通过《保护非物质文化遗产公约》框架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，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已将其纳入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传统节日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sym typeface="+mn-ea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的整体保护中。</a:t>
            </a:r>
            <a:r>
              <a:rPr lang="zh-CN" altLang="en-US" sz="2000">
                <a:solidFill>
                  <a:schemeClr val="bg1"/>
                </a:solidFill>
                <a:latin typeface="仿宋" panose="02010609060101010101" charset="-122"/>
                <a:ea typeface="仿宋" panose="02010609060101010101" charset="-122"/>
                <a:sym typeface="+mn-ea"/>
              </a:rPr>
              <a:t>贴春联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sym typeface="+mn-ea"/>
              </a:rPr>
              <a:t>仍是当今春节传承最广泛的民俗之一。</a:t>
            </a:r>
            <a:endParaRPr lang="zh-CN" altLang="en-US" sz="2000">
              <a:latin typeface="仿宋" panose="02010609060101010101" charset="-122"/>
              <a:ea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lt"/>
              <a:buAutoNum type="romanUcPeriod"/>
            </a:pPr>
            <a:endParaRPr lang="en-US" altLang="zh-CN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7" name="图片 6" descr="OIP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9750" y="1595120"/>
            <a:ext cx="3992880" cy="39928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889115" y="5583555"/>
            <a:ext cx="3976370" cy="33718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古代春联</a:t>
            </a:r>
            <a:r>
              <a:rPr lang="en-US" altLang="zh-CN" sz="16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 --- </a:t>
            </a:r>
            <a:r>
              <a:rPr lang="zh-CN" altLang="en-US" sz="1600">
                <a:solidFill>
                  <a:schemeClr val="bg2">
                    <a:lumMod val="50000"/>
                  </a:schemeClr>
                </a:solidFill>
                <a:latin typeface="阿里巴巴普惠体 3.0 45 Light" panose="00020600040101010101" charset="-122"/>
                <a:ea typeface="阿里巴巴普惠体 3.0 45 Light" panose="00020600040101010101" charset="-122"/>
                <a:cs typeface="阿里巴巴普惠体 3.0 45 Light" panose="00020600040101010101" charset="-122"/>
              </a:rPr>
              <a:t>朱元璋</a:t>
            </a:r>
            <a:endParaRPr lang="zh-CN" altLang="en-US" sz="1600">
              <a:solidFill>
                <a:schemeClr val="bg2">
                  <a:lumMod val="50000"/>
                </a:schemeClr>
              </a:solidFill>
              <a:latin typeface="阿里巴巴普惠体 3.0 45 Light" panose="00020600040101010101" charset="-122"/>
              <a:ea typeface="阿里巴巴普惠体 3.0 45 Light" panose="00020600040101010101" charset="-122"/>
              <a:cs typeface="阿里巴巴普惠体 3.0 45 Light" panose="00020600040101010101" charset="-122"/>
            </a:endParaRPr>
          </a:p>
        </p:txBody>
      </p:sp>
    </p:spTree>
    <p:custDataLst>
      <p:tags r:id="rId3"/>
    </p:custData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" name="标题 2"/>
          <p:cNvSpPr>
            <a:spLocks noGrp="1"/>
          </p:cNvSpPr>
          <p:nvPr/>
        </p:nvSpPr>
        <p:spPr>
          <a:xfrm>
            <a:off x="5024755" y="160020"/>
            <a:ext cx="6741160" cy="782320"/>
          </a:xfrm>
          <a:prstGeom prst="rect">
            <a:avLst/>
          </a:prstGeom>
        </p:spPr>
        <p:txBody>
          <a:bodyPr vert="horz" lIns="90000" tIns="46800" rIns="90000" bIns="46800" rtlCol="0" anchor="ctr" anchorCtr="0">
            <a:noAutofit/>
          </a:bodyPr>
          <a:lstStyle>
            <a:lvl1pPr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buNone/>
              <a:defRPr sz="3600" b="0" u="none" strike="noStrike" kern="1200" cap="none" spc="300" normalizeH="0" baseline="0">
                <a:solidFill>
                  <a:schemeClr val="tx1">
                    <a:lumMod val="85000"/>
                    <a:lumOff val="15000"/>
                  </a:schemeClr>
                </a:solidFill>
                <a:uFillTx/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sz="6000">
                <a:latin typeface="楷体" panose="02010609060101010101" charset="-122"/>
                <a:ea typeface="楷体" panose="02010609060101010101" charset="-122"/>
              </a:rPr>
              <a:t>如何正确的写春联</a:t>
            </a:r>
            <a:endParaRPr lang="zh-CN" altLang="en-US" sz="6000">
              <a:latin typeface="楷体" panose="02010609060101010101" charset="-122"/>
              <a:ea typeface="楷体" panose="02010609060101010101" charset="-122"/>
            </a:endParaRPr>
          </a:p>
        </p:txBody>
      </p:sp>
      <p:sp useBgFill="1">
        <p:nvSpPr>
          <p:cNvPr id="6" name="文本框 5"/>
          <p:cNvSpPr txBox="1"/>
          <p:nvPr/>
        </p:nvSpPr>
        <p:spPr>
          <a:xfrm>
            <a:off x="4947285" y="942340"/>
            <a:ext cx="6818630" cy="5795645"/>
          </a:xfrm>
          <a:prstGeom prst="rect">
            <a:avLst/>
          </a:prstGeom>
          <a:ln w="12700" cmpd="sng">
            <a:noFill/>
            <a:prstDash val="lgDashDotDot"/>
          </a:ln>
        </p:spPr>
        <p:txBody>
          <a:bodyPr wrap="square" rtlCol="0">
            <a:noAutofit/>
          </a:bodyPr>
          <a:p>
            <a:pPr marL="514350" indent="-514350">
              <a:buFont typeface="+mj-ea"/>
              <a:buAutoNum type="ea1JpnChsDb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字数相等：上下联字数必须相同（常见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5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7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、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9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言）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对仗工整：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词性相对（名词对名词，动词对动词）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结构相同（主谓对主谓，动宾对动宾）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indent="-514350">
              <a:buFont typeface="+mj-ea"/>
              <a:buAutoNum type="ea1JpnChsDb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平仄协调：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上联末字必仄（三、四声）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下联末字必平（一、二声）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句中平仄交替（如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平平仄仄平平仄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lvl="0" indent="-514350">
              <a:buFont typeface="+mj-ea"/>
              <a:buAutoNum type="ea1JpnChsDb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内容要求</a:t>
            </a:r>
            <a:r>
              <a:rPr lang="en-US" altLang="zh-CN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: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主题吉祥：须含新春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/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祝福意象（如福禄、梅竹等）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避免忌讳：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不用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灭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绝</a:t>
            </a:r>
            <a:r>
              <a:rPr lang="en-US" altLang="zh-CN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"</a:t>
            </a: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等凶字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1371600" lvl="2" indent="-457200">
              <a:buFont typeface="+mj-lt"/>
              <a:buAutoNum type="arabicPeriod"/>
            </a:pPr>
            <a:r>
              <a:rPr lang="zh-CN" altLang="en-US" sz="2000"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避免不吉谐音</a:t>
            </a:r>
            <a:endParaRPr lang="zh-CN" altLang="en-US" sz="2000"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lvl="0" indent="-514350">
              <a:buFont typeface="+mj-lt"/>
              <a:buAutoNum type="ea1JpnChsDb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张贴规范：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上联贴门右（面向门的右侧）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>
                    <a:lumMod val="95000"/>
                    <a:lumOff val="5000"/>
                  </a:schemeClr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横</a:t>
            </a: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批从右向左书写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514350" lvl="0" indent="-514350">
              <a:buFont typeface="+mj-lt"/>
              <a:buAutoNum type="ea1JpnChsDb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书写禁忌：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不可重复用字（特殊修辞除外）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  <a:p>
            <a:pPr marL="971550" lvl="1" indent="-514350">
              <a:buFont typeface="+mj-lt"/>
              <a:buAutoNum type="romanUcPeriod"/>
            </a:pPr>
            <a:r>
              <a:rPr lang="zh-CN" altLang="en-US" sz="2000">
                <a:solidFill>
                  <a:schemeClr val="tx1"/>
                </a:solidFill>
                <a:latin typeface="仿宋" panose="02010609060101010101" charset="-122"/>
                <a:ea typeface="仿宋" panose="02010609060101010101" charset="-122"/>
                <a:cs typeface="仿宋" panose="02010609060101010101" charset="-122"/>
              </a:rPr>
              <a:t>避免上下联出现相同字</a:t>
            </a:r>
            <a:endParaRPr lang="zh-CN" altLang="en-US" sz="2000">
              <a:solidFill>
                <a:schemeClr val="tx1"/>
              </a:solidFill>
              <a:latin typeface="仿宋" panose="02010609060101010101" charset="-122"/>
              <a:ea typeface="仿宋" panose="02010609060101010101" charset="-122"/>
              <a:cs typeface="仿宋" panose="02010609060101010101" charset="-122"/>
            </a:endParaRPr>
          </a:p>
        </p:txBody>
      </p:sp>
      <p:pic>
        <p:nvPicPr>
          <p:cNvPr id="5" name="图片 4" descr="微信图片_20250404221839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33475" y="391795"/>
            <a:ext cx="3416300" cy="6074410"/>
          </a:xfrm>
          <a:prstGeom prst="rect">
            <a:avLst/>
          </a:prstGeom>
        </p:spPr>
      </p:pic>
    </p:spTree>
    <p:custDataLst>
      <p:tags r:id="rId3"/>
    </p:custData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449580" y="490855"/>
            <a:ext cx="2491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chemeClr val="accent1">
                    <a:lumMod val="75000"/>
                  </a:schemeClr>
                </a:solidFill>
                <a:latin typeface="楷体" panose="02010609060101010101" charset="-122"/>
                <a:ea typeface="楷体" panose="02010609060101010101" charset="-122"/>
              </a:rPr>
              <a:t>对联鉴赏</a:t>
            </a:r>
            <a:endParaRPr lang="zh-CN" altLang="en-US" sz="4400">
              <a:solidFill>
                <a:schemeClr val="accent1">
                  <a:lumMod val="75000"/>
                </a:schemeClr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pic>
        <p:nvPicPr>
          <p:cNvPr id="6" name="图片 5" descr="婚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5655" y="1259205"/>
            <a:ext cx="3421380" cy="4572000"/>
          </a:xfrm>
          <a:prstGeom prst="rect">
            <a:avLst/>
          </a:prstGeom>
          <a:ln w="76200"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/>
        </p:spPr>
      </p:pic>
      <p:sp>
        <p:nvSpPr>
          <p:cNvPr id="8" name="文本框 7"/>
          <p:cNvSpPr txBox="1"/>
          <p:nvPr/>
        </p:nvSpPr>
        <p:spPr>
          <a:xfrm>
            <a:off x="5808345" y="2130425"/>
            <a:ext cx="613410" cy="2999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婚联</a:t>
            </a:r>
            <a:endParaRPr lang="zh-CN" altLang="en-US" sz="2800">
              <a:solidFill>
                <a:schemeClr val="bg2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9" name="图片 8" descr="婚联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42430" y="1258570"/>
            <a:ext cx="3428365" cy="4572635"/>
          </a:xfrm>
          <a:prstGeom prst="rect">
            <a:avLst/>
          </a:prstGeom>
          <a:ln w="76200">
            <a:gradFill>
              <a:gsLst>
                <a:gs pos="50000">
                  <a:schemeClr val="accent1"/>
                </a:gs>
                <a:gs pos="0">
                  <a:schemeClr val="accent1">
                    <a:lumMod val="25000"/>
                    <a:lumOff val="75000"/>
                  </a:schemeClr>
                </a:gs>
                <a:gs pos="100000">
                  <a:schemeClr val="accent1">
                    <a:lumMod val="85000"/>
                  </a:schemeClr>
                </a:gs>
              </a:gsLst>
              <a:lin ang="5400000" scaled="0"/>
            </a:gradFill>
          </a:ln>
          <a:effectLst/>
        </p:spPr>
      </p:pic>
    </p:spTree>
    <p:custDataLst>
      <p:tags r:id="rId4"/>
    </p:custData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5" name="文本框 4"/>
          <p:cNvSpPr txBox="1"/>
          <p:nvPr/>
        </p:nvSpPr>
        <p:spPr>
          <a:xfrm>
            <a:off x="1043305" y="490220"/>
            <a:ext cx="2491740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400">
                <a:solidFill>
                  <a:srgbClr val="C00000"/>
                </a:solidFill>
                <a:latin typeface="楷体" panose="02010609060101010101" charset="-122"/>
                <a:ea typeface="楷体" panose="02010609060101010101" charset="-122"/>
              </a:rPr>
              <a:t>对联鉴赏</a:t>
            </a:r>
            <a:endParaRPr lang="zh-CN" altLang="en-US" sz="4400">
              <a:solidFill>
                <a:srgbClr val="C00000"/>
              </a:solidFill>
              <a:latin typeface="楷体" panose="02010609060101010101" charset="-122"/>
              <a:ea typeface="楷体" panose="02010609060101010101" charset="-122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08345" y="2130425"/>
            <a:ext cx="613410" cy="2999105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p>
            <a:pPr algn="ctr"/>
            <a:r>
              <a:rPr lang="zh-CN" altLang="en-US" sz="2800">
                <a:solidFill>
                  <a:schemeClr val="bg2">
                    <a:lumMod val="50000"/>
                  </a:schemeClr>
                </a:solidFill>
                <a:latin typeface="仿宋" panose="02010609060101010101" charset="-122"/>
                <a:ea typeface="仿宋" panose="02010609060101010101" charset="-122"/>
              </a:rPr>
              <a:t>寿联</a:t>
            </a:r>
            <a:endParaRPr lang="zh-CN" altLang="en-US" sz="2800">
              <a:solidFill>
                <a:schemeClr val="bg2">
                  <a:lumMod val="50000"/>
                </a:schemeClr>
              </a:solidFill>
              <a:latin typeface="仿宋" panose="02010609060101010101" charset="-122"/>
              <a:ea typeface="仿宋" panose="02010609060101010101" charset="-122"/>
            </a:endParaRPr>
          </a:p>
        </p:txBody>
      </p:sp>
      <p:pic>
        <p:nvPicPr>
          <p:cNvPr id="2" name="图片 1" descr="寿联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9590" y="1576070"/>
            <a:ext cx="3308350" cy="4413250"/>
          </a:xfrm>
          <a:prstGeom prst="rect">
            <a:avLst/>
          </a:prstGeom>
          <a:ln w="76200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</a:ln>
        </p:spPr>
      </p:pic>
      <p:pic>
        <p:nvPicPr>
          <p:cNvPr id="3" name="图片 2" descr="寿联2"/>
          <p:cNvPicPr>
            <a:picLocks noChangeAspect="1"/>
          </p:cNvPicPr>
          <p:nvPr/>
        </p:nvPicPr>
        <p:blipFill>
          <a:blip r:embed="rId3"/>
          <a:srcRect l="11810" t="2961" r="11939" b="946"/>
          <a:stretch>
            <a:fillRect/>
          </a:stretch>
        </p:blipFill>
        <p:spPr>
          <a:xfrm>
            <a:off x="7122160" y="1669415"/>
            <a:ext cx="3427730" cy="4320000"/>
          </a:xfrm>
          <a:prstGeom prst="rect">
            <a:avLst/>
          </a:prstGeom>
          <a:ln w="76200">
            <a:gradFill>
              <a:gsLst>
                <a:gs pos="50000">
                  <a:schemeClr val="accent6"/>
                </a:gs>
                <a:gs pos="0">
                  <a:schemeClr val="accent6">
                    <a:lumMod val="25000"/>
                    <a:lumOff val="75000"/>
                  </a:schemeClr>
                </a:gs>
                <a:gs pos="100000">
                  <a:schemeClr val="accent6">
                    <a:lumMod val="85000"/>
                  </a:schemeClr>
                </a:gs>
              </a:gsLst>
              <a:lin ang="5400000" scaled="0"/>
            </a:gradFill>
          </a:ln>
        </p:spPr>
      </p:pic>
    </p:spTree>
    <p:custDataLst>
      <p:tags r:id="rId4"/>
    </p:custDataLst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SHOW_EDIT_AREA_INDICATION" val="1"/>
  <p:tag name="KSO_WM_UNIT_VALUE" val="28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05081_1*a*1"/>
  <p:tag name="KSO_WM_TEMPLATE_CATEGORY" val="custom"/>
  <p:tag name="KSO_WM_TEMPLATE_INDEX" val="20205081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65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6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7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  <p:tag name="resource_record_key" val="{&quot;65&quot;:[20205081],&quot;8&quot;:[20475957]}"/>
</p:tagLst>
</file>

<file path=ppt/tags/tag68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69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1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2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3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4.xml><?xml version="1.0" encoding="utf-8"?>
<p:tagLst xmlns:p="http://schemas.openxmlformats.org/presentationml/2006/main">
  <p:tag name="KSO_WM_BEAUTIFY_FLAG" val="#wm#"/>
  <p:tag name="KSO_WM_TEMPLATE_CATEGORY" val="custom"/>
  <p:tag name="KSO_WM_TEMPLATE_INDEX" val="20205081"/>
</p:tagLst>
</file>

<file path=ppt/tags/tag75.xml><?xml version="1.0" encoding="utf-8"?>
<p:tagLst xmlns:p="http://schemas.openxmlformats.org/presentationml/2006/main">
  <p:tag name="resource_record_key" val="{&quot;65&quot;:[20205081],&quot;8&quot;:[20475957]}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1180</Words>
  <Application>WPS 演示</Application>
  <PresentationFormat>宽屏</PresentationFormat>
  <Paragraphs>118</Paragraphs>
  <Slides>11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24" baseType="lpstr">
      <vt:lpstr>Arial</vt:lpstr>
      <vt:lpstr>宋体</vt:lpstr>
      <vt:lpstr>Wingdings</vt:lpstr>
      <vt:lpstr>Wingdings</vt:lpstr>
      <vt:lpstr>楷体</vt:lpstr>
      <vt:lpstr>微软雅黑 Light</vt:lpstr>
      <vt:lpstr>仿宋</vt:lpstr>
      <vt:lpstr>等线 Light</vt:lpstr>
      <vt:lpstr>阿里巴巴普惠体 3.0 45 Light</vt:lpstr>
      <vt:lpstr>微软雅黑</vt:lpstr>
      <vt:lpstr>Arial Unicode MS</vt:lpstr>
      <vt:lpstr>Calibri</vt:lpstr>
      <vt:lpstr>WPS</vt:lpstr>
      <vt:lpstr>墨香联韵</vt:lpstr>
      <vt:lpstr>目录</vt:lpstr>
      <vt:lpstr>对联简介</vt:lpstr>
      <vt:lpstr>对联形式</vt:lpstr>
      <vt:lpstr>春联简介</vt:lpstr>
      <vt:lpstr>春联历史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WPS_1743758524</cp:lastModifiedBy>
  <cp:revision>164</cp:revision>
  <dcterms:created xsi:type="dcterms:W3CDTF">2019-06-19T02:08:00Z</dcterms:created>
  <dcterms:modified xsi:type="dcterms:W3CDTF">2025-04-05T12:01:56Z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2651E5BA07CC4592A15CB83D9B9993EE_11</vt:lpwstr>
  </property>
</Properties>
</file>