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9F6"/>
    <a:srgbClr val="92929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对联形式统计</a:t>
            </a:r>
          </a:p>
        </c:rich>
      </c:tx>
      <c:layout>
        <c:manualLayout>
          <c:xMode val="edge"/>
          <c:yMode val="edge"/>
          <c:x val="0.0275276204623526"/>
          <c:y val="0.02822322001282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对联形式统计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春联</c:v>
                </c:pt>
                <c:pt idx="1">
                  <c:v>婚联</c:v>
                </c:pt>
                <c:pt idx="2">
                  <c:v>挽联</c:v>
                </c:pt>
                <c:pt idx="3">
                  <c:v>行业联</c:v>
                </c:pt>
                <c:pt idx="4">
                  <c:v>名胜联</c:v>
                </c:pt>
                <c:pt idx="5">
                  <c:v>谐趣联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b9ef813-3592-4731-aa9e-75aad5fabd3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3" qsCatId="simple" csTypeId="urn:microsoft.com/office/officeart/2005/8/colors/accent5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A1CD0B47-03FC-4535-A972-2673574CE2F3}" cxnId="{599985B8-41EB-4C87-8DE4-53FD48A05801}" type="parTrans">
      <dgm:prSet/>
      <dgm:spPr/>
    </dgm:pt>
    <dgm:pt modelId="{66283CB7-69B8-41D5-A569-950515985F71}" cxnId="{599985B8-41EB-4C87-8DE4-53FD48A05801}" type="sibTrans">
      <dgm:prSet/>
      <dgm:spPr/>
    </dgm:pt>
    <dgm:pt modelId="{11A5EA0A-517A-463B-9BA8-5EB54D7D10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E2B15CF1-464F-45CC-BFE4-6F0AA417C19E}" cxnId="{518A6500-2E40-45FC-9A6B-B549A3FA052F}" type="parTrans">
      <dgm:prSet/>
      <dgm:spPr/>
    </dgm:pt>
    <dgm:pt modelId="{4EA87785-B7B3-4F48-BB13-D91C5DEA8DC1}" cxnId="{518A6500-2E40-45FC-9A6B-B549A3FA052F}" type="sibTrans">
      <dgm:prSet/>
      <dgm:spPr/>
    </dgm:pt>
    <dgm:pt modelId="{25EF8B53-4C57-43A4-9FE1-40C318A0AD8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62CE1C4C-AE05-4247-9728-BCA5F5CA780A}" cxnId="{0E99881D-72E8-4CF1-AB46-736F197E93CE}" type="parTrans">
      <dgm:prSet/>
      <dgm:spPr/>
    </dgm:pt>
    <dgm:pt modelId="{F463D266-32E5-414A-9781-DA46FFE60955}" cxnId="{0E99881D-72E8-4CF1-AB46-736F197E93CE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599985B8-41EB-4C87-8DE4-53FD48A05801}" srcId="{800EE499-D129-484D-B5C0-D0F3AC30E8B1}" destId="{BEB4A0DE-FB16-4C4F-8DEA-03570694B93A}" srcOrd="0" destOrd="0" parTransId="{A1CD0B47-03FC-4535-A972-2673574CE2F3}" sibTransId="{66283CB7-69B8-41D5-A569-950515985F71}"/>
    <dgm:cxn modelId="{518A6500-2E40-45FC-9A6B-B549A3FA052F}" srcId="{800EE499-D129-484D-B5C0-D0F3AC30E8B1}" destId="{11A5EA0A-517A-463B-9BA8-5EB54D7D10F8}" srcOrd="1" destOrd="0" parTransId="{E2B15CF1-464F-45CC-BFE4-6F0AA417C19E}" sibTransId="{4EA87785-B7B3-4F48-BB13-D91C5DEA8DC1}"/>
    <dgm:cxn modelId="{0E99881D-72E8-4CF1-AB46-736F197E93CE}" srcId="{800EE499-D129-484D-B5C0-D0F3AC30E8B1}" destId="{25EF8B53-4C57-43A4-9FE1-40C318A0AD88}" srcOrd="2" destOrd="0" parTransId="{62CE1C4C-AE05-4247-9728-BCA5F5CA780A}" sibTransId="{F463D266-32E5-414A-9781-DA46FFE60955}"/>
    <dgm:cxn modelId="{C12D958B-07D3-4CE3-B5FD-3A60F6C3930B}" type="presOf" srcId="{800EE499-D129-484D-B5C0-D0F3AC30E8B1}" destId="{3A30B1D0-F146-41C6-9373-8CC849B0566C}" srcOrd="0" destOrd="0" presId="urn:microsoft.com/office/officeart/2005/8/layout/vList3"/>
    <dgm:cxn modelId="{0C6656F7-F88E-4D6F-A61B-05BE6874F1CC}" type="presParOf" srcId="{3A30B1D0-F146-41C6-9373-8CC849B0566C}" destId="{65AAD8D9-A2BB-4BC0-ADC4-32A3E0934999}" srcOrd="0" destOrd="0" presId="urn:microsoft.com/office/officeart/2005/8/layout/vList3"/>
    <dgm:cxn modelId="{138038A2-5B02-4FD3-A16F-923A40412E78}" type="presParOf" srcId="{65AAD8D9-A2BB-4BC0-ADC4-32A3E0934999}" destId="{F8DF891C-0D10-4055-A8A8-3FC34ADEDC5B}" srcOrd="0" destOrd="0" presId="urn:microsoft.com/office/officeart/2005/8/layout/vList3"/>
    <dgm:cxn modelId="{67F5D140-B835-4B79-9282-9288E594450E}" type="presParOf" srcId="{65AAD8D9-A2BB-4BC0-ADC4-32A3E0934999}" destId="{5D3E6026-A697-4D8F-84B5-C5321A8528B3}" srcOrd="1" destOrd="0" presId="urn:microsoft.com/office/officeart/2005/8/layout/vList3"/>
    <dgm:cxn modelId="{C16EE814-5B2A-495C-B6FF-8AA035BA8742}" type="presOf" srcId="{BEB4A0DE-FB16-4C4F-8DEA-03570694B93A}" destId="{5D3E6026-A697-4D8F-84B5-C5321A8528B3}" srcOrd="0" destOrd="0" presId="urn:microsoft.com/office/officeart/2005/8/layout/vList3"/>
    <dgm:cxn modelId="{2828D13D-B501-4119-BE4C-2CCF1EBB8D11}" type="presParOf" srcId="{3A30B1D0-F146-41C6-9373-8CC849B0566C}" destId="{01F33C7F-4C3C-42D3-8542-4BC345A10B4C}" srcOrd="1" destOrd="0" presId="urn:microsoft.com/office/officeart/2005/8/layout/vList3"/>
    <dgm:cxn modelId="{EA842A98-E7F2-43BD-8DF8-3331D642ADFC}" type="presOf" srcId="{66283CB7-69B8-41D5-A569-950515985F71}" destId="{01F33C7F-4C3C-42D3-8542-4BC345A10B4C}" srcOrd="0" destOrd="0" presId="urn:microsoft.com/office/officeart/2005/8/layout/vList3"/>
    <dgm:cxn modelId="{2ACFC2C5-FE11-4DCD-A359-DB4352506F64}" type="presParOf" srcId="{3A30B1D0-F146-41C6-9373-8CC849B0566C}" destId="{5373068E-DCEB-4D3C-BFF1-43C34CE727FD}" srcOrd="2" destOrd="0" presId="urn:microsoft.com/office/officeart/2005/8/layout/vList3"/>
    <dgm:cxn modelId="{1CCE5932-EDCE-48B2-879E-A34993BF6994}" type="presParOf" srcId="{5373068E-DCEB-4D3C-BFF1-43C34CE727FD}" destId="{48C23F44-CDC2-4998-B9C4-F737C51D3228}" srcOrd="0" destOrd="2" presId="urn:microsoft.com/office/officeart/2005/8/layout/vList3"/>
    <dgm:cxn modelId="{DF853D67-5A98-4312-9056-5532486F2D4B}" type="presParOf" srcId="{5373068E-DCEB-4D3C-BFF1-43C34CE727FD}" destId="{DC27DDA6-73A4-45AF-8B52-70E594C6E063}" srcOrd="1" destOrd="2" presId="urn:microsoft.com/office/officeart/2005/8/layout/vList3"/>
    <dgm:cxn modelId="{E6046837-27EA-4E98-9D12-790EC3A57743}" type="presOf" srcId="{11A5EA0A-517A-463B-9BA8-5EB54D7D10F8}" destId="{DC27DDA6-73A4-45AF-8B52-70E594C6E063}" srcOrd="0" destOrd="0" presId="urn:microsoft.com/office/officeart/2005/8/layout/vList3"/>
    <dgm:cxn modelId="{4F589C80-B20C-45E3-83EA-AD64D22BAD1B}" type="presParOf" srcId="{3A30B1D0-F146-41C6-9373-8CC849B0566C}" destId="{1BD648EC-230D-47E1-A618-F93D265B0703}" srcOrd="3" destOrd="0" presId="urn:microsoft.com/office/officeart/2005/8/layout/vList3"/>
    <dgm:cxn modelId="{E496F7FB-2352-4E69-93D1-6962460D372D}" type="presOf" srcId="{4EA87785-B7B3-4F48-BB13-D91C5DEA8DC1}" destId="{1BD648EC-230D-47E1-A618-F93D265B0703}" srcOrd="0" destOrd="0" presId="urn:microsoft.com/office/officeart/2005/8/layout/vList3"/>
    <dgm:cxn modelId="{FEE03A9A-7033-455C-B28F-41C6B1498AA9}" type="presParOf" srcId="{3A30B1D0-F146-41C6-9373-8CC849B0566C}" destId="{7D4A810A-A6D4-47BA-AF8D-AB4F73C04080}" srcOrd="4" destOrd="0" presId="urn:microsoft.com/office/officeart/2005/8/layout/vList3"/>
    <dgm:cxn modelId="{6B52FF13-B5BC-4091-8A6A-C941BB7B0660}" type="presParOf" srcId="{7D4A810A-A6D4-47BA-AF8D-AB4F73C04080}" destId="{69DE5637-6198-4292-ADFF-69DC2A063BC5}" srcOrd="0" destOrd="4" presId="urn:microsoft.com/office/officeart/2005/8/layout/vList3"/>
    <dgm:cxn modelId="{B4076A46-ACED-4650-9430-66D7F62210F9}" type="presParOf" srcId="{7D4A810A-A6D4-47BA-AF8D-AB4F73C04080}" destId="{00C34D87-B2DD-493A-BAA2-1A14EA17DEB1}" srcOrd="1" destOrd="4" presId="urn:microsoft.com/office/officeart/2005/8/layout/vList3"/>
    <dgm:cxn modelId="{0391AC68-BF46-4F41-B56A-6977C7B0652E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38495" cy="3744595"/>
        <a:chOff x="0" y="0"/>
        <a:chExt cx="5738495" cy="374459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228669" y="0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0"/>
        <a:ext cx="3816099" cy="1069884"/>
      </dsp:txXfrm>
    </dsp:sp>
    <dsp:sp modelId="{F8DF891C-0D10-4055-A8A8-3FC34ADEDC5B}">
      <dsp:nvSpPr>
        <dsp:cNvPr id="3" name="椭圆 2"/>
        <dsp:cNvSpPr/>
      </dsp:nvSpPr>
      <dsp:spPr bwMode="white">
        <a:xfrm>
          <a:off x="693727" y="0"/>
          <a:ext cx="1069884" cy="1069884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0"/>
        <a:ext cx="1069884" cy="1069884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228669" y="1337355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1337355"/>
        <a:ext cx="3816099" cy="1069884"/>
      </dsp:txXfrm>
    </dsp:sp>
    <dsp:sp modelId="{48C23F44-CDC2-4998-B9C4-F737C51D3228}">
      <dsp:nvSpPr>
        <dsp:cNvPr id="5" name="椭圆 4"/>
        <dsp:cNvSpPr/>
      </dsp:nvSpPr>
      <dsp:spPr bwMode="white">
        <a:xfrm>
          <a:off x="693727" y="1337355"/>
          <a:ext cx="1069884" cy="1069884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1337355"/>
        <a:ext cx="1069884" cy="1069884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228669" y="2674711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>
          <a:normAutofit/>
        </a:bodyPr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2674711"/>
        <a:ext cx="3816099" cy="1069884"/>
      </dsp:txXfrm>
    </dsp:sp>
    <dsp:sp modelId="{69DE5637-6198-4292-ADFF-69DC2A063BC5}">
      <dsp:nvSpPr>
        <dsp:cNvPr id="7" name="椭圆 6"/>
        <dsp:cNvSpPr/>
      </dsp:nvSpPr>
      <dsp:spPr bwMode="white">
        <a:xfrm>
          <a:off x="693727" y="2674711"/>
          <a:ext cx="1069884" cy="1069884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2674711"/>
        <a:ext cx="1069884" cy="106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9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14400"/>
            <a:ext cx="9799320" cy="1356360"/>
          </a:xfrm>
        </p:spPr>
        <p:txBody>
          <a:bodyPr/>
          <a:p>
            <a:r>
              <a:rPr lang="zh-CN" altLang="en-US" sz="80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墨香联韵</a:t>
            </a:r>
            <a:endParaRPr lang="zh-CN" altLang="en-US" sz="80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2829560"/>
            <a:ext cx="243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2408</a:t>
            </a:r>
            <a:r>
              <a:rPr lang="zh-CN" altLang="en-US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班</a:t>
            </a:r>
            <a:endParaRPr lang="zh-CN" altLang="en-US" sz="3600">
              <a:solidFill>
                <a:schemeClr val="bg2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尹梓曦组</a:t>
            </a:r>
            <a:endParaRPr lang="zh-CN" altLang="en-US" sz="3600">
              <a:solidFill>
                <a:schemeClr val="bg2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-6000" r="-3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9305" y="768350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ln w="31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挽联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 descr="挽联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860" y="1131570"/>
            <a:ext cx="4594860" cy="4594860"/>
          </a:xfrm>
          <a:prstGeom prst="rect">
            <a:avLst/>
          </a:prstGeom>
        </p:spPr>
      </p:pic>
      <p:pic>
        <p:nvPicPr>
          <p:cNvPr id="6" name="图片 5" descr="挽联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1755" y="1450340"/>
            <a:ext cx="4276090" cy="42760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5321300" y="1666240"/>
            <a:ext cx="1548765" cy="11410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结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2850" y="3352165"/>
            <a:ext cx="1731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作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朱勋宇</a:t>
            </a:r>
            <a:endParaRPr lang="zh-CN" altLang="en-US">
              <a:solidFill>
                <a:schemeClr val="bg1"/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周轩宇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尹梓曦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王妍蕲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张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墨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王浩添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李承讯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0420" y="3622040"/>
            <a:ext cx="536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从朱门王府到市井人家，一副对联，半部华夏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——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它是门楣上的平仄哲学，更是中国人不言而喻的生活修辞。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17525"/>
            <a:ext cx="2498725" cy="705485"/>
          </a:xfrm>
        </p:spPr>
        <p:txBody>
          <a:bodyPr>
            <a:noAutofit/>
          </a:bodyPr>
          <a:p>
            <a:r>
              <a:rPr lang="zh-CN" altLang="en-US" sz="4800"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48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95935" y="1796415"/>
          <a:ext cx="5738495" cy="374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63055" y="848995"/>
            <a:ext cx="4465955" cy="5231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引言</a:t>
            </a:r>
            <a:endParaRPr lang="zh-CN" altLang="en-US" sz="44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indent="457200"/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春联作为中华文明的独特符号，浓缩了从原始信仰到文人雅趣的千年演变。它既是百姓屋檐下的新年祈愿，也是文人笔尖的格律艺术，更是中华宇宙观的微型表达。本部分将着重介绍春联的衍变及历史。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762125"/>
            <a:ext cx="64420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对联，又称楹联、对子，是中国独特的文学形式，源于秦汉桃符，盛于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明清。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" y="3126740"/>
            <a:ext cx="68719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其核心特点：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对仗工整：上下联字数、结构、词性完全对应；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平仄协调：声调高低错落；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内容相关：上下联意义呼应，或并列，或递进。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06310" y="2783205"/>
            <a:ext cx="4097655" cy="1445260"/>
          </a:xfrm>
          <a:prstGeom prst="rect">
            <a:avLst/>
          </a:prstGeom>
          <a:noFill/>
          <a:ln w="76200">
            <a:noFill/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燕剪春风裁柳绿</a:t>
            </a:r>
            <a:endParaRPr lang="en-US" altLang="zh-CN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莺啼晓日映桃红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对联形式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图表 3" descr="7b0a202020202263686172745265734964223a20223230343735393537220a7d0a"/>
          <p:cNvGraphicFramePr/>
          <p:nvPr/>
        </p:nvGraphicFramePr>
        <p:xfrm>
          <a:off x="374015" y="2131060"/>
          <a:ext cx="4426585" cy="36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0880" y="414655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春联（节日联）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春节专用，内容喜庆。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天增岁月人增寿，春满乾坤福满门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1510030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用于婚礼，祝福新人。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良缘一世同地久，佳偶百年共天长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80" y="2605405"/>
            <a:ext cx="769112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挽联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哀悼逝者，庄重肃穆。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音容宛在笑貌长存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0880" y="3379470"/>
            <a:ext cx="7417435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行业联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体现行业特色。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香分花上露，水汲石中泉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0880" y="4280535"/>
            <a:ext cx="7418070" cy="109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名胜联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题于亭台楼阁。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水水山山处处明明秀秀，晴晴雨雨时时好好奇奇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0880" y="5376545"/>
            <a:ext cx="741743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谐趣联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幽默或讽刺。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山羊上山，山碰山羊角；水牛下水，水没水牛腰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8335" y="55556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据小组统计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34995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148080"/>
            <a:ext cx="5247640" cy="552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春联，又称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门对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楹联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，是中国春节特有的文化符号，常与灯笼、窗花、年画相伴出现，共同构成新春的喜庆氛围。它以红纸为底、墨字为韵，贴于门框两侧，既承载祝福，又彰显书法之美。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春联通常用于表达祝愿、驱邪和祈求安宁。春联作为一种民俗文化形式，具有对仗工整、寓意丰富的语言特点，体现了中国民俗文化的深厚积淀。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春联通过简洁且富有寓意的文字传递了人们对美好生活的向往，同时也反映了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时</a:t>
            </a:r>
            <a:r>
              <a:rPr lang="zh-CN" altLang="en-US" sz="2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代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变迁和社会的发展。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从桃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符驱鬼的古老习俗，演变为雅俗共赏的春节标配，方寸红纸间，凝固着中国人对团圆、昌盛的永恒期盼。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微信图片_202504042218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5" y="1148080"/>
            <a:ext cx="5307965" cy="5307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285" y="697230"/>
            <a:ext cx="4138930" cy="705485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春联历史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595120"/>
            <a:ext cx="5960110" cy="410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春联的起源可以追溯到中国古代的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习俗，最早用于驱邪避灾。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五代十国时期，朝廷中的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开始刻字并悬挂，在后蜀出现了中国最早的春联。宋朝，纸质春联逐渐取代了木符，并在后期开始使用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这一名称。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明朝时，春联逐渐成为春节的固定装饰。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如今，中国通过《保护非物质文化遗产公约》框架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已将其纳入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传统节日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的整体保护中。</a:t>
            </a:r>
            <a:r>
              <a:rPr lang="zh-CN" altLang="en-US" sz="2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贴春联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仍是当今春节传承最广泛的民俗之一。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descr="O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595120"/>
            <a:ext cx="3992880" cy="399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9115" y="5583555"/>
            <a:ext cx="3976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古代春联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 --- 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朱元璋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2"/>
          <p:cNvSpPr>
            <a:spLocks noGrp="1"/>
          </p:cNvSpPr>
          <p:nvPr/>
        </p:nvSpPr>
        <p:spPr>
          <a:xfrm>
            <a:off x="5024755" y="160020"/>
            <a:ext cx="6741160" cy="7823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如何正确的写春联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4947285" y="942340"/>
            <a:ext cx="6818630" cy="5795645"/>
          </a:xfrm>
          <a:prstGeom prst="rect">
            <a:avLst/>
          </a:prstGeom>
          <a:ln w="12700" cmpd="sng">
            <a:noFill/>
            <a:prstDash val="lgDashDotDot"/>
          </a:ln>
        </p:spPr>
        <p:txBody>
          <a:bodyPr wrap="square" rtlCol="0">
            <a:noAutofit/>
          </a:bodyPr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字数相等：上下联字数必须相同（常见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言）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对仗工整：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词性相对（名词对名词，动词对动词）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结构相同（主谓对主谓，动宾对动宾）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平仄协调：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上联末字必仄（三、四声）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下联末字必平（一、二声）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句中平仄交替（如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平平仄仄平平仄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ea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内容要求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主题吉祥：须含新春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祝福意象（如福禄、梅竹等）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避免忌讳：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灭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等凶字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避免不吉谐音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张贴规范：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上联贴门右（面向门的右侧）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批从右向左书写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书写禁忌：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不可重复用字（特殊修辞除外）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避免上下联出现相同字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 descr="微信图片_202504042218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5" y="391795"/>
            <a:ext cx="3416300" cy="6074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9580" y="490855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婚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1259205"/>
            <a:ext cx="3421380" cy="4572000"/>
          </a:xfrm>
          <a:prstGeom prst="rect">
            <a:avLst/>
          </a:prstGeom>
          <a:ln w="762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/>
        </p:spPr>
      </p:pic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婚联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9" name="图片 8" descr="婚联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30" y="1258570"/>
            <a:ext cx="3428365" cy="4572635"/>
          </a:xfrm>
          <a:prstGeom prst="rect">
            <a:avLst/>
          </a:prstGeom>
          <a:ln w="762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/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43305" y="490220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寿联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寿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90" y="1576070"/>
            <a:ext cx="3308350" cy="4413250"/>
          </a:xfrm>
          <a:prstGeom prst="rect">
            <a:avLst/>
          </a:prstGeom>
          <a:ln w="76200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图片 2" descr="寿联2"/>
          <p:cNvPicPr>
            <a:picLocks noChangeAspect="1"/>
          </p:cNvPicPr>
          <p:nvPr/>
        </p:nvPicPr>
        <p:blipFill>
          <a:blip r:embed="rId3"/>
          <a:srcRect l="11810" t="2961" r="11939" b="946"/>
          <a:stretch>
            <a:fillRect/>
          </a:stretch>
        </p:blipFill>
        <p:spPr>
          <a:xfrm>
            <a:off x="7122160" y="1669415"/>
            <a:ext cx="3427730" cy="4320000"/>
          </a:xfrm>
          <a:prstGeom prst="rect">
            <a:avLst/>
          </a:prstGeom>
          <a:ln w="76200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8&quot;:[20475957]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resource_record_key" val="{&quot;65&quot;:[20205081],&quot;8&quot;:[20475957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118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楷体</vt:lpstr>
      <vt:lpstr>微软雅黑 Light</vt:lpstr>
      <vt:lpstr>仿宋</vt:lpstr>
      <vt:lpstr>等线 Light</vt:lpstr>
      <vt:lpstr>阿里巴巴普惠体 3.0 45 Light</vt:lpstr>
      <vt:lpstr>微软雅黑</vt:lpstr>
      <vt:lpstr>Arial Unicode MS</vt:lpstr>
      <vt:lpstr>Calibri</vt:lpstr>
      <vt:lpstr>WPS</vt:lpstr>
      <vt:lpstr>墨香联韵</vt:lpstr>
      <vt:lpstr>目录</vt:lpstr>
      <vt:lpstr>对联简介</vt:lpstr>
      <vt:lpstr>对联形式</vt:lpstr>
      <vt:lpstr>春联简介</vt:lpstr>
      <vt:lpstr>春联历史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WPS_1743758524</cp:lastModifiedBy>
  <cp:revision>165</cp:revision>
  <dcterms:created xsi:type="dcterms:W3CDTF">2019-06-19T02:08:00Z</dcterms:created>
  <dcterms:modified xsi:type="dcterms:W3CDTF">2025-04-05T12:07:29Z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2651E5BA07CC4592A15CB83D9B9993EE_11</vt:lpwstr>
  </property>
</Properties>
</file>