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нтон Оклей" initials="АО" lastIdx="1" clrIdx="0">
    <p:extLst>
      <p:ext uri="{19B8F6BF-5375-455C-9EA6-DF929625EA0E}">
        <p15:presenceInfo xmlns:p15="http://schemas.microsoft.com/office/powerpoint/2012/main" userId="0132210bd70854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-1326" y="-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7T16:31:25.813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036AB-1D39-6C37-9792-4394CBC77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CD402F-0086-42BE-8282-3A4D79446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F302C6-464A-5D58-7AF0-A86E2441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331E-7696-4254-8BA3-FB488E29C472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688DB5-52A0-8134-D542-883F6D693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95F528-B763-8557-E4BE-C07CE0CC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602B-BD19-4BB0-B6F8-4383D3FB8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67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B1AF4-747D-CCA9-2B49-634A785A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441534-14F5-BE75-A96C-EEDA4762B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5A1FD4-C6A5-A915-ABBF-54FC3EAC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331E-7696-4254-8BA3-FB488E29C472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2FD976-B50C-BB57-4831-EB95EF95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21C25C-78B2-DE09-7320-79490D50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602B-BD19-4BB0-B6F8-4383D3FB8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46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B4815FA-3C73-76D6-4211-2E750AD7F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1734EB-9399-5768-4451-4DAFB1633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D0ABE0-0B8E-B4DD-A1F3-7BDE6200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331E-7696-4254-8BA3-FB488E29C472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6BE918-41FD-41B9-800B-04C7E31C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36FB3D-8C1F-A44B-D616-984684B5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602B-BD19-4BB0-B6F8-4383D3FB8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62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34296-B941-6200-D52A-8750DFA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773D6E-220E-26F8-5C3C-8A00BC728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0A0D0D-4861-82FD-6CA0-5965C216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331E-7696-4254-8BA3-FB488E29C472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D00E08-EC3A-656C-5161-43632F3A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1A52FA-6E76-0E75-325F-F5BF6A65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602B-BD19-4BB0-B6F8-4383D3FB8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2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2323EC-E451-EAF5-C29E-BF6F5E6D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158C82-9987-6631-B496-F3A7848AA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F8FF93-27C6-D3AB-245A-C178AFC3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331E-7696-4254-8BA3-FB488E29C472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0CF18C-3BFB-FC25-9486-7ADB082F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D96355-A15F-D013-03BB-9C9BD1FF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602B-BD19-4BB0-B6F8-4383D3FB8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55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F7ACD-2F45-59CB-4D90-9CBEEBC3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E7271-1C59-495B-BBCB-94F93FE8C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A2F793-785F-BE7B-BF5F-3B3410C7A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ACDF96-7B19-7597-E71B-1D388E35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331E-7696-4254-8BA3-FB488E29C472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831899-CFEF-5599-4D3E-B2FC2B11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0585F6-47A7-29C2-FFF4-EB834A55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602B-BD19-4BB0-B6F8-4383D3FB8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06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451A90-95A6-759A-0338-3E17C3CA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0EDB3E-35D6-D928-6EAD-DCDAEF026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92297D-51A5-1CE6-A3EF-1FC2A33CE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EAF3630-31DE-7EFE-15B0-F4CED9156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C77408-AA42-A5D4-5EBF-BA3B7F5AB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3CAACB5-1601-2F17-E1BB-5B5F482B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331E-7696-4254-8BA3-FB488E29C472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4379784-6E85-4A16-8758-A5F9236F3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0F5F3F0-92DA-9424-682B-49087093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602B-BD19-4BB0-B6F8-4383D3FB8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97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FBD71-50C8-6489-7BD6-10E26F22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285BEF8-C3B0-A191-06C4-1B54B358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331E-7696-4254-8BA3-FB488E29C472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8286DAA-C29E-1D11-B583-DFBBE4A0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2597B6-0B42-D4FE-6947-72FB547A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602B-BD19-4BB0-B6F8-4383D3FB8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51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99B3D57-901B-FD46-E80F-D41407ECA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331E-7696-4254-8BA3-FB488E29C472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17D0261-3827-A183-AB61-F37B61E7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E58731-AFCE-6E95-08F3-E57BD561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602B-BD19-4BB0-B6F8-4383D3FB8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6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A1F35-E4DC-C576-0262-81AEDF6E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B7D890-902C-0EB7-2600-B6BB14055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BD8F4E-7B44-18D1-F9E9-D2CA6F368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F2579B-30A2-0FC9-F662-0A16D19E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331E-7696-4254-8BA3-FB488E29C472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E574A3-5083-F6FA-99D5-C13981E1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CF4785-4901-B7B2-64D8-924ABC1E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602B-BD19-4BB0-B6F8-4383D3FB8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59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AF533-1A8D-9833-9435-9664477D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B44968-4ECD-7641-EF6A-555809A0F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8ED739-943D-79AE-868F-94FFDBBBB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859F34-AA4A-0231-4BE5-2A40316D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331E-7696-4254-8BA3-FB488E29C472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05C9B1-546F-48F6-92AE-27F6C655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D2F79B-E143-2437-FD9B-28061283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602B-BD19-4BB0-B6F8-4383D3FB8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99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F5711-1816-5ABC-3691-C3E03AEF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B0E87E-FB37-C8F8-BB10-90AC82C70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576524-DA00-C729-ECE6-84FB1E1A9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6331E-7696-4254-8BA3-FB488E29C472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7AA66E-0A85-5487-7BA4-5A8EA0F03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DD5FF6-3D42-3A59-BA5C-C95E27985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8602B-BD19-4BB0-B6F8-4383D3FB8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84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wstop.com/wp-content/uploads/2022/07/CTS-Owners-Manual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723CB-AF67-896E-D086-BFCD195F9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ru-RU" dirty="0" err="1"/>
              <a:t>Крипке</a:t>
            </a:r>
            <a:r>
              <a:rPr lang="ru-RU" dirty="0"/>
              <a:t> циркулярной пилы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FEB766-BCD3-32E1-9BB6-F2EC008E9E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Оклей Антон Павлович, М01-305в</a:t>
            </a:r>
          </a:p>
          <a:p>
            <a:r>
              <a:rPr lang="ru-RU" dirty="0"/>
              <a:t>Инженерный подход к разработке ПО</a:t>
            </a:r>
          </a:p>
          <a:p>
            <a:r>
              <a:rPr lang="ru-RU" dirty="0"/>
              <a:t>Задание 1</a:t>
            </a:r>
          </a:p>
        </p:txBody>
      </p:sp>
    </p:spTree>
    <p:extLst>
      <p:ext uri="{BB962C8B-B14F-4D97-AF65-F5344CB8AC3E}">
        <p14:creationId xmlns:p14="http://schemas.microsoft.com/office/powerpoint/2010/main" val="123164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C516488-E1A1-BF60-C3D2-5D6210A81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5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Данная работа основана на материалах о </a:t>
            </a:r>
            <a:r>
              <a:rPr lang="en-US" dirty="0"/>
              <a:t>CTS (Compact Table Saw, </a:t>
            </a:r>
            <a:r>
              <a:rPr lang="ru-RU" dirty="0"/>
              <a:t>компактная настольная пила</a:t>
            </a:r>
            <a:r>
              <a:rPr lang="en-US" dirty="0"/>
              <a:t>) </a:t>
            </a:r>
            <a:r>
              <a:rPr lang="ru-RU" dirty="0"/>
              <a:t>компании </a:t>
            </a:r>
            <a:r>
              <a:rPr lang="en-US" dirty="0" err="1"/>
              <a:t>SawStop</a:t>
            </a:r>
            <a:r>
              <a:rPr lang="en-US" dirty="0"/>
              <a:t>.</a:t>
            </a:r>
            <a:r>
              <a:rPr lang="ru-RU" dirty="0"/>
              <a:t> Ссылка на инструкцию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https://www.sawstop.com/wp-content/uploads/2022/07/CTS-Owners-Manual.pdf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 данной инструкции основные состояния, в которых может находиться пила описаны на стр. 21-22. Именно они и послужили основой для пространства состояний </a:t>
            </a:r>
            <a:r>
              <a:rPr lang="ru-RU"/>
              <a:t>и предикатов.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02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DC73E59-3EE8-4A52-6929-F08B3034E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058496"/>
              </p:ext>
            </p:extLst>
          </p:nvPr>
        </p:nvGraphicFramePr>
        <p:xfrm>
          <a:off x="3094628" y="512232"/>
          <a:ext cx="6002744" cy="3488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544">
                  <a:extLst>
                    <a:ext uri="{9D8B030D-6E8A-4147-A177-3AD203B41FA5}">
                      <a16:colId xmlns:a16="http://schemas.microsoft.com/office/drawing/2014/main" val="1342926918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1440248685"/>
                    </a:ext>
                  </a:extLst>
                </a:gridCol>
              </a:tblGrid>
              <a:tr h="358330">
                <a:tc>
                  <a:txBody>
                    <a:bodyPr/>
                    <a:lstStyle/>
                    <a:p>
                      <a:r>
                        <a:rPr lang="ru-RU" dirty="0"/>
                        <a:t>Предикат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023323"/>
                  </a:ext>
                </a:extLst>
              </a:tr>
              <a:tr h="357672">
                <a:tc>
                  <a:txBody>
                    <a:bodyPr/>
                    <a:lstStyle/>
                    <a:p>
                      <a:r>
                        <a:rPr lang="en-US" sz="1400" dirty="0"/>
                        <a:t>saw_run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Пильный диск вращается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403720"/>
                  </a:ext>
                </a:extLst>
              </a:tr>
              <a:tr h="313940">
                <a:tc>
                  <a:txBody>
                    <a:bodyPr/>
                    <a:lstStyle/>
                    <a:p>
                      <a:r>
                        <a:rPr lang="en-US" sz="1400" dirty="0"/>
                        <a:t>bypass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Включен </a:t>
                      </a:r>
                      <a:r>
                        <a:rPr lang="en-US" sz="1400" dirty="0"/>
                        <a:t>Bypass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719066"/>
                  </a:ext>
                </a:extLst>
              </a:tr>
              <a:tr h="313940">
                <a:tc>
                  <a:txBody>
                    <a:bodyPr/>
                    <a:lstStyle/>
                    <a:p>
                      <a:r>
                        <a:rPr lang="en-US" sz="1400" dirty="0"/>
                        <a:t>power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Отключено питание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554814"/>
                  </a:ext>
                </a:extLst>
              </a:tr>
              <a:tr h="549395">
                <a:tc>
                  <a:txBody>
                    <a:bodyPr/>
                    <a:lstStyle/>
                    <a:p>
                      <a:r>
                        <a:rPr lang="en-US" sz="1400" dirty="0"/>
                        <a:t>start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Кнопка управления работой пилы находится в положении «</a:t>
                      </a:r>
                      <a:r>
                        <a:rPr lang="en-US" sz="1400" dirty="0"/>
                        <a:t>ON</a:t>
                      </a:r>
                      <a:r>
                        <a:rPr lang="ru-RU" sz="1400" dirty="0"/>
                        <a:t>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765780"/>
                  </a:ext>
                </a:extLst>
              </a:tr>
              <a:tr h="549395">
                <a:tc>
                  <a:txBody>
                    <a:bodyPr/>
                    <a:lstStyle/>
                    <a:p>
                      <a:r>
                        <a:rPr lang="en-US" sz="1400" dirty="0"/>
                        <a:t>disc_size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Установлен диск неподходящего размера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83520"/>
                  </a:ext>
                </a:extLst>
              </a:tr>
              <a:tr h="313940">
                <a:tc>
                  <a:txBody>
                    <a:bodyPr/>
                    <a:lstStyle/>
                    <a:p>
                      <a:r>
                        <a:rPr lang="en-US" sz="1400" dirty="0"/>
                        <a:t>stop_disc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Лезвие застопорилось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41801"/>
                  </a:ext>
                </a:extLst>
              </a:tr>
              <a:tr h="371982">
                <a:tc>
                  <a:txBody>
                    <a:bodyPr/>
                    <a:lstStyle/>
                    <a:p>
                      <a:r>
                        <a:rPr lang="en-US" sz="1400" dirty="0"/>
                        <a:t>contact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Тормозной картридж активирован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904863"/>
                  </a:ext>
                </a:extLst>
              </a:tr>
              <a:tr h="351987">
                <a:tc>
                  <a:txBody>
                    <a:bodyPr/>
                    <a:lstStyle/>
                    <a:p>
                      <a:r>
                        <a:rPr lang="en-US" sz="1400" dirty="0"/>
                        <a:t>standby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Система находится в режиме ожидания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198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47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A99ED7-5760-8963-25B1-75BC4F4D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189256" cy="1135379"/>
          </a:xfrm>
        </p:spPr>
        <p:txBody>
          <a:bodyPr/>
          <a:lstStyle/>
          <a:p>
            <a:r>
              <a:rPr lang="ru-RU" dirty="0"/>
              <a:t>Пространство состояний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64C3AF6-C697-EF25-C3BC-E0ABD4647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340122"/>
              </p:ext>
            </p:extLst>
          </p:nvPr>
        </p:nvGraphicFramePr>
        <p:xfrm>
          <a:off x="232611" y="1135379"/>
          <a:ext cx="5630779" cy="55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856">
                  <a:extLst>
                    <a:ext uri="{9D8B030D-6E8A-4147-A177-3AD203B41FA5}">
                      <a16:colId xmlns:a16="http://schemas.microsoft.com/office/drawing/2014/main" val="30345256"/>
                    </a:ext>
                  </a:extLst>
                </a:gridCol>
                <a:gridCol w="4330923">
                  <a:extLst>
                    <a:ext uri="{9D8B030D-6E8A-4147-A177-3AD203B41FA5}">
                      <a16:colId xmlns:a16="http://schemas.microsoft.com/office/drawing/2014/main" val="2326393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Состояние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48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Система отключена от питания (начальное состояние)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{power}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2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Система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обнаружила, что установлен пильный диск неподходящего размера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{</a:t>
                      </a:r>
                      <a:r>
                        <a:rPr lang="en-US" sz="1400" dirty="0" err="1"/>
                        <a:t>disc_size</a:t>
                      </a:r>
                      <a:r>
                        <a:rPr lang="en-US" sz="14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61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Система находится  режиме ожидания</a:t>
                      </a:r>
                      <a:r>
                        <a:rPr lang="en-US" sz="1400" dirty="0"/>
                        <a:t> (Standby Mode)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{standby}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26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Система находится  режиме ожидания</a:t>
                      </a:r>
                      <a:r>
                        <a:rPr lang="en-US" sz="1400" dirty="0"/>
                        <a:t> (Standby Mode)</a:t>
                      </a:r>
                      <a:r>
                        <a:rPr lang="ru-RU" sz="1400" dirty="0"/>
                        <a:t> с включенным режимом </a:t>
                      </a:r>
                      <a:r>
                        <a:rPr lang="en-US" sz="1400" dirty="0"/>
                        <a:t>Bypass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{standby, bypass}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Система находится в стандартном рабочем режиме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{</a:t>
                      </a:r>
                      <a:r>
                        <a:rPr lang="en-US" sz="1400" dirty="0" err="1"/>
                        <a:t>saw_run</a:t>
                      </a:r>
                      <a:r>
                        <a:rPr lang="en-US" sz="1400" dirty="0"/>
                        <a:t>, start}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24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Система находится в режиме ожидания со сработавшим тормозным картриджем</a:t>
                      </a:r>
                      <a:br>
                        <a:rPr lang="ru-RU" sz="1400" dirty="0"/>
                      </a:br>
                      <a:r>
                        <a:rPr lang="en-US" sz="1400" dirty="0"/>
                        <a:t>{standby, start, contact}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728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Система находится в режиме ожидания с застопорившимся лезвием</a:t>
                      </a:r>
                      <a:br>
                        <a:rPr lang="ru-RU" sz="1400" dirty="0"/>
                      </a:br>
                      <a:r>
                        <a:rPr lang="en-US" sz="1400" dirty="0"/>
                        <a:t>{standby, start, </a:t>
                      </a:r>
                      <a:r>
                        <a:rPr lang="en-US" sz="1400" dirty="0" err="1"/>
                        <a:t>stop_disc</a:t>
                      </a:r>
                      <a:r>
                        <a:rPr lang="en-US" sz="14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35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Система находится в стандартном рабочем режиме с опцией </a:t>
                      </a:r>
                      <a:r>
                        <a:rPr lang="en-US" sz="1400" dirty="0"/>
                        <a:t>Bypass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{</a:t>
                      </a:r>
                      <a:r>
                        <a:rPr lang="en-US" sz="1400" dirty="0" err="1"/>
                        <a:t>saw_run</a:t>
                      </a:r>
                      <a:r>
                        <a:rPr lang="en-US" sz="1400" dirty="0"/>
                        <a:t>, start, bypass}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898345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9DA2B61-7446-1442-C80B-30868B144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728294"/>
              </p:ext>
            </p:extLst>
          </p:nvPr>
        </p:nvGraphicFramePr>
        <p:xfrm>
          <a:off x="6096000" y="1135379"/>
          <a:ext cx="579446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867">
                  <a:extLst>
                    <a:ext uri="{9D8B030D-6E8A-4147-A177-3AD203B41FA5}">
                      <a16:colId xmlns:a16="http://schemas.microsoft.com/office/drawing/2014/main" val="1342926918"/>
                    </a:ext>
                  </a:extLst>
                </a:gridCol>
                <a:gridCol w="4617598">
                  <a:extLst>
                    <a:ext uri="{9D8B030D-6E8A-4147-A177-3AD203B41FA5}">
                      <a16:colId xmlns:a16="http://schemas.microsoft.com/office/drawing/2014/main" val="1440248685"/>
                    </a:ext>
                  </a:extLst>
                </a:gridCol>
              </a:tblGrid>
              <a:tr h="3583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Состояние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023323"/>
                  </a:ext>
                </a:extLst>
              </a:tr>
              <a:tr h="313940">
                <a:tc>
                  <a:txBody>
                    <a:bodyPr/>
                    <a:lstStyle/>
                    <a:p>
                      <a:r>
                        <a:rPr lang="en-US" sz="1400" dirty="0"/>
                        <a:t>S8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Система находится в режиме ожидания </a:t>
                      </a:r>
                      <a:r>
                        <a:rPr lang="en-US" sz="1400" dirty="0"/>
                        <a:t>Bypass</a:t>
                      </a:r>
                      <a:r>
                        <a:rPr lang="ru-RU" sz="1400" dirty="0"/>
                        <a:t> с застопорившимся лезвием</a:t>
                      </a:r>
                      <a:br>
                        <a:rPr lang="ru-RU" sz="1400" dirty="0"/>
                      </a:br>
                      <a:r>
                        <a:rPr lang="en-US" sz="1400" dirty="0"/>
                        <a:t>{standby, start, </a:t>
                      </a:r>
                      <a:r>
                        <a:rPr lang="en-US" sz="1400" dirty="0" err="1"/>
                        <a:t>stop_disc</a:t>
                      </a:r>
                      <a:r>
                        <a:rPr lang="en-US" sz="14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974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98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D075A4C-44A3-E965-B7D1-928DC93F6653}"/>
              </a:ext>
            </a:extLst>
          </p:cNvPr>
          <p:cNvSpPr/>
          <p:nvPr/>
        </p:nvSpPr>
        <p:spPr>
          <a:xfrm>
            <a:off x="2352847" y="3142471"/>
            <a:ext cx="954506" cy="3529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S0</a:t>
            </a:r>
            <a:endParaRPr lang="ru-RU" sz="800" dirty="0"/>
          </a:p>
          <a:p>
            <a:pPr algn="ctr"/>
            <a:r>
              <a:rPr lang="en-US" sz="800" dirty="0"/>
              <a:t>{power}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BD1D2DB-AFF6-C126-E4A3-AB996EE21CC2}"/>
              </a:ext>
            </a:extLst>
          </p:cNvPr>
          <p:cNvSpPr/>
          <p:nvPr/>
        </p:nvSpPr>
        <p:spPr>
          <a:xfrm>
            <a:off x="4645198" y="5584884"/>
            <a:ext cx="954506" cy="3529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</a:t>
            </a:r>
            <a:r>
              <a:rPr lang="ru-RU" sz="800" dirty="0"/>
              <a:t>1</a:t>
            </a:r>
          </a:p>
          <a:p>
            <a:pPr algn="ctr"/>
            <a:r>
              <a:rPr lang="en-US" sz="800" dirty="0"/>
              <a:t>{</a:t>
            </a:r>
            <a:r>
              <a:rPr lang="en-US" sz="800" dirty="0" err="1"/>
              <a:t>disc_size</a:t>
            </a:r>
            <a:r>
              <a:rPr lang="en-US" sz="800" dirty="0"/>
              <a:t>}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CACE0BC-2DDF-2AB0-B873-C6C261131DA4}"/>
              </a:ext>
            </a:extLst>
          </p:cNvPr>
          <p:cNvSpPr/>
          <p:nvPr/>
        </p:nvSpPr>
        <p:spPr>
          <a:xfrm>
            <a:off x="4638847" y="3142471"/>
            <a:ext cx="954506" cy="3529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</a:t>
            </a:r>
            <a:r>
              <a:rPr lang="ru-RU" sz="800" dirty="0"/>
              <a:t>2</a:t>
            </a:r>
          </a:p>
          <a:p>
            <a:pPr algn="ctr"/>
            <a:r>
              <a:rPr lang="en-US" sz="800" dirty="0"/>
              <a:t>{standby}</a:t>
            </a:r>
          </a:p>
        </p:txBody>
      </p:sp>
      <p:cxnSp>
        <p:nvCxnSpPr>
          <p:cNvPr id="34" name="Соединитель: изогнутый 33">
            <a:extLst>
              <a:ext uri="{FF2B5EF4-FFF2-40B4-BE49-F238E27FC236}">
                <a16:creationId xmlns:a16="http://schemas.microsoft.com/office/drawing/2014/main" id="{C22E6FF5-BA99-2FA6-74B3-C79EE5C4550B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3307353" y="3318934"/>
            <a:ext cx="1337845" cy="24424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6442B700-3EF9-B483-C0E6-B42543109290}"/>
              </a:ext>
            </a:extLst>
          </p:cNvPr>
          <p:cNvSpPr/>
          <p:nvPr/>
        </p:nvSpPr>
        <p:spPr>
          <a:xfrm>
            <a:off x="4638847" y="1004858"/>
            <a:ext cx="954506" cy="3529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</a:t>
            </a:r>
            <a:r>
              <a:rPr lang="ru-RU" sz="800" dirty="0"/>
              <a:t>3</a:t>
            </a:r>
          </a:p>
          <a:p>
            <a:pPr algn="ctr"/>
            <a:r>
              <a:rPr lang="en-US" sz="800" dirty="0"/>
              <a:t>{standby, bypass}</a:t>
            </a:r>
          </a:p>
        </p:txBody>
      </p:sp>
      <p:cxnSp>
        <p:nvCxnSpPr>
          <p:cNvPr id="49" name="Соединитель: изогнутый 48">
            <a:extLst>
              <a:ext uri="{FF2B5EF4-FFF2-40B4-BE49-F238E27FC236}">
                <a16:creationId xmlns:a16="http://schemas.microsoft.com/office/drawing/2014/main" id="{F77D9E62-F1B9-E5F3-1057-866E85F5C7AE}"/>
              </a:ext>
            </a:extLst>
          </p:cNvPr>
          <p:cNvCxnSpPr>
            <a:cxnSpLocks/>
            <a:stCxn id="5" idx="0"/>
            <a:endCxn id="47" idx="2"/>
          </p:cNvCxnSpPr>
          <p:nvPr/>
        </p:nvCxnSpPr>
        <p:spPr>
          <a:xfrm rot="5400000" flipH="1" flipV="1">
            <a:off x="4223757" y="2250128"/>
            <a:ext cx="1784687" cy="1270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: изогнутый 55">
            <a:extLst>
              <a:ext uri="{FF2B5EF4-FFF2-40B4-BE49-F238E27FC236}">
                <a16:creationId xmlns:a16="http://schemas.microsoft.com/office/drawing/2014/main" id="{0ACFC366-6D0E-9805-9866-69100469BC9C}"/>
              </a:ext>
            </a:extLst>
          </p:cNvPr>
          <p:cNvCxnSpPr>
            <a:cxnSpLocks/>
            <a:stCxn id="2" idx="2"/>
            <a:endCxn id="9" idx="2"/>
          </p:cNvCxnSpPr>
          <p:nvPr/>
        </p:nvCxnSpPr>
        <p:spPr>
          <a:xfrm rot="5400000" flipH="1">
            <a:off x="2755069" y="3570429"/>
            <a:ext cx="2442413" cy="2292351"/>
          </a:xfrm>
          <a:prstGeom prst="curvedConnector3">
            <a:avLst>
              <a:gd name="adj1" fmla="val -93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: скругленные углы 63">
            <a:extLst>
              <a:ext uri="{FF2B5EF4-FFF2-40B4-BE49-F238E27FC236}">
                <a16:creationId xmlns:a16="http://schemas.microsoft.com/office/drawing/2014/main" id="{ACDB09C6-4C34-ADFA-90F8-F5BF99C918C9}"/>
              </a:ext>
            </a:extLst>
          </p:cNvPr>
          <p:cNvSpPr/>
          <p:nvPr/>
        </p:nvSpPr>
        <p:spPr>
          <a:xfrm>
            <a:off x="6679314" y="4187214"/>
            <a:ext cx="954506" cy="3529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</a:t>
            </a:r>
            <a:r>
              <a:rPr lang="ru-RU" sz="800" dirty="0"/>
              <a:t>4</a:t>
            </a:r>
          </a:p>
          <a:p>
            <a:pPr algn="ctr"/>
            <a:r>
              <a:rPr lang="en-US" sz="800" dirty="0"/>
              <a:t>{</a:t>
            </a:r>
            <a:r>
              <a:rPr lang="en-US" sz="800" dirty="0" err="1"/>
              <a:t>saw_run</a:t>
            </a:r>
            <a:r>
              <a:rPr lang="en-US" sz="800" dirty="0"/>
              <a:t>, start}</a:t>
            </a:r>
          </a:p>
        </p:txBody>
      </p:sp>
      <p:cxnSp>
        <p:nvCxnSpPr>
          <p:cNvPr id="67" name="Соединитель: изогнутый 66">
            <a:extLst>
              <a:ext uri="{FF2B5EF4-FFF2-40B4-BE49-F238E27FC236}">
                <a16:creationId xmlns:a16="http://schemas.microsoft.com/office/drawing/2014/main" id="{30ECAF1E-F85E-D9B1-A744-073C4E64FE43}"/>
              </a:ext>
            </a:extLst>
          </p:cNvPr>
          <p:cNvCxnSpPr>
            <a:cxnSpLocks/>
            <a:stCxn id="5" idx="3"/>
            <a:endCxn id="64" idx="1"/>
          </p:cNvCxnSpPr>
          <p:nvPr/>
        </p:nvCxnSpPr>
        <p:spPr>
          <a:xfrm>
            <a:off x="5593353" y="3318934"/>
            <a:ext cx="1085961" cy="104474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: скругленные углы 71">
            <a:extLst>
              <a:ext uri="{FF2B5EF4-FFF2-40B4-BE49-F238E27FC236}">
                <a16:creationId xmlns:a16="http://schemas.microsoft.com/office/drawing/2014/main" id="{48C64782-E344-D777-FE10-1935C858160B}"/>
              </a:ext>
            </a:extLst>
          </p:cNvPr>
          <p:cNvSpPr/>
          <p:nvPr/>
        </p:nvSpPr>
        <p:spPr>
          <a:xfrm>
            <a:off x="8092805" y="4945427"/>
            <a:ext cx="1364460" cy="3529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S5</a:t>
            </a:r>
            <a:endParaRPr lang="ru-RU" sz="800" dirty="0"/>
          </a:p>
          <a:p>
            <a:pPr algn="ctr"/>
            <a:r>
              <a:rPr lang="en-US" sz="800" dirty="0"/>
              <a:t>{start, contact}</a:t>
            </a:r>
          </a:p>
        </p:txBody>
      </p:sp>
      <p:cxnSp>
        <p:nvCxnSpPr>
          <p:cNvPr id="76" name="Соединитель: изогнутый 75">
            <a:extLst>
              <a:ext uri="{FF2B5EF4-FFF2-40B4-BE49-F238E27FC236}">
                <a16:creationId xmlns:a16="http://schemas.microsoft.com/office/drawing/2014/main" id="{3CAFD46A-3D82-4909-337A-B5402D573458}"/>
              </a:ext>
            </a:extLst>
          </p:cNvPr>
          <p:cNvCxnSpPr>
            <a:cxnSpLocks/>
            <a:stCxn id="64" idx="3"/>
            <a:endCxn id="72" idx="1"/>
          </p:cNvCxnSpPr>
          <p:nvPr/>
        </p:nvCxnSpPr>
        <p:spPr>
          <a:xfrm>
            <a:off x="7633820" y="4363677"/>
            <a:ext cx="458985" cy="7582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оединитель: изогнутый 80">
            <a:extLst>
              <a:ext uri="{FF2B5EF4-FFF2-40B4-BE49-F238E27FC236}">
                <a16:creationId xmlns:a16="http://schemas.microsoft.com/office/drawing/2014/main" id="{C2190FFC-D962-87AC-3654-B1D80C8BCF37}"/>
              </a:ext>
            </a:extLst>
          </p:cNvPr>
          <p:cNvCxnSpPr>
            <a:cxnSpLocks/>
            <a:stCxn id="72" idx="2"/>
            <a:endCxn id="9" idx="2"/>
          </p:cNvCxnSpPr>
          <p:nvPr/>
        </p:nvCxnSpPr>
        <p:spPr>
          <a:xfrm rot="5400000" flipH="1">
            <a:off x="4901090" y="1424408"/>
            <a:ext cx="1802956" cy="5944935"/>
          </a:xfrm>
          <a:prstGeom prst="curvedConnector3">
            <a:avLst>
              <a:gd name="adj1" fmla="val -126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Соединитель: изогнутый 86">
            <a:extLst>
              <a:ext uri="{FF2B5EF4-FFF2-40B4-BE49-F238E27FC236}">
                <a16:creationId xmlns:a16="http://schemas.microsoft.com/office/drawing/2014/main" id="{292DECDE-7D13-25CF-817D-D980C7ABF51B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3307353" y="3318934"/>
            <a:ext cx="1331494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Прямоугольник: скругленные углы 99">
            <a:extLst>
              <a:ext uri="{FF2B5EF4-FFF2-40B4-BE49-F238E27FC236}">
                <a16:creationId xmlns:a16="http://schemas.microsoft.com/office/drawing/2014/main" id="{3CF590B1-05E8-D3C3-C6F8-10BC549321CD}"/>
              </a:ext>
            </a:extLst>
          </p:cNvPr>
          <p:cNvSpPr/>
          <p:nvPr/>
        </p:nvSpPr>
        <p:spPr>
          <a:xfrm>
            <a:off x="8092805" y="4187214"/>
            <a:ext cx="1364461" cy="3529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</a:t>
            </a:r>
            <a:r>
              <a:rPr lang="ru-RU" sz="800" dirty="0"/>
              <a:t>6</a:t>
            </a:r>
          </a:p>
          <a:p>
            <a:pPr algn="ctr"/>
            <a:r>
              <a:rPr lang="en-US" sz="800" dirty="0"/>
              <a:t>{start, </a:t>
            </a:r>
            <a:r>
              <a:rPr lang="en-US" sz="800" dirty="0" err="1"/>
              <a:t>stop_disc</a:t>
            </a:r>
            <a:r>
              <a:rPr lang="en-US" sz="800" dirty="0"/>
              <a:t>}</a:t>
            </a:r>
          </a:p>
        </p:txBody>
      </p:sp>
      <p:cxnSp>
        <p:nvCxnSpPr>
          <p:cNvPr id="114" name="Соединитель: изогнутый 113">
            <a:extLst>
              <a:ext uri="{FF2B5EF4-FFF2-40B4-BE49-F238E27FC236}">
                <a16:creationId xmlns:a16="http://schemas.microsoft.com/office/drawing/2014/main" id="{D02D8BAE-8B1B-1416-E1AF-13747ED6E36D}"/>
              </a:ext>
            </a:extLst>
          </p:cNvPr>
          <p:cNvCxnSpPr>
            <a:cxnSpLocks/>
            <a:stCxn id="64" idx="3"/>
            <a:endCxn id="100" idx="1"/>
          </p:cNvCxnSpPr>
          <p:nvPr/>
        </p:nvCxnSpPr>
        <p:spPr>
          <a:xfrm>
            <a:off x="7633820" y="4363677"/>
            <a:ext cx="45898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: изогнутый 117">
            <a:extLst>
              <a:ext uri="{FF2B5EF4-FFF2-40B4-BE49-F238E27FC236}">
                <a16:creationId xmlns:a16="http://schemas.microsoft.com/office/drawing/2014/main" id="{98F9EEB9-4406-948C-2269-EEE9C25F04D5}"/>
              </a:ext>
            </a:extLst>
          </p:cNvPr>
          <p:cNvCxnSpPr>
            <a:cxnSpLocks/>
            <a:stCxn id="100" idx="0"/>
            <a:endCxn id="5" idx="3"/>
          </p:cNvCxnSpPr>
          <p:nvPr/>
        </p:nvCxnSpPr>
        <p:spPr>
          <a:xfrm rot="16200000" flipV="1">
            <a:off x="6750055" y="2162232"/>
            <a:ext cx="868280" cy="31816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Прямоугольник: скругленные углы 119">
            <a:extLst>
              <a:ext uri="{FF2B5EF4-FFF2-40B4-BE49-F238E27FC236}">
                <a16:creationId xmlns:a16="http://schemas.microsoft.com/office/drawing/2014/main" id="{8CD97875-4126-57E7-2CB9-530E05024A4E}"/>
              </a:ext>
            </a:extLst>
          </p:cNvPr>
          <p:cNvSpPr/>
          <p:nvPr/>
        </p:nvSpPr>
        <p:spPr>
          <a:xfrm>
            <a:off x="6679314" y="1002182"/>
            <a:ext cx="1364461" cy="3529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</a:t>
            </a:r>
            <a:r>
              <a:rPr lang="ru-RU" sz="800" dirty="0"/>
              <a:t>7</a:t>
            </a:r>
          </a:p>
          <a:p>
            <a:pPr algn="ctr"/>
            <a:r>
              <a:rPr lang="en-US" sz="800" dirty="0"/>
              <a:t>{</a:t>
            </a:r>
            <a:r>
              <a:rPr lang="en-US" sz="800" dirty="0" err="1"/>
              <a:t>saw_run</a:t>
            </a:r>
            <a:r>
              <a:rPr lang="en-US" sz="800" dirty="0"/>
              <a:t>, start, bypass}</a:t>
            </a:r>
          </a:p>
        </p:txBody>
      </p:sp>
      <p:cxnSp>
        <p:nvCxnSpPr>
          <p:cNvPr id="123" name="Соединитель: изогнутый 122">
            <a:extLst>
              <a:ext uri="{FF2B5EF4-FFF2-40B4-BE49-F238E27FC236}">
                <a16:creationId xmlns:a16="http://schemas.microsoft.com/office/drawing/2014/main" id="{EC22AC15-B431-0407-348A-58B6C0374E8F}"/>
              </a:ext>
            </a:extLst>
          </p:cNvPr>
          <p:cNvCxnSpPr>
            <a:cxnSpLocks/>
            <a:stCxn id="47" idx="3"/>
            <a:endCxn id="120" idx="1"/>
          </p:cNvCxnSpPr>
          <p:nvPr/>
        </p:nvCxnSpPr>
        <p:spPr>
          <a:xfrm flipV="1">
            <a:off x="5593353" y="1178645"/>
            <a:ext cx="1085961" cy="2676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Прямоугольник: скругленные углы 127">
            <a:extLst>
              <a:ext uri="{FF2B5EF4-FFF2-40B4-BE49-F238E27FC236}">
                <a16:creationId xmlns:a16="http://schemas.microsoft.com/office/drawing/2014/main" id="{A4D8BA67-481E-8B68-6883-91AECB8CE0B9}"/>
              </a:ext>
            </a:extLst>
          </p:cNvPr>
          <p:cNvSpPr/>
          <p:nvPr/>
        </p:nvSpPr>
        <p:spPr>
          <a:xfrm>
            <a:off x="8567381" y="2256478"/>
            <a:ext cx="1364461" cy="3529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S8</a:t>
            </a:r>
            <a:endParaRPr lang="ru-RU" sz="800" dirty="0"/>
          </a:p>
          <a:p>
            <a:pPr algn="ctr"/>
            <a:r>
              <a:rPr lang="en-US" sz="800" dirty="0"/>
              <a:t>{start, </a:t>
            </a:r>
            <a:r>
              <a:rPr lang="en-US" sz="800" dirty="0" err="1"/>
              <a:t>stop_disc</a:t>
            </a:r>
            <a:r>
              <a:rPr lang="en-US" sz="800" dirty="0"/>
              <a:t>, bypass}</a:t>
            </a:r>
          </a:p>
        </p:txBody>
      </p:sp>
      <p:cxnSp>
        <p:nvCxnSpPr>
          <p:cNvPr id="130" name="Соединитель: изогнутый 129">
            <a:extLst>
              <a:ext uri="{FF2B5EF4-FFF2-40B4-BE49-F238E27FC236}">
                <a16:creationId xmlns:a16="http://schemas.microsoft.com/office/drawing/2014/main" id="{5F82A93A-ECC1-1969-F02D-8871EAE0ABD7}"/>
              </a:ext>
            </a:extLst>
          </p:cNvPr>
          <p:cNvCxnSpPr>
            <a:cxnSpLocks/>
            <a:stCxn id="120" idx="3"/>
            <a:endCxn id="128" idx="0"/>
          </p:cNvCxnSpPr>
          <p:nvPr/>
        </p:nvCxnSpPr>
        <p:spPr>
          <a:xfrm>
            <a:off x="8043775" y="1178645"/>
            <a:ext cx="1205837" cy="10778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Соединитель: изогнутый 132">
            <a:extLst>
              <a:ext uri="{FF2B5EF4-FFF2-40B4-BE49-F238E27FC236}">
                <a16:creationId xmlns:a16="http://schemas.microsoft.com/office/drawing/2014/main" id="{BF834617-6E2A-9AEA-31BD-1DDB4220C7DD}"/>
              </a:ext>
            </a:extLst>
          </p:cNvPr>
          <p:cNvCxnSpPr>
            <a:cxnSpLocks/>
            <a:stCxn id="128" idx="1"/>
            <a:endCxn id="47" idx="2"/>
          </p:cNvCxnSpPr>
          <p:nvPr/>
        </p:nvCxnSpPr>
        <p:spPr>
          <a:xfrm rot="10800000">
            <a:off x="5116101" y="1357785"/>
            <a:ext cx="3451281" cy="10751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70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ED0B7-0EC4-43AA-855C-2473FB7C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4EFA662-847C-6495-738F-7060C4F0C5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z="2000" dirty="0"/>
                  <a:t>Система перейдет в режим ожидания только при отсутствии ошибок в электрике, кнопке в положении «</a:t>
                </a:r>
                <a:r>
                  <a:rPr lang="en-US" sz="2000" dirty="0"/>
                  <a:t>OFF</a:t>
                </a:r>
                <a:r>
                  <a:rPr lang="ru-RU" sz="2000" dirty="0"/>
                  <a:t>», диске правильного размера и корректно установленном картридже</a:t>
                </a:r>
                <a:br>
                  <a:rPr lang="ru-RU" sz="2000" dirty="0"/>
                </a:b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𝐺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𝑠𝑡𝑎𝑛𝑑𝑏𝑦</m:t>
                    </m:r>
                    <m:r>
                      <a:rPr lang="en-US" sz="2000" b="0" i="1" dirty="0" smtClean="0">
                        <a:latin typeface="Cambria Math"/>
                      </a:rPr>
                      <m:t>⇒ 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2000"/>
                          <m:t>¬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𝑒𝑟𝑟</m:t>
                        </m:r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ru-RU" sz="2000"/>
                          <m:t>∨</m:t>
                        </m:r>
                        <m:r>
                          <m:rPr>
                            <m:nor/>
                          </m:rPr>
                          <a:rPr lang="ru-RU" sz="2000" b="0" i="0" smtClean="0"/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ru-RU" sz="2000"/>
                          <m:t>∨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𝑑𝑖𝑠𝑐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ru-RU" sz="2000"/>
                          <m:t>∨</m:t>
                        </m:r>
                        <m:r>
                          <m:rPr>
                            <m:nor/>
                          </m:rPr>
                          <a:rPr lang="en-US" sz="2000" b="0" i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b="0" i="0" smtClean="0"/>
                          <m:t>cart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𝑙𝑜𝑐𝑘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000" b="0" dirty="0">
                  <a:ea typeface="Cambria Math"/>
                </a:endParaRPr>
              </a:p>
              <a:p>
                <a:r>
                  <a:rPr lang="ru-RU" sz="2000" dirty="0">
                    <a:ea typeface="Cambria Math"/>
                  </a:rPr>
                  <a:t>При срабатывании тормозного картриджа во время работы система может вернуться только в начальное состояние (питание отключено)</a:t>
                </a:r>
                <a:br>
                  <a:rPr lang="ru-RU" sz="2000" dirty="0"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𝐺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𝑝𝑜𝑤𝑒𝑟</m:t>
                    </m:r>
                    <m:r>
                      <a:rPr lang="en-US" sz="2000" b="0" i="1" dirty="0" smtClean="0">
                        <a:latin typeface="Cambria Math"/>
                      </a:rPr>
                      <m:t>⇒ 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ru-RU" sz="2000"/>
                          <m:t>∧</m:t>
                        </m:r>
                        <m:r>
                          <m:rPr>
                            <m:nor/>
                          </m:rPr>
                          <a:rPr lang="en-US" sz="2000" b="0" i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ca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𝑎𝑐𝑡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000" b="0" dirty="0">
                  <a:ea typeface="Cambria Math"/>
                </a:endParaRPr>
              </a:p>
              <a:p>
                <a:r>
                  <a:rPr lang="ru-RU" sz="2000" dirty="0">
                    <a:ea typeface="Cambria Math"/>
                  </a:rPr>
                  <a:t>Если во время работы оказалось, что материал слишком влажный, то система может вернуться только в начальное состояние (питание отключено)</a:t>
                </a:r>
                <a:br>
                  <a:rPr lang="ru-RU" sz="2000" dirty="0"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𝐺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𝑝𝑜𝑤𝑒𝑟</m:t>
                    </m:r>
                    <m:r>
                      <a:rPr lang="en-US" sz="2000" b="0" i="1" dirty="0" smtClean="0">
                        <a:latin typeface="Cambria Math"/>
                      </a:rPr>
                      <m:t>⇒ 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ru-RU" sz="2000"/>
                          <m:t>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𝑤𝑒𝑡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000" b="0" dirty="0">
                  <a:ea typeface="Cambria Math"/>
                </a:endParaRPr>
              </a:p>
              <a:p>
                <a:r>
                  <a:rPr lang="ru-RU" sz="2000" dirty="0">
                    <a:ea typeface="Cambria Math"/>
                  </a:rPr>
                  <a:t>Если во время работы в любом режиме (стандартном или </a:t>
                </a:r>
                <a:r>
                  <a:rPr lang="en-US" sz="2000" dirty="0">
                    <a:ea typeface="Cambria Math"/>
                  </a:rPr>
                  <a:t>Bypass</a:t>
                </a:r>
                <a:r>
                  <a:rPr lang="ru-RU" sz="2000" dirty="0">
                    <a:ea typeface="Cambria Math"/>
                  </a:rPr>
                  <a:t>) пила застопорилась, то система может вернуться только в начальное состояние (питание отключено) для сброса состояния</a:t>
                </a:r>
                <a:br>
                  <a:rPr lang="ru-RU" sz="2000" dirty="0"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𝐺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𝑝𝑜𝑤𝑒𝑟</m:t>
                    </m:r>
                    <m:r>
                      <a:rPr lang="en-US" sz="2000" b="0" i="1" dirty="0" smtClean="0">
                        <a:latin typeface="Cambria Math"/>
                      </a:rPr>
                      <m:t>⇒ 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ru-RU" sz="2000"/>
                          <m:t>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𝑠𝑡𝑜𝑝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𝑑𝑖𝑠𝑐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000" b="0" dirty="0">
                  <a:ea typeface="Cambria Math"/>
                </a:endParaRPr>
              </a:p>
              <a:p>
                <a:endParaRPr lang="en-US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4EFA662-847C-6495-738F-7060C4F0C5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1090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489</Words>
  <Application>Microsoft Office PowerPoint</Application>
  <PresentationFormat>Широкоэкранный</PresentationFormat>
  <Paragraphs>70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Тема Office</vt:lpstr>
      <vt:lpstr>Структура Крипке циркулярной пилы</vt:lpstr>
      <vt:lpstr>Презентация PowerPoint</vt:lpstr>
      <vt:lpstr>Презентация PowerPoint</vt:lpstr>
      <vt:lpstr>Пространство состояний</vt:lpstr>
      <vt:lpstr>Презентация PowerPoint</vt:lpstr>
      <vt:lpstr>Safety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Структура Крипке циркулярной пилы</dc:title>
  <dc:creator>Антон Оклей</dc:creator>
  <cp:lastModifiedBy>Антон Оклей</cp:lastModifiedBy>
  <cp:revision>10</cp:revision>
  <dcterms:created xsi:type="dcterms:W3CDTF">2023-11-09T11:51:10Z</dcterms:created>
  <dcterms:modified xsi:type="dcterms:W3CDTF">2023-12-18T19:18:51Z</dcterms:modified>
</cp:coreProperties>
</file>