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8288000" cy="10287000"/>
  <p:notesSz cx="6858000" cy="9144000"/>
  <p:embeddedFontLst>
    <p:embeddedFont>
      <p:font typeface="Arimo" panose="020B0604020202020204" charset="0"/>
      <p:regular r:id="rId25"/>
    </p:embeddedFont>
    <p:embeddedFont>
      <p:font typeface="Arimo Bold" panose="020B0604020202020204" charset="0"/>
      <p:regular r:id="rId26"/>
    </p:embeddedFont>
    <p:embeddedFont>
      <p:font typeface="Fira Sans" panose="020B0503050000020004" pitchFamily="34" charset="0"/>
      <p:regular r:id="rId27"/>
    </p:embeddedFont>
    <p:embeddedFont>
      <p:font typeface="Open Sans 1" panose="020B0604020202020204" charset="0"/>
      <p:regular r:id="rId28"/>
    </p:embeddedFont>
    <p:embeddedFont>
      <p:font typeface="Open Sans 1 Bold" panose="020B0604020202020204" charset="0"/>
      <p:regular r:id="rId29"/>
    </p:embeddedFont>
    <p:embeddedFont>
      <p:font typeface="Open Sans 2" panose="020B0604020202020204" charset="0"/>
      <p:regular r:id="rId30"/>
    </p:embeddedFont>
    <p:embeddedFont>
      <p:font typeface="Open Sans 2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8001000" y="5195888"/>
            <a:ext cx="10287000" cy="952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8001000" y="3317348"/>
            <a:ext cx="7131555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319"/>
              </a:lnSpc>
              <a:spcBef>
                <a:spcPct val="0"/>
              </a:spcBef>
            </a:pPr>
            <a:r>
              <a:rPr lang="en-US" sz="8599" u="none">
                <a:solidFill>
                  <a:srgbClr val="FFFFFF"/>
                </a:solidFill>
                <a:latin typeface="Arimo Bold"/>
              </a:rPr>
              <a:t>Hidro Control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01000" y="5831568"/>
            <a:ext cx="7648151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49"/>
              </a:lnSpc>
              <a:spcBef>
                <a:spcPct val="0"/>
              </a:spcBef>
            </a:pPr>
            <a:r>
              <a:rPr lang="en-US" sz="2699" u="none">
                <a:solidFill>
                  <a:srgbClr val="FFFFFF"/>
                </a:solidFill>
                <a:latin typeface="Fira Sans"/>
              </a:rPr>
              <a:t>Projeto Integrador: Arquitetura Orientada a Serviços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2691096" y="1103095"/>
            <a:ext cx="9331676" cy="8080810"/>
            <a:chOff x="0" y="0"/>
            <a:chExt cx="4282440" cy="3708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>
                <a:alphaModFix amt="80000"/>
              </a:blip>
              <a:stretch>
                <a:fillRect t="-5613" b="-101287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20947" y="2978831"/>
            <a:ext cx="11040917" cy="6279469"/>
          </a:xfrm>
          <a:custGeom>
            <a:avLst/>
            <a:gdLst/>
            <a:ahLst/>
            <a:cxnLst/>
            <a:rect l="l" t="t" r="r" b="b"/>
            <a:pathLst>
              <a:path w="11040917" h="6279469">
                <a:moveTo>
                  <a:pt x="0" y="0"/>
                </a:moveTo>
                <a:lnTo>
                  <a:pt x="11040917" y="0"/>
                </a:lnTo>
                <a:lnTo>
                  <a:pt x="11040917" y="6279469"/>
                </a:lnTo>
                <a:lnTo>
                  <a:pt x="0" y="6279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26106" y="419100"/>
            <a:ext cx="1623060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1 Bold"/>
              </a:rPr>
              <a:t>Desenvolvimento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03758" y="1533525"/>
            <a:ext cx="1295878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2 Bold"/>
              </a:rPr>
              <a:t>Conexão com banco de dados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84858"/>
            <a:ext cx="8049460" cy="8049460"/>
          </a:xfrm>
          <a:custGeom>
            <a:avLst/>
            <a:gdLst/>
            <a:ahLst/>
            <a:cxnLst/>
            <a:rect l="l" t="t" r="r" b="b"/>
            <a:pathLst>
              <a:path w="8049460" h="8049460">
                <a:moveTo>
                  <a:pt x="0" y="0"/>
                </a:moveTo>
                <a:lnTo>
                  <a:pt x="8049460" y="0"/>
                </a:lnTo>
                <a:lnTo>
                  <a:pt x="8049460" y="8049460"/>
                </a:lnTo>
                <a:lnTo>
                  <a:pt x="0" y="8049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769739" y="2322480"/>
            <a:ext cx="6052875" cy="6052851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5490" r="-26143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609065" y="1551985"/>
            <a:ext cx="665023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Open Sans 1 Bold"/>
              </a:rPr>
              <a:t>Microserviços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43696" y="3294036"/>
            <a:ext cx="6615604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99"/>
              </a:lnSpc>
            </a:pPr>
            <a:r>
              <a:rPr lang="en-US" sz="3999">
                <a:solidFill>
                  <a:srgbClr val="FFFFFF"/>
                </a:solidFill>
                <a:latin typeface="Open Sans 1 Bold"/>
              </a:rPr>
              <a:t>Acessibilidade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09065" y="4713639"/>
            <a:ext cx="6650235" cy="350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10"/>
              </a:lnSpc>
            </a:pPr>
            <a:r>
              <a:rPr lang="en-US" sz="2700">
                <a:solidFill>
                  <a:srgbClr val="FFFFFF"/>
                </a:solidFill>
                <a:latin typeface="Open Sans 1"/>
              </a:rPr>
              <a:t>Lei nº 10.098 Essa lei foi regulamentada pelo Decreto nº 5.296, de 2 de dezembro de 2004. Este decreto representou um grande avanço, pois estabelece, no seu conceito de acessibilidade, a “utilização, com segurança e autonomia, […] dos dispositivos, sistemas e meios de comunicação e informação”.</a:t>
            </a:r>
          </a:p>
        </p:txBody>
      </p:sp>
      <p:sp>
        <p:nvSpPr>
          <p:cNvPr id="8" name="AutoShape 8"/>
          <p:cNvSpPr/>
          <p:nvPr/>
        </p:nvSpPr>
        <p:spPr>
          <a:xfrm>
            <a:off x="10609065" y="4666199"/>
            <a:ext cx="6650235" cy="0"/>
          </a:xfrm>
          <a:prstGeom prst="line">
            <a:avLst/>
          </a:prstGeom>
          <a:ln w="9525" cap="rnd">
            <a:solidFill>
              <a:srgbClr val="004C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84858"/>
            <a:ext cx="8049460" cy="8049460"/>
          </a:xfrm>
          <a:custGeom>
            <a:avLst/>
            <a:gdLst/>
            <a:ahLst/>
            <a:cxnLst/>
            <a:rect l="l" t="t" r="r" b="b"/>
            <a:pathLst>
              <a:path w="8049460" h="8049460">
                <a:moveTo>
                  <a:pt x="0" y="0"/>
                </a:moveTo>
                <a:lnTo>
                  <a:pt x="8049460" y="0"/>
                </a:lnTo>
                <a:lnTo>
                  <a:pt x="8049460" y="8049460"/>
                </a:lnTo>
                <a:lnTo>
                  <a:pt x="0" y="8049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769739" y="2322480"/>
            <a:ext cx="6052875" cy="6052851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83" r="-483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AutoShape 5"/>
          <p:cNvSpPr/>
          <p:nvPr/>
        </p:nvSpPr>
        <p:spPr>
          <a:xfrm>
            <a:off x="10609065" y="4666199"/>
            <a:ext cx="6650235" cy="0"/>
          </a:xfrm>
          <a:prstGeom prst="line">
            <a:avLst/>
          </a:prstGeom>
          <a:ln w="9525" cap="rnd">
            <a:solidFill>
              <a:srgbClr val="004C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0609065" y="1551985"/>
            <a:ext cx="665023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Open Sans 1 Bold"/>
              </a:rPr>
              <a:t>Microserviços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43696" y="3294036"/>
            <a:ext cx="6615604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99"/>
              </a:lnSpc>
            </a:pPr>
            <a:r>
              <a:rPr lang="en-US" sz="3999">
                <a:solidFill>
                  <a:srgbClr val="FFFFFF"/>
                </a:solidFill>
                <a:latin typeface="Open Sans 1 Bold"/>
              </a:rPr>
              <a:t>Whats’ App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9065" y="4932714"/>
            <a:ext cx="6650235" cy="307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10"/>
              </a:lnSpc>
            </a:pPr>
            <a:r>
              <a:rPr lang="en-US" sz="2700">
                <a:solidFill>
                  <a:srgbClr val="FFFFFF"/>
                </a:solidFill>
                <a:latin typeface="Open Sans 1"/>
              </a:rPr>
              <a:t>Um dos microserviços utilizados em questão remete a possibilidade de contato do usuário via número de ‘What’s App’, visto que as organizações adotam modelos de contato que aproxime o usuário da organização, criando um elo de confiança para com o mesmo.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5984875" y="0"/>
            <a:ext cx="0" cy="1039500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8589988" y="6378510"/>
            <a:ext cx="1108025" cy="1038824"/>
            <a:chOff x="0" y="0"/>
            <a:chExt cx="1477366" cy="138509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3122" b="3122"/>
            <a:stretch>
              <a:fillRect/>
            </a:stretch>
          </p:blipFill>
          <p:spPr>
            <a:xfrm>
              <a:off x="0" y="0"/>
              <a:ext cx="1477366" cy="13850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8589988" y="3847858"/>
            <a:ext cx="1108025" cy="1038824"/>
            <a:chOff x="0" y="0"/>
            <a:chExt cx="1477366" cy="138509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 l="44" r="44"/>
            <a:stretch>
              <a:fillRect/>
            </a:stretch>
          </p:blipFill>
          <p:spPr>
            <a:xfrm>
              <a:off x="0" y="0"/>
              <a:ext cx="1477366" cy="1385098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8589988" y="1729159"/>
            <a:ext cx="1108025" cy="1038824"/>
            <a:chOff x="0" y="0"/>
            <a:chExt cx="1477366" cy="138509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 t="905" b="905"/>
            <a:stretch>
              <a:fillRect/>
            </a:stretch>
          </p:blipFill>
          <p:spPr>
            <a:xfrm>
              <a:off x="0" y="0"/>
              <a:ext cx="1477366" cy="1385098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10790758" y="1296961"/>
            <a:ext cx="6209679" cy="1903220"/>
            <a:chOff x="0" y="0"/>
            <a:chExt cx="8279572" cy="25376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02502"/>
              <a:ext cx="8279572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00"/>
                </a:lnSpc>
                <a:spcBef>
                  <a:spcPct val="0"/>
                </a:spcBef>
              </a:pPr>
              <a:r>
                <a:rPr lang="en-US" sz="2000" u="none" strike="noStrike">
                  <a:solidFill>
                    <a:srgbClr val="FFFFFF"/>
                  </a:solidFill>
                  <a:latin typeface="Open Sans 1"/>
                </a:rPr>
                <a:t>Para nosso desenvolvimento de um código estruturado para construção de uma página web, utilizamos o HTML como nossa ferramenta principal para estruturação e criação da plataforma.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5725"/>
              <a:ext cx="8279572" cy="523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sz="3000" u="none" strike="noStrike">
                  <a:solidFill>
                    <a:srgbClr val="FFFFFF"/>
                  </a:solidFill>
                  <a:latin typeface="Open Sans 1 Bold"/>
                </a:rPr>
                <a:t>HTML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4300" y="1888079"/>
            <a:ext cx="4366971" cy="71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60"/>
              </a:lnSpc>
            </a:pPr>
            <a:r>
              <a:rPr lang="en-US" sz="5845" u="none" strike="noStrike">
                <a:solidFill>
                  <a:srgbClr val="FFFFFF"/>
                </a:solidFill>
                <a:latin typeface="Open Sans 1 Bold"/>
              </a:rPr>
              <a:t>Tecnologias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920797" y="6157969"/>
            <a:ext cx="6249698" cy="1788920"/>
            <a:chOff x="0" y="0"/>
            <a:chExt cx="8332931" cy="238522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21552"/>
              <a:ext cx="8332931" cy="1463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75"/>
                </a:lnSpc>
                <a:spcBef>
                  <a:spcPct val="0"/>
                </a:spcBef>
              </a:pPr>
              <a:r>
                <a:rPr lang="en-US" sz="1812" u="none" strike="noStrike">
                  <a:solidFill>
                    <a:srgbClr val="FFFFFF"/>
                  </a:solidFill>
                  <a:latin typeface="Open Sans 1"/>
                </a:rPr>
                <a:t>Uma linguagem de programação amplamente utilizada no desenvolvimento web. Ao contrário do HTML e CSS, que são linguagens de marcação e estilo, respectivamente, o JavaScript é uma linguagem de programação de alto nível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5725"/>
              <a:ext cx="8332931" cy="523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sz="3000" u="none" strike="noStrike">
                  <a:solidFill>
                    <a:srgbClr val="FFFFFF"/>
                  </a:solidFill>
                  <a:latin typeface="Open Sans 1 Bold"/>
                </a:rPr>
                <a:t>CSS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90758" y="4357744"/>
            <a:ext cx="701177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Uma linguagem de programação amplamente utilizada no desenvolvimento web. Ao contrário do HTML e CSS, que são linguagens de marcação e estilo, respectivamente, o JavaScript é uma linguagem de programação de alto nível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90758" y="3600208"/>
            <a:ext cx="1927357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JavaScript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5984875" y="0"/>
            <a:ext cx="0" cy="1039500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8589988" y="4624088"/>
            <a:ext cx="1108025" cy="1038824"/>
            <a:chOff x="0" y="0"/>
            <a:chExt cx="1477366" cy="138509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5557" r="5557"/>
            <a:stretch>
              <a:fillRect/>
            </a:stretch>
          </p:blipFill>
          <p:spPr>
            <a:xfrm>
              <a:off x="0" y="0"/>
              <a:ext cx="1477366" cy="13850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8589988" y="1729159"/>
            <a:ext cx="1108025" cy="1038824"/>
            <a:chOff x="0" y="0"/>
            <a:chExt cx="1477366" cy="138509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 t="3122" b="3122"/>
            <a:stretch>
              <a:fillRect/>
            </a:stretch>
          </p:blipFill>
          <p:spPr>
            <a:xfrm>
              <a:off x="0" y="0"/>
              <a:ext cx="1477366" cy="1385098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1012038" y="1514547"/>
            <a:ext cx="6209679" cy="1331720"/>
            <a:chOff x="0" y="0"/>
            <a:chExt cx="8279572" cy="1775627"/>
          </a:xfrm>
        </p:grpSpPr>
        <p:sp>
          <p:nvSpPr>
            <p:cNvPr id="9" name="TextBox 9"/>
            <p:cNvSpPr txBox="1"/>
            <p:nvPr/>
          </p:nvSpPr>
          <p:spPr>
            <a:xfrm>
              <a:off x="0" y="873927"/>
              <a:ext cx="8279572" cy="901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 1"/>
                </a:rPr>
                <a:t>O PHP é uma linguagem de programação voltada  para desenvolvimento de sites e aplicações web.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8279572" cy="523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Open Sans 1 Bold"/>
                </a:rPr>
                <a:t>PHP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84300" y="1888079"/>
            <a:ext cx="4366971" cy="71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60"/>
              </a:lnSpc>
            </a:pPr>
            <a:r>
              <a:rPr lang="en-US" sz="5845" u="none" strike="noStrike">
                <a:solidFill>
                  <a:srgbClr val="FFFFFF"/>
                </a:solidFill>
                <a:latin typeface="Open Sans 1 Bold"/>
              </a:rPr>
              <a:t>Tecnologias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12038" y="4563446"/>
            <a:ext cx="5767119" cy="170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0"/>
              </a:lnSpc>
            </a:pPr>
            <a:r>
              <a:rPr lang="en-US" sz="2000">
                <a:solidFill>
                  <a:srgbClr val="FFFFFF"/>
                </a:solidFill>
                <a:latin typeface="Open Sans 1"/>
              </a:rPr>
              <a:t>O banco de dados usado no projeto é o MySQL, que é um banco relacional da categoria RDBMS (sistemas de gerenciamento de banco de dados relacional). Optamos pela utilização desse banco pelas amplas ferramentas e sua versatilidade.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12038" y="3848472"/>
            <a:ext cx="131259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MySQL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8234" y="3703475"/>
            <a:ext cx="5094431" cy="1977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6"/>
              </a:lnSpc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Arquitetura</a:t>
            </a:r>
          </a:p>
          <a:p>
            <a:pPr marL="0" lvl="0" indent="0" algn="l">
              <a:lnSpc>
                <a:spcPts val="7746"/>
              </a:lnSpc>
              <a:spcBef>
                <a:spcPct val="0"/>
              </a:spcBef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Empresarial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09398" y="1684873"/>
            <a:ext cx="10949902" cy="323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5"/>
              </a:lnSpc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Organização: A organização será composta por departamentos dedicados ao desenvolvimento de tecnologia, análise de dados, educação e conscientização, operações e suporte</a:t>
            </a:r>
          </a:p>
          <a:p>
            <a:pPr algn="just">
              <a:lnSpc>
                <a:spcPts val="4345"/>
              </a:lnSpc>
            </a:pPr>
            <a:endParaRPr lang="en-US" sz="2896">
              <a:solidFill>
                <a:srgbClr val="FFFFFF"/>
              </a:solidFill>
              <a:latin typeface="Open Sans 1"/>
            </a:endParaRPr>
          </a:p>
          <a:p>
            <a:pPr marL="0" lvl="0" indent="0" algn="just">
              <a:lnSpc>
                <a:spcPts val="4345"/>
              </a:lnSpc>
              <a:spcBef>
                <a:spcPct val="0"/>
              </a:spcBef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Governança: Governança coorporativa, politicas de sustentabilidade, transparência e relatórios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95626" y="5556096"/>
            <a:ext cx="10963674" cy="302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2"/>
              </a:lnSpc>
            </a:pPr>
            <a:r>
              <a:rPr lang="en-US" sz="2721">
                <a:solidFill>
                  <a:srgbClr val="FFFFFF"/>
                </a:solidFill>
                <a:latin typeface="Open Sans 1"/>
              </a:rPr>
              <a:t>Modelo de Negócios: Venda de tecnologia, serviços de assinatura, Educação e consultoria </a:t>
            </a:r>
          </a:p>
          <a:p>
            <a:pPr algn="just">
              <a:lnSpc>
                <a:spcPts val="4082"/>
              </a:lnSpc>
            </a:pPr>
            <a:endParaRPr lang="en-US" sz="2721">
              <a:solidFill>
                <a:srgbClr val="FFFFFF"/>
              </a:solidFill>
              <a:latin typeface="Open Sans 1"/>
            </a:endParaRPr>
          </a:p>
          <a:p>
            <a:pPr algn="just">
              <a:lnSpc>
                <a:spcPts val="4082"/>
              </a:lnSpc>
            </a:pPr>
            <a:r>
              <a:rPr lang="en-US" sz="2721">
                <a:solidFill>
                  <a:srgbClr val="FFFFFF"/>
                </a:solidFill>
                <a:latin typeface="Open Sans 1"/>
              </a:rPr>
              <a:t>Processo de negócios: Desenvolvimento do produto, gestão de dados, suporte ao cliente </a:t>
            </a:r>
          </a:p>
          <a:p>
            <a:pPr marL="0" lvl="0" indent="0" algn="just">
              <a:lnSpc>
                <a:spcPts val="4082"/>
              </a:lnSpc>
              <a:spcBef>
                <a:spcPct val="0"/>
              </a:spcBef>
            </a:pPr>
            <a:endParaRPr lang="en-US" sz="2721">
              <a:solidFill>
                <a:srgbClr val="FFFFFF"/>
              </a:solidFill>
              <a:latin typeface="Open Sans 1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09398" y="653895"/>
            <a:ext cx="6546748" cy="74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02"/>
              </a:lnSpc>
              <a:spcBef>
                <a:spcPct val="0"/>
              </a:spcBef>
            </a:pPr>
            <a:r>
              <a:rPr lang="en-US" sz="4918">
                <a:solidFill>
                  <a:srgbClr val="FFFFFF"/>
                </a:solidFill>
                <a:latin typeface="Open Sans 1 Bold"/>
              </a:rPr>
              <a:t>Camada de negócios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3037" y="3688431"/>
            <a:ext cx="5094431" cy="1977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6"/>
              </a:lnSpc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Arquitetura</a:t>
            </a:r>
          </a:p>
          <a:p>
            <a:pPr marL="0" lvl="0" indent="0" algn="l">
              <a:lnSpc>
                <a:spcPts val="7746"/>
              </a:lnSpc>
              <a:spcBef>
                <a:spcPct val="0"/>
              </a:spcBef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Empresarial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61666" y="3286478"/>
            <a:ext cx="11241262" cy="36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52"/>
              </a:lnSpc>
            </a:pPr>
            <a:r>
              <a:rPr lang="en-US" sz="2768">
                <a:solidFill>
                  <a:srgbClr val="FFFFFF"/>
                </a:solidFill>
                <a:latin typeface="Open Sans 1 Bold"/>
              </a:rPr>
              <a:t>Curto prazo:</a:t>
            </a:r>
            <a:r>
              <a:rPr lang="en-US" sz="2768">
                <a:solidFill>
                  <a:srgbClr val="FFFFFF"/>
                </a:solidFill>
                <a:latin typeface="Open Sans 1"/>
              </a:rPr>
              <a:t> Lancçamento, estabelecer parceria, engajamento do usuário </a:t>
            </a:r>
          </a:p>
          <a:p>
            <a:pPr algn="just">
              <a:lnSpc>
                <a:spcPts val="4152"/>
              </a:lnSpc>
            </a:pPr>
            <a:endParaRPr lang="en-US" sz="2768">
              <a:solidFill>
                <a:srgbClr val="FFFFFF"/>
              </a:solidFill>
              <a:latin typeface="Open Sans 1"/>
            </a:endParaRPr>
          </a:p>
          <a:p>
            <a:pPr algn="just">
              <a:lnSpc>
                <a:spcPts val="4152"/>
              </a:lnSpc>
            </a:pPr>
            <a:r>
              <a:rPr lang="en-US" sz="2768">
                <a:solidFill>
                  <a:srgbClr val="FFFFFF"/>
                </a:solidFill>
                <a:latin typeface="Open Sans 1 Bold"/>
              </a:rPr>
              <a:t>Médio prazo:</a:t>
            </a:r>
            <a:r>
              <a:rPr lang="en-US" sz="2768">
                <a:solidFill>
                  <a:srgbClr val="FFFFFF"/>
                </a:solidFill>
                <a:latin typeface="Open Sans 1"/>
              </a:rPr>
              <a:t> expansão de mercado, inovação contínua (processos e negócios) </a:t>
            </a:r>
          </a:p>
          <a:p>
            <a:pPr algn="just">
              <a:lnSpc>
                <a:spcPts val="4152"/>
              </a:lnSpc>
            </a:pPr>
            <a:endParaRPr lang="en-US" sz="2768">
              <a:solidFill>
                <a:srgbClr val="FFFFFF"/>
              </a:solidFill>
              <a:latin typeface="Open Sans 1"/>
            </a:endParaRPr>
          </a:p>
          <a:p>
            <a:pPr marL="0" lvl="0" indent="0" algn="just">
              <a:lnSpc>
                <a:spcPts val="4152"/>
              </a:lnSpc>
              <a:spcBef>
                <a:spcPct val="0"/>
              </a:spcBef>
            </a:pPr>
            <a:r>
              <a:rPr lang="en-US" sz="2768">
                <a:solidFill>
                  <a:srgbClr val="FFFFFF"/>
                </a:solidFill>
                <a:latin typeface="Open Sans 1 Bold"/>
              </a:rPr>
              <a:t>Longo prazo</a:t>
            </a:r>
            <a:r>
              <a:rPr lang="en-US" sz="2768">
                <a:solidFill>
                  <a:srgbClr val="FFFFFF"/>
                </a:solidFill>
                <a:latin typeface="Open Sans 1"/>
              </a:rPr>
              <a:t>; Impacto ambiental, Integração com setor público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61666" y="1028700"/>
            <a:ext cx="8426159" cy="74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02"/>
              </a:lnSpc>
              <a:spcBef>
                <a:spcPct val="0"/>
              </a:spcBef>
            </a:pPr>
            <a:r>
              <a:rPr lang="en-US" sz="4918">
                <a:solidFill>
                  <a:srgbClr val="FFFFFF"/>
                </a:solidFill>
                <a:latin typeface="Open Sans 1 Bold"/>
              </a:rPr>
              <a:t>Estratégia de Negócios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8234" y="3703475"/>
            <a:ext cx="5094431" cy="1977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6"/>
              </a:lnSpc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Arquitetura</a:t>
            </a:r>
          </a:p>
          <a:p>
            <a:pPr marL="0" lvl="0" indent="0" algn="l">
              <a:lnSpc>
                <a:spcPts val="7746"/>
              </a:lnSpc>
              <a:spcBef>
                <a:spcPct val="0"/>
              </a:spcBef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Empresarial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09398" y="1684873"/>
            <a:ext cx="10949902" cy="3775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5"/>
              </a:lnSpc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O desenvolvimento da aplicação fora projetado para ser um sistema de gestão integrada, entre a </a:t>
            </a:r>
          </a:p>
          <a:p>
            <a:pPr algn="just">
              <a:lnSpc>
                <a:spcPts val="4345"/>
              </a:lnSpc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camada WEB e o Banco de dados</a:t>
            </a:r>
          </a:p>
          <a:p>
            <a:pPr algn="just">
              <a:lnSpc>
                <a:spcPts val="4345"/>
              </a:lnSpc>
            </a:pPr>
            <a:endParaRPr lang="en-US" sz="2896">
              <a:solidFill>
                <a:srgbClr val="FFFFFF"/>
              </a:solidFill>
              <a:latin typeface="Open Sans 1"/>
            </a:endParaRPr>
          </a:p>
          <a:p>
            <a:pPr algn="just">
              <a:lnSpc>
                <a:spcPts val="4345"/>
              </a:lnSpc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Plataforma Interativa</a:t>
            </a:r>
          </a:p>
          <a:p>
            <a:pPr algn="just">
              <a:lnSpc>
                <a:spcPts val="4345"/>
              </a:lnSpc>
            </a:pPr>
            <a:endParaRPr lang="en-US" sz="2896">
              <a:solidFill>
                <a:srgbClr val="FFFFFF"/>
              </a:solidFill>
              <a:latin typeface="Open Sans 1"/>
            </a:endParaRPr>
          </a:p>
          <a:p>
            <a:pPr marL="0" lvl="0" indent="0" algn="just">
              <a:lnSpc>
                <a:spcPts val="4345"/>
              </a:lnSpc>
              <a:spcBef>
                <a:spcPct val="0"/>
              </a:spcBef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Integração de Tecnologias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09398" y="5889332"/>
            <a:ext cx="10963674" cy="302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2"/>
              </a:lnSpc>
            </a:pPr>
            <a:r>
              <a:rPr lang="en-US" sz="2721">
                <a:solidFill>
                  <a:srgbClr val="FFFFFF"/>
                </a:solidFill>
                <a:latin typeface="Open Sans 1"/>
              </a:rPr>
              <a:t>Frontend</a:t>
            </a:r>
          </a:p>
          <a:p>
            <a:pPr algn="just">
              <a:lnSpc>
                <a:spcPts val="4082"/>
              </a:lnSpc>
            </a:pPr>
            <a:r>
              <a:rPr lang="en-US" sz="2721">
                <a:solidFill>
                  <a:srgbClr val="FFFFFF"/>
                </a:solidFill>
                <a:latin typeface="Open Sans 1"/>
              </a:rPr>
              <a:t>Linguagens: HTML5, CSS3 e JavaScript para construir interfaces de usuário interativas e acessíveis.</a:t>
            </a:r>
          </a:p>
          <a:p>
            <a:pPr algn="just">
              <a:lnSpc>
                <a:spcPts val="4082"/>
              </a:lnSpc>
            </a:pPr>
            <a:endParaRPr lang="en-US" sz="2721">
              <a:solidFill>
                <a:srgbClr val="FFFFFF"/>
              </a:solidFill>
              <a:latin typeface="Open Sans 1"/>
            </a:endParaRPr>
          </a:p>
          <a:p>
            <a:pPr algn="just">
              <a:lnSpc>
                <a:spcPts val="4082"/>
              </a:lnSpc>
            </a:pPr>
            <a:r>
              <a:rPr lang="en-US" sz="2721">
                <a:solidFill>
                  <a:srgbClr val="FFFFFF"/>
                </a:solidFill>
                <a:latin typeface="Open Sans 1"/>
              </a:rPr>
              <a:t>Backend</a:t>
            </a:r>
          </a:p>
          <a:p>
            <a:pPr marL="0" lvl="0" indent="0" algn="just">
              <a:lnSpc>
                <a:spcPts val="4082"/>
              </a:lnSpc>
              <a:spcBef>
                <a:spcPct val="0"/>
              </a:spcBef>
            </a:pPr>
            <a:r>
              <a:rPr lang="en-US" sz="2721">
                <a:solidFill>
                  <a:srgbClr val="FFFFFF"/>
                </a:solidFill>
                <a:latin typeface="Open Sans 1"/>
              </a:rPr>
              <a:t>Banco de Dados: Bancos de dados relacionais como MySQL.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09398" y="516163"/>
            <a:ext cx="8983021" cy="74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02"/>
              </a:lnSpc>
              <a:spcBef>
                <a:spcPct val="0"/>
              </a:spcBef>
            </a:pPr>
            <a:r>
              <a:rPr lang="en-US" sz="4918">
                <a:solidFill>
                  <a:srgbClr val="FFFFFF"/>
                </a:solidFill>
                <a:latin typeface="Open Sans 1 Bold"/>
              </a:rPr>
              <a:t>Camada de Aplicação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8234" y="3703475"/>
            <a:ext cx="5094431" cy="1977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6"/>
              </a:lnSpc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Arquitetura</a:t>
            </a:r>
          </a:p>
          <a:p>
            <a:pPr marL="0" lvl="0" indent="0" algn="l">
              <a:lnSpc>
                <a:spcPts val="7746"/>
              </a:lnSpc>
              <a:spcBef>
                <a:spcPct val="0"/>
              </a:spcBef>
            </a:pPr>
            <a:r>
              <a:rPr lang="en-US" sz="6455">
                <a:solidFill>
                  <a:srgbClr val="FFFFFF"/>
                </a:solidFill>
                <a:latin typeface="Open Sans 1 Bold"/>
              </a:rPr>
              <a:t>Empresarial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09398" y="1684873"/>
            <a:ext cx="10949902" cy="2147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5"/>
              </a:lnSpc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A camada de dados define as estruturas de dados, bem como a gestão e o compartilhamento </a:t>
            </a:r>
          </a:p>
          <a:p>
            <a:pPr algn="just">
              <a:lnSpc>
                <a:spcPts val="4345"/>
              </a:lnSpc>
            </a:pPr>
            <a:r>
              <a:rPr lang="en-US" sz="2896">
                <a:solidFill>
                  <a:srgbClr val="FFFFFF"/>
                </a:solidFill>
                <a:latin typeface="Open Sans 1"/>
              </a:rPr>
              <a:t>dos dados coletados e processados.</a:t>
            </a:r>
          </a:p>
          <a:p>
            <a:pPr marL="0" lvl="0" indent="0" algn="just">
              <a:lnSpc>
                <a:spcPts val="4345"/>
              </a:lnSpc>
              <a:spcBef>
                <a:spcPct val="0"/>
              </a:spcBef>
            </a:pPr>
            <a:endParaRPr lang="en-US" sz="2896">
              <a:solidFill>
                <a:srgbClr val="FFFFFF"/>
              </a:solidFill>
              <a:latin typeface="Open Sans 1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95626" y="3755732"/>
            <a:ext cx="10963674" cy="5216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2"/>
              </a:lnSpc>
            </a:pP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Relacional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: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Utilização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bancos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de dados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relacionais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(RDBMS)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como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o MySQL para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armazenar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dados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estruturados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. </a:t>
            </a:r>
          </a:p>
          <a:p>
            <a:pPr algn="just">
              <a:lnSpc>
                <a:spcPts val="4082"/>
              </a:lnSpc>
            </a:pPr>
            <a:r>
              <a:rPr lang="en-US" sz="2721" dirty="0">
                <a:solidFill>
                  <a:srgbClr val="FFFFFF"/>
                </a:solidFill>
                <a:latin typeface="Open Sans 1"/>
              </a:rPr>
              <a:t>Ideal para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manter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informações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sobre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usuários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,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dispositivos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, 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registros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consumo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água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.</a:t>
            </a:r>
          </a:p>
          <a:p>
            <a:pPr algn="just">
              <a:lnSpc>
                <a:spcPts val="4082"/>
              </a:lnSpc>
            </a:pPr>
            <a:endParaRPr lang="en-US" sz="2721" dirty="0">
              <a:solidFill>
                <a:srgbClr val="FFFFFF"/>
              </a:solidFill>
              <a:latin typeface="Open Sans 1"/>
            </a:endParaRPr>
          </a:p>
          <a:p>
            <a:pPr algn="just">
              <a:lnSpc>
                <a:spcPts val="4082"/>
              </a:lnSpc>
            </a:pP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Modelagem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de Dados</a:t>
            </a:r>
          </a:p>
          <a:p>
            <a:pPr algn="just">
              <a:lnSpc>
                <a:spcPts val="4082"/>
              </a:lnSpc>
            </a:pPr>
            <a:endParaRPr lang="en-US" sz="2721" dirty="0">
              <a:solidFill>
                <a:srgbClr val="FFFFFF"/>
              </a:solidFill>
              <a:latin typeface="Open Sans 1"/>
            </a:endParaRPr>
          </a:p>
          <a:p>
            <a:pPr algn="just">
              <a:lnSpc>
                <a:spcPts val="4082"/>
              </a:lnSpc>
            </a:pP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Esquema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Relacional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: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Definição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tabelas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,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colunas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relações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entre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diferentes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entidades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como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</a:t>
            </a:r>
          </a:p>
          <a:p>
            <a:pPr marL="0" lvl="0" indent="0" algn="just">
              <a:lnSpc>
                <a:spcPts val="4082"/>
              </a:lnSpc>
              <a:spcBef>
                <a:spcPct val="0"/>
              </a:spcBef>
            </a:pP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Usuários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,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Dispositivos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,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Registros</a:t>
            </a:r>
            <a:r>
              <a:rPr lang="en-US" sz="2721" dirty="0">
                <a:solidFill>
                  <a:srgbClr val="FFFFFF"/>
                </a:solidFill>
                <a:latin typeface="Open Sans 1"/>
              </a:rPr>
              <a:t> de </a:t>
            </a:r>
            <a:r>
              <a:rPr lang="en-US" sz="2721" dirty="0" err="1">
                <a:solidFill>
                  <a:srgbClr val="FFFFFF"/>
                </a:solidFill>
                <a:latin typeface="Open Sans 1"/>
              </a:rPr>
              <a:t>Consumo</a:t>
            </a:r>
            <a:endParaRPr lang="en-US" sz="2721" dirty="0">
              <a:solidFill>
                <a:srgbClr val="FFFFFF"/>
              </a:solidFill>
              <a:latin typeface="Open Sans 1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09398" y="516163"/>
            <a:ext cx="8983021" cy="74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02"/>
              </a:lnSpc>
              <a:spcBef>
                <a:spcPct val="0"/>
              </a:spcBef>
            </a:pPr>
            <a:r>
              <a:rPr lang="en-US" sz="4918">
                <a:solidFill>
                  <a:srgbClr val="FFFFFF"/>
                </a:solidFill>
                <a:latin typeface="Open Sans 1 Bold"/>
              </a:rPr>
              <a:t>Camada de Dados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782" y="1590039"/>
            <a:ext cx="6687186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31"/>
              </a:lnSpc>
            </a:pPr>
            <a:r>
              <a:rPr lang="en-US" sz="7109" dirty="0" err="1">
                <a:solidFill>
                  <a:srgbClr val="FFFFFF"/>
                </a:solidFill>
                <a:latin typeface="Open Sans 1 Bold"/>
              </a:rPr>
              <a:t>Objetivos</a:t>
            </a:r>
            <a:r>
              <a:rPr lang="en-US" sz="7109" dirty="0">
                <a:solidFill>
                  <a:srgbClr val="FFFFFF"/>
                </a:solidFill>
                <a:latin typeface="Open Sans 1 Bold"/>
              </a:rPr>
              <a:t> </a:t>
            </a:r>
            <a:r>
              <a:rPr lang="en-US" sz="7109" dirty="0" err="1">
                <a:solidFill>
                  <a:srgbClr val="FFFFFF"/>
                </a:solidFill>
                <a:latin typeface="Open Sans 1 Bold"/>
              </a:rPr>
              <a:t>Alcançados</a:t>
            </a:r>
            <a:endParaRPr lang="en-US" sz="7109" dirty="0">
              <a:solidFill>
                <a:srgbClr val="FFFFFF"/>
              </a:solidFill>
              <a:latin typeface="Open Sans 1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43782" y="4907687"/>
            <a:ext cx="6687186" cy="289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Desenvolvimento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das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telas</a:t>
            </a:r>
            <a:endParaRPr lang="en-US" sz="2694" dirty="0">
              <a:solidFill>
                <a:srgbClr val="FFFFFF"/>
              </a:solidFill>
              <a:latin typeface="Open Sans 1"/>
            </a:endParaRP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>
                <a:solidFill>
                  <a:srgbClr val="FFFFFF"/>
                </a:solidFill>
                <a:latin typeface="Open Sans 1"/>
              </a:rPr>
              <a:t>Design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sofisticado</a:t>
            </a:r>
            <a:endParaRPr lang="en-US" sz="2694" dirty="0">
              <a:solidFill>
                <a:srgbClr val="FFFFFF"/>
              </a:solidFill>
              <a:latin typeface="Open Sans 1"/>
            </a:endParaRP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Retorno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com base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nos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dados que o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usuário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inseriu</a:t>
            </a:r>
            <a:endParaRPr lang="en-US" sz="2694" dirty="0">
              <a:solidFill>
                <a:srgbClr val="FFFFFF"/>
              </a:solidFill>
              <a:latin typeface="Open Sans 1"/>
            </a:endParaRP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Criação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do banco de dados</a:t>
            </a: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Aplicação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dos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microsserviços</a:t>
            </a:r>
            <a:endParaRPr lang="en-US" sz="2694" dirty="0">
              <a:solidFill>
                <a:srgbClr val="FFFFFF"/>
              </a:solidFill>
              <a:latin typeface="Open Sans 1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99564" y="1599564"/>
            <a:ext cx="6744654" cy="7087872"/>
          </a:xfrm>
          <a:custGeom>
            <a:avLst/>
            <a:gdLst/>
            <a:ahLst/>
            <a:cxnLst/>
            <a:rect l="l" t="t" r="r" b="b"/>
            <a:pathLst>
              <a:path w="6744654" h="7087872">
                <a:moveTo>
                  <a:pt x="0" y="0"/>
                </a:moveTo>
                <a:lnTo>
                  <a:pt x="6744654" y="0"/>
                </a:lnTo>
                <a:lnTo>
                  <a:pt x="6744654" y="7087872"/>
                </a:lnTo>
                <a:lnTo>
                  <a:pt x="0" y="7087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0" r="-2248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4300" y="4233896"/>
            <a:ext cx="5270895" cy="984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56"/>
              </a:lnSpc>
              <a:spcBef>
                <a:spcPct val="0"/>
              </a:spcBef>
            </a:pPr>
            <a:r>
              <a:rPr lang="en-US" sz="7275" u="none">
                <a:solidFill>
                  <a:srgbClr val="FFFFFF"/>
                </a:solidFill>
                <a:latin typeface="Arimo Bold"/>
              </a:rPr>
              <a:t>Integrantes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067800" y="3529095"/>
            <a:ext cx="783590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4200" u="none">
                <a:solidFill>
                  <a:srgbClr val="FFFFFF"/>
                </a:solidFill>
                <a:latin typeface="Arimo Bold"/>
              </a:rPr>
              <a:t>Vinicius Nunes dos Santos </a:t>
            </a:r>
          </a:p>
          <a:p>
            <a:pPr marL="0" lvl="0" indent="0" algn="l">
              <a:lnSpc>
                <a:spcPts val="5040"/>
              </a:lnSpc>
            </a:pPr>
            <a:r>
              <a:rPr lang="en-US" sz="4200" u="none">
                <a:solidFill>
                  <a:srgbClr val="FFFFFF"/>
                </a:solidFill>
                <a:latin typeface="Arimo Bold"/>
              </a:rPr>
              <a:t>Gustavo de Oliveira dos Santos</a:t>
            </a:r>
          </a:p>
          <a:p>
            <a:pPr marL="0" lvl="0" indent="0" algn="l">
              <a:lnSpc>
                <a:spcPts val="5040"/>
              </a:lnSpc>
            </a:pPr>
            <a:r>
              <a:rPr lang="en-US" sz="4200" u="none">
                <a:solidFill>
                  <a:srgbClr val="FFFFFF"/>
                </a:solidFill>
                <a:latin typeface="Arimo Bold"/>
              </a:rPr>
              <a:t>Matheus Rogério dos Santos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7507288" y="-5060398"/>
            <a:ext cx="0" cy="20407796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AutoShape 5"/>
          <p:cNvSpPr/>
          <p:nvPr/>
        </p:nvSpPr>
        <p:spPr>
          <a:xfrm flipH="1">
            <a:off x="-1737905" y="1585967"/>
            <a:ext cx="20407796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782" y="1590039"/>
            <a:ext cx="6687186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31"/>
              </a:lnSpc>
            </a:pPr>
            <a:r>
              <a:rPr lang="en-US" sz="7109">
                <a:solidFill>
                  <a:srgbClr val="FFFFFF"/>
                </a:solidFill>
                <a:latin typeface="Open Sans 1 Bold"/>
              </a:rPr>
              <a:t>Objetivos não alcançados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42485" y="5086350"/>
            <a:ext cx="6687186" cy="289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>
                <a:solidFill>
                  <a:srgbClr val="FFFFFF"/>
                </a:solidFill>
                <a:latin typeface="Open Sans 1"/>
              </a:rPr>
              <a:t>Dashboard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comparativo</a:t>
            </a:r>
            <a:endParaRPr lang="en-US" sz="2694" dirty="0">
              <a:solidFill>
                <a:srgbClr val="FFFFFF"/>
              </a:solidFill>
              <a:latin typeface="Open Sans 1"/>
            </a:endParaRP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Gráficos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de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Interação</a:t>
            </a:r>
            <a:endParaRPr lang="en-US" sz="2694" dirty="0">
              <a:solidFill>
                <a:srgbClr val="FFFFFF"/>
              </a:solidFill>
              <a:latin typeface="Open Sans 1"/>
            </a:endParaRP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Conexão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com banco de dados.</a:t>
            </a: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>
                <a:solidFill>
                  <a:srgbClr val="FFFFFF"/>
                </a:solidFill>
                <a:latin typeface="Open Sans 1"/>
              </a:rPr>
              <a:t>O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sincronismo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do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usuário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logar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com o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seu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registro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de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conta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(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consumo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)</a:t>
            </a:r>
          </a:p>
          <a:p>
            <a:pPr marL="581850" lvl="1" indent="-290925" algn="l">
              <a:lnSpc>
                <a:spcPts val="3772"/>
              </a:lnSpc>
              <a:buFont typeface="Arial"/>
              <a:buChar char="•"/>
            </a:pP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Lançamento</a:t>
            </a:r>
            <a:r>
              <a:rPr lang="en-US" sz="2694" dirty="0">
                <a:solidFill>
                  <a:srgbClr val="FFFFFF"/>
                </a:solidFill>
                <a:latin typeface="Open Sans 1"/>
              </a:rPr>
              <a:t> de plano de </a:t>
            </a:r>
            <a:r>
              <a:rPr lang="en-US" sz="2694" dirty="0" err="1">
                <a:solidFill>
                  <a:srgbClr val="FFFFFF"/>
                </a:solidFill>
                <a:latin typeface="Open Sans 1"/>
              </a:rPr>
              <a:t>assinatura</a:t>
            </a:r>
            <a:endParaRPr lang="en-US" sz="2694" dirty="0">
              <a:solidFill>
                <a:srgbClr val="FFFFFF"/>
              </a:solidFill>
              <a:latin typeface="Open Sans 1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00980" y="1903060"/>
            <a:ext cx="6480880" cy="6480880"/>
          </a:xfrm>
          <a:custGeom>
            <a:avLst/>
            <a:gdLst/>
            <a:ahLst/>
            <a:cxnLst/>
            <a:rect l="l" t="t" r="r" b="b"/>
            <a:pathLst>
              <a:path w="6480880" h="6480880">
                <a:moveTo>
                  <a:pt x="0" y="0"/>
                </a:moveTo>
                <a:lnTo>
                  <a:pt x="6480880" y="0"/>
                </a:lnTo>
                <a:lnTo>
                  <a:pt x="6480880" y="6480880"/>
                </a:lnTo>
                <a:lnTo>
                  <a:pt x="0" y="6480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6199" y="2487898"/>
            <a:ext cx="2655602" cy="2655602"/>
          </a:xfrm>
          <a:custGeom>
            <a:avLst/>
            <a:gdLst/>
            <a:ahLst/>
            <a:cxnLst/>
            <a:rect l="l" t="t" r="r" b="b"/>
            <a:pathLst>
              <a:path w="2655602" h="2655602">
                <a:moveTo>
                  <a:pt x="0" y="0"/>
                </a:moveTo>
                <a:lnTo>
                  <a:pt x="2655602" y="0"/>
                </a:lnTo>
                <a:lnTo>
                  <a:pt x="2655602" y="2655602"/>
                </a:lnTo>
                <a:lnTo>
                  <a:pt x="0" y="2655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991225" y="914400"/>
            <a:ext cx="630555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Open Sans 2 Bold"/>
              </a:rPr>
              <a:t>Projetos Futuros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76056" y="5688298"/>
            <a:ext cx="5135888" cy="1580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 2"/>
              </a:rPr>
              <a:t>Serviços</a:t>
            </a:r>
            <a:r>
              <a:rPr lang="en-US" sz="3000" dirty="0">
                <a:solidFill>
                  <a:srgbClr val="FFFFFF"/>
                </a:solidFill>
                <a:latin typeface="Open Sans 2"/>
              </a:rPr>
              <a:t> de </a:t>
            </a:r>
            <a:r>
              <a:rPr lang="en-US" sz="3000" dirty="0" err="1">
                <a:solidFill>
                  <a:srgbClr val="FFFFFF"/>
                </a:solidFill>
                <a:latin typeface="Open Sans 2"/>
              </a:rPr>
              <a:t>assinatura</a:t>
            </a:r>
            <a:endParaRPr lang="en-US" sz="3000" dirty="0">
              <a:solidFill>
                <a:srgbClr val="FFFFFF"/>
              </a:solidFill>
              <a:latin typeface="Open Sans 2"/>
            </a:endParaRP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Open Sans 2"/>
              </a:rPr>
              <a:t>Dashboards </a:t>
            </a:r>
            <a:r>
              <a:rPr lang="en-US" sz="3000" dirty="0" err="1">
                <a:solidFill>
                  <a:srgbClr val="FFFFFF"/>
                </a:solidFill>
                <a:latin typeface="Open Sans 2"/>
              </a:rPr>
              <a:t>interativos</a:t>
            </a:r>
            <a:endParaRPr lang="en-US" sz="3000" dirty="0">
              <a:solidFill>
                <a:srgbClr val="FFFFFF"/>
              </a:solidFill>
              <a:latin typeface="Open Sans 2"/>
            </a:endParaRPr>
          </a:p>
          <a:p>
            <a:pPr marL="457200" indent="-457200"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 2"/>
              </a:rPr>
              <a:t>Instalação</a:t>
            </a:r>
            <a:r>
              <a:rPr lang="en-US" sz="3000" dirty="0">
                <a:solidFill>
                  <a:srgbClr val="FFFFFF"/>
                </a:solidFill>
                <a:latin typeface="Open Sans 2"/>
              </a:rPr>
              <a:t> de sensors IoT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4875" y="4848952"/>
            <a:ext cx="12848630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1"/>
              </a:rPr>
              <a:t>Realizado o desenvolvimento da plataforma web, junto ao plano de negócios e desenvolvimento tecnológico, com base nos ensinos das matérias ao longo dos semestres e durante o Projeto integrador.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31480" y="2738845"/>
            <a:ext cx="1482503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1"/>
              </a:rPr>
              <a:t>Conclusão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2983865"/>
            <a:ext cx="16744950" cy="375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FFFFFF"/>
                </a:solidFill>
                <a:latin typeface="Open Sans 2 Bold"/>
              </a:rPr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8640" y="1163920"/>
            <a:ext cx="7959160" cy="795916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29078" b="-1276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948476" y="1163920"/>
            <a:ext cx="10595988" cy="7959160"/>
            <a:chOff x="0" y="0"/>
            <a:chExt cx="2790713" cy="20962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90713" cy="2096240"/>
            </a:xfrm>
            <a:custGeom>
              <a:avLst/>
              <a:gdLst/>
              <a:ahLst/>
              <a:cxnLst/>
              <a:rect l="l" t="t" r="r" b="b"/>
              <a:pathLst>
                <a:path w="2790713" h="2096240">
                  <a:moveTo>
                    <a:pt x="18266" y="0"/>
                  </a:moveTo>
                  <a:lnTo>
                    <a:pt x="2772447" y="0"/>
                  </a:lnTo>
                  <a:cubicBezTo>
                    <a:pt x="2782535" y="0"/>
                    <a:pt x="2790713" y="8178"/>
                    <a:pt x="2790713" y="18266"/>
                  </a:cubicBezTo>
                  <a:lnTo>
                    <a:pt x="2790713" y="2077974"/>
                  </a:lnTo>
                  <a:cubicBezTo>
                    <a:pt x="2790713" y="2082818"/>
                    <a:pt x="2788788" y="2087464"/>
                    <a:pt x="2785363" y="2090890"/>
                  </a:cubicBezTo>
                  <a:cubicBezTo>
                    <a:pt x="2781937" y="2094315"/>
                    <a:pt x="2777291" y="2096240"/>
                    <a:pt x="2772447" y="2096240"/>
                  </a:cubicBezTo>
                  <a:lnTo>
                    <a:pt x="18266" y="2096240"/>
                  </a:lnTo>
                  <a:cubicBezTo>
                    <a:pt x="8178" y="2096240"/>
                    <a:pt x="0" y="2088062"/>
                    <a:pt x="0" y="2077974"/>
                  </a:cubicBezTo>
                  <a:lnTo>
                    <a:pt x="0" y="18266"/>
                  </a:lnTo>
                  <a:cubicBezTo>
                    <a:pt x="0" y="8178"/>
                    <a:pt x="8178" y="0"/>
                    <a:pt x="182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790713" cy="21629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614025" y="4008659"/>
            <a:ext cx="6408058" cy="338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3"/>
              </a:lnSpc>
              <a:spcBef>
                <a:spcPct val="0"/>
              </a:spcBef>
            </a:pPr>
            <a:r>
              <a:rPr lang="en-US" sz="2555">
                <a:solidFill>
                  <a:srgbClr val="FFFFFF"/>
                </a:solidFill>
                <a:latin typeface="Arimo"/>
              </a:rPr>
              <a:t>Este trabalho consiste em um projeto forjado nos moldes de sustentabilidade moderna, onde temos como foco principal o uso consciente dos recursos hídricos e como seu uso e compreensão de como utilizá-la da melhor forma e como esse uso inteligente pode impactar o meio ambiente.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4500" y="2178732"/>
            <a:ext cx="55320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92282" y="-617682"/>
            <a:ext cx="8007927" cy="1150158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741622" y="4039013"/>
            <a:ext cx="5340119" cy="142611"/>
          </a:xfrm>
          <a:prstGeom prst="rect">
            <a:avLst/>
          </a:prstGeom>
          <a:solidFill>
            <a:srgbClr val="0052BF"/>
          </a:solid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741622" y="1028700"/>
            <a:ext cx="5340119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20"/>
              </a:lnSpc>
            </a:pPr>
            <a:r>
              <a:rPr lang="en-US" sz="5850">
                <a:solidFill>
                  <a:srgbClr val="0052BF"/>
                </a:solidFill>
                <a:latin typeface="Open Sans 1 Bold"/>
              </a:rPr>
              <a:t>ESG e as ODS contempladas no projeto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57672" y="926554"/>
            <a:ext cx="8801628" cy="207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74"/>
              </a:lnSpc>
            </a:pPr>
            <a:r>
              <a:rPr lang="en-US" sz="3134">
                <a:solidFill>
                  <a:srgbClr val="FFFFFF"/>
                </a:solidFill>
                <a:latin typeface="Arimo"/>
              </a:rPr>
              <a:t>ODS 12 - Consumo e Produção Responsáveis: </a:t>
            </a:r>
          </a:p>
          <a:p>
            <a:pPr marL="0" lvl="0" indent="0" algn="just">
              <a:lnSpc>
                <a:spcPts val="4074"/>
              </a:lnSpc>
            </a:pPr>
            <a:r>
              <a:rPr lang="en-US" sz="3134">
                <a:solidFill>
                  <a:srgbClr val="FFFFFF"/>
                </a:solidFill>
                <a:latin typeface="Arimo"/>
              </a:rPr>
              <a:t>A plataforma ajuda os usuários a monitorarem e controlar seu consumo de água, promovendo práticas de consumo responsável e sustentável.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57672" y="3629025"/>
            <a:ext cx="8661070" cy="2172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17"/>
              </a:lnSpc>
            </a:pPr>
            <a:r>
              <a:rPr lang="en-US" sz="3084">
                <a:solidFill>
                  <a:srgbClr val="FFFFFF"/>
                </a:solidFill>
                <a:latin typeface="Open Sans 1"/>
              </a:rPr>
              <a:t>ODS 6 - Água Limpa e Saneamento: O projeto contribui diretamente para este objetivo ao promover o uso consciente e responsável da água</a:t>
            </a:r>
          </a:p>
        </p:txBody>
      </p:sp>
      <p:sp>
        <p:nvSpPr>
          <p:cNvPr id="7" name="Freeform 7"/>
          <p:cNvSpPr/>
          <p:nvPr/>
        </p:nvSpPr>
        <p:spPr>
          <a:xfrm>
            <a:off x="741622" y="5358355"/>
            <a:ext cx="5788494" cy="3455731"/>
          </a:xfrm>
          <a:custGeom>
            <a:avLst/>
            <a:gdLst/>
            <a:ahLst/>
            <a:cxnLst/>
            <a:rect l="l" t="t" r="r" b="b"/>
            <a:pathLst>
              <a:path w="5788494" h="3455731">
                <a:moveTo>
                  <a:pt x="0" y="0"/>
                </a:moveTo>
                <a:lnTo>
                  <a:pt x="5788494" y="0"/>
                </a:lnTo>
                <a:lnTo>
                  <a:pt x="5788494" y="3455731"/>
                </a:lnTo>
                <a:lnTo>
                  <a:pt x="0" y="3455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8476722" y="6467475"/>
            <a:ext cx="9145509" cy="2337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5"/>
              </a:lnSpc>
              <a:spcBef>
                <a:spcPct val="0"/>
              </a:spcBef>
            </a:pPr>
            <a:r>
              <a:rPr lang="en-US" sz="3079">
                <a:solidFill>
                  <a:srgbClr val="FFFFFF"/>
                </a:solidFill>
                <a:latin typeface="Open Sans 1"/>
              </a:rPr>
              <a:t>ODS 13 - Ação Contra a Mudança Global do Clima: </a:t>
            </a:r>
          </a:p>
          <a:p>
            <a:pPr algn="just">
              <a:lnSpc>
                <a:spcPts val="3695"/>
              </a:lnSpc>
              <a:spcBef>
                <a:spcPct val="0"/>
              </a:spcBef>
            </a:pPr>
            <a:r>
              <a:rPr lang="en-US" sz="3079">
                <a:solidFill>
                  <a:srgbClr val="FFFFFF"/>
                </a:solidFill>
                <a:latin typeface="Open Sans 1"/>
              </a:rPr>
              <a:t>Embora não seja diretamente relacionado ao controle de emissões de gases de efeito estufa, o projeto pode incentivar práticas de conservação de água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71716" y="5130928"/>
            <a:ext cx="6349438" cy="426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mo"/>
              </a:rPr>
              <a:t>O Foco do projeto seria que em parceria com a Sabesp, como nossa apoiadora para que pudessemos concientizar sobre novos meios para economização da água para que com esse fim ajudando clientes nos custos financeiros e evitando impactos ambientais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270241"/>
            <a:ext cx="7998718" cy="7988059"/>
            <a:chOff x="0" y="0"/>
            <a:chExt cx="6671310" cy="66624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71310" cy="6662420"/>
            </a:xfrm>
            <a:custGeom>
              <a:avLst/>
              <a:gdLst/>
              <a:ahLst/>
              <a:cxnLst/>
              <a:rect l="l" t="t" r="r" b="b"/>
              <a:pathLst>
                <a:path w="6671310" h="6662420">
                  <a:moveTo>
                    <a:pt x="3340100" y="3331210"/>
                  </a:moveTo>
                  <a:lnTo>
                    <a:pt x="3329940" y="3331210"/>
                  </a:lnTo>
                  <a:lnTo>
                    <a:pt x="3329940" y="0"/>
                  </a:lnTo>
                  <a:cubicBezTo>
                    <a:pt x="1490980" y="0"/>
                    <a:pt x="0" y="1490980"/>
                    <a:pt x="0" y="3331210"/>
                  </a:cubicBezTo>
                  <a:cubicBezTo>
                    <a:pt x="0" y="5171440"/>
                    <a:pt x="1490980" y="6662420"/>
                    <a:pt x="3331210" y="6662420"/>
                  </a:cubicBezTo>
                  <a:lnTo>
                    <a:pt x="3340100" y="6662420"/>
                  </a:lnTo>
                  <a:cubicBezTo>
                    <a:pt x="5180330" y="6662420"/>
                    <a:pt x="6671310" y="5171440"/>
                    <a:pt x="6671310" y="3331210"/>
                  </a:cubicBezTo>
                  <a:lnTo>
                    <a:pt x="3340100" y="3331210"/>
                  </a:lnTo>
                  <a:close/>
                </a:path>
              </a:pathLst>
            </a:custGeom>
            <a:blipFill>
              <a:blip r:embed="rId2"/>
              <a:stretch>
                <a:fillRect l="-35666" r="-4266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65030" y="1970382"/>
            <a:ext cx="10087402" cy="240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40"/>
              </a:lnSpc>
            </a:pPr>
            <a:r>
              <a:rPr lang="en-US" sz="8400">
                <a:solidFill>
                  <a:srgbClr val="FFFFFF"/>
                </a:solidFill>
                <a:latin typeface="Arimo Bold"/>
              </a:rPr>
              <a:t>Empreendedorismo ambiental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8069" y="185776"/>
            <a:ext cx="13660400" cy="1028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Open Sans 2 Bold"/>
              </a:rPr>
              <a:t>Justificativa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2762" y="2335213"/>
            <a:ext cx="15662476" cy="554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2"/>
              </a:rPr>
              <a:t>O projeto reside na urgência de abordar o consumo excessivo de água, um recurso vital que enfrenta crescentes desafios de escassez e degradação ambiental.</a:t>
            </a:r>
          </a:p>
          <a:p>
            <a:pPr algn="just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Open Sans 2"/>
            </a:endParaRP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2"/>
              </a:rPr>
              <a:t>Segundo o Sistema Nacional de Informações sobre Saneamento, do Ministério das Cidades, cada brasileiro consome, em média, 154 litros de água todos os dias. O número, que a princípio pode parecer baixo, ultrapassa os 110 litros necessários, alerta a Organização das Nações Unidas (ONU).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84858"/>
            <a:ext cx="8049460" cy="8049460"/>
          </a:xfrm>
          <a:custGeom>
            <a:avLst/>
            <a:gdLst/>
            <a:ahLst/>
            <a:cxnLst/>
            <a:rect l="l" t="t" r="r" b="b"/>
            <a:pathLst>
              <a:path w="8049460" h="8049460">
                <a:moveTo>
                  <a:pt x="0" y="0"/>
                </a:moveTo>
                <a:lnTo>
                  <a:pt x="8049460" y="0"/>
                </a:lnTo>
                <a:lnTo>
                  <a:pt x="8049460" y="8049460"/>
                </a:lnTo>
                <a:lnTo>
                  <a:pt x="0" y="8049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769739" y="2322480"/>
            <a:ext cx="6052875" cy="6052851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5171" r="-45171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609065" y="1243841"/>
            <a:ext cx="6650235" cy="7734141"/>
            <a:chOff x="0" y="0"/>
            <a:chExt cx="8866980" cy="10312188"/>
          </a:xfrm>
        </p:grpSpPr>
        <p:sp>
          <p:nvSpPr>
            <p:cNvPr id="6" name="TextBox 6"/>
            <p:cNvSpPr txBox="1"/>
            <p:nvPr/>
          </p:nvSpPr>
          <p:spPr>
            <a:xfrm>
              <a:off x="0" y="-28575"/>
              <a:ext cx="8866980" cy="2847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</a:pPr>
              <a:r>
                <a:rPr lang="en-US" sz="6999">
                  <a:solidFill>
                    <a:srgbClr val="FFFFFF"/>
                  </a:solidFill>
                  <a:latin typeface="Arimo Bold"/>
                </a:rPr>
                <a:t>Escopo do projeto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6175" y="3363370"/>
              <a:ext cx="8820805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051213"/>
              <a:ext cx="8866980" cy="5260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3900"/>
                </a:lnSpc>
                <a:buFont typeface="Arial"/>
                <a:buChar char="•"/>
              </a:pPr>
              <a:r>
                <a:rPr lang="en-US" sz="3000" spc="42">
                  <a:solidFill>
                    <a:srgbClr val="FFFFFF"/>
                  </a:solidFill>
                  <a:latin typeface="Open Sans 1"/>
                </a:rPr>
                <a:t>Desenvolvimento Web</a:t>
              </a:r>
            </a:p>
            <a:p>
              <a:pPr marL="647700" lvl="1" indent="-323850" algn="l">
                <a:lnSpc>
                  <a:spcPts val="3900"/>
                </a:lnSpc>
                <a:buFont typeface="Arial"/>
                <a:buChar char="•"/>
              </a:pPr>
              <a:r>
                <a:rPr lang="en-US" sz="3000" spc="42">
                  <a:solidFill>
                    <a:srgbClr val="FFFFFF"/>
                  </a:solidFill>
                  <a:latin typeface="Open Sans 1"/>
                </a:rPr>
                <a:t>Personalização de consumo</a:t>
              </a:r>
            </a:p>
            <a:p>
              <a:pPr marL="647700" lvl="1" indent="-323850" algn="l">
                <a:lnSpc>
                  <a:spcPts val="3900"/>
                </a:lnSpc>
                <a:buFont typeface="Arial"/>
                <a:buChar char="•"/>
              </a:pPr>
              <a:r>
                <a:rPr lang="en-US" sz="3000" spc="42">
                  <a:solidFill>
                    <a:srgbClr val="FFFFFF"/>
                  </a:solidFill>
                  <a:latin typeface="Open Sans 1"/>
                </a:rPr>
                <a:t>Integração com Terceiro</a:t>
              </a:r>
            </a:p>
            <a:p>
              <a:pPr marL="647700" lvl="1" indent="-323850" algn="l">
                <a:lnSpc>
                  <a:spcPts val="3900"/>
                </a:lnSpc>
                <a:buFont typeface="Arial"/>
                <a:buChar char="•"/>
              </a:pPr>
              <a:r>
                <a:rPr lang="en-US" sz="3000" spc="42">
                  <a:solidFill>
                    <a:srgbClr val="FFFFFF"/>
                  </a:solidFill>
                  <a:latin typeface="Open Sans 1"/>
                </a:rPr>
                <a:t>Testes e validação</a:t>
              </a:r>
            </a:p>
            <a:p>
              <a:pPr marL="647700" lvl="1" indent="-323850" algn="l">
                <a:lnSpc>
                  <a:spcPts val="3900"/>
                </a:lnSpc>
                <a:buFont typeface="Arial"/>
                <a:buChar char="•"/>
              </a:pPr>
              <a:r>
                <a:rPr lang="en-US" sz="3000" spc="42">
                  <a:solidFill>
                    <a:srgbClr val="FFFFFF"/>
                  </a:solidFill>
                  <a:latin typeface="Open Sans 1"/>
                </a:rPr>
                <a:t>Aspectos de acessibilidade</a:t>
              </a:r>
            </a:p>
            <a:p>
              <a:pPr marL="647700" lvl="1" indent="-323850" algn="l">
                <a:lnSpc>
                  <a:spcPts val="3900"/>
                </a:lnSpc>
                <a:buFont typeface="Arial"/>
                <a:buChar char="•"/>
              </a:pPr>
              <a:r>
                <a:rPr lang="en-US" sz="3000" spc="42">
                  <a:solidFill>
                    <a:srgbClr val="FFFFFF"/>
                  </a:solidFill>
                  <a:latin typeface="Open Sans 1"/>
                </a:rPr>
                <a:t>Integração com redes sociais</a:t>
              </a:r>
            </a:p>
            <a:p>
              <a:pPr marL="647700" lvl="1" indent="-323850" algn="l">
                <a:lnSpc>
                  <a:spcPts val="3900"/>
                </a:lnSpc>
                <a:buFont typeface="Arial"/>
                <a:buChar char="•"/>
              </a:pPr>
              <a:r>
                <a:rPr lang="en-US" sz="3000" spc="42">
                  <a:solidFill>
                    <a:srgbClr val="FFFFFF"/>
                  </a:solidFill>
                  <a:latin typeface="Open Sans 1"/>
                </a:rPr>
                <a:t>Treinamento, suporte ao usuário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4453925"/>
              <a:ext cx="8866980" cy="0"/>
            </a:xfrm>
            <a:prstGeom prst="line">
              <a:avLst/>
            </a:prstGeom>
            <a:ln w="127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0625" y="5133975"/>
            <a:ext cx="16068675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5317258" y="4972050"/>
            <a:ext cx="323850" cy="3238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05817" y="4972050"/>
            <a:ext cx="323850" cy="3238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894375" y="4972050"/>
            <a:ext cx="323850" cy="3238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028700"/>
            <a:ext cx="1623060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1 Bold"/>
              </a:rPr>
              <a:t>Desenvolvimento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972175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 1 Bold"/>
              </a:rPr>
              <a:t>Definição do Projeto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93534"/>
            <a:ext cx="3364925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 1"/>
              </a:rPr>
              <a:t>Utilizamos o escopo e premissa do PI anterior, realizando alterações para adequação aos novos requisitos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17258" y="5972175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 1 Bold"/>
              </a:rPr>
              <a:t>Definição de Negócio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7258" y="7193534"/>
            <a:ext cx="3364925" cy="221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 1"/>
              </a:rPr>
              <a:t>Definir através da proposta o meio de negócios e atuação do projeto, atuando nas esferas sociais e empresariais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05817" y="5972175"/>
            <a:ext cx="3364925" cy="136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Open Sans 1 Bold"/>
              </a:rPr>
              <a:t>Desenvolvimento WEB</a:t>
            </a:r>
          </a:p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Open Sans 1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05817" y="7193534"/>
            <a:ext cx="3364925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1"/>
              </a:rPr>
              <a:t>Desenvolvimento de uma aplicação WEB, capaz de mensurar e orientar os usuários referentes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1"/>
              </a:rPr>
              <a:t>aos gastos de recursos hídricos. 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FFFFFF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894375" y="5972175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 1 Bold"/>
              </a:rPr>
              <a:t>Integração de Tecnologias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94375" y="7193534"/>
            <a:ext cx="3364925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 1"/>
              </a:rPr>
              <a:t>Realizar a integração de Tecnologias incorporadas a plataforma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716880"/>
            <a:ext cx="6354769" cy="3574558"/>
          </a:xfrm>
          <a:custGeom>
            <a:avLst/>
            <a:gdLst/>
            <a:ahLst/>
            <a:cxnLst/>
            <a:rect l="l" t="t" r="r" b="b"/>
            <a:pathLst>
              <a:path w="6354769" h="3574558">
                <a:moveTo>
                  <a:pt x="0" y="0"/>
                </a:moveTo>
                <a:lnTo>
                  <a:pt x="6354769" y="0"/>
                </a:lnTo>
                <a:lnTo>
                  <a:pt x="6354769" y="3574558"/>
                </a:lnTo>
                <a:lnTo>
                  <a:pt x="0" y="3574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7004" b="-2800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1575899" y="3716880"/>
            <a:ext cx="4930643" cy="3754874"/>
          </a:xfrm>
          <a:custGeom>
            <a:avLst/>
            <a:gdLst/>
            <a:ahLst/>
            <a:cxnLst/>
            <a:rect l="l" t="t" r="r" b="b"/>
            <a:pathLst>
              <a:path w="4930643" h="3754874">
                <a:moveTo>
                  <a:pt x="0" y="0"/>
                </a:moveTo>
                <a:lnTo>
                  <a:pt x="4930643" y="0"/>
                </a:lnTo>
                <a:lnTo>
                  <a:pt x="4930643" y="3754875"/>
                </a:lnTo>
                <a:lnTo>
                  <a:pt x="0" y="375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426106" y="419100"/>
            <a:ext cx="1623060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1 Bold"/>
              </a:rPr>
              <a:t>Desenvolvimento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03758" y="1533525"/>
            <a:ext cx="1295878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2 Bold"/>
              </a:rPr>
              <a:t>Conexão com banco de dados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1040</Words>
  <Application>Microsoft Office PowerPoint</Application>
  <PresentationFormat>Personalizar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Open Sans 1</vt:lpstr>
      <vt:lpstr>Arimo Bold</vt:lpstr>
      <vt:lpstr>Fira Sans</vt:lpstr>
      <vt:lpstr>Calibri</vt:lpstr>
      <vt:lpstr>Arial</vt:lpstr>
      <vt:lpstr>Arimo</vt:lpstr>
      <vt:lpstr>Open Sans 2 Bold</vt:lpstr>
      <vt:lpstr>Open Sans 2</vt:lpstr>
      <vt:lpstr>Open Sans 1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Integrador: Sistemas com foco</dc:title>
  <cp:lastModifiedBy>MATHEUS ROGERIO DOS SANTOS</cp:lastModifiedBy>
  <cp:revision>2</cp:revision>
  <dcterms:created xsi:type="dcterms:W3CDTF">2006-08-16T00:00:00Z</dcterms:created>
  <dcterms:modified xsi:type="dcterms:W3CDTF">2024-06-07T23:40:32Z</dcterms:modified>
  <dc:identifier>DAGCDN4lXmk</dc:identifier>
</cp:coreProperties>
</file>