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3" r:id="rId6"/>
    <p:sldId id="262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3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94622" autoAdjust="0"/>
  </p:normalViewPr>
  <p:slideViewPr>
    <p:cSldViewPr snapToGrid="0" snapToObjects="1">
      <p:cViewPr varScale="1">
        <p:scale>
          <a:sx n="83" d="100"/>
          <a:sy n="83" d="100"/>
        </p:scale>
        <p:origin x="-183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B077-AD6D-4145-B698-C746E837D2FC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C5DD-6E3E-E448-9302-CF914F2A9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93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B077-AD6D-4145-B698-C746E837D2FC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C5DD-6E3E-E448-9302-CF914F2A9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4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B077-AD6D-4145-B698-C746E837D2FC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C5DD-6E3E-E448-9302-CF914F2A9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5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2804595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B077-AD6D-4145-B698-C746E837D2FC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C5DD-6E3E-E448-9302-CF914F2A9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30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B077-AD6D-4145-B698-C746E837D2FC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C5DD-6E3E-E448-9302-CF914F2A9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2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B077-AD6D-4145-B698-C746E837D2FC}" type="datetimeFigureOut">
              <a:rPr lang="en-US" smtClean="0"/>
              <a:t>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C5DD-6E3E-E448-9302-CF914F2A9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4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B077-AD6D-4145-B698-C746E837D2FC}" type="datetimeFigureOut">
              <a:rPr lang="en-US" smtClean="0"/>
              <a:t>1/20/17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C5DD-6E3E-E448-9302-CF914F2A9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66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B077-AD6D-4145-B698-C746E837D2FC}" type="datetimeFigureOut">
              <a:rPr lang="en-US" smtClean="0"/>
              <a:t>1/20/17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C5DD-6E3E-E448-9302-CF914F2A9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7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B077-AD6D-4145-B698-C746E837D2FC}" type="datetimeFigureOut">
              <a:rPr lang="en-US" smtClean="0"/>
              <a:t>1/20/17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C5DD-6E3E-E448-9302-CF914F2A9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92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B077-AD6D-4145-B698-C746E837D2FC}" type="datetimeFigureOut">
              <a:rPr lang="en-US" smtClean="0"/>
              <a:t>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C5DD-6E3E-E448-9302-CF914F2A9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7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B077-AD6D-4145-B698-C746E837D2FC}" type="datetimeFigureOut">
              <a:rPr lang="en-US" smtClean="0"/>
              <a:t>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1C5DD-6E3E-E448-9302-CF914F2A9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9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4B077-AD6D-4145-B698-C746E837D2FC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1C5DD-6E3E-E448-9302-CF914F2A9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1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3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4" Type="http://schemas.openxmlformats.org/officeDocument/2006/relationships/package" Target="../embeddings/Microsoft_Word_Document2.docx"/><Relationship Id="rId5" Type="http://schemas.openxmlformats.org/officeDocument/2006/relationships/image" Target="../media/image33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3.emf"/><Relationship Id="rId6" Type="http://schemas.openxmlformats.org/officeDocument/2006/relationships/image" Target="../media/image7.emf"/><Relationship Id="rId7" Type="http://schemas.openxmlformats.org/officeDocument/2006/relationships/image" Target="../media/image8.emf"/><Relationship Id="rId8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6" Type="http://schemas.openxmlformats.org/officeDocument/2006/relationships/image" Target="../media/image7.emf"/><Relationship Id="rId7" Type="http://schemas.openxmlformats.org/officeDocument/2006/relationships/image" Target="../media/image13.emf"/><Relationship Id="rId8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10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7" Type="http://schemas.openxmlformats.org/officeDocument/2006/relationships/image" Target="../media/image17.emf"/><Relationship Id="rId8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10.emf"/><Relationship Id="rId5" Type="http://schemas.openxmlformats.org/officeDocument/2006/relationships/image" Target="../media/image18.emf"/><Relationship Id="rId6" Type="http://schemas.openxmlformats.org/officeDocument/2006/relationships/image" Target="../media/image19.emf"/><Relationship Id="rId7" Type="http://schemas.openxmlformats.org/officeDocument/2006/relationships/image" Target="../media/image15.emf"/><Relationship Id="rId8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Relationship Id="rId3" Type="http://schemas.openxmlformats.org/officeDocument/2006/relationships/image" Target="../media/image2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Relationship Id="rId3" Type="http://schemas.openxmlformats.org/officeDocument/2006/relationships/image" Target="../media/image2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315154"/>
          </a:xfrm>
        </p:spPr>
        <p:txBody>
          <a:bodyPr>
            <a:normAutofit/>
          </a:bodyPr>
          <a:lstStyle/>
          <a:p>
            <a:r>
              <a:rPr lang="en-US" dirty="0" smtClean="0"/>
              <a:t>Preliminary work on a domain </a:t>
            </a:r>
            <a:r>
              <a:rPr lang="en-US" dirty="0"/>
              <a:t>d</a:t>
            </a:r>
            <a:r>
              <a:rPr lang="en-US" dirty="0" smtClean="0"/>
              <a:t>ecomposition method for Poisson’s equation (2D)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05467" y="3289392"/>
            <a:ext cx="584481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MU Serif Roman"/>
                <a:cs typeface="CMU Serif Roman"/>
              </a:rPr>
              <a:t>Scott </a:t>
            </a:r>
            <a:r>
              <a:rPr lang="en-US" sz="2400" dirty="0" err="1" smtClean="0">
                <a:latin typeface="CMU Serif Roman"/>
                <a:cs typeface="CMU Serif Roman"/>
              </a:rPr>
              <a:t>Aiton</a:t>
            </a:r>
            <a:endParaRPr lang="en-US" sz="2400" dirty="0" smtClean="0">
              <a:latin typeface="CMU Serif Roman"/>
              <a:cs typeface="CMU Serif Roman"/>
            </a:endParaRPr>
          </a:p>
          <a:p>
            <a:pPr algn="ctr"/>
            <a:r>
              <a:rPr lang="en-US" sz="2400" dirty="0" smtClean="0">
                <a:latin typeface="CMU Serif Roman"/>
                <a:cs typeface="CMU Serif Roman"/>
              </a:rPr>
              <a:t>Donna Calhoun</a:t>
            </a:r>
          </a:p>
          <a:p>
            <a:pPr algn="ctr"/>
            <a:r>
              <a:rPr lang="en-US" sz="2400" dirty="0" smtClean="0">
                <a:latin typeface="CMU Serif Roman"/>
                <a:cs typeface="CMU Serif Roman"/>
              </a:rPr>
              <a:t>Grady Wright</a:t>
            </a:r>
            <a:endParaRPr lang="en-US" sz="2400" dirty="0">
              <a:latin typeface="CMU Serif Roman"/>
              <a:cs typeface="CMU Serif Roman"/>
            </a:endParaRPr>
          </a:p>
        </p:txBody>
      </p:sp>
    </p:spTree>
    <p:extLst>
      <p:ext uri="{BB962C8B-B14F-4D97-AF65-F5344CB8AC3E}">
        <p14:creationId xmlns:p14="http://schemas.microsoft.com/office/powerpoint/2010/main" val="1665757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738207" y="3771234"/>
            <a:ext cx="6719591" cy="3026786"/>
          </a:xfrm>
          <a:prstGeom prst="rect">
            <a:avLst/>
          </a:prstGeom>
          <a:solidFill>
            <a:srgbClr val="AFD2FF"/>
          </a:solidFill>
          <a:ln w="381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/>
          <a:p>
            <a:pPr algn="l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sz="1600" dirty="0"/>
              <a:t>function </a:t>
            </a:r>
            <a:r>
              <a:rPr sz="1600" b="1" dirty="0"/>
              <a:t>d</a:t>
            </a:r>
            <a:r>
              <a:rPr sz="1600" dirty="0"/>
              <a:t> = F(</a:t>
            </a:r>
            <a:r>
              <a:rPr sz="1600" b="1" dirty="0"/>
              <a:t>g</a:t>
            </a:r>
            <a:r>
              <a:rPr sz="1600" dirty="0"/>
              <a:t>)    </a:t>
            </a:r>
            <a:r>
              <a:rPr sz="1600" b="1" dirty="0">
                <a:solidFill>
                  <a:srgbClr val="FF2600"/>
                </a:solidFill>
              </a:rPr>
              <a:t>% F(g) = Sg + b</a:t>
            </a:r>
            <a:endParaRPr sz="1600" dirty="0">
              <a:solidFill>
                <a:srgbClr val="FF2600"/>
              </a:solidFill>
            </a:endParaRPr>
          </a:p>
          <a:p>
            <a:pPr algn="l"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sz="1600" dirty="0">
              <a:solidFill>
                <a:srgbClr val="FF2600"/>
              </a:solidFill>
            </a:endParaRPr>
          </a:p>
          <a:p>
            <a:pPr algn="l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sz="1600" dirty="0"/>
              <a:t>for k = 1:number_of_blocks</a:t>
            </a:r>
          </a:p>
          <a:p>
            <a:pPr algn="l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sz="1600" dirty="0"/>
              <a:t>    Solve A</a:t>
            </a:r>
            <a:r>
              <a:rPr sz="1600" b="1" dirty="0"/>
              <a:t>u_k</a:t>
            </a:r>
            <a:r>
              <a:rPr sz="1600" dirty="0"/>
              <a:t> = </a:t>
            </a:r>
            <a:r>
              <a:rPr sz="1600" b="1" dirty="0"/>
              <a:t>f_k</a:t>
            </a:r>
            <a:r>
              <a:rPr sz="1600" dirty="0"/>
              <a:t> + </a:t>
            </a:r>
            <a:r>
              <a:rPr sz="1600" b="1" dirty="0"/>
              <a:t>b_k</a:t>
            </a:r>
            <a:r>
              <a:rPr sz="1600" dirty="0"/>
              <a:t> </a:t>
            </a:r>
            <a:r>
              <a:rPr sz="1600" b="1" dirty="0"/>
              <a:t>g</a:t>
            </a:r>
          </a:p>
          <a:p>
            <a:pPr algn="l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sz="1600" dirty="0"/>
              <a:t>end</a:t>
            </a:r>
          </a:p>
          <a:p>
            <a:pPr algn="l"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sz="1600" dirty="0"/>
          </a:p>
          <a:p>
            <a:pPr algn="l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sz="1600" dirty="0"/>
              <a:t>% Get difference </a:t>
            </a:r>
          </a:p>
          <a:p>
            <a:pPr algn="l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sz="1600" dirty="0"/>
              <a:t>for j = 1:number_of_interface_values   </a:t>
            </a:r>
          </a:p>
          <a:p>
            <a:pPr algn="l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sz="1600" dirty="0"/>
              <a:t>    d(j) = (u_left(j) + u_right(j))/2 - g(j)</a:t>
            </a:r>
          </a:p>
          <a:p>
            <a:pPr algn="l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sz="1600" dirty="0"/>
              <a:t>end</a:t>
            </a:r>
          </a:p>
          <a:p>
            <a:pPr algn="l"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sz="1600" dirty="0"/>
          </a:p>
          <a:p>
            <a:pPr algn="l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sz="1600" dirty="0"/>
              <a:t>end</a:t>
            </a:r>
          </a:p>
        </p:txBody>
      </p:sp>
      <p:sp>
        <p:nvSpPr>
          <p:cNvPr id="154" name="Shape 154"/>
          <p:cNvSpPr/>
          <p:nvPr/>
        </p:nvSpPr>
        <p:spPr>
          <a:xfrm>
            <a:off x="738207" y="624722"/>
            <a:ext cx="6801737" cy="3026786"/>
          </a:xfrm>
          <a:prstGeom prst="rect">
            <a:avLst/>
          </a:prstGeom>
          <a:solidFill>
            <a:srgbClr val="AFD2FF"/>
          </a:solidFill>
          <a:ln w="381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>
            <a:spAutoFit/>
          </a:bodyPr>
          <a:lstStyle/>
          <a:p>
            <a:pPr algn="l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sz="1600" dirty="0"/>
              <a:t>% Construct Schur complement system </a:t>
            </a:r>
          </a:p>
          <a:p>
            <a:pPr algn="l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sz="1600" dirty="0"/>
              <a:t>g = zeros(number_of_interface_values,1);</a:t>
            </a:r>
          </a:p>
          <a:p>
            <a:pPr algn="l"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sz="1600" dirty="0"/>
          </a:p>
          <a:p>
            <a:pPr algn="l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sz="1600" dirty="0"/>
              <a:t>b = F(g);   % Inhomogeneous part</a:t>
            </a:r>
          </a:p>
          <a:p>
            <a:pPr algn="l"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sz="1600" dirty="0"/>
          </a:p>
          <a:p>
            <a:pPr algn="l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sz="1600" dirty="0"/>
              <a:t>for j = 1:number_of_interface_values</a:t>
            </a:r>
          </a:p>
          <a:p>
            <a:pPr algn="l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sz="1600" dirty="0"/>
              <a:t>    g(j) = 1;</a:t>
            </a:r>
          </a:p>
          <a:p>
            <a:pPr algn="l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sz="1600" dirty="0"/>
              <a:t>    </a:t>
            </a:r>
            <a:r>
              <a:rPr sz="1600" b="1" dirty="0">
                <a:solidFill>
                  <a:srgbClr val="FF2600"/>
                </a:solidFill>
              </a:rPr>
              <a:t>S</a:t>
            </a:r>
            <a:r>
              <a:rPr sz="1600" dirty="0"/>
              <a:t>(:,j) = F(g) - b;</a:t>
            </a:r>
          </a:p>
          <a:p>
            <a:pPr algn="l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sz="1600" dirty="0"/>
              <a:t>    g(j) = 0;</a:t>
            </a:r>
          </a:p>
          <a:p>
            <a:pPr algn="l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sz="1600" dirty="0"/>
              <a:t>end</a:t>
            </a:r>
          </a:p>
          <a:p>
            <a:pPr algn="l">
              <a:defRPr sz="2200">
                <a:latin typeface="Courier"/>
                <a:ea typeface="Courier"/>
                <a:cs typeface="Courier"/>
                <a:sym typeface="Courier"/>
              </a:defRPr>
            </a:pPr>
            <a:endParaRPr sz="1600" dirty="0"/>
          </a:p>
          <a:p>
            <a:pPr algn="l"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rPr sz="1600" dirty="0"/>
              <a:t>g = -S\b     % </a:t>
            </a:r>
            <a:r>
              <a:rPr sz="1600" b="1" dirty="0">
                <a:solidFill>
                  <a:srgbClr val="FF2600"/>
                </a:solidFill>
              </a:rPr>
              <a:t>Solve Sg + b = 0</a:t>
            </a:r>
          </a:p>
        </p:txBody>
      </p:sp>
    </p:spTree>
    <p:extLst>
      <p:ext uri="{BB962C8B-B14F-4D97-AF65-F5344CB8AC3E}">
        <p14:creationId xmlns:p14="http://schemas.microsoft.com/office/powerpoint/2010/main" val="3273816047"/>
      </p:ext>
    </p:extLst>
  </p:cSld>
  <p:clrMapOvr>
    <a:masterClrMapping/>
  </p:clrMapOvr>
  <p:transition xmlns:p14="http://schemas.microsoft.com/office/powerpoint/2010/main"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lot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2595" y="2832154"/>
            <a:ext cx="5758777" cy="43190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plot1.png"/>
          <p:cNvPicPr>
            <a:picLocks noChangeAspect="1"/>
          </p:cNvPicPr>
          <p:nvPr/>
        </p:nvPicPr>
        <p:blipFill>
          <a:blip r:embed="rId3">
            <a:extLst/>
          </a:blip>
          <a:srcRect l="15398" t="4511" r="15398" b="4511"/>
          <a:stretch>
            <a:fillRect/>
          </a:stretch>
        </p:blipFill>
        <p:spPr>
          <a:xfrm>
            <a:off x="429426" y="543176"/>
            <a:ext cx="3535251" cy="34856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plot3.png"/>
          <p:cNvPicPr>
            <a:picLocks noChangeAspect="1"/>
          </p:cNvPicPr>
          <p:nvPr/>
        </p:nvPicPr>
        <p:blipFill>
          <a:blip r:embed="rId4">
            <a:extLst/>
          </a:blip>
          <a:srcRect l="14375" t="4504" r="14375" b="4504"/>
          <a:stretch>
            <a:fillRect/>
          </a:stretch>
        </p:blipFill>
        <p:spPr>
          <a:xfrm>
            <a:off x="5164794" y="543176"/>
            <a:ext cx="3639181" cy="348561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00654980"/>
      </p:ext>
    </p:extLst>
  </p:cSld>
  <p:clrMapOvr>
    <a:masterClrMapping/>
  </p:clrMapOvr>
  <p:transition xmlns:p14="http://schemas.microsoft.com/office/powerpoint/2010/main"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>
            <a:spLocks/>
          </p:cNvSpPr>
          <p:nvPr/>
        </p:nvSpPr>
        <p:spPr>
          <a:xfrm>
            <a:off x="457200" y="-30268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Software Used</a:t>
            </a:r>
            <a:endParaRPr lang="en-US" i="1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963868"/>
            <a:ext cx="84936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MU Serif Roman"/>
                <a:cs typeface="CMU Serif Roman"/>
              </a:rPr>
              <a:t>Serial </a:t>
            </a:r>
            <a:r>
              <a:rPr lang="en-US" sz="2400" dirty="0" smtClean="0">
                <a:latin typeface="CMU Serif Roman"/>
                <a:cs typeface="CMU Serif Roman"/>
              </a:rPr>
              <a:t>version: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CMU Serif Roman"/>
                <a:cs typeface="CMU Serif Roman"/>
              </a:rPr>
              <a:t>Eigen </a:t>
            </a:r>
            <a:r>
              <a:rPr lang="en-US" sz="2400" dirty="0">
                <a:latin typeface="CMU Serif Roman"/>
                <a:cs typeface="CMU Serif Roman"/>
              </a:rPr>
              <a:t>- for matrix and vector classes, and iterative </a:t>
            </a:r>
            <a:r>
              <a:rPr lang="en-US" sz="2400" dirty="0" smtClean="0">
                <a:latin typeface="CMU Serif Roman"/>
                <a:cs typeface="CMU Serif Roman"/>
              </a:rPr>
              <a:t>solvers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err="1" smtClean="0">
                <a:latin typeface="CMU Serif Roman"/>
                <a:cs typeface="CMU Serif Roman"/>
              </a:rPr>
              <a:t>fftw</a:t>
            </a:r>
            <a:r>
              <a:rPr lang="en-US" sz="2400" dirty="0" smtClean="0">
                <a:latin typeface="CMU Serif Roman"/>
                <a:cs typeface="CMU Serif Roman"/>
              </a:rPr>
              <a:t> – </a:t>
            </a:r>
            <a:r>
              <a:rPr lang="en-US" sz="2400" dirty="0">
                <a:latin typeface="CMU Serif Roman"/>
                <a:cs typeface="CMU Serif Roman"/>
              </a:rPr>
              <a:t>for </a:t>
            </a:r>
            <a:r>
              <a:rPr lang="en-US" sz="2400" dirty="0" smtClean="0">
                <a:latin typeface="CMU Serif Roman"/>
                <a:cs typeface="CMU Serif Roman"/>
              </a:rPr>
              <a:t>fast direct solve on each subdomain</a:t>
            </a:r>
            <a:endParaRPr lang="en-US" sz="2400" dirty="0">
              <a:latin typeface="CMU Serif Roman"/>
              <a:cs typeface="CMU Serif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CMU Serif Roman"/>
                <a:cs typeface="CMU Serif Roman"/>
              </a:rPr>
              <a:t>boost </a:t>
            </a:r>
            <a:r>
              <a:rPr lang="en-US" sz="2400" dirty="0">
                <a:latin typeface="CMU Serif Roman"/>
                <a:cs typeface="CMU Serif Roman"/>
              </a:rPr>
              <a:t>- for the graph coloring algorithm</a:t>
            </a:r>
          </a:p>
          <a:p>
            <a:endParaRPr lang="en-US" sz="2400" dirty="0">
              <a:latin typeface="CMU Serif Roman"/>
              <a:cs typeface="CMU Serif Roman"/>
            </a:endParaRPr>
          </a:p>
          <a:p>
            <a:r>
              <a:rPr lang="en-US" sz="2400" dirty="0" smtClean="0">
                <a:latin typeface="CMU Serif Roman"/>
                <a:cs typeface="CMU Serif Roman"/>
              </a:rPr>
              <a:t>Parallel version: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err="1" smtClean="0">
                <a:latin typeface="CMU Serif Roman"/>
                <a:cs typeface="CMU Serif Roman"/>
              </a:rPr>
              <a:t>Epetra</a:t>
            </a:r>
            <a:r>
              <a:rPr lang="en-US" sz="2400" dirty="0" smtClean="0">
                <a:latin typeface="CMU Serif Roman"/>
                <a:cs typeface="CMU Serif Roman"/>
              </a:rPr>
              <a:t> </a:t>
            </a:r>
            <a:r>
              <a:rPr lang="en-US" sz="2400" dirty="0">
                <a:latin typeface="CMU Serif Roman"/>
                <a:cs typeface="CMU Serif Roman"/>
              </a:rPr>
              <a:t>from </a:t>
            </a:r>
            <a:r>
              <a:rPr lang="en-US" sz="2400" dirty="0" err="1">
                <a:latin typeface="CMU Serif Roman"/>
                <a:cs typeface="CMU Serif Roman"/>
              </a:rPr>
              <a:t>T</a:t>
            </a:r>
            <a:r>
              <a:rPr lang="en-US" sz="2400" dirty="0" err="1" smtClean="0">
                <a:latin typeface="CMU Serif Roman"/>
                <a:cs typeface="CMU Serif Roman"/>
              </a:rPr>
              <a:t>rilinos</a:t>
            </a:r>
            <a:r>
              <a:rPr lang="en-US" sz="2400" dirty="0">
                <a:latin typeface="CMU Serif Roman"/>
                <a:cs typeface="CMU Serif Roman"/>
              </a:rPr>
              <a:t>, matrix and vector data </a:t>
            </a:r>
            <a:r>
              <a:rPr lang="en-US" sz="2400" dirty="0" smtClean="0">
                <a:latin typeface="CMU Serif Roman"/>
                <a:cs typeface="CMU Serif Roman"/>
              </a:rPr>
              <a:t>structures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CMU Serif Roman"/>
                <a:cs typeface="CMU Serif Roman"/>
              </a:rPr>
              <a:t>Belos2 </a:t>
            </a:r>
            <a:r>
              <a:rPr lang="en-US" sz="2400" dirty="0">
                <a:latin typeface="CMU Serif Roman"/>
                <a:cs typeface="CMU Serif Roman"/>
              </a:rPr>
              <a:t>from </a:t>
            </a:r>
            <a:r>
              <a:rPr lang="en-US" sz="2400" dirty="0" err="1">
                <a:latin typeface="CMU Serif Roman"/>
                <a:cs typeface="CMU Serif Roman"/>
              </a:rPr>
              <a:t>T</a:t>
            </a:r>
            <a:r>
              <a:rPr lang="en-US" sz="2400" dirty="0" err="1" smtClean="0">
                <a:latin typeface="CMU Serif Roman"/>
                <a:cs typeface="CMU Serif Roman"/>
              </a:rPr>
              <a:t>rilinos</a:t>
            </a:r>
            <a:r>
              <a:rPr lang="en-US" sz="2400" dirty="0">
                <a:latin typeface="CMU Serif Roman"/>
                <a:cs typeface="CMU Serif Roman"/>
              </a:rPr>
              <a:t>, iterative solvers </a:t>
            </a:r>
            <a:r>
              <a:rPr lang="en-US" sz="2400" dirty="0" smtClean="0">
                <a:latin typeface="CMU Serif Roman"/>
                <a:cs typeface="CMU Serif Roman"/>
              </a:rPr>
              <a:t>(PCG </a:t>
            </a:r>
            <a:r>
              <a:rPr lang="en-US" sz="2400" dirty="0">
                <a:latin typeface="CMU Serif Roman"/>
                <a:cs typeface="CMU Serif Roman"/>
              </a:rPr>
              <a:t>specifically</a:t>
            </a:r>
            <a:r>
              <a:rPr lang="en-US" sz="2400" dirty="0" smtClean="0">
                <a:latin typeface="CMU Serif Roman"/>
                <a:cs typeface="CMU Serif Roman"/>
              </a:rPr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err="1">
                <a:latin typeface="CMU Serif Roman"/>
                <a:cs typeface="CMU Serif Roman"/>
              </a:rPr>
              <a:t>fftw</a:t>
            </a:r>
            <a:r>
              <a:rPr lang="en-US" sz="2400" dirty="0">
                <a:latin typeface="CMU Serif Roman"/>
                <a:cs typeface="CMU Serif Roman"/>
              </a:rPr>
              <a:t> – for fast direct solve on each subdomain</a:t>
            </a:r>
            <a:endParaRPr lang="en-US" sz="2400" dirty="0">
              <a:latin typeface="CMU Serif Roman"/>
              <a:cs typeface="CMU Serif Roman"/>
            </a:endParaRPr>
          </a:p>
        </p:txBody>
      </p:sp>
    </p:spTree>
    <p:extLst>
      <p:ext uri="{BB962C8B-B14F-4D97-AF65-F5344CB8AC3E}">
        <p14:creationId xmlns:p14="http://schemas.microsoft.com/office/powerpoint/2010/main" val="830764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>
            <a:spLocks/>
          </p:cNvSpPr>
          <p:nvPr/>
        </p:nvSpPr>
        <p:spPr>
          <a:xfrm>
            <a:off x="457200" y="-30268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Numerical results</a:t>
            </a:r>
            <a:endParaRPr lang="en-US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840313"/>
            <a:ext cx="4622800" cy="266700"/>
          </a:xfrm>
          <a:prstGeom prst="rect">
            <a:avLst/>
          </a:prstGeom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901665"/>
              </p:ext>
            </p:extLst>
          </p:nvPr>
        </p:nvGraphicFramePr>
        <p:xfrm>
          <a:off x="457199" y="1418015"/>
          <a:ext cx="8107151" cy="4028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ocument" r:id="rId4" imgW="6184900" imgH="3073400" progId="Word.Document.12">
                  <p:embed/>
                </p:oleObj>
              </mc:Choice>
              <mc:Fallback>
                <p:oleObj name="Document" r:id="rId4" imgW="6184900" imgH="3073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199" y="1418015"/>
                        <a:ext cx="8107151" cy="4028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2926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>
            <a:spLocks/>
          </p:cNvSpPr>
          <p:nvPr/>
        </p:nvSpPr>
        <p:spPr>
          <a:xfrm>
            <a:off x="457200" y="-30268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Numerical results</a:t>
            </a:r>
            <a:endParaRPr lang="en-US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840313"/>
            <a:ext cx="4622800" cy="266700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402"/>
              </p:ext>
            </p:extLst>
          </p:nvPr>
        </p:nvGraphicFramePr>
        <p:xfrm>
          <a:off x="457200" y="1244599"/>
          <a:ext cx="7606198" cy="5451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Document" r:id="rId4" imgW="6096000" imgH="4368800" progId="Word.Document.12">
                  <p:embed/>
                </p:oleObj>
              </mc:Choice>
              <mc:Fallback>
                <p:oleObj name="Document" r:id="rId4" imgW="6096000" imgH="4368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1244599"/>
                        <a:ext cx="7606198" cy="5451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5490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>
            <a:spLocks/>
          </p:cNvSpPr>
          <p:nvPr/>
        </p:nvSpPr>
        <p:spPr>
          <a:xfrm>
            <a:off x="457200" y="-30268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What’s next?</a:t>
            </a:r>
            <a:endParaRPr lang="en-US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68305" y="948569"/>
            <a:ext cx="87519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CMU Serif Roman"/>
                <a:cs typeface="CMU Serif Roman"/>
              </a:rPr>
              <a:t>Neumann boundary conditions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CMU Serif Roman"/>
                <a:cs typeface="CMU Serif Roman"/>
              </a:rPr>
              <a:t>Non-rectangular domains (still polygonal-&gt;rectilinear curves)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CMU Serif Roman"/>
                <a:cs typeface="CMU Serif Roman"/>
              </a:rPr>
              <a:t>Adaptively refined mesh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CMU Serif Roman"/>
                <a:cs typeface="CMU Serif Roman"/>
              </a:rPr>
              <a:t>Parallel performance on Kestrel 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CMU Serif Roman"/>
                <a:cs typeface="CMU Serif Roman"/>
              </a:rPr>
              <a:t>How do we solve the </a:t>
            </a:r>
            <a:r>
              <a:rPr lang="en-US" sz="2400" dirty="0" err="1" smtClean="0">
                <a:latin typeface="CMU Serif Roman"/>
                <a:cs typeface="CMU Serif Roman"/>
              </a:rPr>
              <a:t>Schur</a:t>
            </a:r>
            <a:r>
              <a:rPr lang="en-US" sz="2400" dirty="0" smtClean="0">
                <a:latin typeface="CMU Serif Roman"/>
                <a:cs typeface="CMU Serif Roman"/>
              </a:rPr>
              <a:t> complement system in Parallel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CMU Serif Roman"/>
                <a:cs typeface="CMU Serif Roman"/>
              </a:rPr>
              <a:t>Look at a better </a:t>
            </a:r>
            <a:r>
              <a:rPr lang="en-US" sz="2400" dirty="0" err="1" smtClean="0">
                <a:latin typeface="CMU Serif Roman"/>
                <a:cs typeface="CMU Serif Roman"/>
              </a:rPr>
              <a:t>preconditioner</a:t>
            </a:r>
            <a:r>
              <a:rPr lang="en-US" sz="2400" dirty="0">
                <a:latin typeface="CMU Serif Roman"/>
                <a:cs typeface="CMU Serif Roman"/>
              </a:rPr>
              <a:t> </a:t>
            </a:r>
            <a:r>
              <a:rPr lang="en-US" sz="2400" dirty="0" smtClean="0">
                <a:latin typeface="CMU Serif Roman"/>
                <a:cs typeface="CMU Serif Roman"/>
              </a:rPr>
              <a:t>and different iterative solvers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CMU Serif Roman"/>
                <a:cs typeface="CMU Serif Roman"/>
              </a:rPr>
              <a:t>Extend to 3D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CMU Serif Roman"/>
                <a:cs typeface="CMU Serif Roman"/>
              </a:rPr>
              <a:t>Cut cell domains</a:t>
            </a:r>
            <a:r>
              <a:rPr lang="en-US" sz="2400" dirty="0" smtClean="0">
                <a:latin typeface="CMU Serif Roman"/>
                <a:cs typeface="CMU Serif Roman"/>
              </a:rPr>
              <a:t>?</a:t>
            </a:r>
            <a:endParaRPr lang="en-US" sz="2400" dirty="0">
              <a:latin typeface="CMU Serif Roman"/>
              <a:cs typeface="CMU Serif Roman"/>
            </a:endParaRPr>
          </a:p>
        </p:txBody>
      </p:sp>
    </p:spTree>
    <p:extLst>
      <p:ext uri="{BB962C8B-B14F-4D97-AF65-F5344CB8AC3E}">
        <p14:creationId xmlns:p14="http://schemas.microsoft.com/office/powerpoint/2010/main" val="1960040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13"/>
            <a:ext cx="8229600" cy="1143000"/>
          </a:xfrm>
        </p:spPr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18420" y="1583370"/>
            <a:ext cx="545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MU Serif Roman"/>
                <a:cs typeface="CMU Serif Roman"/>
              </a:rPr>
              <a:t>(</a:t>
            </a:r>
            <a:r>
              <a:rPr lang="en-US" dirty="0" smtClean="0">
                <a:latin typeface="CMU Serif Roman"/>
                <a:cs typeface="CMU Serif Roman"/>
              </a:rPr>
              <a:t>Non-homogeneous also possible with the code)</a:t>
            </a:r>
            <a:endParaRPr lang="en-US" dirty="0">
              <a:latin typeface="CMU Serif Roman"/>
              <a:cs typeface="CMU Serif Roman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-1292878" y="2179292"/>
            <a:ext cx="6438900" cy="4229100"/>
            <a:chOff x="1346200" y="2459707"/>
            <a:chExt cx="6438900" cy="422910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6200" y="2459707"/>
              <a:ext cx="6438900" cy="42291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70400" y="4386907"/>
              <a:ext cx="203200" cy="228600"/>
            </a:xfrm>
            <a:prstGeom prst="rect">
              <a:avLst/>
            </a:prstGeom>
          </p:spPr>
        </p:pic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193" y="1020492"/>
            <a:ext cx="67310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39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13"/>
            <a:ext cx="8229600" cy="1143000"/>
          </a:xfrm>
        </p:spPr>
        <p:txBody>
          <a:bodyPr/>
          <a:lstStyle/>
          <a:p>
            <a:r>
              <a:rPr lang="en-US" dirty="0" smtClean="0"/>
              <a:t>Decompose the domain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92879" y="2179292"/>
            <a:ext cx="6438900" cy="422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096" y="6323983"/>
            <a:ext cx="2166648" cy="23286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018420" y="1583370"/>
            <a:ext cx="545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MU Serif Roman"/>
                <a:cs typeface="CMU Serif Roman"/>
              </a:rPr>
              <a:t>(</a:t>
            </a:r>
            <a:r>
              <a:rPr lang="en-US" dirty="0" smtClean="0">
                <a:latin typeface="CMU Serif Roman"/>
                <a:cs typeface="CMU Serif Roman"/>
              </a:rPr>
              <a:t>Non-homogeneous also possible with the code)</a:t>
            </a:r>
            <a:endParaRPr lang="en-US" dirty="0">
              <a:latin typeface="CMU Serif Roman"/>
              <a:cs typeface="CMU Serif Roman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7822" y="4505735"/>
            <a:ext cx="4343400" cy="12446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193" y="1020492"/>
            <a:ext cx="6731000" cy="965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4761" y="2805815"/>
            <a:ext cx="2616200" cy="9271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417896" y="2113880"/>
            <a:ext cx="1629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MU Serif Roman"/>
                <a:cs typeface="CMU Serif Roman"/>
              </a:rPr>
              <a:t>Solve:</a:t>
            </a:r>
            <a:endParaRPr lang="en-US" sz="2400" dirty="0">
              <a:latin typeface="CMU Serif Roman"/>
              <a:cs typeface="CMU Serif Roman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193" y="2179292"/>
            <a:ext cx="3632200" cy="2667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6068555"/>
            <a:ext cx="1150435" cy="74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49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13"/>
            <a:ext cx="8229600" cy="1143000"/>
          </a:xfrm>
        </p:spPr>
        <p:txBody>
          <a:bodyPr/>
          <a:lstStyle/>
          <a:p>
            <a:r>
              <a:rPr lang="en-US" dirty="0" smtClean="0"/>
              <a:t>Discretize the domain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018420" y="1583370"/>
            <a:ext cx="545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MU Serif Roman"/>
                <a:cs typeface="CMU Serif Roman"/>
              </a:rPr>
              <a:t>(</a:t>
            </a:r>
            <a:r>
              <a:rPr lang="en-US" dirty="0" smtClean="0">
                <a:latin typeface="CMU Serif Roman"/>
                <a:cs typeface="CMU Serif Roman"/>
              </a:rPr>
              <a:t>Non-homogeneous also possible with the code)</a:t>
            </a:r>
            <a:endParaRPr lang="en-US" dirty="0">
              <a:latin typeface="CMU Serif Roman"/>
              <a:cs typeface="CMU Serif Roman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93" y="1020492"/>
            <a:ext cx="6731000" cy="965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92879" y="2179292"/>
            <a:ext cx="6438900" cy="42291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505" y="4155969"/>
            <a:ext cx="1549400" cy="228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517" y="4801631"/>
            <a:ext cx="4787900" cy="6858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4761" y="2805815"/>
            <a:ext cx="2616200" cy="9271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417896" y="2113880"/>
            <a:ext cx="1629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MU Serif Roman"/>
                <a:cs typeface="CMU Serif Roman"/>
              </a:rPr>
              <a:t>Solve:</a:t>
            </a:r>
            <a:endParaRPr lang="en-US" sz="2400" dirty="0">
              <a:latin typeface="CMU Serif Roman"/>
              <a:cs typeface="CMU Serif Roman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5200" y="2146302"/>
            <a:ext cx="2400300" cy="2413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193" y="6037537"/>
            <a:ext cx="45212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45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13"/>
            <a:ext cx="8229600" cy="1143000"/>
          </a:xfrm>
        </p:spPr>
        <p:txBody>
          <a:bodyPr/>
          <a:lstStyle/>
          <a:p>
            <a:r>
              <a:rPr lang="en-US" dirty="0" smtClean="0"/>
              <a:t>Discretize the domains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761" y="2805815"/>
            <a:ext cx="2616200" cy="9271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17896" y="2113880"/>
            <a:ext cx="1629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MU Serif Roman"/>
                <a:cs typeface="CMU Serif Roman"/>
              </a:rPr>
              <a:t>Solve:</a:t>
            </a:r>
            <a:endParaRPr lang="en-US" sz="2400" dirty="0">
              <a:latin typeface="CMU Serif Roman"/>
              <a:cs typeface="CMU Serif Roman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18420" y="1583370"/>
            <a:ext cx="545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MU Serif Roman"/>
                <a:cs typeface="CMU Serif Roman"/>
              </a:rPr>
              <a:t>(</a:t>
            </a:r>
            <a:r>
              <a:rPr lang="en-US" dirty="0" smtClean="0">
                <a:latin typeface="CMU Serif Roman"/>
                <a:cs typeface="CMU Serif Roman"/>
              </a:rPr>
              <a:t>Non-homogeneous also possible with the code)</a:t>
            </a:r>
            <a:endParaRPr lang="en-US" dirty="0">
              <a:latin typeface="CMU Serif Roman"/>
              <a:cs typeface="CMU Serif Roman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93" y="1020492"/>
            <a:ext cx="6731000" cy="965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93915" y="2179292"/>
            <a:ext cx="6438900" cy="4229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7272" y="4335085"/>
            <a:ext cx="2438400" cy="1879600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2045288" y="3869982"/>
            <a:ext cx="1301217" cy="91979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hape 150"/>
          <p:cNvSpPr/>
          <p:nvPr/>
        </p:nvSpPr>
        <p:spPr>
          <a:xfrm>
            <a:off x="3018420" y="4404299"/>
            <a:ext cx="2589625" cy="8082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214" extrusionOk="0">
                <a:moveTo>
                  <a:pt x="0" y="8550"/>
                </a:moveTo>
                <a:cubicBezTo>
                  <a:pt x="1922" y="14030"/>
                  <a:pt x="4474" y="16224"/>
                  <a:pt x="6897" y="14276"/>
                </a:cubicBezTo>
                <a:cubicBezTo>
                  <a:pt x="8341" y="13115"/>
                  <a:pt x="9650" y="10554"/>
                  <a:pt x="10752" y="7248"/>
                </a:cubicBezTo>
                <a:cubicBezTo>
                  <a:pt x="11879" y="3868"/>
                  <a:pt x="12970" y="-371"/>
                  <a:pt x="14469" y="26"/>
                </a:cubicBezTo>
                <a:cubicBezTo>
                  <a:pt x="15656" y="341"/>
                  <a:pt x="16556" y="3611"/>
                  <a:pt x="17094" y="7290"/>
                </a:cubicBezTo>
                <a:cubicBezTo>
                  <a:pt x="18221" y="14999"/>
                  <a:pt x="20202" y="21229"/>
                  <a:pt x="21600" y="16663"/>
                </a:cubicBezTo>
              </a:path>
            </a:pathLst>
          </a:custGeom>
          <a:ln w="19050" cmpd="sng">
            <a:solidFill>
              <a:srgbClr val="008000"/>
            </a:solidFill>
            <a:miter lim="400000"/>
            <a:tailEnd type="triangle"/>
          </a:ln>
          <a:effectLst>
            <a:outerShdw blurRad="158480" dist="136431" dir="1219031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8672" y="3982220"/>
            <a:ext cx="1739900" cy="241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2690" y="6148705"/>
            <a:ext cx="3759200" cy="5461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193" y="6037537"/>
            <a:ext cx="45212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3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13"/>
            <a:ext cx="8229600" cy="1143000"/>
          </a:xfrm>
        </p:spPr>
        <p:txBody>
          <a:bodyPr/>
          <a:lstStyle/>
          <a:p>
            <a:r>
              <a:rPr lang="en-US" dirty="0" smtClean="0"/>
              <a:t>Discretize the domains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761" y="2805815"/>
            <a:ext cx="2616200" cy="9271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17896" y="2113880"/>
            <a:ext cx="1629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MU Serif Roman"/>
                <a:cs typeface="CMU Serif Roman"/>
              </a:rPr>
              <a:t>Solve:</a:t>
            </a:r>
            <a:endParaRPr lang="en-US" sz="2400" dirty="0">
              <a:latin typeface="CMU Serif Roman"/>
              <a:cs typeface="CMU Serif Roman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18420" y="1583370"/>
            <a:ext cx="545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MU Serif Roman"/>
                <a:cs typeface="CMU Serif Roman"/>
              </a:rPr>
              <a:t>(</a:t>
            </a:r>
            <a:r>
              <a:rPr lang="en-US" dirty="0" smtClean="0">
                <a:latin typeface="CMU Serif Roman"/>
                <a:cs typeface="CMU Serif Roman"/>
              </a:rPr>
              <a:t>Non-homogeneous also possible with the code)</a:t>
            </a:r>
            <a:endParaRPr lang="en-US" dirty="0">
              <a:latin typeface="CMU Serif Roman"/>
              <a:cs typeface="CMU Serif Roman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93" y="1020492"/>
            <a:ext cx="6731000" cy="965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93915" y="2179292"/>
            <a:ext cx="6438900" cy="4229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306" y="6075637"/>
            <a:ext cx="2311400" cy="698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8672" y="3997518"/>
            <a:ext cx="2667000" cy="241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7272" y="4335085"/>
            <a:ext cx="2438400" cy="1879600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2045288" y="3869982"/>
            <a:ext cx="1301217" cy="91979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hape 150"/>
          <p:cNvSpPr/>
          <p:nvPr/>
        </p:nvSpPr>
        <p:spPr>
          <a:xfrm>
            <a:off x="3018421" y="4404299"/>
            <a:ext cx="2358706" cy="8082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214" extrusionOk="0">
                <a:moveTo>
                  <a:pt x="0" y="8550"/>
                </a:moveTo>
                <a:cubicBezTo>
                  <a:pt x="1922" y="14030"/>
                  <a:pt x="4474" y="16224"/>
                  <a:pt x="6897" y="14276"/>
                </a:cubicBezTo>
                <a:cubicBezTo>
                  <a:pt x="8341" y="13115"/>
                  <a:pt x="9650" y="10554"/>
                  <a:pt x="10752" y="7248"/>
                </a:cubicBezTo>
                <a:cubicBezTo>
                  <a:pt x="11879" y="3868"/>
                  <a:pt x="12970" y="-371"/>
                  <a:pt x="14469" y="26"/>
                </a:cubicBezTo>
                <a:cubicBezTo>
                  <a:pt x="15656" y="341"/>
                  <a:pt x="16556" y="3611"/>
                  <a:pt x="17094" y="7290"/>
                </a:cubicBezTo>
                <a:cubicBezTo>
                  <a:pt x="18221" y="14999"/>
                  <a:pt x="20202" y="21229"/>
                  <a:pt x="21600" y="16663"/>
                </a:cubicBezTo>
              </a:path>
            </a:pathLst>
          </a:custGeom>
          <a:ln w="19050" cmpd="sng">
            <a:solidFill>
              <a:srgbClr val="008000"/>
            </a:solidFill>
            <a:miter lim="400000"/>
            <a:tailEnd type="triangle"/>
          </a:ln>
          <a:effectLst>
            <a:outerShdw blurRad="158480" dist="136431" dir="1219031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8170" y="6054032"/>
            <a:ext cx="49911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89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13"/>
            <a:ext cx="8229600" cy="1143000"/>
          </a:xfrm>
        </p:spPr>
        <p:txBody>
          <a:bodyPr/>
          <a:lstStyle/>
          <a:p>
            <a:r>
              <a:rPr lang="en-US" dirty="0" smtClean="0"/>
              <a:t>Linear system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516" y="4444871"/>
            <a:ext cx="5118100" cy="11557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600" y="988768"/>
            <a:ext cx="5372100" cy="2743200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 flipV="1">
            <a:off x="1879600" y="2375355"/>
            <a:ext cx="3415054" cy="15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615132" y="988768"/>
            <a:ext cx="0" cy="274320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647926" y="2527755"/>
            <a:ext cx="603774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546763" y="2527755"/>
            <a:ext cx="603774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283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13"/>
            <a:ext cx="8229600" cy="1143000"/>
          </a:xfrm>
        </p:spPr>
        <p:txBody>
          <a:bodyPr/>
          <a:lstStyle/>
          <a:p>
            <a:r>
              <a:rPr lang="en-US" dirty="0" err="1" smtClean="0"/>
              <a:t>Schur</a:t>
            </a:r>
            <a:r>
              <a:rPr lang="en-US" dirty="0" smtClean="0"/>
              <a:t> Complement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0" y="988768"/>
            <a:ext cx="5372100" cy="27432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1879600" y="2375355"/>
            <a:ext cx="3415054" cy="15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615132" y="988768"/>
            <a:ext cx="0" cy="274320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47926" y="2527755"/>
            <a:ext cx="603774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546763" y="2527755"/>
            <a:ext cx="603774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075" y="3846935"/>
            <a:ext cx="64770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33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0498" y="681276"/>
            <a:ext cx="7278848" cy="329689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1" name="Group 131"/>
          <p:cNvGrpSpPr/>
          <p:nvPr/>
        </p:nvGrpSpPr>
        <p:grpSpPr>
          <a:xfrm>
            <a:off x="5093326" y="4287001"/>
            <a:ext cx="2545100" cy="2139621"/>
            <a:chOff x="0" y="0"/>
            <a:chExt cx="3619697" cy="3043016"/>
          </a:xfrm>
        </p:grpSpPr>
        <p:sp>
          <p:nvSpPr>
            <p:cNvPr id="120" name="Shape 120"/>
            <p:cNvSpPr/>
            <p:nvPr/>
          </p:nvSpPr>
          <p:spPr>
            <a:xfrm>
              <a:off x="0" y="2241648"/>
              <a:ext cx="3619698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0" y="781148"/>
              <a:ext cx="3619698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flipV="1">
              <a:off x="1938372" y="-1"/>
              <a:ext cx="1" cy="304301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V="1">
              <a:off x="593696" y="-1"/>
              <a:ext cx="1" cy="304301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1145656" y="1391021"/>
              <a:ext cx="240756" cy="24075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 flipV="1">
              <a:off x="3257648" y="-1"/>
              <a:ext cx="1" cy="304301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477633" y="1391021"/>
              <a:ext cx="240755" cy="24075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1817994" y="1416421"/>
              <a:ext cx="240756" cy="240755"/>
            </a:xfrm>
            <a:prstGeom prst="ellipse">
              <a:avLst/>
            </a:prstGeom>
            <a:noFill/>
            <a:ln w="50800" cap="flat">
              <a:solidFill>
                <a:srgbClr val="FF2600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28" name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72426" y="1812451"/>
              <a:ext cx="622301" cy="368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9" name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274160" y="1812451"/>
              <a:ext cx="647701" cy="368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0" name="pasted-image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973927" y="920984"/>
              <a:ext cx="381001" cy="342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48" name="Group 148"/>
          <p:cNvGrpSpPr/>
          <p:nvPr/>
        </p:nvGrpSpPr>
        <p:grpSpPr>
          <a:xfrm>
            <a:off x="892968" y="4237742"/>
            <a:ext cx="2246737" cy="2238140"/>
            <a:chOff x="0" y="0"/>
            <a:chExt cx="3195357" cy="3183132"/>
          </a:xfrm>
        </p:grpSpPr>
        <p:sp>
          <p:nvSpPr>
            <p:cNvPr id="132" name="Shape 132"/>
            <p:cNvSpPr/>
            <p:nvPr/>
          </p:nvSpPr>
          <p:spPr>
            <a:xfrm>
              <a:off x="10580" y="0"/>
              <a:ext cx="791558" cy="791929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814701" y="0"/>
              <a:ext cx="791558" cy="791929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607976" y="0"/>
              <a:ext cx="791558" cy="791929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2403800" y="0"/>
              <a:ext cx="791558" cy="791929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0580" y="804121"/>
              <a:ext cx="791558" cy="791930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814701" y="804121"/>
              <a:ext cx="791558" cy="791930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607976" y="804121"/>
              <a:ext cx="791558" cy="791930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2403800" y="804121"/>
              <a:ext cx="791558" cy="791930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0" y="1608242"/>
              <a:ext cx="791557" cy="791930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804121" y="1608242"/>
              <a:ext cx="791558" cy="791930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597396" y="1608242"/>
              <a:ext cx="791558" cy="791930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2393219" y="1608242"/>
              <a:ext cx="791558" cy="791930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0" y="2391203"/>
              <a:ext cx="791557" cy="791930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804121" y="2391203"/>
              <a:ext cx="791558" cy="791930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597396" y="2391203"/>
              <a:ext cx="791558" cy="791930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2393219" y="2391203"/>
              <a:ext cx="791558" cy="791930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49" name="Shape 149"/>
          <p:cNvSpPr/>
          <p:nvPr/>
        </p:nvSpPr>
        <p:spPr>
          <a:xfrm>
            <a:off x="1893169" y="4963267"/>
            <a:ext cx="246335" cy="301552"/>
          </a:xfrm>
          <a:prstGeom prst="ellipse">
            <a:avLst/>
          </a:prstGeom>
          <a:ln w="76200">
            <a:solidFill>
              <a:srgbClr val="FFFB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2224810" y="4840560"/>
            <a:ext cx="2980634" cy="7518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214" extrusionOk="0">
                <a:moveTo>
                  <a:pt x="0" y="8550"/>
                </a:moveTo>
                <a:cubicBezTo>
                  <a:pt x="1922" y="14030"/>
                  <a:pt x="4474" y="16224"/>
                  <a:pt x="6897" y="14276"/>
                </a:cubicBezTo>
                <a:cubicBezTo>
                  <a:pt x="8341" y="13115"/>
                  <a:pt x="9650" y="10554"/>
                  <a:pt x="10752" y="7248"/>
                </a:cubicBezTo>
                <a:cubicBezTo>
                  <a:pt x="11879" y="3868"/>
                  <a:pt x="12970" y="-371"/>
                  <a:pt x="14469" y="26"/>
                </a:cubicBezTo>
                <a:cubicBezTo>
                  <a:pt x="15656" y="341"/>
                  <a:pt x="16556" y="3611"/>
                  <a:pt x="17094" y="7290"/>
                </a:cubicBezTo>
                <a:cubicBezTo>
                  <a:pt x="18221" y="14999"/>
                  <a:pt x="20202" y="21229"/>
                  <a:pt x="21600" y="16663"/>
                </a:cubicBezTo>
              </a:path>
            </a:pathLst>
          </a:custGeom>
          <a:ln w="63500">
            <a:solidFill>
              <a:srgbClr val="0433FF"/>
            </a:solidFill>
            <a:miter lim="400000"/>
            <a:tailEnd type="triangle"/>
          </a:ln>
          <a:effectLst>
            <a:outerShdw blurRad="158480" dist="136431" dir="1219031" rotWithShape="0">
              <a:srgbClr val="000000">
                <a:alpha val="50000"/>
              </a:srgbClr>
            </a:outerShdw>
          </a:effectLst>
        </p:spPr>
        <p:txBody>
          <a:bodyPr lIns="35717" tIns="35717" rIns="35717" bIns="35717" anchor="ctr"/>
          <a:lstStyle/>
          <a:p>
            <a:pPr>
              <a:defRPr sz="2400"/>
            </a:pP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5276263" y="4062323"/>
            <a:ext cx="2491522" cy="2718916"/>
          </a:xfrm>
          <a:prstGeom prst="ellipse">
            <a:avLst/>
          </a:prstGeom>
          <a:ln w="76200">
            <a:solidFill>
              <a:srgbClr val="FFFB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457200" y="-30268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Solving the Schur complement system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35196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358</Words>
  <Application>Microsoft Macintosh PowerPoint</Application>
  <PresentationFormat>On-screen Show (4:3)</PresentationFormat>
  <Paragraphs>66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Microsoft Word Document</vt:lpstr>
      <vt:lpstr>Preliminary work on a domain decomposition method for Poisson’s equation (2D)</vt:lpstr>
      <vt:lpstr>Problem</vt:lpstr>
      <vt:lpstr>Decompose the domain</vt:lpstr>
      <vt:lpstr>Discretize the domain</vt:lpstr>
      <vt:lpstr>Discretize the domains</vt:lpstr>
      <vt:lpstr>Discretize the domains</vt:lpstr>
      <vt:lpstr>Linear system</vt:lpstr>
      <vt:lpstr>Schur Complement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GW</dc:creator>
  <cp:lastModifiedBy>GW</cp:lastModifiedBy>
  <cp:revision>42</cp:revision>
  <dcterms:created xsi:type="dcterms:W3CDTF">2015-02-24T14:01:21Z</dcterms:created>
  <dcterms:modified xsi:type="dcterms:W3CDTF">2017-01-20T22:34:31Z</dcterms:modified>
</cp:coreProperties>
</file>