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DE7107-88F8-7A85-27CA-FC6569686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5961" y="1913467"/>
            <a:ext cx="7940077" cy="1515533"/>
          </a:xfrm>
        </p:spPr>
        <p:txBody>
          <a:bodyPr/>
          <a:lstStyle/>
          <a:p>
            <a:r>
              <a:rPr lang="en-US" sz="2600" b="1" dirty="0"/>
              <a:t>Classification and Detection of Autism Spectrum Disorder Based on Deep Learning Algorithms</a:t>
            </a:r>
            <a:endParaRPr lang="fr-FR" sz="26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1D118AA-A080-42A5-EC68-268EE0822E04}"/>
              </a:ext>
            </a:extLst>
          </p:cNvPr>
          <p:cNvSpPr txBox="1"/>
          <p:nvPr/>
        </p:nvSpPr>
        <p:spPr>
          <a:xfrm>
            <a:off x="0" y="5934670"/>
            <a:ext cx="4449488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Hindawi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Computational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Intelligence and Neuroscience</a:t>
            </a:r>
          </a:p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Volume 2022, Article ID 8709145, 10 pages</a:t>
            </a:r>
          </a:p>
        </p:txBody>
      </p:sp>
    </p:spTree>
    <p:extLst>
      <p:ext uri="{BB962C8B-B14F-4D97-AF65-F5344CB8AC3E}">
        <p14:creationId xmlns:p14="http://schemas.microsoft.com/office/powerpoint/2010/main" val="1663770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C39916-609C-4164-6167-146391844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50504"/>
            <a:ext cx="9601196" cy="735495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err="1"/>
              <a:t>Xception</a:t>
            </a:r>
            <a:r>
              <a:rPr lang="fr-FR" sz="2800" b="1" dirty="0"/>
              <a:t> model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F16B95-D262-03DD-A74E-90789B277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 err="1"/>
              <a:t>Xception</a:t>
            </a:r>
            <a:r>
              <a:rPr lang="en-US" dirty="0"/>
              <a:t> model, trained on ImageNet for image recognition, employs inception layers composed of </a:t>
            </a:r>
            <a:r>
              <a:rPr lang="en-US" dirty="0" err="1"/>
              <a:t>depthwise</a:t>
            </a:r>
            <a:r>
              <a:rPr lang="en-US" dirty="0"/>
              <a:t> and pointwise convolutions. </a:t>
            </a:r>
          </a:p>
          <a:p>
            <a:r>
              <a:rPr lang="en-US" dirty="0"/>
              <a:t>In this study, feature extraction involves using pretrained models to extract features from the dataset and adding custom top layers for classification. </a:t>
            </a:r>
          </a:p>
          <a:p>
            <a:r>
              <a:rPr lang="en-US" dirty="0"/>
              <a:t>Fine-tuning adapts generic features to specific classes. </a:t>
            </a:r>
          </a:p>
          <a:p>
            <a:r>
              <a:rPr lang="en-US" dirty="0"/>
              <a:t>The architecture includes dense layers with </a:t>
            </a:r>
            <a:r>
              <a:rPr lang="en-US" dirty="0" err="1"/>
              <a:t>ReLU</a:t>
            </a:r>
            <a:r>
              <a:rPr lang="en-US" dirty="0"/>
              <a:t> activation, followed by global max pooling, batch normalization to prevent overfitting, and RMSprop optimizer for parameter training, with </a:t>
            </a:r>
            <a:r>
              <a:rPr lang="en-US" dirty="0" err="1"/>
              <a:t>Softmax</a:t>
            </a:r>
            <a:r>
              <a:rPr lang="en-US" dirty="0"/>
              <a:t> used for output prediction.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689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C0BCEB-5B4D-5ADF-C616-6923E6BC3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616765"/>
            <a:ext cx="9601196" cy="669234"/>
          </a:xfrm>
        </p:spPr>
        <p:txBody>
          <a:bodyPr>
            <a:normAutofit/>
          </a:bodyPr>
          <a:lstStyle/>
          <a:p>
            <a:pPr algn="l"/>
            <a:r>
              <a:rPr lang="fr-FR" sz="2400" b="1" dirty="0"/>
              <a:t>VGG19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0690DE-676D-412F-54DA-88591E03A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3183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VGG19, a deep neural network model with 19 layers, is based on CNN techniques and commonly utilized with the ImageNet dataset. </a:t>
            </a:r>
          </a:p>
          <a:p>
            <a:r>
              <a:rPr lang="en-US" dirty="0"/>
              <a:t>Its uses 3x3 convolutional layers and max pooling layers to reduce input volume size. </a:t>
            </a:r>
          </a:p>
          <a:p>
            <a:r>
              <a:rPr lang="en-US" dirty="0"/>
              <a:t>The model comprises two fully connected (FC) layers with 4,096 neurons each to connect different layers. </a:t>
            </a:r>
          </a:p>
          <a:p>
            <a:r>
              <a:rPr lang="en-US" dirty="0"/>
              <a:t>The input layer accepts images sized 224x224 with three color channels , while convolutional layers maintain the image size by moving one pixel at a time during processing.  </a:t>
            </a:r>
          </a:p>
          <a:p>
            <a:r>
              <a:rPr lang="en-US" dirty="0" err="1"/>
              <a:t>ReLU</a:t>
            </a:r>
            <a:r>
              <a:rPr lang="en-US" dirty="0"/>
              <a:t> is used instead of Local Response Normalization in hidden layers to save memory and training time without boosting accuracy.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6592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C04213B-F95F-43F5-C89B-4EB8EED8F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03" y="1288774"/>
            <a:ext cx="9949137" cy="442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3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04F36A-5EA3-0070-44F1-475A3977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accent6">
                    <a:lumMod val="50000"/>
                  </a:schemeClr>
                </a:solidFill>
              </a:rPr>
              <a:t>Experiments</a:t>
            </a: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59ECC-73B8-350C-9857-6536F0F95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Experimental</a:t>
            </a:r>
            <a:r>
              <a:rPr lang="fr-FR" b="1" dirty="0"/>
              <a:t> Setup :</a:t>
            </a:r>
          </a:p>
          <a:p>
            <a:pPr marL="0" indent="0">
              <a:buNone/>
            </a:pPr>
            <a:r>
              <a:rPr lang="fr-FR" dirty="0"/>
              <a:t>Hardware :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Software/</a:t>
            </a:r>
            <a:r>
              <a:rPr lang="fr-FR" dirty="0" err="1"/>
              <a:t>libraries</a:t>
            </a:r>
            <a:r>
              <a:rPr lang="fr-FR" dirty="0"/>
              <a:t> :</a:t>
            </a:r>
          </a:p>
          <a:p>
            <a:pPr marL="0" indent="0">
              <a:buNone/>
            </a:pPr>
            <a:r>
              <a:rPr lang="fr-FR" dirty="0" err="1"/>
              <a:t>TensorFlow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/ </a:t>
            </a:r>
            <a:r>
              <a:rPr lang="fr-FR" dirty="0" err="1"/>
              <a:t>Keras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/ Panda </a:t>
            </a:r>
            <a:r>
              <a:rPr lang="fr-FR" dirty="0" err="1"/>
              <a:t>seaborn</a:t>
            </a:r>
            <a:r>
              <a:rPr lang="fr-FR" dirty="0"/>
              <a:t> / </a:t>
            </a:r>
            <a:r>
              <a:rPr lang="fr-FR" dirty="0" err="1"/>
              <a:t>Matplotlib</a:t>
            </a:r>
            <a:r>
              <a:rPr lang="fr-FR" dirty="0"/>
              <a:t> / </a:t>
            </a:r>
            <a:r>
              <a:rPr lang="fr-FR" dirty="0" err="1"/>
              <a:t>Numpy</a:t>
            </a:r>
            <a:r>
              <a:rPr lang="fr-FR" dirty="0"/>
              <a:t>.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954CBC4F-6FB2-C5F3-DB19-64AFA062F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765077"/>
              </p:ext>
            </p:extLst>
          </p:nvPr>
        </p:nvGraphicFramePr>
        <p:xfrm>
          <a:off x="2628347" y="3588246"/>
          <a:ext cx="5508488" cy="37084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54244">
                  <a:extLst>
                    <a:ext uri="{9D8B030D-6E8A-4147-A177-3AD203B41FA5}">
                      <a16:colId xmlns:a16="http://schemas.microsoft.com/office/drawing/2014/main" val="2585640157"/>
                    </a:ext>
                  </a:extLst>
                </a:gridCol>
                <a:gridCol w="2754244">
                  <a:extLst>
                    <a:ext uri="{9D8B030D-6E8A-4147-A177-3AD203B41FA5}">
                      <a16:colId xmlns:a16="http://schemas.microsoft.com/office/drawing/2014/main" val="1183784305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Processor </a:t>
                      </a:r>
                      <a:r>
                        <a:rPr lang="fr-FR" dirty="0" err="1"/>
                        <a:t>core</a:t>
                      </a:r>
                      <a:r>
                        <a:rPr lang="fr-FR" dirty="0"/>
                        <a:t> I7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 GB 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12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563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417754-3AAE-074B-BAF3-3EC5D6F0F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404730"/>
            <a:ext cx="9601196" cy="881269"/>
          </a:xfrm>
        </p:spPr>
        <p:txBody>
          <a:bodyPr>
            <a:normAutofit/>
          </a:bodyPr>
          <a:lstStyle/>
          <a:p>
            <a:pPr algn="l"/>
            <a:r>
              <a:rPr lang="fr-FR" sz="2400" dirty="0" err="1"/>
              <a:t>Parameters</a:t>
            </a:r>
            <a:r>
              <a:rPr lang="fr-FR" sz="2400" dirty="0"/>
              <a:t> </a:t>
            </a:r>
            <a:r>
              <a:rPr lang="fr-FR" sz="2400" dirty="0" err="1"/>
              <a:t>used</a:t>
            </a:r>
            <a:r>
              <a:rPr lang="fr-FR" sz="2400" dirty="0"/>
              <a:t> in the </a:t>
            </a:r>
            <a:r>
              <a:rPr lang="fr-FR" sz="2400" dirty="0" err="1"/>
              <a:t>pretrained</a:t>
            </a:r>
            <a:r>
              <a:rPr lang="fr-FR" sz="2400" dirty="0"/>
              <a:t> </a:t>
            </a:r>
            <a:r>
              <a:rPr lang="fr-FR" sz="2400" dirty="0" err="1"/>
              <a:t>deep</a:t>
            </a:r>
            <a:r>
              <a:rPr lang="fr-FR" sz="2400" dirty="0"/>
              <a:t> </a:t>
            </a:r>
            <a:r>
              <a:rPr lang="fr-FR" sz="2400" dirty="0" err="1"/>
              <a:t>learning</a:t>
            </a:r>
            <a:r>
              <a:rPr lang="fr-FR" sz="2400" dirty="0"/>
              <a:t> </a:t>
            </a:r>
            <a:r>
              <a:rPr lang="fr-FR" sz="2400" dirty="0" err="1"/>
              <a:t>models</a:t>
            </a:r>
            <a:r>
              <a:rPr lang="fr-FR" sz="2400" dirty="0"/>
              <a:t>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99FC52-EC79-C863-DDFF-B7787700E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Global max </a:t>
            </a:r>
            <a:r>
              <a:rPr lang="fr-FR" dirty="0" err="1"/>
              <a:t>pooling</a:t>
            </a:r>
            <a:r>
              <a:rPr lang="fr-FR" dirty="0"/>
              <a:t> layer size : 3 ∗ 3 </a:t>
            </a:r>
          </a:p>
          <a:p>
            <a:r>
              <a:rPr lang="fr-FR" dirty="0"/>
              <a:t>Dense layer : 128, 64 </a:t>
            </a:r>
          </a:p>
          <a:p>
            <a:r>
              <a:rPr lang="fr-FR" dirty="0"/>
              <a:t>Batch size : 32 </a:t>
            </a:r>
          </a:p>
          <a:p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epochs</a:t>
            </a:r>
            <a:r>
              <a:rPr lang="fr-FR" dirty="0"/>
              <a:t> : 100 </a:t>
            </a:r>
          </a:p>
          <a:p>
            <a:r>
              <a:rPr lang="fr-FR" dirty="0"/>
              <a:t>Output classification layer : </a:t>
            </a:r>
            <a:r>
              <a:rPr lang="fr-FR" dirty="0" err="1"/>
              <a:t>Softmax</a:t>
            </a:r>
            <a:r>
              <a:rPr lang="fr-FR" dirty="0"/>
              <a:t> </a:t>
            </a:r>
          </a:p>
          <a:p>
            <a:r>
              <a:rPr lang="fr-FR" dirty="0" err="1"/>
              <a:t>Optimizer</a:t>
            </a:r>
            <a:r>
              <a:rPr lang="fr-FR" dirty="0"/>
              <a:t> : ADAM</a:t>
            </a:r>
          </a:p>
          <a:p>
            <a:r>
              <a:rPr lang="fr-FR" dirty="0"/>
              <a:t>Activation </a:t>
            </a:r>
            <a:r>
              <a:rPr lang="fr-FR" dirty="0" err="1"/>
              <a:t>function</a:t>
            </a:r>
            <a:r>
              <a:rPr lang="fr-FR" dirty="0"/>
              <a:t> : Rule</a:t>
            </a:r>
          </a:p>
        </p:txBody>
      </p:sp>
    </p:spTree>
    <p:extLst>
      <p:ext uri="{BB962C8B-B14F-4D97-AF65-F5344CB8AC3E}">
        <p14:creationId xmlns:p14="http://schemas.microsoft.com/office/powerpoint/2010/main" val="291505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F241F4-E9F9-4DDB-E58E-0EAB8014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762539"/>
            <a:ext cx="9601196" cy="523460"/>
          </a:xfrm>
        </p:spPr>
        <p:txBody>
          <a:bodyPr>
            <a:noAutofit/>
          </a:bodyPr>
          <a:lstStyle/>
          <a:p>
            <a:pPr algn="l"/>
            <a:r>
              <a:rPr lang="fr-FR" sz="2800" b="1" dirty="0" err="1"/>
              <a:t>Experimental</a:t>
            </a:r>
            <a:r>
              <a:rPr lang="fr-FR" sz="2800" b="1" dirty="0"/>
              <a:t> Setup :</a:t>
            </a:r>
            <a:br>
              <a:rPr lang="fr-FR" sz="2800" b="1" dirty="0"/>
            </a:br>
            <a:endParaRPr lang="fr-FR" sz="2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09F5BF-5DE8-93F2-4C66-A4959E769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study employs performance evaluation metrics including </a:t>
            </a:r>
            <a:r>
              <a:rPr lang="en-US" dirty="0">
                <a:solidFill>
                  <a:srgbClr val="FF0000"/>
                </a:solidFill>
              </a:rPr>
              <a:t>accuracy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sensitivity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specificity</a:t>
            </a:r>
            <a:r>
              <a:rPr lang="en-US" dirty="0"/>
              <a:t>, and a </a:t>
            </a:r>
            <a:r>
              <a:rPr lang="en-US" dirty="0">
                <a:solidFill>
                  <a:srgbClr val="FF0000"/>
                </a:solidFill>
              </a:rPr>
              <a:t>confusion matrix </a:t>
            </a:r>
            <a:r>
              <a:rPr lang="en-US" dirty="0"/>
              <a:t>for the three pretrained models. A confusion matrix provides a summary of true and false classification results. (True positive, True negative , False positive, False Negative) </a:t>
            </a:r>
          </a:p>
          <a:p>
            <a:r>
              <a:rPr lang="en-US" dirty="0"/>
              <a:t>Diagonal of the matrix represents the correct classifications.</a:t>
            </a:r>
          </a:p>
          <a:p>
            <a:r>
              <a:rPr lang="en-US" dirty="0"/>
              <a:t>Specificity is the capacity of the model to correctly identify the normal children.</a:t>
            </a:r>
          </a:p>
          <a:p>
            <a:r>
              <a:rPr lang="en-US" dirty="0"/>
              <a:t>Sensitivity is the capacity of the model to correctly identify autistic children.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5584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ED63D9-6720-A2EB-01B1-C1C60C3A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accent6">
                    <a:lumMod val="50000"/>
                  </a:schemeClr>
                </a:solidFill>
              </a:rPr>
              <a:t>Results</a:t>
            </a: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 and discussion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AE9D1D-EE82-E964-65D5-37B7711FF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175" y="2556932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Despite variations in age and image quality within the dataset sourced from the internet, the </a:t>
            </a:r>
            <a:r>
              <a:rPr lang="en-US" dirty="0" err="1"/>
              <a:t>Xception</a:t>
            </a:r>
            <a:r>
              <a:rPr lang="en-US" dirty="0"/>
              <a:t> model performed the highest with 91% accuracy.</a:t>
            </a: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982745EA-23EA-C495-62A9-41FD8509A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01903"/>
              </p:ext>
            </p:extLst>
          </p:nvPr>
        </p:nvGraphicFramePr>
        <p:xfrm>
          <a:off x="2036416" y="3759856"/>
          <a:ext cx="8119168" cy="21160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29792">
                  <a:extLst>
                    <a:ext uri="{9D8B030D-6E8A-4147-A177-3AD203B41FA5}">
                      <a16:colId xmlns:a16="http://schemas.microsoft.com/office/drawing/2014/main" val="3385183957"/>
                    </a:ext>
                  </a:extLst>
                </a:gridCol>
                <a:gridCol w="2029792">
                  <a:extLst>
                    <a:ext uri="{9D8B030D-6E8A-4147-A177-3AD203B41FA5}">
                      <a16:colId xmlns:a16="http://schemas.microsoft.com/office/drawing/2014/main" val="520410118"/>
                    </a:ext>
                  </a:extLst>
                </a:gridCol>
                <a:gridCol w="2029792">
                  <a:extLst>
                    <a:ext uri="{9D8B030D-6E8A-4147-A177-3AD203B41FA5}">
                      <a16:colId xmlns:a16="http://schemas.microsoft.com/office/drawing/2014/main" val="3246309969"/>
                    </a:ext>
                  </a:extLst>
                </a:gridCol>
                <a:gridCol w="2029792">
                  <a:extLst>
                    <a:ext uri="{9D8B030D-6E8A-4147-A177-3AD203B41FA5}">
                      <a16:colId xmlns:a16="http://schemas.microsoft.com/office/drawing/2014/main" val="3140086599"/>
                    </a:ext>
                  </a:extLst>
                </a:gridCol>
              </a:tblGrid>
              <a:tr h="327221">
                <a:tc>
                  <a:txBody>
                    <a:bodyPr/>
                    <a:lstStyle/>
                    <a:p>
                      <a:r>
                        <a:rPr lang="en-US" dirty="0"/>
                        <a:t>Model 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31117"/>
                  </a:ext>
                </a:extLst>
              </a:tr>
              <a:tr h="598818">
                <a:tc>
                  <a:txBody>
                    <a:bodyPr/>
                    <a:lstStyle/>
                    <a:p>
                      <a:r>
                        <a:rPr lang="en-US" dirty="0" err="1"/>
                        <a:t>Xception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07108"/>
                  </a:ext>
                </a:extLst>
              </a:tr>
              <a:tr h="511354">
                <a:tc>
                  <a:txBody>
                    <a:bodyPr/>
                    <a:lstStyle/>
                    <a:p>
                      <a:r>
                        <a:rPr lang="en-US" dirty="0"/>
                        <a:t>VGG19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28954"/>
                  </a:ext>
                </a:extLst>
              </a:tr>
              <a:tr h="564792">
                <a:tc>
                  <a:txBody>
                    <a:bodyPr/>
                    <a:lstStyle/>
                    <a:p>
                      <a:r>
                        <a:rPr lang="en-US" dirty="0" err="1"/>
                        <a:t>NASNETMobile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0.78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952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459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C380B0-4AF4-47A7-77A4-A173C579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601F23-F8C1-3EEB-D98A-4C988C6D9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Interest in child autism has increased with advancements in global health, driving efforts to detect and understand the condition early. This study assessed three deep learning models—</a:t>
            </a:r>
            <a:r>
              <a:rPr lang="en-US" dirty="0" err="1"/>
              <a:t>NASNETMobile</a:t>
            </a:r>
            <a:r>
              <a:rPr lang="en-US" dirty="0"/>
              <a:t>, </a:t>
            </a:r>
            <a:r>
              <a:rPr lang="en-US" dirty="0" err="1"/>
              <a:t>Xception</a:t>
            </a:r>
            <a:r>
              <a:rPr lang="en-US" dirty="0"/>
              <a:t>, and VGG19—for ASD detection using facial features. The </a:t>
            </a:r>
            <a:r>
              <a:rPr lang="en-US" dirty="0" err="1"/>
              <a:t>Xception</a:t>
            </a:r>
            <a:r>
              <a:rPr lang="en-US" dirty="0"/>
              <a:t> model achieved the highest accuracy at 91%, showcasing its potential as a valuable tool for swift and accurate autism diagnosis.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290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3A299-B8AE-6F8E-2733-4D577C6C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3506ED-5DB0-FC4A-7436-35F80F9F5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paper examines AI's role in early ASD detection, focusing on techniques like facial recognition and deep learning. </a:t>
            </a:r>
          </a:p>
          <a:p>
            <a:r>
              <a:rPr lang="en-US" dirty="0"/>
              <a:t>Using pretrained models, the authors detect ASD from children's images, with the </a:t>
            </a:r>
            <a:r>
              <a:rPr lang="en-US" dirty="0" err="1"/>
              <a:t>Xception</a:t>
            </a:r>
            <a:r>
              <a:rPr lang="en-US" dirty="0"/>
              <a:t> model performing best. </a:t>
            </a:r>
          </a:p>
          <a:p>
            <a:r>
              <a:rPr lang="en-US" dirty="0"/>
              <a:t>They also introduce a system for ASD detection via eye and face identification. Overall, the paper highlights AI's importance in ASD diagnosis and presents a novel deep learning approach for detection.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325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01DC8-6A4F-F887-47BF-2447F559D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Materials and Methods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4CF322-E8C2-2437-79D4-65084CA79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 err="1"/>
              <a:t>Dataset</a:t>
            </a:r>
            <a:r>
              <a:rPr lang="fr-FR" b="1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2940 </a:t>
            </a:r>
            <a:r>
              <a:rPr lang="fr-FR" dirty="0" err="1"/>
              <a:t>children</a:t>
            </a:r>
            <a:r>
              <a:rPr lang="fr-FR" dirty="0"/>
              <a:t> images </a:t>
            </a:r>
            <a:r>
              <a:rPr lang="fr-FR" dirty="0" err="1"/>
              <a:t>evenly</a:t>
            </a:r>
            <a:r>
              <a:rPr lang="fr-FR" dirty="0"/>
              <a:t> split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autistic</a:t>
            </a:r>
            <a:r>
              <a:rPr lang="fr-FR" dirty="0"/>
              <a:t> and non </a:t>
            </a:r>
            <a:r>
              <a:rPr lang="fr-FR" dirty="0" err="1"/>
              <a:t>autistic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	(1470 </a:t>
            </a:r>
            <a:r>
              <a:rPr lang="fr-FR" dirty="0" err="1"/>
              <a:t>Autistic</a:t>
            </a:r>
            <a:r>
              <a:rPr lang="fr-FR" dirty="0"/>
              <a:t> , 1470 Non </a:t>
            </a:r>
            <a:r>
              <a:rPr lang="fr-FR" dirty="0" err="1"/>
              <a:t>Autistic</a:t>
            </a:r>
            <a:r>
              <a:rPr lang="fr-FR" dirty="0"/>
              <a:t>)</a:t>
            </a:r>
          </a:p>
          <a:p>
            <a:r>
              <a:rPr lang="fr-FR" dirty="0"/>
              <a:t>Source : Images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collected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various</a:t>
            </a:r>
            <a:r>
              <a:rPr lang="fr-FR" dirty="0"/>
              <a:t> internet sources </a:t>
            </a:r>
            <a:r>
              <a:rPr lang="fr-FR" dirty="0" err="1"/>
              <a:t>including</a:t>
            </a:r>
            <a:r>
              <a:rPr lang="fr-FR" dirty="0"/>
              <a:t> </a:t>
            </a:r>
            <a:r>
              <a:rPr lang="fr-FR" dirty="0" err="1"/>
              <a:t>websites</a:t>
            </a:r>
            <a:r>
              <a:rPr lang="fr-FR" dirty="0"/>
              <a:t> and </a:t>
            </a:r>
            <a:r>
              <a:rPr lang="fr-FR" dirty="0" err="1"/>
              <a:t>facebook</a:t>
            </a:r>
            <a:r>
              <a:rPr lang="fr-FR" dirty="0"/>
              <a:t> pages </a:t>
            </a:r>
            <a:r>
              <a:rPr lang="fr-FR" dirty="0" err="1"/>
              <a:t>related</a:t>
            </a:r>
            <a:r>
              <a:rPr lang="fr-FR" dirty="0"/>
              <a:t> to </a:t>
            </a:r>
            <a:r>
              <a:rPr lang="fr-FR" dirty="0" err="1"/>
              <a:t>autism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334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D06818-F763-B288-DCB8-2C248B106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37252"/>
            <a:ext cx="9601196" cy="748747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err="1"/>
              <a:t>Preprocessing</a:t>
            </a:r>
            <a:r>
              <a:rPr lang="fr-FR" sz="2800" b="1" dirty="0"/>
              <a:t>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498BAE-CB8E-B90F-C678-0ECA0951C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 preprocessing aimed to clean and crop the images collected from internet sources. </a:t>
            </a:r>
          </a:p>
          <a:p>
            <a:r>
              <a:rPr lang="en-US" dirty="0"/>
              <a:t>After automatic face cropping, the dataset was split into 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Normalization rescaled pixel values from [0, 255] to [0, 1].</a:t>
            </a:r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672AFC1-310E-BB12-4BA1-3C53803ED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13177"/>
              </p:ext>
            </p:extLst>
          </p:nvPr>
        </p:nvGraphicFramePr>
        <p:xfrm>
          <a:off x="1568174" y="4216400"/>
          <a:ext cx="8127999" cy="461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610793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05190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53461175"/>
                    </a:ext>
                  </a:extLst>
                </a:gridCol>
              </a:tblGrid>
              <a:tr h="461507">
                <a:tc>
                  <a:txBody>
                    <a:bodyPr/>
                    <a:lstStyle/>
                    <a:p>
                      <a:r>
                        <a:rPr lang="en-US" sz="2000" dirty="0"/>
                        <a:t>2,540 training images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100 validation images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300 testing images</a:t>
                      </a:r>
                      <a:endParaRPr lang="fr-F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279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315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D71CB-3D97-32A0-53E1-DB194290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431235"/>
            <a:ext cx="9597885" cy="854764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err="1"/>
              <a:t>Convolutional</a:t>
            </a:r>
            <a:r>
              <a:rPr lang="fr-FR" sz="2800" b="1" dirty="0"/>
              <a:t> Neural Network </a:t>
            </a:r>
            <a:r>
              <a:rPr lang="fr-FR" sz="2800" b="1" dirty="0" err="1"/>
              <a:t>Models</a:t>
            </a:r>
            <a:r>
              <a:rPr lang="fr-FR" sz="2800" b="1" dirty="0"/>
              <a:t>: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B1F3FA6-54AA-9802-A486-10B528A407A3}"/>
              </a:ext>
            </a:extLst>
          </p:cNvPr>
          <p:cNvSpPr txBox="1">
            <a:spLocks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Convolutional Neural Network (CNN) models play a crucial role in medical applications, particularly in disease detection and behavioral analysis, leveraging computer vision techniques.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Their advancement in AI aids in assisting humans, showcasing significant contributions to various aspects of healthcare.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607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096065CE-2D11-D314-41DE-AAE403DB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57739"/>
            <a:ext cx="9601200" cy="82826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Basic Components of the CNN Model :</a:t>
            </a:r>
            <a:endParaRPr lang="fr-FR" sz="2800" b="1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2AE20A8-EFF3-D645-C38D-A224618C1A89}"/>
              </a:ext>
            </a:extLst>
          </p:cNvPr>
          <p:cNvSpPr txBox="1">
            <a:spLocks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Convolutional Neural Network (CNN) is a well-known type of deep learning algorithm used for tasks like image recognition. </a:t>
            </a:r>
          </a:p>
          <a:p>
            <a:r>
              <a:rPr lang="en-US" dirty="0"/>
              <a:t>It processes images by assigning importance to different parts of the image to classify it. </a:t>
            </a:r>
          </a:p>
          <a:p>
            <a:r>
              <a:rPr lang="en-US" dirty="0"/>
              <a:t>Neurons in CNNs mimic the communication patterns of biological neurons.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24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9F0D5D-D612-1EBB-514F-BB6A2EF27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470991"/>
            <a:ext cx="9601196" cy="815008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Convolutional Layer with a Pooling Layer :</a:t>
            </a:r>
            <a:endParaRPr lang="fr-FR" sz="2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1AE11-A84C-E13E-6011-F6410FC3A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71591"/>
          </a:xfrm>
        </p:spPr>
        <p:txBody>
          <a:bodyPr>
            <a:normAutofit/>
          </a:bodyPr>
          <a:lstStyle/>
          <a:p>
            <a:r>
              <a:rPr lang="en-US" dirty="0"/>
              <a:t>The convolutional layer in the CNN model takes input images represented as pixel values and aims to simplify them without losing important details for autism detection. </a:t>
            </a:r>
          </a:p>
          <a:p>
            <a:r>
              <a:rPr lang="en-US" dirty="0"/>
              <a:t>It focuses on extracting basic features like edges and colors. </a:t>
            </a:r>
          </a:p>
          <a:p>
            <a:r>
              <a:rPr lang="en-US" dirty="0"/>
              <a:t>To handle the large number of parameters, it uses either max pooling or average pooling, which reduces the weights. </a:t>
            </a:r>
          </a:p>
          <a:p>
            <a:r>
              <a:rPr lang="en-US" dirty="0"/>
              <a:t>This process involves the kernel's window moving across the image, extracting features and reducing parameters through pooling.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143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9B6A85-718B-3ACC-FFCA-297FC5D8D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470991"/>
            <a:ext cx="9601196" cy="815008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err="1"/>
              <a:t>Fully</a:t>
            </a:r>
            <a:r>
              <a:rPr lang="fr-FR" sz="2800" b="1" dirty="0"/>
              <a:t> </a:t>
            </a:r>
            <a:r>
              <a:rPr lang="fr-FR" sz="2800" b="1" dirty="0" err="1"/>
              <a:t>connected</a:t>
            </a:r>
            <a:r>
              <a:rPr lang="fr-FR" sz="2800" b="1" dirty="0"/>
              <a:t> layer and activation </a:t>
            </a:r>
            <a:r>
              <a:rPr lang="fr-FR" sz="2800" b="1" dirty="0" err="1"/>
              <a:t>function</a:t>
            </a:r>
            <a:r>
              <a:rPr lang="fr-FR" sz="2800" b="1" dirty="0"/>
              <a:t>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362C9-F1C4-9B15-D511-8673CFAEA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920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fully connected (FC) layer combines high-level features from hidden layers to produce outputs.</a:t>
            </a:r>
          </a:p>
          <a:p>
            <a:r>
              <a:rPr lang="en-US" dirty="0"/>
              <a:t>It treats the input image as a column vector. </a:t>
            </a:r>
          </a:p>
          <a:p>
            <a:r>
              <a:rPr lang="en-US" dirty="0"/>
              <a:t>Training involves forward propagation, where flattened output feeds into the neural network, and backpropagation, where the network minimizes loss errors and learns more features over iterations.</a:t>
            </a:r>
          </a:p>
          <a:p>
            <a:r>
              <a:rPr lang="en-US" dirty="0"/>
              <a:t>Increasing hidden layers and training iterations enhances performance by allowing deep extraction of low-level features. </a:t>
            </a:r>
          </a:p>
          <a:p>
            <a:r>
              <a:rPr lang="en-US" dirty="0"/>
              <a:t>The </a:t>
            </a:r>
            <a:r>
              <a:rPr lang="en-US" dirty="0" err="1"/>
              <a:t>softmax</a:t>
            </a:r>
            <a:r>
              <a:rPr lang="en-US" dirty="0"/>
              <a:t> classifier, utilizing parameters from the FC layer, predicts outputs; a </a:t>
            </a:r>
            <a:r>
              <a:rPr lang="en-US" dirty="0" err="1"/>
              <a:t>softmax</a:t>
            </a:r>
            <a:r>
              <a:rPr lang="en-US" dirty="0"/>
              <a:t> output of 0 indicates class 0 (autism), while 1 signifies class 1 (normal).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5735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33EA34-4E4F-8AF4-29DD-95A4E80D6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457739"/>
            <a:ext cx="9601196" cy="828260"/>
          </a:xfrm>
        </p:spPr>
        <p:txBody>
          <a:bodyPr>
            <a:normAutofit fontScale="90000"/>
          </a:bodyPr>
          <a:lstStyle/>
          <a:p>
            <a:pPr algn="l"/>
            <a:br>
              <a:rPr lang="fr-FR" b="1" dirty="0"/>
            </a:br>
            <a:r>
              <a:rPr lang="fr-FR" sz="3100" b="1" dirty="0"/>
              <a:t>Deep Learning </a:t>
            </a:r>
            <a:r>
              <a:rPr lang="fr-FR" sz="3100" b="1" dirty="0" err="1"/>
              <a:t>Models</a:t>
            </a:r>
            <a:r>
              <a:rPr lang="fr-FR" sz="3100" b="1" dirty="0"/>
              <a:t> :</a:t>
            </a:r>
            <a:br>
              <a:rPr lang="fr-FR" b="1" dirty="0"/>
            </a:b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66CEA3-2CF5-A5C7-CF24-74A5CE671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research</a:t>
            </a:r>
            <a:r>
              <a:rPr lang="fr-FR" dirty="0"/>
              <a:t> </a:t>
            </a:r>
            <a:r>
              <a:rPr lang="fr-FR" dirty="0" err="1"/>
              <a:t>focuses</a:t>
            </a:r>
            <a:r>
              <a:rPr lang="fr-FR" dirty="0"/>
              <a:t> on </a:t>
            </a:r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pre-trained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These</a:t>
            </a:r>
            <a:r>
              <a:rPr lang="fr-FR" dirty="0"/>
              <a:t> 3 </a:t>
            </a:r>
            <a:r>
              <a:rPr lang="fr-FR" dirty="0" err="1"/>
              <a:t>models</a:t>
            </a:r>
            <a:r>
              <a:rPr lang="fr-FR" dirty="0"/>
              <a:t> exploit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facial images to </a:t>
            </a:r>
            <a:r>
              <a:rPr lang="fr-FR" dirty="0" err="1"/>
              <a:t>detect</a:t>
            </a:r>
            <a:r>
              <a:rPr lang="fr-FR" dirty="0"/>
              <a:t> </a:t>
            </a:r>
            <a:r>
              <a:rPr lang="fr-FR" dirty="0" err="1"/>
              <a:t>autism</a:t>
            </a:r>
            <a:r>
              <a:rPr lang="fr-FR" dirty="0"/>
              <a:t>.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204FA965-8D2E-5D1C-4049-233CA182B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661850"/>
              </p:ext>
            </p:extLst>
          </p:nvPr>
        </p:nvGraphicFramePr>
        <p:xfrm>
          <a:off x="1806713" y="3553791"/>
          <a:ext cx="8127999" cy="4615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610793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05190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53461175"/>
                    </a:ext>
                  </a:extLst>
                </a:gridCol>
              </a:tblGrid>
              <a:tr h="4615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Xception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VGG19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NASNetMobile</a:t>
                      </a:r>
                      <a:endParaRPr lang="fr-F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279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041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114</TotalTime>
  <Words>1008</Words>
  <Application>Microsoft Office PowerPoint</Application>
  <PresentationFormat>Grand écran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0" baseType="lpstr">
      <vt:lpstr>Arial</vt:lpstr>
      <vt:lpstr>Garamond</vt:lpstr>
      <vt:lpstr>Organique</vt:lpstr>
      <vt:lpstr>Classification and Detection of Autism Spectrum Disorder Based on Deep Learning Algorithms</vt:lpstr>
      <vt:lpstr>Introduction</vt:lpstr>
      <vt:lpstr>Materials and Methods</vt:lpstr>
      <vt:lpstr>Preprocessing :</vt:lpstr>
      <vt:lpstr>Convolutional Neural Network Models:</vt:lpstr>
      <vt:lpstr>Basic Components of the CNN Model :</vt:lpstr>
      <vt:lpstr>Convolutional Layer with a Pooling Layer :</vt:lpstr>
      <vt:lpstr>Fully connected layer and activation function :</vt:lpstr>
      <vt:lpstr> Deep Learning Models : </vt:lpstr>
      <vt:lpstr>Xception model :</vt:lpstr>
      <vt:lpstr>VGG19 :</vt:lpstr>
      <vt:lpstr>Présentation PowerPoint</vt:lpstr>
      <vt:lpstr>Experiments </vt:lpstr>
      <vt:lpstr>Parameters used in the pretrained deep learning models :</vt:lpstr>
      <vt:lpstr>Experimental Setup : </vt:lpstr>
      <vt:lpstr>Results and 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and Detection of Autism Spectrum Disorder Based on Deep Learning Algorithms</dc:title>
  <dc:creator>henchirkhaled</dc:creator>
  <cp:lastModifiedBy>henchirkhaled</cp:lastModifiedBy>
  <cp:revision>5</cp:revision>
  <dcterms:created xsi:type="dcterms:W3CDTF">2024-03-03T21:45:57Z</dcterms:created>
  <dcterms:modified xsi:type="dcterms:W3CDTF">2024-03-04T16:05:54Z</dcterms:modified>
</cp:coreProperties>
</file>