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67"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93A8C-3603-4542-8272-1B0C5CF5FFC3}"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0E8D1B45-077A-4D3B-919B-C469F3F2EECD}">
      <dgm:prSet/>
      <dgm:spPr/>
      <dgm:t>
        <a:bodyPr/>
        <a:lstStyle/>
        <a:p>
          <a:r>
            <a:rPr lang="en-US" b="1" i="0"/>
            <a:t>Prevalence:</a:t>
          </a:r>
          <a:r>
            <a:rPr lang="en-US" b="0" i="0"/>
            <a:t> ASD affects a significant number of children, with the CDC reporting 1 in 59 diagnosed in 2018.</a:t>
          </a:r>
          <a:endParaRPr lang="en-US"/>
        </a:p>
      </dgm:t>
    </dgm:pt>
    <dgm:pt modelId="{55712D06-F521-4490-B9B1-01384A5DE11C}" type="parTrans" cxnId="{E51F0E9A-21C1-4B40-9920-E61B89BA4C1C}">
      <dgm:prSet/>
      <dgm:spPr/>
      <dgm:t>
        <a:bodyPr/>
        <a:lstStyle/>
        <a:p>
          <a:endParaRPr lang="en-US"/>
        </a:p>
      </dgm:t>
    </dgm:pt>
    <dgm:pt modelId="{B58796A9-37D5-405D-8FA8-E50A06B757DF}" type="sibTrans" cxnId="{E51F0E9A-21C1-4B40-9920-E61B89BA4C1C}">
      <dgm:prSet/>
      <dgm:spPr/>
      <dgm:t>
        <a:bodyPr/>
        <a:lstStyle/>
        <a:p>
          <a:endParaRPr lang="en-US"/>
        </a:p>
      </dgm:t>
    </dgm:pt>
    <dgm:pt modelId="{5131AA12-9FE5-4FA9-BC8A-DCDB97294DB3}">
      <dgm:prSet/>
      <dgm:spPr/>
      <dgm:t>
        <a:bodyPr/>
        <a:lstStyle/>
        <a:p>
          <a:r>
            <a:rPr lang="en-US" b="1" i="0"/>
            <a:t>Spectrum of presentations:</a:t>
          </a:r>
          <a:r>
            <a:rPr lang="en-US" b="0" i="0"/>
            <a:t> ASD encompasses a wide range of abilities, making diagnosis challenging.</a:t>
          </a:r>
          <a:endParaRPr lang="en-US"/>
        </a:p>
      </dgm:t>
    </dgm:pt>
    <dgm:pt modelId="{40D6FDAE-33DD-4BA4-8B26-335942ADD144}" type="parTrans" cxnId="{CA2EC715-86CA-46A0-BE57-9126B0B6BEF6}">
      <dgm:prSet/>
      <dgm:spPr/>
      <dgm:t>
        <a:bodyPr/>
        <a:lstStyle/>
        <a:p>
          <a:endParaRPr lang="en-US"/>
        </a:p>
      </dgm:t>
    </dgm:pt>
    <dgm:pt modelId="{F8E4B426-1B86-4ADD-BB75-F12FD344EFEC}" type="sibTrans" cxnId="{CA2EC715-86CA-46A0-BE57-9126B0B6BEF6}">
      <dgm:prSet/>
      <dgm:spPr/>
      <dgm:t>
        <a:bodyPr/>
        <a:lstStyle/>
        <a:p>
          <a:endParaRPr lang="en-US"/>
        </a:p>
      </dgm:t>
    </dgm:pt>
    <dgm:pt modelId="{0AA9E559-E9A3-4FE1-9219-F462D4431779}">
      <dgm:prSet/>
      <dgm:spPr/>
      <dgm:t>
        <a:bodyPr/>
        <a:lstStyle/>
        <a:p>
          <a:r>
            <a:rPr lang="en-US" b="1" i="0"/>
            <a:t>Early diagnosis is key:</a:t>
          </a:r>
          <a:r>
            <a:rPr lang="en-US" b="0" i="0"/>
            <a:t> Early intervention can greatly benefit individuals with ASD</a:t>
          </a:r>
          <a:endParaRPr lang="en-US"/>
        </a:p>
      </dgm:t>
    </dgm:pt>
    <dgm:pt modelId="{E4DD2660-6424-495F-876E-0BA9DF00ABC0}" type="parTrans" cxnId="{0BCE4DDD-6F38-4C14-A08C-5C2878125DE0}">
      <dgm:prSet/>
      <dgm:spPr/>
      <dgm:t>
        <a:bodyPr/>
        <a:lstStyle/>
        <a:p>
          <a:endParaRPr lang="en-US"/>
        </a:p>
      </dgm:t>
    </dgm:pt>
    <dgm:pt modelId="{489EA30F-A70F-4CD0-A038-E40B2D3A8DA2}" type="sibTrans" cxnId="{0BCE4DDD-6F38-4C14-A08C-5C2878125DE0}">
      <dgm:prSet/>
      <dgm:spPr/>
      <dgm:t>
        <a:bodyPr/>
        <a:lstStyle/>
        <a:p>
          <a:endParaRPr lang="en-US"/>
        </a:p>
      </dgm:t>
    </dgm:pt>
    <dgm:pt modelId="{FCE90E7E-A949-44B3-B1A4-01AE5F358048}" type="pres">
      <dgm:prSet presAssocID="{E9F93A8C-3603-4542-8272-1B0C5CF5FFC3}" presName="outerComposite" presStyleCnt="0">
        <dgm:presLayoutVars>
          <dgm:chMax val="5"/>
          <dgm:dir/>
          <dgm:resizeHandles val="exact"/>
        </dgm:presLayoutVars>
      </dgm:prSet>
      <dgm:spPr/>
    </dgm:pt>
    <dgm:pt modelId="{AED00A96-CB54-496A-B56A-52B7FC50B5BD}" type="pres">
      <dgm:prSet presAssocID="{E9F93A8C-3603-4542-8272-1B0C5CF5FFC3}" presName="dummyMaxCanvas" presStyleCnt="0">
        <dgm:presLayoutVars/>
      </dgm:prSet>
      <dgm:spPr/>
    </dgm:pt>
    <dgm:pt modelId="{68FE3A64-ECAE-47BE-B374-F7F1AD583300}" type="pres">
      <dgm:prSet presAssocID="{E9F93A8C-3603-4542-8272-1B0C5CF5FFC3}" presName="ThreeNodes_1" presStyleLbl="node1" presStyleIdx="0" presStyleCnt="3">
        <dgm:presLayoutVars>
          <dgm:bulletEnabled val="1"/>
        </dgm:presLayoutVars>
      </dgm:prSet>
      <dgm:spPr/>
    </dgm:pt>
    <dgm:pt modelId="{37A9D086-CA89-487B-883C-11425D2B46A4}" type="pres">
      <dgm:prSet presAssocID="{E9F93A8C-3603-4542-8272-1B0C5CF5FFC3}" presName="ThreeNodes_2" presStyleLbl="node1" presStyleIdx="1" presStyleCnt="3">
        <dgm:presLayoutVars>
          <dgm:bulletEnabled val="1"/>
        </dgm:presLayoutVars>
      </dgm:prSet>
      <dgm:spPr/>
    </dgm:pt>
    <dgm:pt modelId="{0926D173-3258-4FC5-A75A-0AF4E1CC16E8}" type="pres">
      <dgm:prSet presAssocID="{E9F93A8C-3603-4542-8272-1B0C5CF5FFC3}" presName="ThreeNodes_3" presStyleLbl="node1" presStyleIdx="2" presStyleCnt="3">
        <dgm:presLayoutVars>
          <dgm:bulletEnabled val="1"/>
        </dgm:presLayoutVars>
      </dgm:prSet>
      <dgm:spPr/>
    </dgm:pt>
    <dgm:pt modelId="{056B6674-1ABE-43C4-A7AA-66782FBE4B46}" type="pres">
      <dgm:prSet presAssocID="{E9F93A8C-3603-4542-8272-1B0C5CF5FFC3}" presName="ThreeConn_1-2" presStyleLbl="fgAccFollowNode1" presStyleIdx="0" presStyleCnt="2">
        <dgm:presLayoutVars>
          <dgm:bulletEnabled val="1"/>
        </dgm:presLayoutVars>
      </dgm:prSet>
      <dgm:spPr/>
    </dgm:pt>
    <dgm:pt modelId="{8242BFE6-B36A-4D9D-A776-A7B5ED73A621}" type="pres">
      <dgm:prSet presAssocID="{E9F93A8C-3603-4542-8272-1B0C5CF5FFC3}" presName="ThreeConn_2-3" presStyleLbl="fgAccFollowNode1" presStyleIdx="1" presStyleCnt="2">
        <dgm:presLayoutVars>
          <dgm:bulletEnabled val="1"/>
        </dgm:presLayoutVars>
      </dgm:prSet>
      <dgm:spPr/>
    </dgm:pt>
    <dgm:pt modelId="{A5C97BBB-AF58-4AAF-AF41-FC3B2CBD1A20}" type="pres">
      <dgm:prSet presAssocID="{E9F93A8C-3603-4542-8272-1B0C5CF5FFC3}" presName="ThreeNodes_1_text" presStyleLbl="node1" presStyleIdx="2" presStyleCnt="3">
        <dgm:presLayoutVars>
          <dgm:bulletEnabled val="1"/>
        </dgm:presLayoutVars>
      </dgm:prSet>
      <dgm:spPr/>
    </dgm:pt>
    <dgm:pt modelId="{B960F8DD-311F-4312-BE34-2B70AD1CE853}" type="pres">
      <dgm:prSet presAssocID="{E9F93A8C-3603-4542-8272-1B0C5CF5FFC3}" presName="ThreeNodes_2_text" presStyleLbl="node1" presStyleIdx="2" presStyleCnt="3">
        <dgm:presLayoutVars>
          <dgm:bulletEnabled val="1"/>
        </dgm:presLayoutVars>
      </dgm:prSet>
      <dgm:spPr/>
    </dgm:pt>
    <dgm:pt modelId="{E9A85BC2-970A-4317-B396-C0C2174DB531}" type="pres">
      <dgm:prSet presAssocID="{E9F93A8C-3603-4542-8272-1B0C5CF5FFC3}" presName="ThreeNodes_3_text" presStyleLbl="node1" presStyleIdx="2" presStyleCnt="3">
        <dgm:presLayoutVars>
          <dgm:bulletEnabled val="1"/>
        </dgm:presLayoutVars>
      </dgm:prSet>
      <dgm:spPr/>
    </dgm:pt>
  </dgm:ptLst>
  <dgm:cxnLst>
    <dgm:cxn modelId="{CA2EC715-86CA-46A0-BE57-9126B0B6BEF6}" srcId="{E9F93A8C-3603-4542-8272-1B0C5CF5FFC3}" destId="{5131AA12-9FE5-4FA9-BC8A-DCDB97294DB3}" srcOrd="1" destOrd="0" parTransId="{40D6FDAE-33DD-4BA4-8B26-335942ADD144}" sibTransId="{F8E4B426-1B86-4ADD-BB75-F12FD344EFEC}"/>
    <dgm:cxn modelId="{9F70DD61-7280-4DE1-B0D8-F260804738EB}" type="presOf" srcId="{0E8D1B45-077A-4D3B-919B-C469F3F2EECD}" destId="{A5C97BBB-AF58-4AAF-AF41-FC3B2CBD1A20}" srcOrd="1" destOrd="0" presId="urn:microsoft.com/office/officeart/2005/8/layout/vProcess5"/>
    <dgm:cxn modelId="{9C9AEC44-5C6B-4D96-9CF7-9F18CBE46461}" type="presOf" srcId="{5131AA12-9FE5-4FA9-BC8A-DCDB97294DB3}" destId="{B960F8DD-311F-4312-BE34-2B70AD1CE853}" srcOrd="1" destOrd="0" presId="urn:microsoft.com/office/officeart/2005/8/layout/vProcess5"/>
    <dgm:cxn modelId="{BEF7576B-E167-455D-B826-3EC08E16643D}" type="presOf" srcId="{0E8D1B45-077A-4D3B-919B-C469F3F2EECD}" destId="{68FE3A64-ECAE-47BE-B374-F7F1AD583300}" srcOrd="0" destOrd="0" presId="urn:microsoft.com/office/officeart/2005/8/layout/vProcess5"/>
    <dgm:cxn modelId="{6A68AD7F-AD40-452D-8FB1-80CA4D2C2D36}" type="presOf" srcId="{0AA9E559-E9A3-4FE1-9219-F462D4431779}" destId="{0926D173-3258-4FC5-A75A-0AF4E1CC16E8}" srcOrd="0" destOrd="0" presId="urn:microsoft.com/office/officeart/2005/8/layout/vProcess5"/>
    <dgm:cxn modelId="{0ECB1D8A-92BA-470F-945E-A9FCCB27A15E}" type="presOf" srcId="{0AA9E559-E9A3-4FE1-9219-F462D4431779}" destId="{E9A85BC2-970A-4317-B396-C0C2174DB531}" srcOrd="1" destOrd="0" presId="urn:microsoft.com/office/officeart/2005/8/layout/vProcess5"/>
    <dgm:cxn modelId="{ABC88299-433A-44AC-8AD6-FDDC433AE98C}" type="presOf" srcId="{5131AA12-9FE5-4FA9-BC8A-DCDB97294DB3}" destId="{37A9D086-CA89-487B-883C-11425D2B46A4}" srcOrd="0" destOrd="0" presId="urn:microsoft.com/office/officeart/2005/8/layout/vProcess5"/>
    <dgm:cxn modelId="{E51F0E9A-21C1-4B40-9920-E61B89BA4C1C}" srcId="{E9F93A8C-3603-4542-8272-1B0C5CF5FFC3}" destId="{0E8D1B45-077A-4D3B-919B-C469F3F2EECD}" srcOrd="0" destOrd="0" parTransId="{55712D06-F521-4490-B9B1-01384A5DE11C}" sibTransId="{B58796A9-37D5-405D-8FA8-E50A06B757DF}"/>
    <dgm:cxn modelId="{903EFDC7-E9ED-4FE6-96F5-895B1D73CB01}" type="presOf" srcId="{F8E4B426-1B86-4ADD-BB75-F12FD344EFEC}" destId="{8242BFE6-B36A-4D9D-A776-A7B5ED73A621}" srcOrd="0" destOrd="0" presId="urn:microsoft.com/office/officeart/2005/8/layout/vProcess5"/>
    <dgm:cxn modelId="{0BCE4DDD-6F38-4C14-A08C-5C2878125DE0}" srcId="{E9F93A8C-3603-4542-8272-1B0C5CF5FFC3}" destId="{0AA9E559-E9A3-4FE1-9219-F462D4431779}" srcOrd="2" destOrd="0" parTransId="{E4DD2660-6424-495F-876E-0BA9DF00ABC0}" sibTransId="{489EA30F-A70F-4CD0-A038-E40B2D3A8DA2}"/>
    <dgm:cxn modelId="{FE3D62EB-AA94-4B91-B053-7D0FAE16DF33}" type="presOf" srcId="{B58796A9-37D5-405D-8FA8-E50A06B757DF}" destId="{056B6674-1ABE-43C4-A7AA-66782FBE4B46}" srcOrd="0" destOrd="0" presId="urn:microsoft.com/office/officeart/2005/8/layout/vProcess5"/>
    <dgm:cxn modelId="{222186F6-4129-425E-82EC-C3B08E4A9E7C}" type="presOf" srcId="{E9F93A8C-3603-4542-8272-1B0C5CF5FFC3}" destId="{FCE90E7E-A949-44B3-B1A4-01AE5F358048}" srcOrd="0" destOrd="0" presId="urn:microsoft.com/office/officeart/2005/8/layout/vProcess5"/>
    <dgm:cxn modelId="{499E3488-210D-447A-9FCC-A036EED29D6B}" type="presParOf" srcId="{FCE90E7E-A949-44B3-B1A4-01AE5F358048}" destId="{AED00A96-CB54-496A-B56A-52B7FC50B5BD}" srcOrd="0" destOrd="0" presId="urn:microsoft.com/office/officeart/2005/8/layout/vProcess5"/>
    <dgm:cxn modelId="{D8FA2A63-C168-4E79-8775-F7A5B57BE7A3}" type="presParOf" srcId="{FCE90E7E-A949-44B3-B1A4-01AE5F358048}" destId="{68FE3A64-ECAE-47BE-B374-F7F1AD583300}" srcOrd="1" destOrd="0" presId="urn:microsoft.com/office/officeart/2005/8/layout/vProcess5"/>
    <dgm:cxn modelId="{86DF3E45-4127-400F-B1F6-1C4D63E4E11C}" type="presParOf" srcId="{FCE90E7E-A949-44B3-B1A4-01AE5F358048}" destId="{37A9D086-CA89-487B-883C-11425D2B46A4}" srcOrd="2" destOrd="0" presId="urn:microsoft.com/office/officeart/2005/8/layout/vProcess5"/>
    <dgm:cxn modelId="{CBCEE885-5FEE-420D-8C3C-C7D8DA62975D}" type="presParOf" srcId="{FCE90E7E-A949-44B3-B1A4-01AE5F358048}" destId="{0926D173-3258-4FC5-A75A-0AF4E1CC16E8}" srcOrd="3" destOrd="0" presId="urn:microsoft.com/office/officeart/2005/8/layout/vProcess5"/>
    <dgm:cxn modelId="{D06D2C6F-69BC-483C-8614-C21E9C375821}" type="presParOf" srcId="{FCE90E7E-A949-44B3-B1A4-01AE5F358048}" destId="{056B6674-1ABE-43C4-A7AA-66782FBE4B46}" srcOrd="4" destOrd="0" presId="urn:microsoft.com/office/officeart/2005/8/layout/vProcess5"/>
    <dgm:cxn modelId="{9D6B0E3D-2E76-4154-B0BB-F88EC5CE06EC}" type="presParOf" srcId="{FCE90E7E-A949-44B3-B1A4-01AE5F358048}" destId="{8242BFE6-B36A-4D9D-A776-A7B5ED73A621}" srcOrd="5" destOrd="0" presId="urn:microsoft.com/office/officeart/2005/8/layout/vProcess5"/>
    <dgm:cxn modelId="{940B04DC-E71F-42CA-ACDC-B590E0A9239A}" type="presParOf" srcId="{FCE90E7E-A949-44B3-B1A4-01AE5F358048}" destId="{A5C97BBB-AF58-4AAF-AF41-FC3B2CBD1A20}" srcOrd="6" destOrd="0" presId="urn:microsoft.com/office/officeart/2005/8/layout/vProcess5"/>
    <dgm:cxn modelId="{650C8740-DB2F-4D76-B024-DB92AFCF2F8C}" type="presParOf" srcId="{FCE90E7E-A949-44B3-B1A4-01AE5F358048}" destId="{B960F8DD-311F-4312-BE34-2B70AD1CE853}" srcOrd="7" destOrd="0" presId="urn:microsoft.com/office/officeart/2005/8/layout/vProcess5"/>
    <dgm:cxn modelId="{05BE6C69-80BB-4780-B981-A766CE18EE94}" type="presParOf" srcId="{FCE90E7E-A949-44B3-B1A4-01AE5F358048}" destId="{E9A85BC2-970A-4317-B396-C0C2174DB53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B86FC-A91B-47CF-8605-60206268A4D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7F54CB-FB87-470E-84DE-FEB4BA751611}">
      <dgm:prSet/>
      <dgm:spPr/>
      <dgm:t>
        <a:bodyPr/>
        <a:lstStyle/>
        <a:p>
          <a:pPr>
            <a:defRPr b="1"/>
          </a:pPr>
          <a:r>
            <a:rPr lang="en-US" b="1" i="0"/>
            <a:t>Source and Labeling:</a:t>
          </a:r>
          <a:r>
            <a:rPr lang="en-US" b="0" i="0"/>
            <a:t> Our dataset of 3,014 children's facial images was obtained from Kaggle. However, it's important to acknowledge the limitations of this approach:</a:t>
          </a:r>
          <a:endParaRPr lang="en-US"/>
        </a:p>
      </dgm:t>
    </dgm:pt>
    <dgm:pt modelId="{8865D7ED-0B85-4AF8-9C52-881252BAB0EF}" type="parTrans" cxnId="{FD0FD980-AD0E-4194-BFC0-73CE0D56EF94}">
      <dgm:prSet/>
      <dgm:spPr/>
      <dgm:t>
        <a:bodyPr/>
        <a:lstStyle/>
        <a:p>
          <a:endParaRPr lang="en-US"/>
        </a:p>
      </dgm:t>
    </dgm:pt>
    <dgm:pt modelId="{555188EE-FA28-41CF-A055-32D7052EB2D9}" type="sibTrans" cxnId="{FD0FD980-AD0E-4194-BFC0-73CE0D56EF94}">
      <dgm:prSet/>
      <dgm:spPr/>
      <dgm:t>
        <a:bodyPr/>
        <a:lstStyle/>
        <a:p>
          <a:endParaRPr lang="en-US"/>
        </a:p>
      </dgm:t>
    </dgm:pt>
    <dgm:pt modelId="{CD64B14B-DE1A-4253-B519-C4246489A7D6}">
      <dgm:prSet/>
      <dgm:spPr/>
      <dgm:t>
        <a:bodyPr/>
        <a:lstStyle/>
        <a:p>
          <a:r>
            <a:rPr lang="en-US" b="1" i="0"/>
            <a:t>Unverified Labels:</a:t>
          </a:r>
          <a:r>
            <a:rPr lang="en-US" b="0" i="0"/>
            <a:t> The images were labeled as "autistic" or "healthy" based on information from online sources (Facebook groups, Google Image searches) without independent verification. This raises concerns about the accuracy of these labels.</a:t>
          </a:r>
          <a:endParaRPr lang="en-US"/>
        </a:p>
      </dgm:t>
    </dgm:pt>
    <dgm:pt modelId="{F452588C-7E35-4D69-BB12-DC2441E1F52B}" type="parTrans" cxnId="{3D5C6467-15F7-46B9-96FE-EDE32FEA149D}">
      <dgm:prSet/>
      <dgm:spPr/>
      <dgm:t>
        <a:bodyPr/>
        <a:lstStyle/>
        <a:p>
          <a:endParaRPr lang="en-US"/>
        </a:p>
      </dgm:t>
    </dgm:pt>
    <dgm:pt modelId="{85DEF10C-CAD6-485F-81F3-32A2601FF25E}" type="sibTrans" cxnId="{3D5C6467-15F7-46B9-96FE-EDE32FEA149D}">
      <dgm:prSet/>
      <dgm:spPr/>
      <dgm:t>
        <a:bodyPr/>
        <a:lstStyle/>
        <a:p>
          <a:endParaRPr lang="en-US"/>
        </a:p>
      </dgm:t>
    </dgm:pt>
    <dgm:pt modelId="{C6BFB6FE-3E53-4A6A-B401-B396B1CA39C9}">
      <dgm:prSet/>
      <dgm:spPr/>
      <dgm:t>
        <a:bodyPr/>
        <a:lstStyle/>
        <a:p>
          <a:r>
            <a:rPr lang="en-US" b="1" i="0"/>
            <a:t>Potential Bias:</a:t>
          </a:r>
          <a:r>
            <a:rPr lang="en-US" b="0" i="0"/>
            <a:t> Sourcing images from online platforms may introduce bias, as such platforms may not represent the full spectrum of the population.</a:t>
          </a:r>
          <a:endParaRPr lang="en-US"/>
        </a:p>
      </dgm:t>
    </dgm:pt>
    <dgm:pt modelId="{3E3BDAFB-3369-4795-A028-89A237EFE83D}" type="parTrans" cxnId="{3B707618-5DF2-4290-9ED0-96A5AC3650EC}">
      <dgm:prSet/>
      <dgm:spPr/>
      <dgm:t>
        <a:bodyPr/>
        <a:lstStyle/>
        <a:p>
          <a:endParaRPr lang="en-US"/>
        </a:p>
      </dgm:t>
    </dgm:pt>
    <dgm:pt modelId="{AFD2B715-342D-48CD-AA3B-2B6CEE440354}" type="sibTrans" cxnId="{3B707618-5DF2-4290-9ED0-96A5AC3650EC}">
      <dgm:prSet/>
      <dgm:spPr/>
      <dgm:t>
        <a:bodyPr/>
        <a:lstStyle/>
        <a:p>
          <a:endParaRPr lang="en-US"/>
        </a:p>
      </dgm:t>
    </dgm:pt>
    <dgm:pt modelId="{60823C34-B2D3-4D37-BAFB-A9964E1BDBAF}">
      <dgm:prSet/>
      <dgm:spPr/>
      <dgm:t>
        <a:bodyPr/>
        <a:lstStyle/>
        <a:p>
          <a:pPr>
            <a:defRPr b="1"/>
          </a:pPr>
          <a:r>
            <a:rPr lang="en-US" b="1" i="0"/>
            <a:t>Image Cropping and Splitting:</a:t>
          </a:r>
          <a:r>
            <a:rPr lang="en-US" b="0" i="0"/>
            <a:t> The faces in the images were cropped to focus on the relevant region and then split into three categories: training, validation, and testing sets.</a:t>
          </a:r>
          <a:endParaRPr lang="en-US"/>
        </a:p>
      </dgm:t>
    </dgm:pt>
    <dgm:pt modelId="{ACD09B80-4E7F-4B2D-AE85-5A7B6A4456E0}" type="parTrans" cxnId="{1F61BFD2-0440-4670-9F95-65638292121D}">
      <dgm:prSet/>
      <dgm:spPr/>
      <dgm:t>
        <a:bodyPr/>
        <a:lstStyle/>
        <a:p>
          <a:endParaRPr lang="en-US"/>
        </a:p>
      </dgm:t>
    </dgm:pt>
    <dgm:pt modelId="{DA0D0EC4-F4FC-4850-83A7-333DDAF6FBE3}" type="sibTrans" cxnId="{1F61BFD2-0440-4670-9F95-65638292121D}">
      <dgm:prSet/>
      <dgm:spPr/>
      <dgm:t>
        <a:bodyPr/>
        <a:lstStyle/>
        <a:p>
          <a:endParaRPr lang="en-US"/>
        </a:p>
      </dgm:t>
    </dgm:pt>
    <dgm:pt modelId="{9343DA5C-554F-4767-BB7B-5E801CD3EA53}">
      <dgm:prSet/>
      <dgm:spPr/>
      <dgm:t>
        <a:bodyPr/>
        <a:lstStyle/>
        <a:p>
          <a:pPr>
            <a:defRPr b="1"/>
          </a:pPr>
          <a:r>
            <a:rPr lang="en-US" b="1" i="0"/>
            <a:t>Duplicate Removal:</a:t>
          </a:r>
          <a:r>
            <a:rPr lang="en-US" b="0" i="0"/>
            <a:t> The document highlights the presence of duplicate images within the dataset and emphasizes the importance of removing them before training the model to avoid inflating accuracy results. This step was not performed for the current analysis.</a:t>
          </a:r>
          <a:endParaRPr lang="en-US"/>
        </a:p>
      </dgm:t>
    </dgm:pt>
    <dgm:pt modelId="{88B935D8-7ADC-47AB-A576-8C06F0CA714B}" type="parTrans" cxnId="{BF26CD38-5070-4E11-9C75-6A117FE94DA6}">
      <dgm:prSet/>
      <dgm:spPr/>
      <dgm:t>
        <a:bodyPr/>
        <a:lstStyle/>
        <a:p>
          <a:endParaRPr lang="en-US"/>
        </a:p>
      </dgm:t>
    </dgm:pt>
    <dgm:pt modelId="{157FADFC-A9AE-4C61-AFB5-6AB1E083E237}" type="sibTrans" cxnId="{BF26CD38-5070-4E11-9C75-6A117FE94DA6}">
      <dgm:prSet/>
      <dgm:spPr/>
      <dgm:t>
        <a:bodyPr/>
        <a:lstStyle/>
        <a:p>
          <a:endParaRPr lang="en-US"/>
        </a:p>
      </dgm:t>
    </dgm:pt>
    <dgm:pt modelId="{6E933493-2378-4C0B-83A9-22D655FCD066}" type="pres">
      <dgm:prSet presAssocID="{858B86FC-A91B-47CF-8605-60206268A4D2}" presName="root" presStyleCnt="0">
        <dgm:presLayoutVars>
          <dgm:dir/>
          <dgm:resizeHandles val="exact"/>
        </dgm:presLayoutVars>
      </dgm:prSet>
      <dgm:spPr/>
    </dgm:pt>
    <dgm:pt modelId="{66632C5A-DF95-492A-A01A-48F91A2265C4}" type="pres">
      <dgm:prSet presAssocID="{E47F54CB-FB87-470E-84DE-FEB4BA751611}" presName="compNode" presStyleCnt="0"/>
      <dgm:spPr/>
    </dgm:pt>
    <dgm:pt modelId="{11249DD8-2DA3-4300-B504-AE3C33470F1A}" type="pres">
      <dgm:prSet presAssocID="{E47F54CB-FB87-470E-84DE-FEB4BA7516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EF653B26-0B56-4DA3-A802-6FC72DDF7070}" type="pres">
      <dgm:prSet presAssocID="{E47F54CB-FB87-470E-84DE-FEB4BA751611}" presName="iconSpace" presStyleCnt="0"/>
      <dgm:spPr/>
    </dgm:pt>
    <dgm:pt modelId="{DA456B05-A2AB-4EEC-92FC-63D0EE129A5E}" type="pres">
      <dgm:prSet presAssocID="{E47F54CB-FB87-470E-84DE-FEB4BA751611}" presName="parTx" presStyleLbl="revTx" presStyleIdx="0" presStyleCnt="6">
        <dgm:presLayoutVars>
          <dgm:chMax val="0"/>
          <dgm:chPref val="0"/>
        </dgm:presLayoutVars>
      </dgm:prSet>
      <dgm:spPr/>
    </dgm:pt>
    <dgm:pt modelId="{633E0E80-855A-4D4F-B875-E0935394AD4F}" type="pres">
      <dgm:prSet presAssocID="{E47F54CB-FB87-470E-84DE-FEB4BA751611}" presName="txSpace" presStyleCnt="0"/>
      <dgm:spPr/>
    </dgm:pt>
    <dgm:pt modelId="{985A63B9-6B90-4C0D-8FC0-1D2BA92482FE}" type="pres">
      <dgm:prSet presAssocID="{E47F54CB-FB87-470E-84DE-FEB4BA751611}" presName="desTx" presStyleLbl="revTx" presStyleIdx="1" presStyleCnt="6">
        <dgm:presLayoutVars/>
      </dgm:prSet>
      <dgm:spPr/>
    </dgm:pt>
    <dgm:pt modelId="{F86F45AF-9235-4F19-8885-65ACC8B13D46}" type="pres">
      <dgm:prSet presAssocID="{555188EE-FA28-41CF-A055-32D7052EB2D9}" presName="sibTrans" presStyleCnt="0"/>
      <dgm:spPr/>
    </dgm:pt>
    <dgm:pt modelId="{65B98E73-7B42-4507-BDCA-D05FF604A546}" type="pres">
      <dgm:prSet presAssocID="{60823C34-B2D3-4D37-BAFB-A9964E1BDBAF}" presName="compNode" presStyleCnt="0"/>
      <dgm:spPr/>
    </dgm:pt>
    <dgm:pt modelId="{6EEA4019-71EC-47ED-B692-2EA4ECF9EA77}" type="pres">
      <dgm:prSet presAssocID="{60823C34-B2D3-4D37-BAFB-A9964E1BDB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ques"/>
        </a:ext>
      </dgm:extLst>
    </dgm:pt>
    <dgm:pt modelId="{27E87AC9-9608-49C8-B1EE-86F7A9E622D8}" type="pres">
      <dgm:prSet presAssocID="{60823C34-B2D3-4D37-BAFB-A9964E1BDBAF}" presName="iconSpace" presStyleCnt="0"/>
      <dgm:spPr/>
    </dgm:pt>
    <dgm:pt modelId="{DBD3A981-1825-4C7D-9F43-C696C324034B}" type="pres">
      <dgm:prSet presAssocID="{60823C34-B2D3-4D37-BAFB-A9964E1BDBAF}" presName="parTx" presStyleLbl="revTx" presStyleIdx="2" presStyleCnt="6">
        <dgm:presLayoutVars>
          <dgm:chMax val="0"/>
          <dgm:chPref val="0"/>
        </dgm:presLayoutVars>
      </dgm:prSet>
      <dgm:spPr/>
    </dgm:pt>
    <dgm:pt modelId="{D81814C0-DBDD-4609-8627-7FC6A46B82F8}" type="pres">
      <dgm:prSet presAssocID="{60823C34-B2D3-4D37-BAFB-A9964E1BDBAF}" presName="txSpace" presStyleCnt="0"/>
      <dgm:spPr/>
    </dgm:pt>
    <dgm:pt modelId="{E83C995C-6006-43EB-B5C8-EE8D2FB1B3DC}" type="pres">
      <dgm:prSet presAssocID="{60823C34-B2D3-4D37-BAFB-A9964E1BDBAF}" presName="desTx" presStyleLbl="revTx" presStyleIdx="3" presStyleCnt="6">
        <dgm:presLayoutVars/>
      </dgm:prSet>
      <dgm:spPr/>
    </dgm:pt>
    <dgm:pt modelId="{5AC359F9-EE79-4043-B17C-5BDF84220AC1}" type="pres">
      <dgm:prSet presAssocID="{DA0D0EC4-F4FC-4850-83A7-333DDAF6FBE3}" presName="sibTrans" presStyleCnt="0"/>
      <dgm:spPr/>
    </dgm:pt>
    <dgm:pt modelId="{87050BB3-FB15-45E6-8125-E50B2DA3AE44}" type="pres">
      <dgm:prSet presAssocID="{9343DA5C-554F-4767-BB7B-5E801CD3EA53}" presName="compNode" presStyleCnt="0"/>
      <dgm:spPr/>
    </dgm:pt>
    <dgm:pt modelId="{11C6F213-61A4-469B-B26E-C170BACE602A}" type="pres">
      <dgm:prSet presAssocID="{9343DA5C-554F-4767-BB7B-5E801CD3EA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onnées"/>
        </a:ext>
      </dgm:extLst>
    </dgm:pt>
    <dgm:pt modelId="{1824722A-FAE3-43F1-A83C-711B6811FA90}" type="pres">
      <dgm:prSet presAssocID="{9343DA5C-554F-4767-BB7B-5E801CD3EA53}" presName="iconSpace" presStyleCnt="0"/>
      <dgm:spPr/>
    </dgm:pt>
    <dgm:pt modelId="{972D7142-CCD8-4967-B4A2-E44B39CBAD8B}" type="pres">
      <dgm:prSet presAssocID="{9343DA5C-554F-4767-BB7B-5E801CD3EA53}" presName="parTx" presStyleLbl="revTx" presStyleIdx="4" presStyleCnt="6">
        <dgm:presLayoutVars>
          <dgm:chMax val="0"/>
          <dgm:chPref val="0"/>
        </dgm:presLayoutVars>
      </dgm:prSet>
      <dgm:spPr/>
    </dgm:pt>
    <dgm:pt modelId="{099E7EE4-BF00-4ED0-A3ED-BF3FFDEC08DA}" type="pres">
      <dgm:prSet presAssocID="{9343DA5C-554F-4767-BB7B-5E801CD3EA53}" presName="txSpace" presStyleCnt="0"/>
      <dgm:spPr/>
    </dgm:pt>
    <dgm:pt modelId="{37766B28-3C8C-486F-8275-C6AA441B3C4E}" type="pres">
      <dgm:prSet presAssocID="{9343DA5C-554F-4767-BB7B-5E801CD3EA53}" presName="desTx" presStyleLbl="revTx" presStyleIdx="5" presStyleCnt="6">
        <dgm:presLayoutVars/>
      </dgm:prSet>
      <dgm:spPr/>
    </dgm:pt>
  </dgm:ptLst>
  <dgm:cxnLst>
    <dgm:cxn modelId="{476DA809-F523-4332-AD5F-1E9BA3AB1826}" type="presOf" srcId="{60823C34-B2D3-4D37-BAFB-A9964E1BDBAF}" destId="{DBD3A981-1825-4C7D-9F43-C696C324034B}" srcOrd="0" destOrd="0" presId="urn:microsoft.com/office/officeart/2018/2/layout/IconLabelDescriptionList"/>
    <dgm:cxn modelId="{518A4515-764E-4B3C-9D26-9B6F2BFE682A}" type="presOf" srcId="{C6BFB6FE-3E53-4A6A-B401-B396B1CA39C9}" destId="{985A63B9-6B90-4C0D-8FC0-1D2BA92482FE}" srcOrd="0" destOrd="1" presId="urn:microsoft.com/office/officeart/2018/2/layout/IconLabelDescriptionList"/>
    <dgm:cxn modelId="{3B707618-5DF2-4290-9ED0-96A5AC3650EC}" srcId="{E47F54CB-FB87-470E-84DE-FEB4BA751611}" destId="{C6BFB6FE-3E53-4A6A-B401-B396B1CA39C9}" srcOrd="1" destOrd="0" parTransId="{3E3BDAFB-3369-4795-A028-89A237EFE83D}" sibTransId="{AFD2B715-342D-48CD-AA3B-2B6CEE440354}"/>
    <dgm:cxn modelId="{BF26CD38-5070-4E11-9C75-6A117FE94DA6}" srcId="{858B86FC-A91B-47CF-8605-60206268A4D2}" destId="{9343DA5C-554F-4767-BB7B-5E801CD3EA53}" srcOrd="2" destOrd="0" parTransId="{88B935D8-7ADC-47AB-A576-8C06F0CA714B}" sibTransId="{157FADFC-A9AE-4C61-AFB5-6AB1E083E237}"/>
    <dgm:cxn modelId="{3D5C6467-15F7-46B9-96FE-EDE32FEA149D}" srcId="{E47F54CB-FB87-470E-84DE-FEB4BA751611}" destId="{CD64B14B-DE1A-4253-B519-C4246489A7D6}" srcOrd="0" destOrd="0" parTransId="{F452588C-7E35-4D69-BB12-DC2441E1F52B}" sibTransId="{85DEF10C-CAD6-485F-81F3-32A2601FF25E}"/>
    <dgm:cxn modelId="{C143CE73-D02C-4333-BCE2-907F79C476A7}" type="presOf" srcId="{9343DA5C-554F-4767-BB7B-5E801CD3EA53}" destId="{972D7142-CCD8-4967-B4A2-E44B39CBAD8B}" srcOrd="0" destOrd="0" presId="urn:microsoft.com/office/officeart/2018/2/layout/IconLabelDescriptionList"/>
    <dgm:cxn modelId="{1E6D8855-8B80-484C-8191-4EB8A6E587F3}" type="presOf" srcId="{CD64B14B-DE1A-4253-B519-C4246489A7D6}" destId="{985A63B9-6B90-4C0D-8FC0-1D2BA92482FE}" srcOrd="0" destOrd="0" presId="urn:microsoft.com/office/officeart/2018/2/layout/IconLabelDescriptionList"/>
    <dgm:cxn modelId="{FD0FD980-AD0E-4194-BFC0-73CE0D56EF94}" srcId="{858B86FC-A91B-47CF-8605-60206268A4D2}" destId="{E47F54CB-FB87-470E-84DE-FEB4BA751611}" srcOrd="0" destOrd="0" parTransId="{8865D7ED-0B85-4AF8-9C52-881252BAB0EF}" sibTransId="{555188EE-FA28-41CF-A055-32D7052EB2D9}"/>
    <dgm:cxn modelId="{5DC8369F-0720-4F4A-B8D2-D6CC15220C90}" type="presOf" srcId="{E47F54CB-FB87-470E-84DE-FEB4BA751611}" destId="{DA456B05-A2AB-4EEC-92FC-63D0EE129A5E}" srcOrd="0" destOrd="0" presId="urn:microsoft.com/office/officeart/2018/2/layout/IconLabelDescriptionList"/>
    <dgm:cxn modelId="{1F61BFD2-0440-4670-9F95-65638292121D}" srcId="{858B86FC-A91B-47CF-8605-60206268A4D2}" destId="{60823C34-B2D3-4D37-BAFB-A9964E1BDBAF}" srcOrd="1" destOrd="0" parTransId="{ACD09B80-4E7F-4B2D-AE85-5A7B6A4456E0}" sibTransId="{DA0D0EC4-F4FC-4850-83A7-333DDAF6FBE3}"/>
    <dgm:cxn modelId="{70F23FD3-5B18-4D30-92D5-05E665571F57}" type="presOf" srcId="{858B86FC-A91B-47CF-8605-60206268A4D2}" destId="{6E933493-2378-4C0B-83A9-22D655FCD066}" srcOrd="0" destOrd="0" presId="urn:microsoft.com/office/officeart/2018/2/layout/IconLabelDescriptionList"/>
    <dgm:cxn modelId="{168DC9C6-8C54-41AF-A681-EAC5CB94D8AA}" type="presParOf" srcId="{6E933493-2378-4C0B-83A9-22D655FCD066}" destId="{66632C5A-DF95-492A-A01A-48F91A2265C4}" srcOrd="0" destOrd="0" presId="urn:microsoft.com/office/officeart/2018/2/layout/IconLabelDescriptionList"/>
    <dgm:cxn modelId="{A30CD9DF-4EAE-426B-8639-42C2E4853256}" type="presParOf" srcId="{66632C5A-DF95-492A-A01A-48F91A2265C4}" destId="{11249DD8-2DA3-4300-B504-AE3C33470F1A}" srcOrd="0" destOrd="0" presId="urn:microsoft.com/office/officeart/2018/2/layout/IconLabelDescriptionList"/>
    <dgm:cxn modelId="{FDEB698D-8E0D-4AE0-B06C-BC18C80D56B0}" type="presParOf" srcId="{66632C5A-DF95-492A-A01A-48F91A2265C4}" destId="{EF653B26-0B56-4DA3-A802-6FC72DDF7070}" srcOrd="1" destOrd="0" presId="urn:microsoft.com/office/officeart/2018/2/layout/IconLabelDescriptionList"/>
    <dgm:cxn modelId="{9540127B-7BE7-4D23-9180-9F34D4FF0590}" type="presParOf" srcId="{66632C5A-DF95-492A-A01A-48F91A2265C4}" destId="{DA456B05-A2AB-4EEC-92FC-63D0EE129A5E}" srcOrd="2" destOrd="0" presId="urn:microsoft.com/office/officeart/2018/2/layout/IconLabelDescriptionList"/>
    <dgm:cxn modelId="{011C0A31-887C-4136-BBA3-2959C7EC39D1}" type="presParOf" srcId="{66632C5A-DF95-492A-A01A-48F91A2265C4}" destId="{633E0E80-855A-4D4F-B875-E0935394AD4F}" srcOrd="3" destOrd="0" presId="urn:microsoft.com/office/officeart/2018/2/layout/IconLabelDescriptionList"/>
    <dgm:cxn modelId="{8E85A074-163B-4E29-B278-9901964F80D7}" type="presParOf" srcId="{66632C5A-DF95-492A-A01A-48F91A2265C4}" destId="{985A63B9-6B90-4C0D-8FC0-1D2BA92482FE}" srcOrd="4" destOrd="0" presId="urn:microsoft.com/office/officeart/2018/2/layout/IconLabelDescriptionList"/>
    <dgm:cxn modelId="{EDC248AD-2E57-4F28-9903-9EDEFE1702FB}" type="presParOf" srcId="{6E933493-2378-4C0B-83A9-22D655FCD066}" destId="{F86F45AF-9235-4F19-8885-65ACC8B13D46}" srcOrd="1" destOrd="0" presId="urn:microsoft.com/office/officeart/2018/2/layout/IconLabelDescriptionList"/>
    <dgm:cxn modelId="{2503E8F7-ED4F-4590-9758-4B3546F37AF1}" type="presParOf" srcId="{6E933493-2378-4C0B-83A9-22D655FCD066}" destId="{65B98E73-7B42-4507-BDCA-D05FF604A546}" srcOrd="2" destOrd="0" presId="urn:microsoft.com/office/officeart/2018/2/layout/IconLabelDescriptionList"/>
    <dgm:cxn modelId="{57A77DC3-DE40-43E1-9C5B-7019F0EAD244}" type="presParOf" srcId="{65B98E73-7B42-4507-BDCA-D05FF604A546}" destId="{6EEA4019-71EC-47ED-B692-2EA4ECF9EA77}" srcOrd="0" destOrd="0" presId="urn:microsoft.com/office/officeart/2018/2/layout/IconLabelDescriptionList"/>
    <dgm:cxn modelId="{17A9E5D7-C123-4ECE-A3EC-B1508511AE75}" type="presParOf" srcId="{65B98E73-7B42-4507-BDCA-D05FF604A546}" destId="{27E87AC9-9608-49C8-B1EE-86F7A9E622D8}" srcOrd="1" destOrd="0" presId="urn:microsoft.com/office/officeart/2018/2/layout/IconLabelDescriptionList"/>
    <dgm:cxn modelId="{433F7137-06FE-45F3-9BED-268C816453DF}" type="presParOf" srcId="{65B98E73-7B42-4507-BDCA-D05FF604A546}" destId="{DBD3A981-1825-4C7D-9F43-C696C324034B}" srcOrd="2" destOrd="0" presId="urn:microsoft.com/office/officeart/2018/2/layout/IconLabelDescriptionList"/>
    <dgm:cxn modelId="{8C72C7B4-E401-49C0-BC6A-9B1AD9420A88}" type="presParOf" srcId="{65B98E73-7B42-4507-BDCA-D05FF604A546}" destId="{D81814C0-DBDD-4609-8627-7FC6A46B82F8}" srcOrd="3" destOrd="0" presId="urn:microsoft.com/office/officeart/2018/2/layout/IconLabelDescriptionList"/>
    <dgm:cxn modelId="{61543871-34F2-4741-8F67-82273F9359D2}" type="presParOf" srcId="{65B98E73-7B42-4507-BDCA-D05FF604A546}" destId="{E83C995C-6006-43EB-B5C8-EE8D2FB1B3DC}" srcOrd="4" destOrd="0" presId="urn:microsoft.com/office/officeart/2018/2/layout/IconLabelDescriptionList"/>
    <dgm:cxn modelId="{D512E377-9406-4A1F-BDB0-12B66A668F39}" type="presParOf" srcId="{6E933493-2378-4C0B-83A9-22D655FCD066}" destId="{5AC359F9-EE79-4043-B17C-5BDF84220AC1}" srcOrd="3" destOrd="0" presId="urn:microsoft.com/office/officeart/2018/2/layout/IconLabelDescriptionList"/>
    <dgm:cxn modelId="{A73CB0D5-B436-4DA6-8B6A-7C477069B647}" type="presParOf" srcId="{6E933493-2378-4C0B-83A9-22D655FCD066}" destId="{87050BB3-FB15-45E6-8125-E50B2DA3AE44}" srcOrd="4" destOrd="0" presId="urn:microsoft.com/office/officeart/2018/2/layout/IconLabelDescriptionList"/>
    <dgm:cxn modelId="{1493909F-42D3-42EB-B79C-B2F74805E3C2}" type="presParOf" srcId="{87050BB3-FB15-45E6-8125-E50B2DA3AE44}" destId="{11C6F213-61A4-469B-B26E-C170BACE602A}" srcOrd="0" destOrd="0" presId="urn:microsoft.com/office/officeart/2018/2/layout/IconLabelDescriptionList"/>
    <dgm:cxn modelId="{AF48E7EF-5220-49C7-8D30-2A2D981641F0}" type="presParOf" srcId="{87050BB3-FB15-45E6-8125-E50B2DA3AE44}" destId="{1824722A-FAE3-43F1-A83C-711B6811FA90}" srcOrd="1" destOrd="0" presId="urn:microsoft.com/office/officeart/2018/2/layout/IconLabelDescriptionList"/>
    <dgm:cxn modelId="{FC97F33C-4D7E-46CB-AA15-0CCFBD5CB8FB}" type="presParOf" srcId="{87050BB3-FB15-45E6-8125-E50B2DA3AE44}" destId="{972D7142-CCD8-4967-B4A2-E44B39CBAD8B}" srcOrd="2" destOrd="0" presId="urn:microsoft.com/office/officeart/2018/2/layout/IconLabelDescriptionList"/>
    <dgm:cxn modelId="{39AD916E-508D-497D-BA2E-D433025A7D1A}" type="presParOf" srcId="{87050BB3-FB15-45E6-8125-E50B2DA3AE44}" destId="{099E7EE4-BF00-4ED0-A3ED-BF3FFDEC08DA}" srcOrd="3" destOrd="0" presId="urn:microsoft.com/office/officeart/2018/2/layout/IconLabelDescriptionList"/>
    <dgm:cxn modelId="{EF73C9CD-CEFE-4EED-9182-382E89F8EFDB}" type="presParOf" srcId="{87050BB3-FB15-45E6-8125-E50B2DA3AE44}" destId="{37766B28-3C8C-486F-8275-C6AA441B3C4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0A15D9-04CE-46C1-81EB-007865A736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A0C1E3-DD82-4582-BC28-DEEF05572B48}">
      <dgm:prSet/>
      <dgm:spPr/>
      <dgm:t>
        <a:bodyPr/>
        <a:lstStyle/>
        <a:p>
          <a:r>
            <a:rPr lang="en-US" b="1" i="0"/>
            <a:t>Completion Time and Accuracy:</a:t>
          </a:r>
          <a:r>
            <a:rPr lang="en-US" b="0" i="0"/>
            <a:t> Training reached completion after approximately 15 epochs, achieving a test accuracy of 94.64%. This suggests promising potential for the model's ability to differentiate between autistic and non-autistic individuals based on facial images.</a:t>
          </a:r>
          <a:endParaRPr lang="en-US"/>
        </a:p>
      </dgm:t>
    </dgm:pt>
    <dgm:pt modelId="{0045A0B8-5CE6-4D75-B327-9F5A622ED916}" type="parTrans" cxnId="{E1718DEC-A47A-4623-974D-AA5BF6AF72B0}">
      <dgm:prSet/>
      <dgm:spPr/>
      <dgm:t>
        <a:bodyPr/>
        <a:lstStyle/>
        <a:p>
          <a:endParaRPr lang="en-US"/>
        </a:p>
      </dgm:t>
    </dgm:pt>
    <dgm:pt modelId="{FC055177-B30A-4A26-8995-C56B93A61739}" type="sibTrans" cxnId="{E1718DEC-A47A-4623-974D-AA5BF6AF72B0}">
      <dgm:prSet/>
      <dgm:spPr/>
      <dgm:t>
        <a:bodyPr/>
        <a:lstStyle/>
        <a:p>
          <a:endParaRPr lang="en-US"/>
        </a:p>
      </dgm:t>
    </dgm:pt>
    <dgm:pt modelId="{48014F2D-C21C-4F53-BE4B-9F02BF2077C1}">
      <dgm:prSet/>
      <dgm:spPr/>
      <dgm:t>
        <a:bodyPr/>
        <a:lstStyle/>
        <a:p>
          <a:r>
            <a:rPr lang="en-US" b="1" i="0"/>
            <a:t>Loss and Accuracy Visualization:</a:t>
          </a:r>
          <a:r>
            <a:rPr lang="en-US" b="0" i="0"/>
            <a:t> Figures 1 and 2 (not included here) visually represent the model's learning process. Figure 1 shows the decrease in loss (error) on the training and test sets as epochs progress, indicating improvement. Figure 2 depicts the increasing accuracy on the training, validation, and test sets, further demonstrating the model's learning ability.</a:t>
          </a:r>
          <a:endParaRPr lang="en-US"/>
        </a:p>
      </dgm:t>
    </dgm:pt>
    <dgm:pt modelId="{19E78BE5-953F-4913-946B-B3780E39F612}" type="parTrans" cxnId="{DE3AD6FF-9777-4407-9AA7-6A75FB27B122}">
      <dgm:prSet/>
      <dgm:spPr/>
      <dgm:t>
        <a:bodyPr/>
        <a:lstStyle/>
        <a:p>
          <a:endParaRPr lang="en-US"/>
        </a:p>
      </dgm:t>
    </dgm:pt>
    <dgm:pt modelId="{AB23357D-FDCC-4B55-AAD9-ECA67C995919}" type="sibTrans" cxnId="{DE3AD6FF-9777-4407-9AA7-6A75FB27B122}">
      <dgm:prSet/>
      <dgm:spPr/>
      <dgm:t>
        <a:bodyPr/>
        <a:lstStyle/>
        <a:p>
          <a:endParaRPr lang="en-US"/>
        </a:p>
      </dgm:t>
    </dgm:pt>
    <dgm:pt modelId="{39E96477-41AE-41E8-864B-880AB26E97E7}">
      <dgm:prSet/>
      <dgm:spPr/>
      <dgm:t>
        <a:bodyPr/>
        <a:lstStyle/>
        <a:p>
          <a:r>
            <a:rPr lang="en-US" b="1" i="0"/>
            <a:t>Validation Set Monitoring:</a:t>
          </a:r>
          <a:r>
            <a:rPr lang="en-US" b="0" i="0"/>
            <a:t> During training, the model retained the weights that produced the highest accuracy on the validation set. This technique helped prevent overfitting to the training data and ensured that the model's performance generalized well to unseen data (test set). Additionally, if the validation set accuracy decreased, the learning rate was adjusted to prevent overtraining.</a:t>
          </a:r>
          <a:endParaRPr lang="en-US"/>
        </a:p>
      </dgm:t>
    </dgm:pt>
    <dgm:pt modelId="{E6E54564-7725-4D45-9E2F-96499F3C1FD6}" type="parTrans" cxnId="{84B4330A-628D-4412-AFE2-AAD9AF4690F8}">
      <dgm:prSet/>
      <dgm:spPr/>
      <dgm:t>
        <a:bodyPr/>
        <a:lstStyle/>
        <a:p>
          <a:endParaRPr lang="en-US"/>
        </a:p>
      </dgm:t>
    </dgm:pt>
    <dgm:pt modelId="{38F070B5-E33E-483A-AA01-EAE8CCE63BB2}" type="sibTrans" cxnId="{84B4330A-628D-4412-AFE2-AAD9AF4690F8}">
      <dgm:prSet/>
      <dgm:spPr/>
      <dgm:t>
        <a:bodyPr/>
        <a:lstStyle/>
        <a:p>
          <a:endParaRPr lang="en-US"/>
        </a:p>
      </dgm:t>
    </dgm:pt>
    <dgm:pt modelId="{4E734561-18B8-404D-BAC1-36B328C0AF3E}">
      <dgm:prSet/>
      <dgm:spPr/>
      <dgm:t>
        <a:bodyPr/>
        <a:lstStyle/>
        <a:p>
          <a:r>
            <a:rPr lang="en-US" b="1" i="0"/>
            <a:t>Training Time:</a:t>
          </a:r>
          <a:r>
            <a:rPr lang="en-US" b="0" i="0"/>
            <a:t> Each training epoch took roughly 10 minutes to complete on the specified hardware.</a:t>
          </a:r>
          <a:endParaRPr lang="en-US"/>
        </a:p>
      </dgm:t>
    </dgm:pt>
    <dgm:pt modelId="{CFA1378A-B534-48F6-B9A9-3D2115484852}" type="parTrans" cxnId="{90B99D4D-5A35-4517-8977-03AA25BCBE64}">
      <dgm:prSet/>
      <dgm:spPr/>
      <dgm:t>
        <a:bodyPr/>
        <a:lstStyle/>
        <a:p>
          <a:endParaRPr lang="en-US"/>
        </a:p>
      </dgm:t>
    </dgm:pt>
    <dgm:pt modelId="{3DF52981-FDE1-43FA-9514-1424581C880B}" type="sibTrans" cxnId="{90B99D4D-5A35-4517-8977-03AA25BCBE64}">
      <dgm:prSet/>
      <dgm:spPr/>
      <dgm:t>
        <a:bodyPr/>
        <a:lstStyle/>
        <a:p>
          <a:endParaRPr lang="en-US"/>
        </a:p>
      </dgm:t>
    </dgm:pt>
    <dgm:pt modelId="{9F4C2A7B-F8C7-4F8C-AE00-85AB818126F6}" type="pres">
      <dgm:prSet presAssocID="{2F0A15D9-04CE-46C1-81EB-007865A73653}" presName="root" presStyleCnt="0">
        <dgm:presLayoutVars>
          <dgm:dir/>
          <dgm:resizeHandles val="exact"/>
        </dgm:presLayoutVars>
      </dgm:prSet>
      <dgm:spPr/>
    </dgm:pt>
    <dgm:pt modelId="{573ADEC6-5DCB-4E68-ACD9-C1EFFA0A958B}" type="pres">
      <dgm:prSet presAssocID="{2F0A15D9-04CE-46C1-81EB-007865A73653}" presName="container" presStyleCnt="0">
        <dgm:presLayoutVars>
          <dgm:dir/>
          <dgm:resizeHandles val="exact"/>
        </dgm:presLayoutVars>
      </dgm:prSet>
      <dgm:spPr/>
    </dgm:pt>
    <dgm:pt modelId="{5BCA12D8-3196-4822-B4FA-FF337A3D5A37}" type="pres">
      <dgm:prSet presAssocID="{B8A0C1E3-DD82-4582-BC28-DEEF05572B48}" presName="compNode" presStyleCnt="0"/>
      <dgm:spPr/>
    </dgm:pt>
    <dgm:pt modelId="{537ACBA8-DD39-4CF6-AD5C-B83F8AF95ED2}" type="pres">
      <dgm:prSet presAssocID="{B8A0C1E3-DD82-4582-BC28-DEEF05572B48}" presName="iconBgRect" presStyleLbl="bgShp" presStyleIdx="0" presStyleCnt="4"/>
      <dgm:spPr/>
    </dgm:pt>
    <dgm:pt modelId="{7F776026-C21C-4A77-9773-D569EF1475F6}" type="pres">
      <dgm:prSet presAssocID="{B8A0C1E3-DD82-4582-BC28-DEEF05572B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ble"/>
        </a:ext>
      </dgm:extLst>
    </dgm:pt>
    <dgm:pt modelId="{F1B11174-8AB7-4A22-AC06-B6B35C85F227}" type="pres">
      <dgm:prSet presAssocID="{B8A0C1E3-DD82-4582-BC28-DEEF05572B48}" presName="spaceRect" presStyleCnt="0"/>
      <dgm:spPr/>
    </dgm:pt>
    <dgm:pt modelId="{C4351508-D8E5-4AAD-900C-E861E07DE445}" type="pres">
      <dgm:prSet presAssocID="{B8A0C1E3-DD82-4582-BC28-DEEF05572B48}" presName="textRect" presStyleLbl="revTx" presStyleIdx="0" presStyleCnt="4">
        <dgm:presLayoutVars>
          <dgm:chMax val="1"/>
          <dgm:chPref val="1"/>
        </dgm:presLayoutVars>
      </dgm:prSet>
      <dgm:spPr/>
    </dgm:pt>
    <dgm:pt modelId="{3A9322B8-14AC-430C-A4E0-5B2E5FA83FD7}" type="pres">
      <dgm:prSet presAssocID="{FC055177-B30A-4A26-8995-C56B93A61739}" presName="sibTrans" presStyleLbl="sibTrans2D1" presStyleIdx="0" presStyleCnt="0"/>
      <dgm:spPr/>
    </dgm:pt>
    <dgm:pt modelId="{FD380E58-0160-4DF3-9B4D-E8085B9576CE}" type="pres">
      <dgm:prSet presAssocID="{48014F2D-C21C-4F53-BE4B-9F02BF2077C1}" presName="compNode" presStyleCnt="0"/>
      <dgm:spPr/>
    </dgm:pt>
    <dgm:pt modelId="{79F30611-FEEA-4CE9-BA88-2B2481380C44}" type="pres">
      <dgm:prSet presAssocID="{48014F2D-C21C-4F53-BE4B-9F02BF2077C1}" presName="iconBgRect" presStyleLbl="bgShp" presStyleIdx="1" presStyleCnt="4"/>
      <dgm:spPr/>
    </dgm:pt>
    <dgm:pt modelId="{D346B0EC-8865-47AA-B4AD-5966AE084088}" type="pres">
      <dgm:prSet presAssocID="{48014F2D-C21C-4F53-BE4B-9F02BF2077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71100B4D-ACEF-4866-B337-42FB719C4AF1}" type="pres">
      <dgm:prSet presAssocID="{48014F2D-C21C-4F53-BE4B-9F02BF2077C1}" presName="spaceRect" presStyleCnt="0"/>
      <dgm:spPr/>
    </dgm:pt>
    <dgm:pt modelId="{F095D23E-3BE1-40DE-B093-A5D406B522EB}" type="pres">
      <dgm:prSet presAssocID="{48014F2D-C21C-4F53-BE4B-9F02BF2077C1}" presName="textRect" presStyleLbl="revTx" presStyleIdx="1" presStyleCnt="4">
        <dgm:presLayoutVars>
          <dgm:chMax val="1"/>
          <dgm:chPref val="1"/>
        </dgm:presLayoutVars>
      </dgm:prSet>
      <dgm:spPr/>
    </dgm:pt>
    <dgm:pt modelId="{FFB2996E-96B6-4B0B-9441-5F7ED040D8AB}" type="pres">
      <dgm:prSet presAssocID="{AB23357D-FDCC-4B55-AAD9-ECA67C995919}" presName="sibTrans" presStyleLbl="sibTrans2D1" presStyleIdx="0" presStyleCnt="0"/>
      <dgm:spPr/>
    </dgm:pt>
    <dgm:pt modelId="{494F0F3F-89DD-4DC3-9D78-5066930797FF}" type="pres">
      <dgm:prSet presAssocID="{39E96477-41AE-41E8-864B-880AB26E97E7}" presName="compNode" presStyleCnt="0"/>
      <dgm:spPr/>
    </dgm:pt>
    <dgm:pt modelId="{E701C6E1-CB72-4E49-B940-9A20A583F3F3}" type="pres">
      <dgm:prSet presAssocID="{39E96477-41AE-41E8-864B-880AB26E97E7}" presName="iconBgRect" presStyleLbl="bgShp" presStyleIdx="2" presStyleCnt="4"/>
      <dgm:spPr/>
    </dgm:pt>
    <dgm:pt modelId="{5B6FC6F8-3A86-42C2-A50F-46CEB0F64D32}" type="pres">
      <dgm:prSet presAssocID="{39E96477-41AE-41E8-864B-880AB26E97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lle"/>
        </a:ext>
      </dgm:extLst>
    </dgm:pt>
    <dgm:pt modelId="{BD9ABF00-FC54-47FD-B3BB-D593CDFC25FC}" type="pres">
      <dgm:prSet presAssocID="{39E96477-41AE-41E8-864B-880AB26E97E7}" presName="spaceRect" presStyleCnt="0"/>
      <dgm:spPr/>
    </dgm:pt>
    <dgm:pt modelId="{633D54E6-6E46-4D81-B993-9B93CA352C73}" type="pres">
      <dgm:prSet presAssocID="{39E96477-41AE-41E8-864B-880AB26E97E7}" presName="textRect" presStyleLbl="revTx" presStyleIdx="2" presStyleCnt="4">
        <dgm:presLayoutVars>
          <dgm:chMax val="1"/>
          <dgm:chPref val="1"/>
        </dgm:presLayoutVars>
      </dgm:prSet>
      <dgm:spPr/>
    </dgm:pt>
    <dgm:pt modelId="{BF15DF7F-AF01-4D9D-870B-0119DC5E5DB6}" type="pres">
      <dgm:prSet presAssocID="{38F070B5-E33E-483A-AA01-EAE8CCE63BB2}" presName="sibTrans" presStyleLbl="sibTrans2D1" presStyleIdx="0" presStyleCnt="0"/>
      <dgm:spPr/>
    </dgm:pt>
    <dgm:pt modelId="{1EC3AB3E-01ED-4277-A7C3-A0FA2BE6BEAC}" type="pres">
      <dgm:prSet presAssocID="{4E734561-18B8-404D-BAC1-36B328C0AF3E}" presName="compNode" presStyleCnt="0"/>
      <dgm:spPr/>
    </dgm:pt>
    <dgm:pt modelId="{4BA724BC-9792-48FB-BF7A-E4F68836A057}" type="pres">
      <dgm:prSet presAssocID="{4E734561-18B8-404D-BAC1-36B328C0AF3E}" presName="iconBgRect" presStyleLbl="bgShp" presStyleIdx="3" presStyleCnt="4"/>
      <dgm:spPr/>
    </dgm:pt>
    <dgm:pt modelId="{D6ADD17E-BBF8-4687-AA83-365847677A07}" type="pres">
      <dgm:prSet presAssocID="{4E734561-18B8-404D-BAC1-36B328C0AF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ur"/>
        </a:ext>
      </dgm:extLst>
    </dgm:pt>
    <dgm:pt modelId="{CE67D0DD-CF0D-423F-8FB0-B1C97958D0C5}" type="pres">
      <dgm:prSet presAssocID="{4E734561-18B8-404D-BAC1-36B328C0AF3E}" presName="spaceRect" presStyleCnt="0"/>
      <dgm:spPr/>
    </dgm:pt>
    <dgm:pt modelId="{AA1B937F-F9B1-4FB0-85D2-C911DF984710}" type="pres">
      <dgm:prSet presAssocID="{4E734561-18B8-404D-BAC1-36B328C0AF3E}" presName="textRect" presStyleLbl="revTx" presStyleIdx="3" presStyleCnt="4">
        <dgm:presLayoutVars>
          <dgm:chMax val="1"/>
          <dgm:chPref val="1"/>
        </dgm:presLayoutVars>
      </dgm:prSet>
      <dgm:spPr/>
    </dgm:pt>
  </dgm:ptLst>
  <dgm:cxnLst>
    <dgm:cxn modelId="{86EE4A08-1BF0-42AE-A768-7B096BDF395B}" type="presOf" srcId="{39E96477-41AE-41E8-864B-880AB26E97E7}" destId="{633D54E6-6E46-4D81-B993-9B93CA352C73}" srcOrd="0" destOrd="0" presId="urn:microsoft.com/office/officeart/2018/2/layout/IconCircleList"/>
    <dgm:cxn modelId="{84B4330A-628D-4412-AFE2-AAD9AF4690F8}" srcId="{2F0A15D9-04CE-46C1-81EB-007865A73653}" destId="{39E96477-41AE-41E8-864B-880AB26E97E7}" srcOrd="2" destOrd="0" parTransId="{E6E54564-7725-4D45-9E2F-96499F3C1FD6}" sibTransId="{38F070B5-E33E-483A-AA01-EAE8CCE63BB2}"/>
    <dgm:cxn modelId="{3BB94263-A8E3-4367-9E49-4426608DD16F}" type="presOf" srcId="{48014F2D-C21C-4F53-BE4B-9F02BF2077C1}" destId="{F095D23E-3BE1-40DE-B093-A5D406B522EB}" srcOrd="0" destOrd="0" presId="urn:microsoft.com/office/officeart/2018/2/layout/IconCircleList"/>
    <dgm:cxn modelId="{790CBD43-E50B-4E68-85AF-A7A96FEA512C}" type="presOf" srcId="{AB23357D-FDCC-4B55-AAD9-ECA67C995919}" destId="{FFB2996E-96B6-4B0B-9441-5F7ED040D8AB}" srcOrd="0" destOrd="0" presId="urn:microsoft.com/office/officeart/2018/2/layout/IconCircleList"/>
    <dgm:cxn modelId="{90B99D4D-5A35-4517-8977-03AA25BCBE64}" srcId="{2F0A15D9-04CE-46C1-81EB-007865A73653}" destId="{4E734561-18B8-404D-BAC1-36B328C0AF3E}" srcOrd="3" destOrd="0" parTransId="{CFA1378A-B534-48F6-B9A9-3D2115484852}" sibTransId="{3DF52981-FDE1-43FA-9514-1424581C880B}"/>
    <dgm:cxn modelId="{F851E4AC-04EE-480B-A32D-AF8F1427B074}" type="presOf" srcId="{4E734561-18B8-404D-BAC1-36B328C0AF3E}" destId="{AA1B937F-F9B1-4FB0-85D2-C911DF984710}" srcOrd="0" destOrd="0" presId="urn:microsoft.com/office/officeart/2018/2/layout/IconCircleList"/>
    <dgm:cxn modelId="{D17253D8-08A2-4404-8D27-B8622F4D3EBC}" type="presOf" srcId="{38F070B5-E33E-483A-AA01-EAE8CCE63BB2}" destId="{BF15DF7F-AF01-4D9D-870B-0119DC5E5DB6}" srcOrd="0" destOrd="0" presId="urn:microsoft.com/office/officeart/2018/2/layout/IconCircleList"/>
    <dgm:cxn modelId="{DB7E72DC-DDBF-4F98-B4E7-AB091B3EE5A7}" type="presOf" srcId="{B8A0C1E3-DD82-4582-BC28-DEEF05572B48}" destId="{C4351508-D8E5-4AAD-900C-E861E07DE445}" srcOrd="0" destOrd="0" presId="urn:microsoft.com/office/officeart/2018/2/layout/IconCircleList"/>
    <dgm:cxn modelId="{07C9A2E4-E602-4076-A0CA-2AEBBC9BF8D8}" type="presOf" srcId="{FC055177-B30A-4A26-8995-C56B93A61739}" destId="{3A9322B8-14AC-430C-A4E0-5B2E5FA83FD7}" srcOrd="0" destOrd="0" presId="urn:microsoft.com/office/officeart/2018/2/layout/IconCircleList"/>
    <dgm:cxn modelId="{8D95B9E6-32B5-427E-A72B-40DB9D77BB46}" type="presOf" srcId="{2F0A15D9-04CE-46C1-81EB-007865A73653}" destId="{9F4C2A7B-F8C7-4F8C-AE00-85AB818126F6}" srcOrd="0" destOrd="0" presId="urn:microsoft.com/office/officeart/2018/2/layout/IconCircleList"/>
    <dgm:cxn modelId="{E1718DEC-A47A-4623-974D-AA5BF6AF72B0}" srcId="{2F0A15D9-04CE-46C1-81EB-007865A73653}" destId="{B8A0C1E3-DD82-4582-BC28-DEEF05572B48}" srcOrd="0" destOrd="0" parTransId="{0045A0B8-5CE6-4D75-B327-9F5A622ED916}" sibTransId="{FC055177-B30A-4A26-8995-C56B93A61739}"/>
    <dgm:cxn modelId="{DE3AD6FF-9777-4407-9AA7-6A75FB27B122}" srcId="{2F0A15D9-04CE-46C1-81EB-007865A73653}" destId="{48014F2D-C21C-4F53-BE4B-9F02BF2077C1}" srcOrd="1" destOrd="0" parTransId="{19E78BE5-953F-4913-946B-B3780E39F612}" sibTransId="{AB23357D-FDCC-4B55-AAD9-ECA67C995919}"/>
    <dgm:cxn modelId="{AFA12D7E-0E7D-4143-ABF7-6132E788F007}" type="presParOf" srcId="{9F4C2A7B-F8C7-4F8C-AE00-85AB818126F6}" destId="{573ADEC6-5DCB-4E68-ACD9-C1EFFA0A958B}" srcOrd="0" destOrd="0" presId="urn:microsoft.com/office/officeart/2018/2/layout/IconCircleList"/>
    <dgm:cxn modelId="{725A59B2-2F17-4F6F-89D8-2C05C9E939E2}" type="presParOf" srcId="{573ADEC6-5DCB-4E68-ACD9-C1EFFA0A958B}" destId="{5BCA12D8-3196-4822-B4FA-FF337A3D5A37}" srcOrd="0" destOrd="0" presId="urn:microsoft.com/office/officeart/2018/2/layout/IconCircleList"/>
    <dgm:cxn modelId="{0EFB9332-57E2-4EAE-A882-85DFE358A000}" type="presParOf" srcId="{5BCA12D8-3196-4822-B4FA-FF337A3D5A37}" destId="{537ACBA8-DD39-4CF6-AD5C-B83F8AF95ED2}" srcOrd="0" destOrd="0" presId="urn:microsoft.com/office/officeart/2018/2/layout/IconCircleList"/>
    <dgm:cxn modelId="{00D3336B-8056-4807-9A24-F70D285122AA}" type="presParOf" srcId="{5BCA12D8-3196-4822-B4FA-FF337A3D5A37}" destId="{7F776026-C21C-4A77-9773-D569EF1475F6}" srcOrd="1" destOrd="0" presId="urn:microsoft.com/office/officeart/2018/2/layout/IconCircleList"/>
    <dgm:cxn modelId="{8A70371F-5ACF-42A8-B4E4-63264E7BDA43}" type="presParOf" srcId="{5BCA12D8-3196-4822-B4FA-FF337A3D5A37}" destId="{F1B11174-8AB7-4A22-AC06-B6B35C85F227}" srcOrd="2" destOrd="0" presId="urn:microsoft.com/office/officeart/2018/2/layout/IconCircleList"/>
    <dgm:cxn modelId="{C848788A-2230-4964-B4B0-027FBE47B353}" type="presParOf" srcId="{5BCA12D8-3196-4822-B4FA-FF337A3D5A37}" destId="{C4351508-D8E5-4AAD-900C-E861E07DE445}" srcOrd="3" destOrd="0" presId="urn:microsoft.com/office/officeart/2018/2/layout/IconCircleList"/>
    <dgm:cxn modelId="{0C8419A2-C6B5-43B8-8004-AE48FAC86B97}" type="presParOf" srcId="{573ADEC6-5DCB-4E68-ACD9-C1EFFA0A958B}" destId="{3A9322B8-14AC-430C-A4E0-5B2E5FA83FD7}" srcOrd="1" destOrd="0" presId="urn:microsoft.com/office/officeart/2018/2/layout/IconCircleList"/>
    <dgm:cxn modelId="{6E94B2AC-AC63-461A-9A62-E7591F8AB3BA}" type="presParOf" srcId="{573ADEC6-5DCB-4E68-ACD9-C1EFFA0A958B}" destId="{FD380E58-0160-4DF3-9B4D-E8085B9576CE}" srcOrd="2" destOrd="0" presId="urn:microsoft.com/office/officeart/2018/2/layout/IconCircleList"/>
    <dgm:cxn modelId="{59C6BF3F-F0A1-44A1-807D-DB72C4DE0426}" type="presParOf" srcId="{FD380E58-0160-4DF3-9B4D-E8085B9576CE}" destId="{79F30611-FEEA-4CE9-BA88-2B2481380C44}" srcOrd="0" destOrd="0" presId="urn:microsoft.com/office/officeart/2018/2/layout/IconCircleList"/>
    <dgm:cxn modelId="{5B6FF4A0-E0E4-4241-AFE6-0CF1A47ABD7D}" type="presParOf" srcId="{FD380E58-0160-4DF3-9B4D-E8085B9576CE}" destId="{D346B0EC-8865-47AA-B4AD-5966AE084088}" srcOrd="1" destOrd="0" presId="urn:microsoft.com/office/officeart/2018/2/layout/IconCircleList"/>
    <dgm:cxn modelId="{B186AD20-08B8-40B0-B5EC-49E5B102D345}" type="presParOf" srcId="{FD380E58-0160-4DF3-9B4D-E8085B9576CE}" destId="{71100B4D-ACEF-4866-B337-42FB719C4AF1}" srcOrd="2" destOrd="0" presId="urn:microsoft.com/office/officeart/2018/2/layout/IconCircleList"/>
    <dgm:cxn modelId="{032271E5-CEE0-4AA5-A29F-B14BE264E38F}" type="presParOf" srcId="{FD380E58-0160-4DF3-9B4D-E8085B9576CE}" destId="{F095D23E-3BE1-40DE-B093-A5D406B522EB}" srcOrd="3" destOrd="0" presId="urn:microsoft.com/office/officeart/2018/2/layout/IconCircleList"/>
    <dgm:cxn modelId="{7C34CFB2-AB55-4A6B-94CF-C805E9384348}" type="presParOf" srcId="{573ADEC6-5DCB-4E68-ACD9-C1EFFA0A958B}" destId="{FFB2996E-96B6-4B0B-9441-5F7ED040D8AB}" srcOrd="3" destOrd="0" presId="urn:microsoft.com/office/officeart/2018/2/layout/IconCircleList"/>
    <dgm:cxn modelId="{683DEAE6-D3AC-4F99-9A4D-9757B33772A1}" type="presParOf" srcId="{573ADEC6-5DCB-4E68-ACD9-C1EFFA0A958B}" destId="{494F0F3F-89DD-4DC3-9D78-5066930797FF}" srcOrd="4" destOrd="0" presId="urn:microsoft.com/office/officeart/2018/2/layout/IconCircleList"/>
    <dgm:cxn modelId="{4BEC5028-632C-475C-A0D7-FF654787B9AF}" type="presParOf" srcId="{494F0F3F-89DD-4DC3-9D78-5066930797FF}" destId="{E701C6E1-CB72-4E49-B940-9A20A583F3F3}" srcOrd="0" destOrd="0" presId="urn:microsoft.com/office/officeart/2018/2/layout/IconCircleList"/>
    <dgm:cxn modelId="{6A859035-2815-4202-BB6B-D9645D93BA51}" type="presParOf" srcId="{494F0F3F-89DD-4DC3-9D78-5066930797FF}" destId="{5B6FC6F8-3A86-42C2-A50F-46CEB0F64D32}" srcOrd="1" destOrd="0" presId="urn:microsoft.com/office/officeart/2018/2/layout/IconCircleList"/>
    <dgm:cxn modelId="{37A207CB-8BC2-49B0-9C75-4B6159AB91A7}" type="presParOf" srcId="{494F0F3F-89DD-4DC3-9D78-5066930797FF}" destId="{BD9ABF00-FC54-47FD-B3BB-D593CDFC25FC}" srcOrd="2" destOrd="0" presId="urn:microsoft.com/office/officeart/2018/2/layout/IconCircleList"/>
    <dgm:cxn modelId="{0C7F452A-C6D8-4163-9091-3F5F4EBAE466}" type="presParOf" srcId="{494F0F3F-89DD-4DC3-9D78-5066930797FF}" destId="{633D54E6-6E46-4D81-B993-9B93CA352C73}" srcOrd="3" destOrd="0" presId="urn:microsoft.com/office/officeart/2018/2/layout/IconCircleList"/>
    <dgm:cxn modelId="{A5F6AEEE-9AA0-4265-9235-0D55544F9B12}" type="presParOf" srcId="{573ADEC6-5DCB-4E68-ACD9-C1EFFA0A958B}" destId="{BF15DF7F-AF01-4D9D-870B-0119DC5E5DB6}" srcOrd="5" destOrd="0" presId="urn:microsoft.com/office/officeart/2018/2/layout/IconCircleList"/>
    <dgm:cxn modelId="{25EC226A-FD20-4699-A8E7-57D3FB7D9FEF}" type="presParOf" srcId="{573ADEC6-5DCB-4E68-ACD9-C1EFFA0A958B}" destId="{1EC3AB3E-01ED-4277-A7C3-A0FA2BE6BEAC}" srcOrd="6" destOrd="0" presId="urn:microsoft.com/office/officeart/2018/2/layout/IconCircleList"/>
    <dgm:cxn modelId="{04B6D270-1AF4-4795-8AA8-A03D0060BF55}" type="presParOf" srcId="{1EC3AB3E-01ED-4277-A7C3-A0FA2BE6BEAC}" destId="{4BA724BC-9792-48FB-BF7A-E4F68836A057}" srcOrd="0" destOrd="0" presId="urn:microsoft.com/office/officeart/2018/2/layout/IconCircleList"/>
    <dgm:cxn modelId="{09DABFED-8194-46BA-9CE9-FF8D21408CE9}" type="presParOf" srcId="{1EC3AB3E-01ED-4277-A7C3-A0FA2BE6BEAC}" destId="{D6ADD17E-BBF8-4687-AA83-365847677A07}" srcOrd="1" destOrd="0" presId="urn:microsoft.com/office/officeart/2018/2/layout/IconCircleList"/>
    <dgm:cxn modelId="{09CC6399-3C6A-492F-8104-5E8A1A1665B0}" type="presParOf" srcId="{1EC3AB3E-01ED-4277-A7C3-A0FA2BE6BEAC}" destId="{CE67D0DD-CF0D-423F-8FB0-B1C97958D0C5}" srcOrd="2" destOrd="0" presId="urn:microsoft.com/office/officeart/2018/2/layout/IconCircleList"/>
    <dgm:cxn modelId="{FC3C9C28-5E77-4639-B674-C9B83071A3CC}" type="presParOf" srcId="{1EC3AB3E-01ED-4277-A7C3-A0FA2BE6BEAC}" destId="{AA1B937F-F9B1-4FB0-85D2-C911DF9847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E3A64-ECAE-47BE-B374-F7F1AD583300}">
      <dsp:nvSpPr>
        <dsp:cNvPr id="0" name=""/>
        <dsp:cNvSpPr/>
      </dsp:nvSpPr>
      <dsp:spPr>
        <a:xfrm>
          <a:off x="0" y="0"/>
          <a:ext cx="8564303" cy="115633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Prevalence:</a:t>
          </a:r>
          <a:r>
            <a:rPr lang="en-US" sz="2200" b="0" i="0" kern="1200"/>
            <a:t> ASD affects a significant number of children, with the CDC reporting 1 in 59 diagnosed in 2018.</a:t>
          </a:r>
          <a:endParaRPr lang="en-US" sz="2200" kern="1200"/>
        </a:p>
      </dsp:txBody>
      <dsp:txXfrm>
        <a:off x="33868" y="33868"/>
        <a:ext cx="7316527" cy="1088599"/>
      </dsp:txXfrm>
    </dsp:sp>
    <dsp:sp modelId="{37A9D086-CA89-487B-883C-11425D2B46A4}">
      <dsp:nvSpPr>
        <dsp:cNvPr id="0" name=""/>
        <dsp:cNvSpPr/>
      </dsp:nvSpPr>
      <dsp:spPr>
        <a:xfrm>
          <a:off x="755673" y="1349057"/>
          <a:ext cx="8564303" cy="1156335"/>
        </a:xfrm>
        <a:prstGeom prst="roundRect">
          <a:avLst>
            <a:gd name="adj" fmla="val 10000"/>
          </a:avLst>
        </a:prstGeom>
        <a:solidFill>
          <a:schemeClr val="accent5">
            <a:hueOff val="-762663"/>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Spectrum of presentations:</a:t>
          </a:r>
          <a:r>
            <a:rPr lang="en-US" sz="2200" b="0" i="0" kern="1200"/>
            <a:t> ASD encompasses a wide range of abilities, making diagnosis challenging.</a:t>
          </a:r>
          <a:endParaRPr lang="en-US" sz="2200" kern="1200"/>
        </a:p>
      </dsp:txBody>
      <dsp:txXfrm>
        <a:off x="789541" y="1382925"/>
        <a:ext cx="6989275" cy="1088599"/>
      </dsp:txXfrm>
    </dsp:sp>
    <dsp:sp modelId="{0926D173-3258-4FC5-A75A-0AF4E1CC16E8}">
      <dsp:nvSpPr>
        <dsp:cNvPr id="0" name=""/>
        <dsp:cNvSpPr/>
      </dsp:nvSpPr>
      <dsp:spPr>
        <a:xfrm>
          <a:off x="1511347" y="2698115"/>
          <a:ext cx="8564303" cy="1156335"/>
        </a:xfrm>
        <a:prstGeom prst="roundRect">
          <a:avLst>
            <a:gd name="adj" fmla="val 10000"/>
          </a:avLst>
        </a:prstGeom>
        <a:solidFill>
          <a:schemeClr val="accent5">
            <a:hueOff val="-152532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Early diagnosis is key:</a:t>
          </a:r>
          <a:r>
            <a:rPr lang="en-US" sz="2200" b="0" i="0" kern="1200"/>
            <a:t> Early intervention can greatly benefit individuals with ASD</a:t>
          </a:r>
          <a:endParaRPr lang="en-US" sz="2200" kern="1200"/>
        </a:p>
      </dsp:txBody>
      <dsp:txXfrm>
        <a:off x="1545215" y="2731983"/>
        <a:ext cx="6989275" cy="1088599"/>
      </dsp:txXfrm>
    </dsp:sp>
    <dsp:sp modelId="{056B6674-1ABE-43C4-A7AA-66782FBE4B46}">
      <dsp:nvSpPr>
        <dsp:cNvPr id="0" name=""/>
        <dsp:cNvSpPr/>
      </dsp:nvSpPr>
      <dsp:spPr>
        <a:xfrm>
          <a:off x="7812685" y="876887"/>
          <a:ext cx="751617" cy="75161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981799" y="876887"/>
        <a:ext cx="413389" cy="565592"/>
      </dsp:txXfrm>
    </dsp:sp>
    <dsp:sp modelId="{8242BFE6-B36A-4D9D-A776-A7B5ED73A621}">
      <dsp:nvSpPr>
        <dsp:cNvPr id="0" name=""/>
        <dsp:cNvSpPr/>
      </dsp:nvSpPr>
      <dsp:spPr>
        <a:xfrm>
          <a:off x="8568359" y="2218235"/>
          <a:ext cx="751617" cy="751617"/>
        </a:xfrm>
        <a:prstGeom prst="downArrow">
          <a:avLst>
            <a:gd name="adj1" fmla="val 55000"/>
            <a:gd name="adj2" fmla="val 45000"/>
          </a:avLst>
        </a:prstGeom>
        <a:solidFill>
          <a:schemeClr val="accent5">
            <a:tint val="40000"/>
            <a:alpha val="90000"/>
            <a:hueOff val="-1273612"/>
            <a:satOff val="-8325"/>
            <a:lumOff val="-141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737473" y="2218235"/>
        <a:ext cx="413389" cy="565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49DD8-2DA3-4300-B504-AE3C33470F1A}">
      <dsp:nvSpPr>
        <dsp:cNvPr id="0" name=""/>
        <dsp:cNvSpPr/>
      </dsp:nvSpPr>
      <dsp:spPr>
        <a:xfrm>
          <a:off x="12072" y="0"/>
          <a:ext cx="1018312" cy="777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56B05-A2AB-4EEC-92FC-63D0EE129A5E}">
      <dsp:nvSpPr>
        <dsp:cNvPr id="0" name=""/>
        <dsp:cNvSpPr/>
      </dsp:nvSpPr>
      <dsp:spPr>
        <a:xfrm>
          <a:off x="12072" y="898088"/>
          <a:ext cx="2909465" cy="143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Source and Labeling:</a:t>
          </a:r>
          <a:r>
            <a:rPr lang="en-US" sz="1400" b="0" i="0" kern="1200"/>
            <a:t> Our dataset of 3,014 children's facial images was obtained from Kaggle. However, it's important to acknowledge the limitations of this approach:</a:t>
          </a:r>
          <a:endParaRPr lang="en-US" sz="1400" kern="1200"/>
        </a:p>
      </dsp:txBody>
      <dsp:txXfrm>
        <a:off x="12072" y="898088"/>
        <a:ext cx="2909465" cy="1439633"/>
      </dsp:txXfrm>
    </dsp:sp>
    <dsp:sp modelId="{985A63B9-6B90-4C0D-8FC0-1D2BA92482FE}">
      <dsp:nvSpPr>
        <dsp:cNvPr id="0" name=""/>
        <dsp:cNvSpPr/>
      </dsp:nvSpPr>
      <dsp:spPr>
        <a:xfrm>
          <a:off x="12072" y="2393806"/>
          <a:ext cx="2909465" cy="128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i="0" kern="1200"/>
            <a:t>Unverified Labels:</a:t>
          </a:r>
          <a:r>
            <a:rPr lang="en-US" sz="1100" b="0" i="0" kern="1200"/>
            <a:t> The images were labeled as "autistic" or "healthy" based on information from online sources (Facebook groups, Google Image searches) without independent verification. This raises concerns about the accuracy of these labels.</a:t>
          </a:r>
          <a:endParaRPr lang="en-US" sz="1100" kern="1200"/>
        </a:p>
        <a:p>
          <a:pPr marL="0" lvl="0" indent="0" algn="l" defTabSz="488950">
            <a:lnSpc>
              <a:spcPct val="90000"/>
            </a:lnSpc>
            <a:spcBef>
              <a:spcPct val="0"/>
            </a:spcBef>
            <a:spcAft>
              <a:spcPct val="35000"/>
            </a:spcAft>
            <a:buNone/>
          </a:pPr>
          <a:r>
            <a:rPr lang="en-US" sz="1100" b="1" i="0" kern="1200"/>
            <a:t>Potential Bias:</a:t>
          </a:r>
          <a:r>
            <a:rPr lang="en-US" sz="1100" b="0" i="0" kern="1200"/>
            <a:t> Sourcing images from online platforms may introduce bias, as such platforms may not represent the full spectrum of the population.</a:t>
          </a:r>
          <a:endParaRPr lang="en-US" sz="1100" kern="1200"/>
        </a:p>
      </dsp:txBody>
      <dsp:txXfrm>
        <a:off x="12072" y="2393806"/>
        <a:ext cx="2909465" cy="1282484"/>
      </dsp:txXfrm>
    </dsp:sp>
    <dsp:sp modelId="{6EEA4019-71EC-47ED-B692-2EA4ECF9EA77}">
      <dsp:nvSpPr>
        <dsp:cNvPr id="0" name=""/>
        <dsp:cNvSpPr/>
      </dsp:nvSpPr>
      <dsp:spPr>
        <a:xfrm>
          <a:off x="3430693" y="0"/>
          <a:ext cx="1018312" cy="777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3A981-1825-4C7D-9F43-C696C324034B}">
      <dsp:nvSpPr>
        <dsp:cNvPr id="0" name=""/>
        <dsp:cNvSpPr/>
      </dsp:nvSpPr>
      <dsp:spPr>
        <a:xfrm>
          <a:off x="3430693" y="898088"/>
          <a:ext cx="2909465" cy="143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Image Cropping and Splitting:</a:t>
          </a:r>
          <a:r>
            <a:rPr lang="en-US" sz="1400" b="0" i="0" kern="1200"/>
            <a:t> The faces in the images were cropped to focus on the relevant region and then split into three categories: training, validation, and testing sets.</a:t>
          </a:r>
          <a:endParaRPr lang="en-US" sz="1400" kern="1200"/>
        </a:p>
      </dsp:txBody>
      <dsp:txXfrm>
        <a:off x="3430693" y="898088"/>
        <a:ext cx="2909465" cy="1439633"/>
      </dsp:txXfrm>
    </dsp:sp>
    <dsp:sp modelId="{E83C995C-6006-43EB-B5C8-EE8D2FB1B3DC}">
      <dsp:nvSpPr>
        <dsp:cNvPr id="0" name=""/>
        <dsp:cNvSpPr/>
      </dsp:nvSpPr>
      <dsp:spPr>
        <a:xfrm>
          <a:off x="3430693" y="2393806"/>
          <a:ext cx="2909465" cy="1282484"/>
        </a:xfrm>
        <a:prstGeom prst="rect">
          <a:avLst/>
        </a:prstGeom>
        <a:noFill/>
        <a:ln>
          <a:noFill/>
        </a:ln>
        <a:effectLst/>
      </dsp:spPr>
      <dsp:style>
        <a:lnRef idx="0">
          <a:scrgbClr r="0" g="0" b="0"/>
        </a:lnRef>
        <a:fillRef idx="0">
          <a:scrgbClr r="0" g="0" b="0"/>
        </a:fillRef>
        <a:effectRef idx="0">
          <a:scrgbClr r="0" g="0" b="0"/>
        </a:effectRef>
        <a:fontRef idx="minor"/>
      </dsp:style>
    </dsp:sp>
    <dsp:sp modelId="{11C6F213-61A4-469B-B26E-C170BACE602A}">
      <dsp:nvSpPr>
        <dsp:cNvPr id="0" name=""/>
        <dsp:cNvSpPr/>
      </dsp:nvSpPr>
      <dsp:spPr>
        <a:xfrm>
          <a:off x="6849315" y="0"/>
          <a:ext cx="1018312" cy="777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2D7142-CCD8-4967-B4A2-E44B39CBAD8B}">
      <dsp:nvSpPr>
        <dsp:cNvPr id="0" name=""/>
        <dsp:cNvSpPr/>
      </dsp:nvSpPr>
      <dsp:spPr>
        <a:xfrm>
          <a:off x="6849315" y="898088"/>
          <a:ext cx="2909465" cy="143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i="0" kern="1200"/>
            <a:t>Duplicate Removal:</a:t>
          </a:r>
          <a:r>
            <a:rPr lang="en-US" sz="1400" b="0" i="0" kern="1200"/>
            <a:t> The document highlights the presence of duplicate images within the dataset and emphasizes the importance of removing them before training the model to avoid inflating accuracy results. This step was not performed for the current analysis.</a:t>
          </a:r>
          <a:endParaRPr lang="en-US" sz="1400" kern="1200"/>
        </a:p>
      </dsp:txBody>
      <dsp:txXfrm>
        <a:off x="6849315" y="898088"/>
        <a:ext cx="2909465" cy="1439633"/>
      </dsp:txXfrm>
    </dsp:sp>
    <dsp:sp modelId="{37766B28-3C8C-486F-8275-C6AA441B3C4E}">
      <dsp:nvSpPr>
        <dsp:cNvPr id="0" name=""/>
        <dsp:cNvSpPr/>
      </dsp:nvSpPr>
      <dsp:spPr>
        <a:xfrm>
          <a:off x="6849315" y="2393806"/>
          <a:ext cx="2909465" cy="128248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ACBA8-DD39-4CF6-AD5C-B83F8AF95ED2}">
      <dsp:nvSpPr>
        <dsp:cNvPr id="0" name=""/>
        <dsp:cNvSpPr/>
      </dsp:nvSpPr>
      <dsp:spPr>
        <a:xfrm>
          <a:off x="86077" y="254911"/>
          <a:ext cx="1270749" cy="12707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76026-C21C-4A77-9773-D569EF1475F6}">
      <dsp:nvSpPr>
        <dsp:cNvPr id="0" name=""/>
        <dsp:cNvSpPr/>
      </dsp:nvSpPr>
      <dsp:spPr>
        <a:xfrm>
          <a:off x="352934" y="521768"/>
          <a:ext cx="737034" cy="7370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351508-D8E5-4AAD-900C-E861E07DE445}">
      <dsp:nvSpPr>
        <dsp:cNvPr id="0" name=""/>
        <dsp:cNvSpPr/>
      </dsp:nvSpPr>
      <dsp:spPr>
        <a:xfrm>
          <a:off x="1629130" y="254911"/>
          <a:ext cx="2995338" cy="1270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Completion Time and Accuracy:</a:t>
          </a:r>
          <a:r>
            <a:rPr lang="en-US" sz="1100" b="0" i="0" kern="1200"/>
            <a:t> Training reached completion after approximately 15 epochs, achieving a test accuracy of 94.64%. This suggests promising potential for the model's ability to differentiate between autistic and non-autistic individuals based on facial images.</a:t>
          </a:r>
          <a:endParaRPr lang="en-US" sz="1100" kern="1200"/>
        </a:p>
      </dsp:txBody>
      <dsp:txXfrm>
        <a:off x="1629130" y="254911"/>
        <a:ext cx="2995338" cy="1270749"/>
      </dsp:txXfrm>
    </dsp:sp>
    <dsp:sp modelId="{79F30611-FEEA-4CE9-BA88-2B2481380C44}">
      <dsp:nvSpPr>
        <dsp:cNvPr id="0" name=""/>
        <dsp:cNvSpPr/>
      </dsp:nvSpPr>
      <dsp:spPr>
        <a:xfrm>
          <a:off x="5146384" y="254911"/>
          <a:ext cx="1270749" cy="12707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6B0EC-8865-47AA-B4AD-5966AE084088}">
      <dsp:nvSpPr>
        <dsp:cNvPr id="0" name=""/>
        <dsp:cNvSpPr/>
      </dsp:nvSpPr>
      <dsp:spPr>
        <a:xfrm>
          <a:off x="5413241" y="521768"/>
          <a:ext cx="737034" cy="7370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95D23E-3BE1-40DE-B093-A5D406B522EB}">
      <dsp:nvSpPr>
        <dsp:cNvPr id="0" name=""/>
        <dsp:cNvSpPr/>
      </dsp:nvSpPr>
      <dsp:spPr>
        <a:xfrm>
          <a:off x="6689437" y="254911"/>
          <a:ext cx="2995338" cy="1270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Loss and Accuracy Visualization:</a:t>
          </a:r>
          <a:r>
            <a:rPr lang="en-US" sz="1100" b="0" i="0" kern="1200"/>
            <a:t> Figures 1 and 2 (not included here) visually represent the model's learning process. Figure 1 shows the decrease in loss (error) on the training and test sets as epochs progress, indicating improvement. Figure 2 depicts the increasing accuracy on the training, validation, and test sets, further demonstrating the model's learning ability.</a:t>
          </a:r>
          <a:endParaRPr lang="en-US" sz="1100" kern="1200"/>
        </a:p>
      </dsp:txBody>
      <dsp:txXfrm>
        <a:off x="6689437" y="254911"/>
        <a:ext cx="2995338" cy="1270749"/>
      </dsp:txXfrm>
    </dsp:sp>
    <dsp:sp modelId="{E701C6E1-CB72-4E49-B940-9A20A583F3F3}">
      <dsp:nvSpPr>
        <dsp:cNvPr id="0" name=""/>
        <dsp:cNvSpPr/>
      </dsp:nvSpPr>
      <dsp:spPr>
        <a:xfrm>
          <a:off x="86077" y="2150630"/>
          <a:ext cx="1270749" cy="12707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FC6F8-3A86-42C2-A50F-46CEB0F64D32}">
      <dsp:nvSpPr>
        <dsp:cNvPr id="0" name=""/>
        <dsp:cNvSpPr/>
      </dsp:nvSpPr>
      <dsp:spPr>
        <a:xfrm>
          <a:off x="352934" y="2417487"/>
          <a:ext cx="737034" cy="7370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3D54E6-6E46-4D81-B993-9B93CA352C73}">
      <dsp:nvSpPr>
        <dsp:cNvPr id="0" name=""/>
        <dsp:cNvSpPr/>
      </dsp:nvSpPr>
      <dsp:spPr>
        <a:xfrm>
          <a:off x="1629130" y="2150630"/>
          <a:ext cx="2995338" cy="1270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Validation Set Monitoring:</a:t>
          </a:r>
          <a:r>
            <a:rPr lang="en-US" sz="1100" b="0" i="0" kern="1200"/>
            <a:t> During training, the model retained the weights that produced the highest accuracy on the validation set. This technique helped prevent overfitting to the training data and ensured that the model's performance generalized well to unseen data (test set). Additionally, if the validation set accuracy decreased, the learning rate was adjusted to prevent overtraining.</a:t>
          </a:r>
          <a:endParaRPr lang="en-US" sz="1100" kern="1200"/>
        </a:p>
      </dsp:txBody>
      <dsp:txXfrm>
        <a:off x="1629130" y="2150630"/>
        <a:ext cx="2995338" cy="1270749"/>
      </dsp:txXfrm>
    </dsp:sp>
    <dsp:sp modelId="{4BA724BC-9792-48FB-BF7A-E4F68836A057}">
      <dsp:nvSpPr>
        <dsp:cNvPr id="0" name=""/>
        <dsp:cNvSpPr/>
      </dsp:nvSpPr>
      <dsp:spPr>
        <a:xfrm>
          <a:off x="5146384" y="2150630"/>
          <a:ext cx="1270749" cy="12707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DD17E-BBF8-4687-AA83-365847677A07}">
      <dsp:nvSpPr>
        <dsp:cNvPr id="0" name=""/>
        <dsp:cNvSpPr/>
      </dsp:nvSpPr>
      <dsp:spPr>
        <a:xfrm>
          <a:off x="5413241" y="2417487"/>
          <a:ext cx="737034" cy="7370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1B937F-F9B1-4FB0-85D2-C911DF984710}">
      <dsp:nvSpPr>
        <dsp:cNvPr id="0" name=""/>
        <dsp:cNvSpPr/>
      </dsp:nvSpPr>
      <dsp:spPr>
        <a:xfrm>
          <a:off x="6689437" y="2150630"/>
          <a:ext cx="2995338" cy="1270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Training Time:</a:t>
          </a:r>
          <a:r>
            <a:rPr lang="en-US" sz="1100" b="0" i="0" kern="1200"/>
            <a:t> Each training epoch took roughly 10 minutes to complete on the specified hardware.</a:t>
          </a:r>
          <a:endParaRPr lang="en-US" sz="1100" kern="1200"/>
        </a:p>
      </dsp:txBody>
      <dsp:txXfrm>
        <a:off x="6689437" y="2150630"/>
        <a:ext cx="2995338" cy="12707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79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03255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80005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64046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90494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41405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57388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9258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02264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01175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3/4/2024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30330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3/4/2024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06628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20" r:id="rId6"/>
    <p:sldLayoutId id="2147483715" r:id="rId7"/>
    <p:sldLayoutId id="2147483716" r:id="rId8"/>
    <p:sldLayoutId id="2147483717" r:id="rId9"/>
    <p:sldLayoutId id="2147483719" r:id="rId10"/>
    <p:sldLayoutId id="2147483718"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C3C15725-C4C5-BCD2-FD0A-A7BD70053C48}"/>
              </a:ext>
            </a:extLst>
          </p:cNvPr>
          <p:cNvPicPr>
            <a:picLocks noChangeAspect="1"/>
          </p:cNvPicPr>
          <p:nvPr/>
        </p:nvPicPr>
        <p:blipFill rotWithShape="1">
          <a:blip r:embed="rId3">
            <a:alphaModFix amt="84000"/>
          </a:blip>
          <a:srcRect l="602" r="-1" b="-1"/>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4" name="Freeform: Shape 13">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9B83AA8-60A4-D18B-37DA-FFC77D37A68F}"/>
              </a:ext>
            </a:extLst>
          </p:cNvPr>
          <p:cNvSpPr>
            <a:spLocks noGrp="1"/>
          </p:cNvSpPr>
          <p:nvPr>
            <p:ph type="ctrTitle"/>
          </p:nvPr>
        </p:nvSpPr>
        <p:spPr>
          <a:xfrm>
            <a:off x="6096000" y="1943098"/>
            <a:ext cx="5410200" cy="3184241"/>
          </a:xfrm>
        </p:spPr>
        <p:txBody>
          <a:bodyPr>
            <a:normAutofit/>
          </a:bodyPr>
          <a:lstStyle/>
          <a:p>
            <a:pPr algn="r">
              <a:lnSpc>
                <a:spcPct val="110000"/>
              </a:lnSpc>
            </a:pPr>
            <a:r>
              <a:rPr lang="en-US" sz="4200" dirty="0"/>
              <a:t>Diagnosis of Autism in Children using Facial Analysis and Deep Learning</a:t>
            </a:r>
            <a:endParaRPr lang="fr-FR" sz="4200" dirty="0"/>
          </a:p>
        </p:txBody>
      </p:sp>
      <p:grpSp>
        <p:nvGrpSpPr>
          <p:cNvPr id="16" name="Group 15">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71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6EBB6-38EA-496F-8CE0-8B2726519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FD1DCD5-5F66-703D-7B05-6C3AF7EA2A8E}"/>
              </a:ext>
            </a:extLst>
          </p:cNvPr>
          <p:cNvSpPr>
            <a:spLocks noGrp="1"/>
          </p:cNvSpPr>
          <p:nvPr>
            <p:ph type="title"/>
          </p:nvPr>
        </p:nvSpPr>
        <p:spPr>
          <a:xfrm>
            <a:off x="1219200" y="1224951"/>
            <a:ext cx="4111925" cy="4405223"/>
          </a:xfrm>
        </p:spPr>
        <p:txBody>
          <a:bodyPr anchor="ctr">
            <a:normAutofit/>
          </a:bodyPr>
          <a:lstStyle/>
          <a:p>
            <a:r>
              <a:rPr lang="fr-FR" dirty="0" err="1"/>
              <a:t>MobileNet</a:t>
            </a:r>
            <a:r>
              <a:rPr lang="fr-FR" dirty="0"/>
              <a:t> </a:t>
            </a:r>
            <a:r>
              <a:rPr lang="fr-FR" dirty="0" err="1"/>
              <a:t>Comparison</a:t>
            </a:r>
            <a:r>
              <a:rPr lang="fr-FR" dirty="0"/>
              <a:t> to </a:t>
            </a:r>
            <a:r>
              <a:rPr lang="fr-FR" dirty="0" err="1"/>
              <a:t>Popular</a:t>
            </a:r>
            <a:r>
              <a:rPr lang="fr-FR" dirty="0"/>
              <a:t> </a:t>
            </a:r>
            <a:r>
              <a:rPr lang="fr-FR" dirty="0" err="1"/>
              <a:t>Models</a:t>
            </a:r>
            <a:endParaRPr lang="fr-FR" dirty="0"/>
          </a:p>
        </p:txBody>
      </p:sp>
      <p:grpSp>
        <p:nvGrpSpPr>
          <p:cNvPr id="14" name="Group 13">
            <a:extLst>
              <a:ext uri="{FF2B5EF4-FFF2-40B4-BE49-F238E27FC236}">
                <a16:creationId xmlns:a16="http://schemas.microsoft.com/office/drawing/2014/main" id="{BEC6FC83-B62E-46AA-AED7-6D92C743FD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5" name="Group 14">
              <a:extLst>
                <a:ext uri="{FF2B5EF4-FFF2-40B4-BE49-F238E27FC236}">
                  <a16:creationId xmlns:a16="http://schemas.microsoft.com/office/drawing/2014/main" id="{6B7B427D-FC10-4E56-8474-66965CB7B3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7" name="Straight Connector 16">
                <a:extLst>
                  <a:ext uri="{FF2B5EF4-FFF2-40B4-BE49-F238E27FC236}">
                    <a16:creationId xmlns:a16="http://schemas.microsoft.com/office/drawing/2014/main" id="{FDD8FF1D-8E86-4F7B-9DE3-132ED8E1FA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496C35-D1C2-45B6-901C-493BEB5499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BCCEAAB1-B743-4FEC-944A-11D6CFDF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Espace réservé du contenu 4">
            <a:extLst>
              <a:ext uri="{FF2B5EF4-FFF2-40B4-BE49-F238E27FC236}">
                <a16:creationId xmlns:a16="http://schemas.microsoft.com/office/drawing/2014/main" id="{D2CB3C10-2964-A2DE-91EF-497896B9A88E}"/>
              </a:ext>
            </a:extLst>
          </p:cNvPr>
          <p:cNvPicPr>
            <a:picLocks noChangeAspect="1"/>
          </p:cNvPicPr>
          <p:nvPr/>
        </p:nvPicPr>
        <p:blipFill>
          <a:blip r:embed="rId2"/>
          <a:stretch>
            <a:fillRect/>
          </a:stretch>
        </p:blipFill>
        <p:spPr>
          <a:xfrm>
            <a:off x="6123602" y="1509577"/>
            <a:ext cx="5382598" cy="966107"/>
          </a:xfrm>
          <a:prstGeom prst="rect">
            <a:avLst/>
          </a:prstGeom>
        </p:spPr>
      </p:pic>
      <p:pic>
        <p:nvPicPr>
          <p:cNvPr id="7" name="Image 6">
            <a:extLst>
              <a:ext uri="{FF2B5EF4-FFF2-40B4-BE49-F238E27FC236}">
                <a16:creationId xmlns:a16="http://schemas.microsoft.com/office/drawing/2014/main" id="{3604C3DB-9C8B-7769-7497-CE78695AA8E8}"/>
              </a:ext>
            </a:extLst>
          </p:cNvPr>
          <p:cNvPicPr>
            <a:picLocks noChangeAspect="1"/>
          </p:cNvPicPr>
          <p:nvPr/>
        </p:nvPicPr>
        <p:blipFill rotWithShape="1">
          <a:blip r:embed="rId3"/>
          <a:srcRect t="1092"/>
          <a:stretch/>
        </p:blipFill>
        <p:spPr>
          <a:xfrm>
            <a:off x="6096000" y="2475684"/>
            <a:ext cx="5410200" cy="2554998"/>
          </a:xfrm>
          <a:prstGeom prst="rect">
            <a:avLst/>
          </a:prstGeom>
        </p:spPr>
      </p:pic>
    </p:spTree>
    <p:extLst>
      <p:ext uri="{BB962C8B-B14F-4D97-AF65-F5344CB8AC3E}">
        <p14:creationId xmlns:p14="http://schemas.microsoft.com/office/powerpoint/2010/main" val="401010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horoptor">
            <a:extLst>
              <a:ext uri="{FF2B5EF4-FFF2-40B4-BE49-F238E27FC236}">
                <a16:creationId xmlns:a16="http://schemas.microsoft.com/office/drawing/2014/main" id="{D09CEBFC-2435-90B0-EA22-C32263073FDE}"/>
              </a:ext>
            </a:extLst>
          </p:cNvPr>
          <p:cNvPicPr>
            <a:picLocks noChangeAspect="1"/>
          </p:cNvPicPr>
          <p:nvPr/>
        </p:nvPicPr>
        <p:blipFill rotWithShape="1">
          <a:blip r:embed="rId3">
            <a:alphaModFix amt="84000"/>
          </a:blip>
          <a:srcRect t="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re 1">
            <a:extLst>
              <a:ext uri="{FF2B5EF4-FFF2-40B4-BE49-F238E27FC236}">
                <a16:creationId xmlns:a16="http://schemas.microsoft.com/office/drawing/2014/main" id="{CCAD27CF-524B-0361-859F-8D2158A898F8}"/>
              </a:ext>
            </a:extLst>
          </p:cNvPr>
          <p:cNvSpPr>
            <a:spLocks noGrp="1"/>
          </p:cNvSpPr>
          <p:nvPr>
            <p:ph type="title"/>
          </p:nvPr>
        </p:nvSpPr>
        <p:spPr>
          <a:xfrm>
            <a:off x="842356" y="853440"/>
            <a:ext cx="5177444" cy="2070735"/>
          </a:xfrm>
        </p:spPr>
        <p:txBody>
          <a:bodyPr vert="horz" lIns="91440" tIns="45720" rIns="91440" bIns="45720" rtlCol="0" anchor="t">
            <a:noAutofit/>
          </a:bodyPr>
          <a:lstStyle/>
          <a:p>
            <a:pPr>
              <a:lnSpc>
                <a:spcPct val="110000"/>
              </a:lnSpc>
            </a:pPr>
            <a:br>
              <a:rPr lang="en-US" sz="4800" i="1" kern="1200" dirty="0">
                <a:solidFill>
                  <a:srgbClr val="000000"/>
                </a:solidFill>
                <a:highlight>
                  <a:srgbClr val="FFFF00"/>
                </a:highlight>
                <a:latin typeface="+mj-lt"/>
                <a:ea typeface="+mj-ea"/>
                <a:cs typeface="+mj-cs"/>
              </a:rPr>
            </a:br>
            <a:r>
              <a:rPr lang="en-US" sz="4800" b="1" i="1" kern="1200" dirty="0">
                <a:solidFill>
                  <a:srgbClr val="000000"/>
                </a:solidFill>
                <a:effectLst/>
                <a:highlight>
                  <a:srgbClr val="FFFF00"/>
                </a:highlight>
                <a:latin typeface="+mj-lt"/>
                <a:ea typeface="+mj-ea"/>
                <a:cs typeface="+mj-cs"/>
              </a:rPr>
              <a:t>Continued Methods Section</a:t>
            </a:r>
            <a:endParaRPr lang="en-US" sz="4800" i="1" kern="1200" dirty="0">
              <a:solidFill>
                <a:srgbClr val="000000"/>
              </a:solidFill>
              <a:highlight>
                <a:srgbClr val="FFFF00"/>
              </a:highlight>
              <a:latin typeface="+mj-lt"/>
              <a:ea typeface="+mj-ea"/>
              <a:cs typeface="+mj-cs"/>
            </a:endParaRPr>
          </a:p>
        </p:txBody>
      </p:sp>
      <p:grpSp>
        <p:nvGrpSpPr>
          <p:cNvPr id="20" name="Group 19">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93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8ADDD7-451E-4D8A-B091-DF9D1DA7F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33DF1F-EB56-B9BD-C414-4FAD5FE42E80}"/>
              </a:ext>
            </a:extLst>
          </p:cNvPr>
          <p:cNvSpPr>
            <a:spLocks noGrp="1"/>
          </p:cNvSpPr>
          <p:nvPr>
            <p:ph type="title"/>
          </p:nvPr>
        </p:nvSpPr>
        <p:spPr>
          <a:xfrm>
            <a:off x="1219200" y="365125"/>
            <a:ext cx="10287000" cy="1577975"/>
          </a:xfrm>
        </p:spPr>
        <p:txBody>
          <a:bodyPr>
            <a:normAutofit/>
          </a:bodyPr>
          <a:lstStyle/>
          <a:p>
            <a:pPr algn="r"/>
            <a:r>
              <a:rPr lang="fr-FR" b="1" i="0">
                <a:effectLst/>
                <a:latin typeface="Google Sans"/>
              </a:rPr>
              <a:t>Data Acquisition and </a:t>
            </a:r>
            <a:r>
              <a:rPr lang="fr-FR" b="1" i="0" err="1">
                <a:effectLst/>
                <a:latin typeface="Google Sans"/>
              </a:rPr>
              <a:t>Preprocessing</a:t>
            </a:r>
            <a:r>
              <a:rPr lang="fr-FR" b="1" i="0">
                <a:effectLst/>
                <a:latin typeface="Google Sans"/>
              </a:rPr>
              <a:t>:</a:t>
            </a:r>
            <a:endParaRPr lang="fr-FR"/>
          </a:p>
        </p:txBody>
      </p:sp>
      <p:grpSp>
        <p:nvGrpSpPr>
          <p:cNvPr id="11" name="Group 10">
            <a:extLst>
              <a:ext uri="{FF2B5EF4-FFF2-40B4-BE49-F238E27FC236}">
                <a16:creationId xmlns:a16="http://schemas.microsoft.com/office/drawing/2014/main" id="{8D28B75D-FF2D-4259-8FEF-7E43E96EF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A157B0EB-3C49-4951-8A79-2615FAF10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296BC311-C2BC-46AD-9579-26E325F0EC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CC86E5-AAA0-4A37-8DA3-E8663A9670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76AF8311-D179-4BC3-B716-C20F2B417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Espace réservé du contenu 2">
            <a:extLst>
              <a:ext uri="{FF2B5EF4-FFF2-40B4-BE49-F238E27FC236}">
                <a16:creationId xmlns:a16="http://schemas.microsoft.com/office/drawing/2014/main" id="{EB85B6DF-961E-26CB-C227-5A97B628BCBD}"/>
              </a:ext>
            </a:extLst>
          </p:cNvPr>
          <p:cNvGraphicFramePr>
            <a:graphicFrameLocks noGrp="1"/>
          </p:cNvGraphicFramePr>
          <p:nvPr>
            <p:ph idx="1"/>
            <p:extLst>
              <p:ext uri="{D42A27DB-BD31-4B8C-83A1-F6EECF244321}">
                <p14:modId xmlns:p14="http://schemas.microsoft.com/office/powerpoint/2010/main" val="2938267121"/>
              </p:ext>
            </p:extLst>
          </p:nvPr>
        </p:nvGraphicFramePr>
        <p:xfrm>
          <a:off x="1219200" y="2495908"/>
          <a:ext cx="9770853" cy="367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59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AA1A2CAC-C1A1-BFF8-128D-5DFF5D81F976}"/>
              </a:ext>
            </a:extLst>
          </p:cNvPr>
          <p:cNvPicPr>
            <a:picLocks noChangeAspect="1"/>
          </p:cNvPicPr>
          <p:nvPr/>
        </p:nvPicPr>
        <p:blipFill rotWithShape="1">
          <a:blip r:embed="rId3">
            <a:alphaModFix amt="84000"/>
          </a:blip>
          <a:srcRect l="36727" r="-1" b="-1"/>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re 1">
            <a:extLst>
              <a:ext uri="{FF2B5EF4-FFF2-40B4-BE49-F238E27FC236}">
                <a16:creationId xmlns:a16="http://schemas.microsoft.com/office/drawing/2014/main" id="{289B933D-A3E9-3BC3-D465-BE95834A3792}"/>
              </a:ext>
            </a:extLst>
          </p:cNvPr>
          <p:cNvSpPr>
            <a:spLocks noGrp="1"/>
          </p:cNvSpPr>
          <p:nvPr>
            <p:ph type="title"/>
          </p:nvPr>
        </p:nvSpPr>
        <p:spPr>
          <a:xfrm>
            <a:off x="5933208" y="681036"/>
            <a:ext cx="5572992" cy="1916505"/>
          </a:xfrm>
        </p:spPr>
        <p:txBody>
          <a:bodyPr>
            <a:normAutofit/>
          </a:bodyPr>
          <a:lstStyle/>
          <a:p>
            <a:r>
              <a:rPr lang="en-US" sz="3700" b="1" i="0">
                <a:effectLst/>
                <a:latin typeface="Google Sans"/>
              </a:rPr>
              <a:t>Deep Learning Model Selection and Architecture:</a:t>
            </a:r>
            <a:endParaRPr lang="fr-FR" sz="370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ACA712E4-C187-DC0E-1ACC-41BC2F076294}"/>
              </a:ext>
            </a:extLst>
          </p:cNvPr>
          <p:cNvSpPr>
            <a:spLocks noGrp="1"/>
          </p:cNvSpPr>
          <p:nvPr>
            <p:ph idx="1"/>
          </p:nvPr>
        </p:nvSpPr>
        <p:spPr>
          <a:xfrm>
            <a:off x="7791796" y="3060862"/>
            <a:ext cx="3447012" cy="3116101"/>
          </a:xfrm>
        </p:spPr>
        <p:txBody>
          <a:bodyPr>
            <a:normAutofit/>
          </a:bodyPr>
          <a:lstStyle/>
          <a:p>
            <a:pPr>
              <a:lnSpc>
                <a:spcPct val="110000"/>
              </a:lnSpc>
              <a:buFont typeface="Arial" panose="020B0604020202020204" pitchFamily="34" charset="0"/>
              <a:buChar char="•"/>
            </a:pPr>
            <a:r>
              <a:rPr lang="en-US" sz="1400" b="1" i="0" dirty="0">
                <a:effectLst/>
                <a:latin typeface="Google Sans"/>
              </a:rPr>
              <a:t>Justification for CNNs:</a:t>
            </a:r>
            <a:r>
              <a:rPr lang="en-US" sz="1400" b="0" i="0" dirty="0">
                <a:effectLst/>
                <a:latin typeface="Google Sans"/>
              </a:rPr>
              <a:t> Deep learning, specifically convolutional neural networks (CNNs), were chosen due to their ability to analyze images effectively with minimal preprocessing.</a:t>
            </a:r>
          </a:p>
          <a:p>
            <a:pPr>
              <a:lnSpc>
                <a:spcPct val="110000"/>
              </a:lnSpc>
              <a:buFont typeface="Arial" panose="020B0604020202020204" pitchFamily="34" charset="0"/>
              <a:buChar char="•"/>
            </a:pPr>
            <a:r>
              <a:rPr lang="en-US" sz="1400" b="1" i="0" dirty="0" err="1">
                <a:effectLst/>
                <a:latin typeface="Google Sans"/>
              </a:rPr>
              <a:t>MobileNet</a:t>
            </a:r>
            <a:r>
              <a:rPr lang="en-US" sz="1400" b="1" i="0" dirty="0">
                <a:effectLst/>
                <a:latin typeface="Google Sans"/>
              </a:rPr>
              <a:t> Selection:</a:t>
            </a:r>
            <a:r>
              <a:rPr lang="en-US" sz="1400" b="0" i="0" dirty="0">
                <a:effectLst/>
                <a:latin typeface="Google Sans"/>
              </a:rPr>
              <a:t> The document explains the selection of </a:t>
            </a:r>
            <a:r>
              <a:rPr lang="en-US" sz="1400" b="0" i="0" dirty="0" err="1">
                <a:effectLst/>
                <a:latin typeface="Google Sans"/>
              </a:rPr>
              <a:t>MobileNet</a:t>
            </a:r>
            <a:r>
              <a:rPr lang="en-US" sz="1400" b="0" i="0" dirty="0">
                <a:effectLst/>
                <a:latin typeface="Google Sans"/>
              </a:rPr>
              <a:t> as the specific CNN architecture due to its efficiency in reducing computation time and model size, making it suitable for the available dataset and computational resources.</a:t>
            </a:r>
          </a:p>
          <a:p>
            <a:pPr>
              <a:lnSpc>
                <a:spcPct val="110000"/>
              </a:lnSpc>
            </a:pPr>
            <a:endParaRPr lang="fr-FR" sz="1400" dirty="0"/>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689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EB977799-2300-CA96-925D-C88CB6858D60}"/>
              </a:ext>
            </a:extLst>
          </p:cNvPr>
          <p:cNvPicPr>
            <a:picLocks noChangeAspect="1"/>
          </p:cNvPicPr>
          <p:nvPr/>
        </p:nvPicPr>
        <p:blipFill rotWithShape="1">
          <a:blip r:embed="rId3">
            <a:alphaModFix amt="84000"/>
          </a:blip>
          <a:srcRect l="31326" r="1" b="1"/>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re 1">
            <a:extLst>
              <a:ext uri="{FF2B5EF4-FFF2-40B4-BE49-F238E27FC236}">
                <a16:creationId xmlns:a16="http://schemas.microsoft.com/office/drawing/2014/main" id="{13B4FD39-CA30-85BC-B8CA-F563C170D0A5}"/>
              </a:ext>
            </a:extLst>
          </p:cNvPr>
          <p:cNvSpPr>
            <a:spLocks noGrp="1"/>
          </p:cNvSpPr>
          <p:nvPr>
            <p:ph type="title"/>
          </p:nvPr>
        </p:nvSpPr>
        <p:spPr>
          <a:xfrm>
            <a:off x="5933208" y="681036"/>
            <a:ext cx="5572992" cy="1916505"/>
          </a:xfrm>
        </p:spPr>
        <p:txBody>
          <a:bodyPr>
            <a:normAutofit/>
          </a:bodyPr>
          <a:lstStyle/>
          <a:p>
            <a:r>
              <a:rPr lang="fr-FR" b="1" i="0">
                <a:effectLst/>
                <a:latin typeface="Google Sans"/>
              </a:rPr>
              <a:t>Model Training and Hardware:</a:t>
            </a:r>
            <a:endParaRPr lang="fr-FR"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792FE07A-BD5C-73EC-45BC-2EDF86DC4868}"/>
              </a:ext>
            </a:extLst>
          </p:cNvPr>
          <p:cNvSpPr>
            <a:spLocks noGrp="1"/>
          </p:cNvSpPr>
          <p:nvPr>
            <p:ph idx="1"/>
          </p:nvPr>
        </p:nvSpPr>
        <p:spPr>
          <a:xfrm>
            <a:off x="7791796" y="3060862"/>
            <a:ext cx="3447012" cy="3116101"/>
          </a:xfrm>
        </p:spPr>
        <p:txBody>
          <a:bodyPr>
            <a:normAutofit/>
          </a:bodyPr>
          <a:lstStyle/>
          <a:p>
            <a:pPr>
              <a:lnSpc>
                <a:spcPct val="110000"/>
              </a:lnSpc>
              <a:buFont typeface="Arial" panose="020B0604020202020204" pitchFamily="34" charset="0"/>
              <a:buChar char="•"/>
            </a:pPr>
            <a:r>
              <a:rPr lang="en-US" sz="1400" b="1" i="0" dirty="0" err="1">
                <a:effectLst/>
                <a:latin typeface="Google Sans"/>
              </a:rPr>
              <a:t>MobileNet</a:t>
            </a:r>
            <a:r>
              <a:rPr lang="en-US" sz="1400" b="1" i="0" dirty="0">
                <a:effectLst/>
                <a:latin typeface="Google Sans"/>
              </a:rPr>
              <a:t> with Dense Layers:</a:t>
            </a:r>
            <a:r>
              <a:rPr lang="en-US" sz="1400" b="0" i="0" dirty="0">
                <a:effectLst/>
                <a:latin typeface="Google Sans"/>
              </a:rPr>
              <a:t> The implementation details the use of </a:t>
            </a:r>
            <a:r>
              <a:rPr lang="en-US" sz="1400" b="0" i="0" dirty="0" err="1">
                <a:effectLst/>
                <a:latin typeface="Google Sans"/>
              </a:rPr>
              <a:t>MobileNet</a:t>
            </a:r>
            <a:r>
              <a:rPr lang="en-US" sz="1400" b="0" i="0" dirty="0">
                <a:effectLst/>
                <a:latin typeface="Google Sans"/>
              </a:rPr>
              <a:t> followed by two dense layers for classification (autistic or non-autistic).</a:t>
            </a:r>
          </a:p>
          <a:p>
            <a:pPr>
              <a:lnSpc>
                <a:spcPct val="110000"/>
              </a:lnSpc>
              <a:buFont typeface="Arial" panose="020B0604020202020204" pitchFamily="34" charset="0"/>
              <a:buChar char="•"/>
            </a:pPr>
            <a:r>
              <a:rPr lang="en-US" sz="1400" b="1" i="0" dirty="0">
                <a:effectLst/>
                <a:latin typeface="Google Sans"/>
              </a:rPr>
              <a:t>Training Hardware:</a:t>
            </a:r>
            <a:r>
              <a:rPr lang="en-US" sz="1400" b="0" i="0" dirty="0">
                <a:effectLst/>
                <a:latin typeface="Google Sans"/>
              </a:rPr>
              <a:t> The system was trained on an ASUS laptop with specific CPU and RAM specifications.</a:t>
            </a:r>
          </a:p>
          <a:p>
            <a:pPr>
              <a:lnSpc>
                <a:spcPct val="110000"/>
              </a:lnSpc>
              <a:buFont typeface="Arial" panose="020B0604020202020204" pitchFamily="34" charset="0"/>
              <a:buChar char="•"/>
            </a:pPr>
            <a:r>
              <a:rPr lang="en-US" sz="1400" b="1" i="0" dirty="0">
                <a:effectLst/>
                <a:latin typeface="Google Sans"/>
              </a:rPr>
              <a:t>Batch Size and User Control:</a:t>
            </a:r>
            <a:r>
              <a:rPr lang="en-US" sz="1400" b="0" i="0" dirty="0">
                <a:effectLst/>
                <a:latin typeface="Google Sans"/>
              </a:rPr>
              <a:t> Training was conducted in batches of 80 images, and the user has the option to request additional training epochs.</a:t>
            </a:r>
          </a:p>
          <a:p>
            <a:pPr>
              <a:lnSpc>
                <a:spcPct val="110000"/>
              </a:lnSpc>
            </a:pPr>
            <a:endParaRPr lang="fr-FR" sz="1400" dirty="0"/>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92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1" name="Group 3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3" name="Straight Connector 3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Oval 3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60" name="Rectangle 59">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37">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39">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97D1DA5E-C6EA-5D1C-5CEA-B47C7664D43E}"/>
              </a:ext>
            </a:extLst>
          </p:cNvPr>
          <p:cNvPicPr>
            <a:picLocks noChangeAspect="1"/>
          </p:cNvPicPr>
          <p:nvPr/>
        </p:nvPicPr>
        <p:blipFill rotWithShape="1">
          <a:blip r:embed="rId3">
            <a:alphaModFix amt="84000"/>
          </a:blip>
          <a:srcRect l="1496" r="14530"/>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2" name="Titre 1">
            <a:extLst>
              <a:ext uri="{FF2B5EF4-FFF2-40B4-BE49-F238E27FC236}">
                <a16:creationId xmlns:a16="http://schemas.microsoft.com/office/drawing/2014/main" id="{F476FFE6-CA23-2551-045D-CF747B1941B3}"/>
              </a:ext>
            </a:extLst>
          </p:cNvPr>
          <p:cNvSpPr>
            <a:spLocks noGrp="1"/>
          </p:cNvSpPr>
          <p:nvPr>
            <p:ph type="title"/>
          </p:nvPr>
        </p:nvSpPr>
        <p:spPr>
          <a:xfrm>
            <a:off x="7510692" y="1122362"/>
            <a:ext cx="3995508" cy="3451215"/>
          </a:xfrm>
        </p:spPr>
        <p:txBody>
          <a:bodyPr vert="horz" lIns="91440" tIns="45720" rIns="91440" bIns="45720" rtlCol="0" anchor="b">
            <a:normAutofit/>
          </a:bodyPr>
          <a:lstStyle/>
          <a:p>
            <a:r>
              <a:rPr lang="en-US" sz="5400" i="1" kern="1200" dirty="0" err="1">
                <a:solidFill>
                  <a:srgbClr val="000000"/>
                </a:solidFill>
                <a:highlight>
                  <a:srgbClr val="FFFF00"/>
                </a:highlight>
                <a:latin typeface="+mj-lt"/>
                <a:ea typeface="+mj-ea"/>
                <a:cs typeface="+mj-cs"/>
              </a:rPr>
              <a:t>Resulats</a:t>
            </a:r>
            <a:endParaRPr lang="en-US" sz="5400" i="1" kern="1200" dirty="0">
              <a:solidFill>
                <a:srgbClr val="000000"/>
              </a:solidFill>
              <a:highlight>
                <a:srgbClr val="FFFF00"/>
              </a:highlight>
              <a:latin typeface="+mj-lt"/>
              <a:ea typeface="+mj-ea"/>
              <a:cs typeface="+mj-cs"/>
            </a:endParaRPr>
          </a:p>
        </p:txBody>
      </p:sp>
      <p:sp>
        <p:nvSpPr>
          <p:cNvPr id="63" name="Freeform: Shape 41">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5" name="Group 44">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7" name="Straight Connector 46">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Oval 45">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011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8ADDD7-451E-4D8A-B091-DF9D1DA7F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D72AD6-F02B-82B7-F26F-BE3C1013B075}"/>
              </a:ext>
            </a:extLst>
          </p:cNvPr>
          <p:cNvSpPr>
            <a:spLocks noGrp="1"/>
          </p:cNvSpPr>
          <p:nvPr>
            <p:ph type="title"/>
          </p:nvPr>
        </p:nvSpPr>
        <p:spPr>
          <a:xfrm>
            <a:off x="1219200" y="365125"/>
            <a:ext cx="10287000" cy="1577975"/>
          </a:xfrm>
        </p:spPr>
        <p:txBody>
          <a:bodyPr>
            <a:normAutofit/>
          </a:bodyPr>
          <a:lstStyle/>
          <a:p>
            <a:pPr algn="r"/>
            <a:r>
              <a:rPr lang="fr-FR" b="1" i="0">
                <a:effectLst/>
                <a:latin typeface="Google Sans"/>
              </a:rPr>
              <a:t>Training and Performance:</a:t>
            </a:r>
            <a:endParaRPr lang="fr-FR"/>
          </a:p>
        </p:txBody>
      </p:sp>
      <p:grpSp>
        <p:nvGrpSpPr>
          <p:cNvPr id="11" name="Group 10">
            <a:extLst>
              <a:ext uri="{FF2B5EF4-FFF2-40B4-BE49-F238E27FC236}">
                <a16:creationId xmlns:a16="http://schemas.microsoft.com/office/drawing/2014/main" id="{8D28B75D-FF2D-4259-8FEF-7E43E96EF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A157B0EB-3C49-4951-8A79-2615FAF10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296BC311-C2BC-46AD-9579-26E325F0EC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CC86E5-AAA0-4A37-8DA3-E8663A9670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76AF8311-D179-4BC3-B716-C20F2B417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Espace réservé du contenu 2">
            <a:extLst>
              <a:ext uri="{FF2B5EF4-FFF2-40B4-BE49-F238E27FC236}">
                <a16:creationId xmlns:a16="http://schemas.microsoft.com/office/drawing/2014/main" id="{9943DB13-212F-F76E-B519-344497AD4840}"/>
              </a:ext>
            </a:extLst>
          </p:cNvPr>
          <p:cNvGraphicFramePr>
            <a:graphicFrameLocks noGrp="1"/>
          </p:cNvGraphicFramePr>
          <p:nvPr>
            <p:ph idx="1"/>
            <p:extLst>
              <p:ext uri="{D42A27DB-BD31-4B8C-83A1-F6EECF244321}">
                <p14:modId xmlns:p14="http://schemas.microsoft.com/office/powerpoint/2010/main" val="3690353019"/>
              </p:ext>
            </p:extLst>
          </p:nvPr>
        </p:nvGraphicFramePr>
        <p:xfrm>
          <a:off x="1219200" y="2495908"/>
          <a:ext cx="9770853" cy="367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83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F933EAD-5D2D-7C83-9819-F41997C1A738}"/>
              </a:ext>
            </a:extLst>
          </p:cNvPr>
          <p:cNvPicPr>
            <a:picLocks noChangeAspect="1"/>
          </p:cNvPicPr>
          <p:nvPr/>
        </p:nvPicPr>
        <p:blipFill rotWithShape="1">
          <a:blip r:embed="rId3">
            <a:alphaModFix amt="84000"/>
          </a:blip>
          <a:srcRect l="22523" r="8803" b="1"/>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re 1">
            <a:extLst>
              <a:ext uri="{FF2B5EF4-FFF2-40B4-BE49-F238E27FC236}">
                <a16:creationId xmlns:a16="http://schemas.microsoft.com/office/drawing/2014/main" id="{E72B380F-F975-FB88-E40E-F287085977A4}"/>
              </a:ext>
            </a:extLst>
          </p:cNvPr>
          <p:cNvSpPr>
            <a:spLocks noGrp="1"/>
          </p:cNvSpPr>
          <p:nvPr>
            <p:ph type="title"/>
          </p:nvPr>
        </p:nvSpPr>
        <p:spPr>
          <a:xfrm>
            <a:off x="5933208" y="681036"/>
            <a:ext cx="5572992" cy="1916505"/>
          </a:xfrm>
        </p:spPr>
        <p:txBody>
          <a:bodyPr>
            <a:normAutofit/>
          </a:bodyPr>
          <a:lstStyle/>
          <a:p>
            <a:r>
              <a:rPr lang="en-US" b="1" i="0" dirty="0">
                <a:effectLst/>
                <a:latin typeface="Google Sans"/>
              </a:rPr>
              <a:t>Limitations of the Current Analysis:</a:t>
            </a:r>
            <a:endParaRPr lang="fr-FR"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E71897C4-1323-9D98-F0CF-F491091ED38F}"/>
              </a:ext>
            </a:extLst>
          </p:cNvPr>
          <p:cNvSpPr>
            <a:spLocks noGrp="1"/>
          </p:cNvSpPr>
          <p:nvPr>
            <p:ph idx="1"/>
          </p:nvPr>
        </p:nvSpPr>
        <p:spPr>
          <a:xfrm>
            <a:off x="7579344" y="2800350"/>
            <a:ext cx="3926856" cy="3376613"/>
          </a:xfrm>
        </p:spPr>
        <p:txBody>
          <a:bodyPr>
            <a:normAutofit/>
          </a:bodyPr>
          <a:lstStyle/>
          <a:p>
            <a:pPr>
              <a:lnSpc>
                <a:spcPct val="110000"/>
              </a:lnSpc>
              <a:buFont typeface="Arial" panose="020B0604020202020204" pitchFamily="34" charset="0"/>
              <a:buChar char="•"/>
            </a:pPr>
            <a:r>
              <a:rPr lang="en-US" sz="1100" b="1" i="0" dirty="0">
                <a:effectLst/>
                <a:latin typeface="Google Sans"/>
              </a:rPr>
              <a:t>Dataset Issues:</a:t>
            </a:r>
            <a:r>
              <a:rPr lang="en-US" sz="1100" b="0" i="0" dirty="0">
                <a:effectLst/>
                <a:latin typeface="Google Sans"/>
              </a:rPr>
              <a:t> The document acknowledges several limitations associated with the dataset:</a:t>
            </a:r>
          </a:p>
          <a:p>
            <a:pPr marL="742950" lvl="1" indent="-285750">
              <a:lnSpc>
                <a:spcPct val="110000"/>
              </a:lnSpc>
              <a:buFont typeface="Arial" panose="020B0604020202020204" pitchFamily="34" charset="0"/>
              <a:buChar char="•"/>
            </a:pPr>
            <a:r>
              <a:rPr lang="en-US" sz="1100" b="1" i="0" dirty="0">
                <a:effectLst/>
                <a:latin typeface="Google Sans"/>
              </a:rPr>
              <a:t>Duplicate Images:</a:t>
            </a:r>
            <a:r>
              <a:rPr lang="en-US" sz="1100" b="0" i="0" dirty="0">
                <a:effectLst/>
                <a:latin typeface="Google Sans"/>
              </a:rPr>
              <a:t> The presence of duplicate images within the dataset could artificially inflate the accuracy results. Removing duplicates before training is crucial to obtain reliable performance measures.</a:t>
            </a:r>
          </a:p>
          <a:p>
            <a:pPr marL="742950" lvl="1" indent="-285750">
              <a:lnSpc>
                <a:spcPct val="110000"/>
              </a:lnSpc>
              <a:buFont typeface="Arial" panose="020B0604020202020204" pitchFamily="34" charset="0"/>
              <a:buChar char="•"/>
            </a:pPr>
            <a:r>
              <a:rPr lang="en-US" sz="1100" b="1" i="0" dirty="0">
                <a:effectLst/>
                <a:latin typeface="Google Sans"/>
              </a:rPr>
              <a:t>Unverified Labels:</a:t>
            </a:r>
            <a:r>
              <a:rPr lang="en-US" sz="1100" b="0" i="0" dirty="0">
                <a:effectLst/>
                <a:latin typeface="Google Sans"/>
              </a:rPr>
              <a:t> The labels ("autistic" or "healthy") were not verified independently, raising concerns about their accuracy and introducing potential bias. Images sourced from online platforms might not represent the full spectrum of the population, leading to biased results.</a:t>
            </a:r>
          </a:p>
          <a:p>
            <a:pPr marL="742950" lvl="1" indent="-285750">
              <a:lnSpc>
                <a:spcPct val="110000"/>
              </a:lnSpc>
              <a:buFont typeface="Arial" panose="020B0604020202020204" pitchFamily="34" charset="0"/>
              <a:buChar char="•"/>
            </a:pPr>
            <a:r>
              <a:rPr lang="en-US" sz="1100" b="1" i="0" dirty="0">
                <a:effectLst/>
                <a:latin typeface="Google Sans"/>
              </a:rPr>
              <a:t>Age Range Concerns:</a:t>
            </a:r>
            <a:r>
              <a:rPr lang="en-US" sz="1100" b="0" i="0" dirty="0">
                <a:effectLst/>
                <a:latin typeface="Google Sans"/>
              </a:rPr>
              <a:t> The appropriateness of the age range within the dataset for autism classification needs further investigation.</a:t>
            </a:r>
          </a:p>
          <a:p>
            <a:pPr>
              <a:lnSpc>
                <a:spcPct val="110000"/>
              </a:lnSpc>
            </a:pPr>
            <a:endParaRPr lang="fr-FR" sz="1100" dirty="0"/>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812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8007ABAA-E8FC-F11E-F1DE-2F16477659E5}"/>
              </a:ext>
            </a:extLst>
          </p:cNvPr>
          <p:cNvSpPr>
            <a:spLocks noGrp="1"/>
          </p:cNvSpPr>
          <p:nvPr>
            <p:ph type="title"/>
          </p:nvPr>
        </p:nvSpPr>
        <p:spPr>
          <a:xfrm>
            <a:off x="1219200" y="365125"/>
            <a:ext cx="9493249" cy="1577975"/>
          </a:xfrm>
        </p:spPr>
        <p:txBody>
          <a:bodyPr>
            <a:normAutofit/>
          </a:bodyPr>
          <a:lstStyle/>
          <a:p>
            <a:r>
              <a:rPr lang="fr-FR" dirty="0"/>
              <a:t>motivation</a:t>
            </a:r>
          </a:p>
        </p:txBody>
      </p:sp>
      <p:grpSp>
        <p:nvGrpSpPr>
          <p:cNvPr id="22" name="Group 21">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Espace réservé du contenu 2">
            <a:extLst>
              <a:ext uri="{FF2B5EF4-FFF2-40B4-BE49-F238E27FC236}">
                <a16:creationId xmlns:a16="http://schemas.microsoft.com/office/drawing/2014/main" id="{1E37809E-7EA1-F0FF-DA40-3DCD0B004C3A}"/>
              </a:ext>
            </a:extLst>
          </p:cNvPr>
          <p:cNvGraphicFramePr>
            <a:graphicFrameLocks noGrp="1"/>
          </p:cNvGraphicFramePr>
          <p:nvPr>
            <p:ph idx="1"/>
            <p:extLst>
              <p:ext uri="{D42A27DB-BD31-4B8C-83A1-F6EECF244321}">
                <p14:modId xmlns:p14="http://schemas.microsoft.com/office/powerpoint/2010/main" val="3823610943"/>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33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678481A2-6160-6D0A-475F-B87A26B532F3}"/>
              </a:ext>
            </a:extLst>
          </p:cNvPr>
          <p:cNvPicPr>
            <a:picLocks noChangeAspect="1"/>
          </p:cNvPicPr>
          <p:nvPr/>
        </p:nvPicPr>
        <p:blipFill rotWithShape="1">
          <a:blip r:embed="rId3">
            <a:alphaModFix amt="84000"/>
          </a:blip>
          <a:srcRect l="22838" r="2" b="2"/>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re 1">
            <a:extLst>
              <a:ext uri="{FF2B5EF4-FFF2-40B4-BE49-F238E27FC236}">
                <a16:creationId xmlns:a16="http://schemas.microsoft.com/office/drawing/2014/main" id="{6B24094F-7FF5-53AA-2C69-D83EB9F4217A}"/>
              </a:ext>
            </a:extLst>
          </p:cNvPr>
          <p:cNvSpPr>
            <a:spLocks noGrp="1"/>
          </p:cNvSpPr>
          <p:nvPr>
            <p:ph type="title"/>
          </p:nvPr>
        </p:nvSpPr>
        <p:spPr>
          <a:xfrm>
            <a:off x="5933208" y="681036"/>
            <a:ext cx="5572992" cy="1916505"/>
          </a:xfrm>
        </p:spPr>
        <p:txBody>
          <a:bodyPr>
            <a:normAutofit/>
          </a:bodyPr>
          <a:lstStyle/>
          <a:p>
            <a:r>
              <a:rPr lang="fr-FR" b="1" i="0" err="1">
                <a:effectLst/>
                <a:latin typeface="Google Sans"/>
              </a:rPr>
              <a:t>Current</a:t>
            </a:r>
            <a:r>
              <a:rPr lang="fr-FR" b="1" i="0">
                <a:effectLst/>
                <a:latin typeface="Google Sans"/>
              </a:rPr>
              <a:t> </a:t>
            </a:r>
            <a:r>
              <a:rPr lang="fr-FR" b="1" i="0" err="1">
                <a:effectLst/>
                <a:latin typeface="Google Sans"/>
              </a:rPr>
              <a:t>Diagnosis</a:t>
            </a:r>
            <a:r>
              <a:rPr lang="fr-FR" b="1" i="0">
                <a:effectLst/>
                <a:latin typeface="Google Sans"/>
              </a:rPr>
              <a:t>:</a:t>
            </a:r>
            <a:endParaRPr lang="fr-FR"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0C7F116A-6229-59F3-51F4-DDCC46E1AE66}"/>
              </a:ext>
            </a:extLst>
          </p:cNvPr>
          <p:cNvSpPr>
            <a:spLocks noGrp="1"/>
          </p:cNvSpPr>
          <p:nvPr>
            <p:ph idx="1"/>
          </p:nvPr>
        </p:nvSpPr>
        <p:spPr>
          <a:xfrm>
            <a:off x="7791796" y="3060862"/>
            <a:ext cx="3447012" cy="3116101"/>
          </a:xfrm>
        </p:spPr>
        <p:txBody>
          <a:bodyPr>
            <a:normAutofit/>
          </a:bodyPr>
          <a:lstStyle/>
          <a:p>
            <a:r>
              <a:rPr lang="en-US" b="0" i="0">
                <a:effectLst/>
                <a:latin typeface="Google Sans"/>
              </a:rPr>
              <a:t>ASD diagnosis relies on behavioral assessment, despite being believed to have genetic roots.</a:t>
            </a:r>
          </a:p>
          <a:p>
            <a:endParaRPr lang="fr-FR" dirty="0"/>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37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DA8F16D-E6ED-436E-BA0C-5711B96A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2B44264-0A45-4ED6-CFE8-FDFA889AA656}"/>
              </a:ext>
            </a:extLst>
          </p:cNvPr>
          <p:cNvSpPr>
            <a:spLocks noGrp="1"/>
          </p:cNvSpPr>
          <p:nvPr>
            <p:ph type="title"/>
          </p:nvPr>
        </p:nvSpPr>
        <p:spPr>
          <a:xfrm>
            <a:off x="6936446" y="685800"/>
            <a:ext cx="4569755" cy="1911741"/>
          </a:xfrm>
        </p:spPr>
        <p:txBody>
          <a:bodyPr>
            <a:normAutofit/>
          </a:bodyPr>
          <a:lstStyle/>
          <a:p>
            <a:pPr algn="r"/>
            <a:r>
              <a:rPr lang="fr-FR" b="1" i="0" dirty="0" err="1">
                <a:effectLst/>
                <a:latin typeface="Google Sans"/>
              </a:rPr>
              <a:t>Proposed</a:t>
            </a:r>
            <a:r>
              <a:rPr lang="fr-FR" b="1" i="0" dirty="0">
                <a:effectLst/>
                <a:latin typeface="Google Sans"/>
              </a:rPr>
              <a:t> </a:t>
            </a:r>
            <a:r>
              <a:rPr lang="fr-FR" b="1" i="0" dirty="0" err="1">
                <a:effectLst/>
                <a:latin typeface="Google Sans"/>
              </a:rPr>
              <a:t>Approach</a:t>
            </a:r>
            <a:endParaRPr lang="fr-FR" dirty="0"/>
          </a:p>
        </p:txBody>
      </p:sp>
      <p:pic>
        <p:nvPicPr>
          <p:cNvPr id="5" name="Picture 4" descr="Light bulb on yellow background with sketched light beams and cord">
            <a:extLst>
              <a:ext uri="{FF2B5EF4-FFF2-40B4-BE49-F238E27FC236}">
                <a16:creationId xmlns:a16="http://schemas.microsoft.com/office/drawing/2014/main" id="{99103DE1-8AC3-A901-3979-65C8EE776617}"/>
              </a:ext>
            </a:extLst>
          </p:cNvPr>
          <p:cNvPicPr>
            <a:picLocks noChangeAspect="1"/>
          </p:cNvPicPr>
          <p:nvPr/>
        </p:nvPicPr>
        <p:blipFill rotWithShape="1">
          <a:blip r:embed="rId2"/>
          <a:srcRect l="36727" r="-1" b="-1"/>
          <a:stretch/>
        </p:blipFill>
        <p:spPr>
          <a:xfrm>
            <a:off x="912181" y="685799"/>
            <a:ext cx="5644605" cy="5486401"/>
          </a:xfrm>
          <a:prstGeom prst="rect">
            <a:avLst/>
          </a:prstGeom>
        </p:spPr>
      </p:pic>
      <p:sp>
        <p:nvSpPr>
          <p:cNvPr id="3" name="Espace réservé du contenu 2">
            <a:extLst>
              <a:ext uri="{FF2B5EF4-FFF2-40B4-BE49-F238E27FC236}">
                <a16:creationId xmlns:a16="http://schemas.microsoft.com/office/drawing/2014/main" id="{04353483-8DA1-D9B2-06EA-AE1B8118333E}"/>
              </a:ext>
            </a:extLst>
          </p:cNvPr>
          <p:cNvSpPr>
            <a:spLocks noGrp="1"/>
          </p:cNvSpPr>
          <p:nvPr>
            <p:ph idx="1"/>
          </p:nvPr>
        </p:nvSpPr>
        <p:spPr>
          <a:xfrm>
            <a:off x="7741545" y="2961280"/>
            <a:ext cx="3764655" cy="3215683"/>
          </a:xfrm>
        </p:spPr>
        <p:txBody>
          <a:bodyPr>
            <a:normAutofit/>
          </a:bodyPr>
          <a:lstStyle/>
          <a:p>
            <a:r>
              <a:rPr lang="en-US" b="0" i="0" dirty="0">
                <a:effectLst/>
                <a:latin typeface="Google Sans"/>
              </a:rPr>
              <a:t>This project investigates the feasibility of using facial recognition technology to diagnose ASD</a:t>
            </a:r>
          </a:p>
          <a:p>
            <a:endParaRPr lang="en-US" dirty="0">
              <a:latin typeface="Google Sans"/>
            </a:endParaRPr>
          </a:p>
          <a:p>
            <a:r>
              <a:rPr lang="en-US" b="1" i="0" dirty="0">
                <a:effectLst/>
                <a:latin typeface="Google Sans"/>
              </a:rPr>
              <a:t>Scientific basis:</a:t>
            </a:r>
            <a:r>
              <a:rPr lang="en-US" b="0" i="0" dirty="0">
                <a:effectLst/>
                <a:latin typeface="Google Sans"/>
              </a:rPr>
              <a:t> A study from the University of Missouri suggests facial feature distinctions in children with ASD.</a:t>
            </a:r>
          </a:p>
          <a:p>
            <a:endParaRPr lang="fr-FR" dirty="0"/>
          </a:p>
        </p:txBody>
      </p:sp>
      <p:grpSp>
        <p:nvGrpSpPr>
          <p:cNvPr id="28" name="Group 27">
            <a:extLst>
              <a:ext uri="{FF2B5EF4-FFF2-40B4-BE49-F238E27FC236}">
                <a16:creationId xmlns:a16="http://schemas.microsoft.com/office/drawing/2014/main" id="{07F03D5C-2778-4AA3-9CAE-034E41B354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9" name="Group 28">
              <a:extLst>
                <a:ext uri="{FF2B5EF4-FFF2-40B4-BE49-F238E27FC236}">
                  <a16:creationId xmlns:a16="http://schemas.microsoft.com/office/drawing/2014/main" id="{B7ECCA3A-0659-4EC0-BA3F-B5CA3EEC60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1" name="Straight Connector 30">
                <a:extLst>
                  <a:ext uri="{FF2B5EF4-FFF2-40B4-BE49-F238E27FC236}">
                    <a16:creationId xmlns:a16="http://schemas.microsoft.com/office/drawing/2014/main" id="{5A40E924-2CF2-41A8-BBDA-C62AAA752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1D3586-77A4-487A-BEAB-4835C8F1A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4C75FCAB-6D89-4593-BECF-F52AB70DA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56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9DFA4D1-A2F8-4D64-98F0-0711097CE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389745-E93E-4A1E-A7FF-5D64C5A33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298">
            <a:off x="873215" y="576946"/>
            <a:ext cx="4605051" cy="5501608"/>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8CC8F0E-91AD-4492-9208-600E0067D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395334">
            <a:off x="858622" y="566333"/>
            <a:ext cx="4646439" cy="550018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78736 w 4553447"/>
              <a:gd name="connsiteY81" fmla="*/ 3839310 h 5549974"/>
              <a:gd name="connsiteX82" fmla="*/ 303426 w 4553447"/>
              <a:gd name="connsiteY82"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78736 w 4553447"/>
              <a:gd name="connsiteY80" fmla="*/ 3839310 h 5549974"/>
              <a:gd name="connsiteX81" fmla="*/ 303426 w 4553447"/>
              <a:gd name="connsiteY81"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990 w 4553447"/>
              <a:gd name="connsiteY73" fmla="*/ 5210500 h 5549974"/>
              <a:gd name="connsiteX74" fmla="*/ 8674 w 4553447"/>
              <a:gd name="connsiteY74" fmla="*/ 5204597 h 5549974"/>
              <a:gd name="connsiteX75" fmla="*/ 8091 w 4553447"/>
              <a:gd name="connsiteY75" fmla="*/ 5201441 h 5549974"/>
              <a:gd name="connsiteX76" fmla="*/ 7461 w 4553447"/>
              <a:gd name="connsiteY76" fmla="*/ 5189632 h 5549974"/>
              <a:gd name="connsiteX77" fmla="*/ 6877 w 4553447"/>
              <a:gd name="connsiteY77" fmla="*/ 5186477 h 5549974"/>
              <a:gd name="connsiteX78" fmla="*/ 7145 w 4553447"/>
              <a:gd name="connsiteY78" fmla="*/ 5183728 h 5549974"/>
              <a:gd name="connsiteX79" fmla="*/ 78736 w 4553447"/>
              <a:gd name="connsiteY79" fmla="*/ 3839310 h 5549974"/>
              <a:gd name="connsiteX80" fmla="*/ 303426 w 4553447"/>
              <a:gd name="connsiteY80"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674 w 4553447"/>
              <a:gd name="connsiteY73" fmla="*/ 5204597 h 5549974"/>
              <a:gd name="connsiteX74" fmla="*/ 8091 w 4553447"/>
              <a:gd name="connsiteY74" fmla="*/ 5201441 h 5549974"/>
              <a:gd name="connsiteX75" fmla="*/ 7461 w 4553447"/>
              <a:gd name="connsiteY75" fmla="*/ 5189632 h 5549974"/>
              <a:gd name="connsiteX76" fmla="*/ 6877 w 4553447"/>
              <a:gd name="connsiteY76" fmla="*/ 5186477 h 5549974"/>
              <a:gd name="connsiteX77" fmla="*/ 7145 w 4553447"/>
              <a:gd name="connsiteY77" fmla="*/ 5183728 h 5549974"/>
              <a:gd name="connsiteX78" fmla="*/ 78736 w 4553447"/>
              <a:gd name="connsiteY78" fmla="*/ 3839310 h 5549974"/>
              <a:gd name="connsiteX79" fmla="*/ 303426 w 4553447"/>
              <a:gd name="connsiteY79"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091 w 4553447"/>
              <a:gd name="connsiteY73" fmla="*/ 5201441 h 5549974"/>
              <a:gd name="connsiteX74" fmla="*/ 7461 w 4553447"/>
              <a:gd name="connsiteY74" fmla="*/ 5189632 h 5549974"/>
              <a:gd name="connsiteX75" fmla="*/ 6877 w 4553447"/>
              <a:gd name="connsiteY75" fmla="*/ 5186477 h 5549974"/>
              <a:gd name="connsiteX76" fmla="*/ 7145 w 4553447"/>
              <a:gd name="connsiteY76" fmla="*/ 5183728 h 5549974"/>
              <a:gd name="connsiteX77" fmla="*/ 78736 w 4553447"/>
              <a:gd name="connsiteY77" fmla="*/ 3839310 h 5549974"/>
              <a:gd name="connsiteX78" fmla="*/ 303426 w 4553447"/>
              <a:gd name="connsiteY78"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8721 w 4553447"/>
              <a:gd name="connsiteY71" fmla="*/ 5213249 h 5549974"/>
              <a:gd name="connsiteX72" fmla="*/ 8091 w 4553447"/>
              <a:gd name="connsiteY72" fmla="*/ 5201441 h 5549974"/>
              <a:gd name="connsiteX73" fmla="*/ 7461 w 4553447"/>
              <a:gd name="connsiteY73" fmla="*/ 5189632 h 5549974"/>
              <a:gd name="connsiteX74" fmla="*/ 6877 w 4553447"/>
              <a:gd name="connsiteY74" fmla="*/ 5186477 h 5549974"/>
              <a:gd name="connsiteX75" fmla="*/ 7145 w 4553447"/>
              <a:gd name="connsiteY75" fmla="*/ 5183728 h 5549974"/>
              <a:gd name="connsiteX76" fmla="*/ 78736 w 4553447"/>
              <a:gd name="connsiteY76" fmla="*/ 3839310 h 5549974"/>
              <a:gd name="connsiteX77" fmla="*/ 303426 w 4553447"/>
              <a:gd name="connsiteY77"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8091 w 4553447"/>
              <a:gd name="connsiteY71" fmla="*/ 5201441 h 5549974"/>
              <a:gd name="connsiteX72" fmla="*/ 7461 w 4553447"/>
              <a:gd name="connsiteY72" fmla="*/ 5189632 h 5549974"/>
              <a:gd name="connsiteX73" fmla="*/ 6877 w 4553447"/>
              <a:gd name="connsiteY73" fmla="*/ 5186477 h 5549974"/>
              <a:gd name="connsiteX74" fmla="*/ 7145 w 4553447"/>
              <a:gd name="connsiteY74" fmla="*/ 5183728 h 5549974"/>
              <a:gd name="connsiteX75" fmla="*/ 78736 w 4553447"/>
              <a:gd name="connsiteY75" fmla="*/ 3839310 h 5549974"/>
              <a:gd name="connsiteX76" fmla="*/ 303426 w 4553447"/>
              <a:gd name="connsiteY76"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8091 w 4553447"/>
              <a:gd name="connsiteY70" fmla="*/ 5201441 h 5549974"/>
              <a:gd name="connsiteX71" fmla="*/ 7461 w 4553447"/>
              <a:gd name="connsiteY71" fmla="*/ 5189632 h 5549974"/>
              <a:gd name="connsiteX72" fmla="*/ 6877 w 4553447"/>
              <a:gd name="connsiteY72" fmla="*/ 5186477 h 5549974"/>
              <a:gd name="connsiteX73" fmla="*/ 7145 w 4553447"/>
              <a:gd name="connsiteY73" fmla="*/ 5183728 h 5549974"/>
              <a:gd name="connsiteX74" fmla="*/ 78736 w 4553447"/>
              <a:gd name="connsiteY74" fmla="*/ 3839310 h 5549974"/>
              <a:gd name="connsiteX75" fmla="*/ 303426 w 4553447"/>
              <a:gd name="connsiteY75"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091 w 4553447"/>
              <a:gd name="connsiteY69" fmla="*/ 5201441 h 5549974"/>
              <a:gd name="connsiteX70" fmla="*/ 7461 w 4553447"/>
              <a:gd name="connsiteY70" fmla="*/ 5189632 h 5549974"/>
              <a:gd name="connsiteX71" fmla="*/ 6877 w 4553447"/>
              <a:gd name="connsiteY71" fmla="*/ 5186477 h 5549974"/>
              <a:gd name="connsiteX72" fmla="*/ 7145 w 4553447"/>
              <a:gd name="connsiteY72" fmla="*/ 5183728 h 5549974"/>
              <a:gd name="connsiteX73" fmla="*/ 78736 w 4553447"/>
              <a:gd name="connsiteY73" fmla="*/ 3839310 h 5549974"/>
              <a:gd name="connsiteX74" fmla="*/ 303426 w 4553447"/>
              <a:gd name="connsiteY74"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091 w 4553447"/>
              <a:gd name="connsiteY68" fmla="*/ 5201441 h 5549974"/>
              <a:gd name="connsiteX69" fmla="*/ 7461 w 4553447"/>
              <a:gd name="connsiteY69" fmla="*/ 5189632 h 5549974"/>
              <a:gd name="connsiteX70" fmla="*/ 6877 w 4553447"/>
              <a:gd name="connsiteY70" fmla="*/ 5186477 h 5549974"/>
              <a:gd name="connsiteX71" fmla="*/ 7145 w 4553447"/>
              <a:gd name="connsiteY71" fmla="*/ 5183728 h 5549974"/>
              <a:gd name="connsiteX72" fmla="*/ 78736 w 4553447"/>
              <a:gd name="connsiteY72" fmla="*/ 3839310 h 5549974"/>
              <a:gd name="connsiteX73" fmla="*/ 303426 w 4553447"/>
              <a:gd name="connsiteY73"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6877 w 4553447"/>
              <a:gd name="connsiteY69" fmla="*/ 5186477 h 5549974"/>
              <a:gd name="connsiteX70" fmla="*/ 7145 w 4553447"/>
              <a:gd name="connsiteY70" fmla="*/ 5183728 h 5549974"/>
              <a:gd name="connsiteX71" fmla="*/ 78736 w 4553447"/>
              <a:gd name="connsiteY71" fmla="*/ 3839310 h 5549974"/>
              <a:gd name="connsiteX72" fmla="*/ 303426 w 4553447"/>
              <a:gd name="connsiteY72"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6877 w 4553447"/>
              <a:gd name="connsiteY69" fmla="*/ 5186477 h 5549974"/>
              <a:gd name="connsiteX70" fmla="*/ 78736 w 4553447"/>
              <a:gd name="connsiteY70" fmla="*/ 3839310 h 5549974"/>
              <a:gd name="connsiteX71" fmla="*/ 303426 w 4553447"/>
              <a:gd name="connsiteY71"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78736 w 4553447"/>
              <a:gd name="connsiteY69" fmla="*/ 3839310 h 5549974"/>
              <a:gd name="connsiteX70" fmla="*/ 303426 w 4553447"/>
              <a:gd name="connsiteY70"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8736 w 4553447"/>
              <a:gd name="connsiteY68" fmla="*/ 3839310 h 5549974"/>
              <a:gd name="connsiteX69" fmla="*/ 303426 w 4553447"/>
              <a:gd name="connsiteY69"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78736 w 4553447"/>
              <a:gd name="connsiteY67" fmla="*/ 3839310 h 5549974"/>
              <a:gd name="connsiteX68" fmla="*/ 303426 w 4553447"/>
              <a:gd name="connsiteY68"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15022 w 4536644"/>
              <a:gd name="connsiteY27" fmla="*/ 1351864 h 5549974"/>
              <a:gd name="connsiteX28" fmla="*/ 4505903 w 4536644"/>
              <a:gd name="connsiteY28" fmla="*/ 1391762 h 5549974"/>
              <a:gd name="connsiteX29" fmla="*/ 4509167 w 4536644"/>
              <a:gd name="connsiteY29" fmla="*/ 1395707 h 5549974"/>
              <a:gd name="connsiteX30" fmla="*/ 4512009 w 4536644"/>
              <a:gd name="connsiteY30" fmla="*/ 1408524 h 5549974"/>
              <a:gd name="connsiteX31" fmla="*/ 4507268 w 4536644"/>
              <a:gd name="connsiteY31" fmla="*/ 1419109 h 5549974"/>
              <a:gd name="connsiteX32" fmla="*/ 4497084 w 4536644"/>
              <a:gd name="connsiteY32" fmla="*/ 1469337 h 5549974"/>
              <a:gd name="connsiteX33" fmla="*/ 4486187 w 4536644"/>
              <a:gd name="connsiteY33" fmla="*/ 1543038 h 5549974"/>
              <a:gd name="connsiteX34" fmla="*/ 4481306 w 4536644"/>
              <a:gd name="connsiteY34" fmla="*/ 1553997 h 5549974"/>
              <a:gd name="connsiteX35" fmla="*/ 4466878 w 4536644"/>
              <a:gd name="connsiteY35" fmla="*/ 1626071 h 5549974"/>
              <a:gd name="connsiteX36" fmla="*/ 4463163 w 4536644"/>
              <a:gd name="connsiteY36" fmla="*/ 1664103 h 5549974"/>
              <a:gd name="connsiteX37" fmla="*/ 4466823 w 4536644"/>
              <a:gd name="connsiteY37" fmla="*/ 1668558 h 5549974"/>
              <a:gd name="connsiteX38" fmla="*/ 4465173 w 4536644"/>
              <a:gd name="connsiteY38" fmla="*/ 1679756 h 5549974"/>
              <a:gd name="connsiteX39" fmla="*/ 4465585 w 4536644"/>
              <a:gd name="connsiteY39" fmla="*/ 1682815 h 5549974"/>
              <a:gd name="connsiteX40" fmla="*/ 4467096 w 4536644"/>
              <a:gd name="connsiteY40" fmla="*/ 1700268 h 5549974"/>
              <a:gd name="connsiteX41" fmla="*/ 4455626 w 4536644"/>
              <a:gd name="connsiteY41" fmla="*/ 1735163 h 5549974"/>
              <a:gd name="connsiteX42" fmla="*/ 4453566 w 4536644"/>
              <a:gd name="connsiteY42" fmla="*/ 1735289 h 5549974"/>
              <a:gd name="connsiteX43" fmla="*/ 4445068 w 4536644"/>
              <a:gd name="connsiteY43" fmla="*/ 1887374 h 5549974"/>
              <a:gd name="connsiteX44" fmla="*/ 4453759 w 4536644"/>
              <a:gd name="connsiteY44" fmla="*/ 1911536 h 5549974"/>
              <a:gd name="connsiteX45" fmla="*/ 4456037 w 4536644"/>
              <a:gd name="connsiteY45" fmla="*/ 1961755 h 5549974"/>
              <a:gd name="connsiteX46" fmla="*/ 4455156 w 4536644"/>
              <a:gd name="connsiteY46" fmla="*/ 1995384 h 5549974"/>
              <a:gd name="connsiteX47" fmla="*/ 4454694 w 4536644"/>
              <a:gd name="connsiteY47" fmla="*/ 2000244 h 5549974"/>
              <a:gd name="connsiteX48" fmla="*/ 4445574 w 4536644"/>
              <a:gd name="connsiteY48" fmla="*/ 2040142 h 5549974"/>
              <a:gd name="connsiteX49" fmla="*/ 4448839 w 4536644"/>
              <a:gd name="connsiteY49" fmla="*/ 2044087 h 5549974"/>
              <a:gd name="connsiteX50" fmla="*/ 4451680 w 4536644"/>
              <a:gd name="connsiteY50" fmla="*/ 2056904 h 5549974"/>
              <a:gd name="connsiteX51" fmla="*/ 4446939 w 4536644"/>
              <a:gd name="connsiteY51" fmla="*/ 2067489 h 5549974"/>
              <a:gd name="connsiteX52" fmla="*/ 4436755 w 4536644"/>
              <a:gd name="connsiteY52" fmla="*/ 2117719 h 5549974"/>
              <a:gd name="connsiteX53" fmla="*/ 4429424 w 4536644"/>
              <a:gd name="connsiteY53" fmla="*/ 2167300 h 5549974"/>
              <a:gd name="connsiteX54" fmla="*/ 4373341 w 4536644"/>
              <a:gd name="connsiteY54" fmla="*/ 3223633 h 5549974"/>
              <a:gd name="connsiteX55" fmla="*/ 4360555 w 4536644"/>
              <a:gd name="connsiteY55" fmla="*/ 3477281 h 5549974"/>
              <a:gd name="connsiteX56" fmla="*/ 4349470 w 4536644"/>
              <a:gd name="connsiteY56" fmla="*/ 3639984 h 5549974"/>
              <a:gd name="connsiteX57" fmla="*/ 4258709 w 4536644"/>
              <a:gd name="connsiteY57" fmla="*/ 5278921 h 5549974"/>
              <a:gd name="connsiteX58" fmla="*/ 4264007 w 4536644"/>
              <a:gd name="connsiteY58" fmla="*/ 5315626 h 5549974"/>
              <a:gd name="connsiteX59" fmla="*/ 4267541 w 4536644"/>
              <a:gd name="connsiteY59" fmla="*/ 5350090 h 5549974"/>
              <a:gd name="connsiteX60" fmla="*/ 4270373 w 4536644"/>
              <a:gd name="connsiteY60" fmla="*/ 5450399 h 5549974"/>
              <a:gd name="connsiteX61" fmla="*/ 4251816 w 4536644"/>
              <a:gd name="connsiteY61" fmla="*/ 5484804 h 5549974"/>
              <a:gd name="connsiteX62" fmla="*/ 4247164 w 4536644"/>
              <a:gd name="connsiteY62" fmla="*/ 5487504 h 5549974"/>
              <a:gd name="connsiteX63" fmla="*/ 4243707 w 4536644"/>
              <a:gd name="connsiteY63" fmla="*/ 5549951 h 5549974"/>
              <a:gd name="connsiteX64" fmla="*/ 310344 w 4536644"/>
              <a:gd name="connsiteY64" fmla="*/ 5297261 h 5549974"/>
              <a:gd name="connsiteX65" fmla="*/ 0 w 4536644"/>
              <a:gd name="connsiteY65" fmla="*/ 5280167 h 5549974"/>
              <a:gd name="connsiteX66" fmla="*/ 78736 w 4536644"/>
              <a:gd name="connsiteY66" fmla="*/ 3839310 h 5549974"/>
              <a:gd name="connsiteX67" fmla="*/ 303426 w 4536644"/>
              <a:gd name="connsiteY67"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15022 w 4536644"/>
              <a:gd name="connsiteY27" fmla="*/ 1351864 h 5549974"/>
              <a:gd name="connsiteX28" fmla="*/ 4505903 w 4536644"/>
              <a:gd name="connsiteY28" fmla="*/ 1391762 h 5549974"/>
              <a:gd name="connsiteX29" fmla="*/ 4509167 w 4536644"/>
              <a:gd name="connsiteY29" fmla="*/ 1395707 h 5549974"/>
              <a:gd name="connsiteX30" fmla="*/ 4512009 w 4536644"/>
              <a:gd name="connsiteY30" fmla="*/ 1408524 h 5549974"/>
              <a:gd name="connsiteX31" fmla="*/ 4497084 w 4536644"/>
              <a:gd name="connsiteY31" fmla="*/ 1469337 h 5549974"/>
              <a:gd name="connsiteX32" fmla="*/ 4486187 w 4536644"/>
              <a:gd name="connsiteY32" fmla="*/ 1543038 h 5549974"/>
              <a:gd name="connsiteX33" fmla="*/ 4481306 w 4536644"/>
              <a:gd name="connsiteY33" fmla="*/ 1553997 h 5549974"/>
              <a:gd name="connsiteX34" fmla="*/ 4466878 w 4536644"/>
              <a:gd name="connsiteY34" fmla="*/ 1626071 h 5549974"/>
              <a:gd name="connsiteX35" fmla="*/ 4463163 w 4536644"/>
              <a:gd name="connsiteY35" fmla="*/ 1664103 h 5549974"/>
              <a:gd name="connsiteX36" fmla="*/ 4466823 w 4536644"/>
              <a:gd name="connsiteY36" fmla="*/ 1668558 h 5549974"/>
              <a:gd name="connsiteX37" fmla="*/ 4465173 w 4536644"/>
              <a:gd name="connsiteY37" fmla="*/ 1679756 h 5549974"/>
              <a:gd name="connsiteX38" fmla="*/ 4465585 w 4536644"/>
              <a:gd name="connsiteY38" fmla="*/ 1682815 h 5549974"/>
              <a:gd name="connsiteX39" fmla="*/ 4467096 w 4536644"/>
              <a:gd name="connsiteY39" fmla="*/ 1700268 h 5549974"/>
              <a:gd name="connsiteX40" fmla="*/ 4455626 w 4536644"/>
              <a:gd name="connsiteY40" fmla="*/ 1735163 h 5549974"/>
              <a:gd name="connsiteX41" fmla="*/ 4453566 w 4536644"/>
              <a:gd name="connsiteY41" fmla="*/ 1735289 h 5549974"/>
              <a:gd name="connsiteX42" fmla="*/ 4445068 w 4536644"/>
              <a:gd name="connsiteY42" fmla="*/ 1887374 h 5549974"/>
              <a:gd name="connsiteX43" fmla="*/ 4453759 w 4536644"/>
              <a:gd name="connsiteY43" fmla="*/ 1911536 h 5549974"/>
              <a:gd name="connsiteX44" fmla="*/ 4456037 w 4536644"/>
              <a:gd name="connsiteY44" fmla="*/ 1961755 h 5549974"/>
              <a:gd name="connsiteX45" fmla="*/ 4455156 w 4536644"/>
              <a:gd name="connsiteY45" fmla="*/ 1995384 h 5549974"/>
              <a:gd name="connsiteX46" fmla="*/ 4454694 w 4536644"/>
              <a:gd name="connsiteY46" fmla="*/ 2000244 h 5549974"/>
              <a:gd name="connsiteX47" fmla="*/ 4445574 w 4536644"/>
              <a:gd name="connsiteY47" fmla="*/ 2040142 h 5549974"/>
              <a:gd name="connsiteX48" fmla="*/ 4448839 w 4536644"/>
              <a:gd name="connsiteY48" fmla="*/ 2044087 h 5549974"/>
              <a:gd name="connsiteX49" fmla="*/ 4451680 w 4536644"/>
              <a:gd name="connsiteY49" fmla="*/ 2056904 h 5549974"/>
              <a:gd name="connsiteX50" fmla="*/ 4446939 w 4536644"/>
              <a:gd name="connsiteY50" fmla="*/ 2067489 h 5549974"/>
              <a:gd name="connsiteX51" fmla="*/ 4436755 w 4536644"/>
              <a:gd name="connsiteY51" fmla="*/ 2117719 h 5549974"/>
              <a:gd name="connsiteX52" fmla="*/ 4429424 w 4536644"/>
              <a:gd name="connsiteY52" fmla="*/ 2167300 h 5549974"/>
              <a:gd name="connsiteX53" fmla="*/ 4373341 w 4536644"/>
              <a:gd name="connsiteY53" fmla="*/ 3223633 h 5549974"/>
              <a:gd name="connsiteX54" fmla="*/ 4360555 w 4536644"/>
              <a:gd name="connsiteY54" fmla="*/ 3477281 h 5549974"/>
              <a:gd name="connsiteX55" fmla="*/ 4349470 w 4536644"/>
              <a:gd name="connsiteY55" fmla="*/ 3639984 h 5549974"/>
              <a:gd name="connsiteX56" fmla="*/ 4258709 w 4536644"/>
              <a:gd name="connsiteY56" fmla="*/ 5278921 h 5549974"/>
              <a:gd name="connsiteX57" fmla="*/ 4264007 w 4536644"/>
              <a:gd name="connsiteY57" fmla="*/ 5315626 h 5549974"/>
              <a:gd name="connsiteX58" fmla="*/ 4267541 w 4536644"/>
              <a:gd name="connsiteY58" fmla="*/ 5350090 h 5549974"/>
              <a:gd name="connsiteX59" fmla="*/ 4270373 w 4536644"/>
              <a:gd name="connsiteY59" fmla="*/ 5450399 h 5549974"/>
              <a:gd name="connsiteX60" fmla="*/ 4251816 w 4536644"/>
              <a:gd name="connsiteY60" fmla="*/ 5484804 h 5549974"/>
              <a:gd name="connsiteX61" fmla="*/ 4247164 w 4536644"/>
              <a:gd name="connsiteY61" fmla="*/ 5487504 h 5549974"/>
              <a:gd name="connsiteX62" fmla="*/ 4243707 w 4536644"/>
              <a:gd name="connsiteY62" fmla="*/ 5549951 h 5549974"/>
              <a:gd name="connsiteX63" fmla="*/ 310344 w 4536644"/>
              <a:gd name="connsiteY63" fmla="*/ 5297261 h 5549974"/>
              <a:gd name="connsiteX64" fmla="*/ 0 w 4536644"/>
              <a:gd name="connsiteY64" fmla="*/ 5280167 h 5549974"/>
              <a:gd name="connsiteX65" fmla="*/ 78736 w 4536644"/>
              <a:gd name="connsiteY65" fmla="*/ 3839310 h 5549974"/>
              <a:gd name="connsiteX66" fmla="*/ 303426 w 4536644"/>
              <a:gd name="connsiteY66"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54694 w 4536644"/>
              <a:gd name="connsiteY45" fmla="*/ 2000244 h 5549974"/>
              <a:gd name="connsiteX46" fmla="*/ 4445574 w 4536644"/>
              <a:gd name="connsiteY46" fmla="*/ 2040142 h 5549974"/>
              <a:gd name="connsiteX47" fmla="*/ 4448839 w 4536644"/>
              <a:gd name="connsiteY47" fmla="*/ 2044087 h 5549974"/>
              <a:gd name="connsiteX48" fmla="*/ 4451680 w 4536644"/>
              <a:gd name="connsiteY48" fmla="*/ 2056904 h 5549974"/>
              <a:gd name="connsiteX49" fmla="*/ 4446939 w 4536644"/>
              <a:gd name="connsiteY49" fmla="*/ 2067489 h 5549974"/>
              <a:gd name="connsiteX50" fmla="*/ 4436755 w 4536644"/>
              <a:gd name="connsiteY50" fmla="*/ 2117719 h 5549974"/>
              <a:gd name="connsiteX51" fmla="*/ 4429424 w 4536644"/>
              <a:gd name="connsiteY51" fmla="*/ 2167300 h 5549974"/>
              <a:gd name="connsiteX52" fmla="*/ 4373341 w 4536644"/>
              <a:gd name="connsiteY52" fmla="*/ 3223633 h 5549974"/>
              <a:gd name="connsiteX53" fmla="*/ 4360555 w 4536644"/>
              <a:gd name="connsiteY53" fmla="*/ 3477281 h 5549974"/>
              <a:gd name="connsiteX54" fmla="*/ 4349470 w 4536644"/>
              <a:gd name="connsiteY54" fmla="*/ 3639984 h 5549974"/>
              <a:gd name="connsiteX55" fmla="*/ 4258709 w 4536644"/>
              <a:gd name="connsiteY55" fmla="*/ 5278921 h 5549974"/>
              <a:gd name="connsiteX56" fmla="*/ 4264007 w 4536644"/>
              <a:gd name="connsiteY56" fmla="*/ 5315626 h 5549974"/>
              <a:gd name="connsiteX57" fmla="*/ 4267541 w 4536644"/>
              <a:gd name="connsiteY57" fmla="*/ 5350090 h 5549974"/>
              <a:gd name="connsiteX58" fmla="*/ 4270373 w 4536644"/>
              <a:gd name="connsiteY58" fmla="*/ 5450399 h 5549974"/>
              <a:gd name="connsiteX59" fmla="*/ 4251816 w 4536644"/>
              <a:gd name="connsiteY59" fmla="*/ 5484804 h 5549974"/>
              <a:gd name="connsiteX60" fmla="*/ 4247164 w 4536644"/>
              <a:gd name="connsiteY60" fmla="*/ 5487504 h 5549974"/>
              <a:gd name="connsiteX61" fmla="*/ 4243707 w 4536644"/>
              <a:gd name="connsiteY61" fmla="*/ 5549951 h 5549974"/>
              <a:gd name="connsiteX62" fmla="*/ 310344 w 4536644"/>
              <a:gd name="connsiteY62" fmla="*/ 5297261 h 5549974"/>
              <a:gd name="connsiteX63" fmla="*/ 0 w 4536644"/>
              <a:gd name="connsiteY63" fmla="*/ 5280167 h 5549974"/>
              <a:gd name="connsiteX64" fmla="*/ 78736 w 4536644"/>
              <a:gd name="connsiteY64" fmla="*/ 3839310 h 5549974"/>
              <a:gd name="connsiteX65" fmla="*/ 303426 w 4536644"/>
              <a:gd name="connsiteY65"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54694 w 4536644"/>
              <a:gd name="connsiteY45" fmla="*/ 2000244 h 5549974"/>
              <a:gd name="connsiteX46" fmla="*/ 4445574 w 4536644"/>
              <a:gd name="connsiteY46" fmla="*/ 2040142 h 5549974"/>
              <a:gd name="connsiteX47" fmla="*/ 4448839 w 4536644"/>
              <a:gd name="connsiteY47" fmla="*/ 2044087 h 5549974"/>
              <a:gd name="connsiteX48" fmla="*/ 4451680 w 4536644"/>
              <a:gd name="connsiteY48" fmla="*/ 2056904 h 5549974"/>
              <a:gd name="connsiteX49" fmla="*/ 4436755 w 4536644"/>
              <a:gd name="connsiteY49" fmla="*/ 2117719 h 5549974"/>
              <a:gd name="connsiteX50" fmla="*/ 4429424 w 4536644"/>
              <a:gd name="connsiteY50" fmla="*/ 2167300 h 5549974"/>
              <a:gd name="connsiteX51" fmla="*/ 4373341 w 4536644"/>
              <a:gd name="connsiteY51" fmla="*/ 3223633 h 5549974"/>
              <a:gd name="connsiteX52" fmla="*/ 4360555 w 4536644"/>
              <a:gd name="connsiteY52" fmla="*/ 3477281 h 5549974"/>
              <a:gd name="connsiteX53" fmla="*/ 4349470 w 4536644"/>
              <a:gd name="connsiteY53" fmla="*/ 3639984 h 5549974"/>
              <a:gd name="connsiteX54" fmla="*/ 4258709 w 4536644"/>
              <a:gd name="connsiteY54" fmla="*/ 5278921 h 5549974"/>
              <a:gd name="connsiteX55" fmla="*/ 4264007 w 4536644"/>
              <a:gd name="connsiteY55" fmla="*/ 5315626 h 5549974"/>
              <a:gd name="connsiteX56" fmla="*/ 4267541 w 4536644"/>
              <a:gd name="connsiteY56" fmla="*/ 5350090 h 5549974"/>
              <a:gd name="connsiteX57" fmla="*/ 4270373 w 4536644"/>
              <a:gd name="connsiteY57" fmla="*/ 5450399 h 5549974"/>
              <a:gd name="connsiteX58" fmla="*/ 4251816 w 4536644"/>
              <a:gd name="connsiteY58" fmla="*/ 5484804 h 5549974"/>
              <a:gd name="connsiteX59" fmla="*/ 4247164 w 4536644"/>
              <a:gd name="connsiteY59" fmla="*/ 5487504 h 5549974"/>
              <a:gd name="connsiteX60" fmla="*/ 4243707 w 4536644"/>
              <a:gd name="connsiteY60" fmla="*/ 5549951 h 5549974"/>
              <a:gd name="connsiteX61" fmla="*/ 310344 w 4536644"/>
              <a:gd name="connsiteY61" fmla="*/ 5297261 h 5549974"/>
              <a:gd name="connsiteX62" fmla="*/ 0 w 4536644"/>
              <a:gd name="connsiteY62" fmla="*/ 5280167 h 5549974"/>
              <a:gd name="connsiteX63" fmla="*/ 78736 w 4536644"/>
              <a:gd name="connsiteY63" fmla="*/ 3839310 h 5549974"/>
              <a:gd name="connsiteX64" fmla="*/ 303426 w 4536644"/>
              <a:gd name="connsiteY64"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45574 w 4536644"/>
              <a:gd name="connsiteY45" fmla="*/ 2040142 h 5549974"/>
              <a:gd name="connsiteX46" fmla="*/ 4448839 w 4536644"/>
              <a:gd name="connsiteY46" fmla="*/ 2044087 h 5549974"/>
              <a:gd name="connsiteX47" fmla="*/ 4451680 w 4536644"/>
              <a:gd name="connsiteY47" fmla="*/ 2056904 h 5549974"/>
              <a:gd name="connsiteX48" fmla="*/ 4436755 w 4536644"/>
              <a:gd name="connsiteY48" fmla="*/ 2117719 h 5549974"/>
              <a:gd name="connsiteX49" fmla="*/ 4429424 w 4536644"/>
              <a:gd name="connsiteY49" fmla="*/ 2167300 h 5549974"/>
              <a:gd name="connsiteX50" fmla="*/ 4373341 w 4536644"/>
              <a:gd name="connsiteY50" fmla="*/ 3223633 h 5549974"/>
              <a:gd name="connsiteX51" fmla="*/ 4360555 w 4536644"/>
              <a:gd name="connsiteY51" fmla="*/ 3477281 h 5549974"/>
              <a:gd name="connsiteX52" fmla="*/ 4349470 w 4536644"/>
              <a:gd name="connsiteY52" fmla="*/ 3639984 h 5549974"/>
              <a:gd name="connsiteX53" fmla="*/ 4258709 w 4536644"/>
              <a:gd name="connsiteY53" fmla="*/ 5278921 h 5549974"/>
              <a:gd name="connsiteX54" fmla="*/ 4264007 w 4536644"/>
              <a:gd name="connsiteY54" fmla="*/ 5315626 h 5549974"/>
              <a:gd name="connsiteX55" fmla="*/ 4267541 w 4536644"/>
              <a:gd name="connsiteY55" fmla="*/ 5350090 h 5549974"/>
              <a:gd name="connsiteX56" fmla="*/ 4270373 w 4536644"/>
              <a:gd name="connsiteY56" fmla="*/ 5450399 h 5549974"/>
              <a:gd name="connsiteX57" fmla="*/ 4251816 w 4536644"/>
              <a:gd name="connsiteY57" fmla="*/ 5484804 h 5549974"/>
              <a:gd name="connsiteX58" fmla="*/ 4247164 w 4536644"/>
              <a:gd name="connsiteY58" fmla="*/ 5487504 h 5549974"/>
              <a:gd name="connsiteX59" fmla="*/ 4243707 w 4536644"/>
              <a:gd name="connsiteY59" fmla="*/ 5549951 h 5549974"/>
              <a:gd name="connsiteX60" fmla="*/ 310344 w 4536644"/>
              <a:gd name="connsiteY60" fmla="*/ 5297261 h 5549974"/>
              <a:gd name="connsiteX61" fmla="*/ 0 w 4536644"/>
              <a:gd name="connsiteY61" fmla="*/ 5280167 h 5549974"/>
              <a:gd name="connsiteX62" fmla="*/ 78736 w 4536644"/>
              <a:gd name="connsiteY62" fmla="*/ 3839310 h 5549974"/>
              <a:gd name="connsiteX63" fmla="*/ 303426 w 4536644"/>
              <a:gd name="connsiteY63"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45574 w 4536644"/>
              <a:gd name="connsiteY44" fmla="*/ 2040142 h 5549974"/>
              <a:gd name="connsiteX45" fmla="*/ 4448839 w 4536644"/>
              <a:gd name="connsiteY45" fmla="*/ 2044087 h 5549974"/>
              <a:gd name="connsiteX46" fmla="*/ 4451680 w 4536644"/>
              <a:gd name="connsiteY46" fmla="*/ 2056904 h 5549974"/>
              <a:gd name="connsiteX47" fmla="*/ 4436755 w 4536644"/>
              <a:gd name="connsiteY47" fmla="*/ 2117719 h 5549974"/>
              <a:gd name="connsiteX48" fmla="*/ 4429424 w 4536644"/>
              <a:gd name="connsiteY48" fmla="*/ 2167300 h 5549974"/>
              <a:gd name="connsiteX49" fmla="*/ 4373341 w 4536644"/>
              <a:gd name="connsiteY49" fmla="*/ 3223633 h 5549974"/>
              <a:gd name="connsiteX50" fmla="*/ 4360555 w 4536644"/>
              <a:gd name="connsiteY50" fmla="*/ 3477281 h 5549974"/>
              <a:gd name="connsiteX51" fmla="*/ 4349470 w 4536644"/>
              <a:gd name="connsiteY51" fmla="*/ 3639984 h 5549974"/>
              <a:gd name="connsiteX52" fmla="*/ 4258709 w 4536644"/>
              <a:gd name="connsiteY52" fmla="*/ 5278921 h 5549974"/>
              <a:gd name="connsiteX53" fmla="*/ 4264007 w 4536644"/>
              <a:gd name="connsiteY53" fmla="*/ 5315626 h 5549974"/>
              <a:gd name="connsiteX54" fmla="*/ 4267541 w 4536644"/>
              <a:gd name="connsiteY54" fmla="*/ 5350090 h 5549974"/>
              <a:gd name="connsiteX55" fmla="*/ 4270373 w 4536644"/>
              <a:gd name="connsiteY55" fmla="*/ 5450399 h 5549974"/>
              <a:gd name="connsiteX56" fmla="*/ 4251816 w 4536644"/>
              <a:gd name="connsiteY56" fmla="*/ 5484804 h 5549974"/>
              <a:gd name="connsiteX57" fmla="*/ 4247164 w 4536644"/>
              <a:gd name="connsiteY57" fmla="*/ 5487504 h 5549974"/>
              <a:gd name="connsiteX58" fmla="*/ 4243707 w 4536644"/>
              <a:gd name="connsiteY58" fmla="*/ 5549951 h 5549974"/>
              <a:gd name="connsiteX59" fmla="*/ 310344 w 4536644"/>
              <a:gd name="connsiteY59" fmla="*/ 5297261 h 5549974"/>
              <a:gd name="connsiteX60" fmla="*/ 0 w 4536644"/>
              <a:gd name="connsiteY60" fmla="*/ 5280167 h 5549974"/>
              <a:gd name="connsiteX61" fmla="*/ 78736 w 4536644"/>
              <a:gd name="connsiteY61" fmla="*/ 3839310 h 5549974"/>
              <a:gd name="connsiteX62" fmla="*/ 303426 w 4536644"/>
              <a:gd name="connsiteY62"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2823 w 4536644"/>
              <a:gd name="connsiteY15" fmla="*/ 853854 h 5549974"/>
              <a:gd name="connsiteX16" fmla="*/ 4496585 w 4536644"/>
              <a:gd name="connsiteY16" fmla="*/ 965485 h 5549974"/>
              <a:gd name="connsiteX17" fmla="*/ 4498662 w 4536644"/>
              <a:gd name="connsiteY17" fmla="*/ 966385 h 5549974"/>
              <a:gd name="connsiteX18" fmla="*/ 4502781 w 4536644"/>
              <a:gd name="connsiteY18" fmla="*/ 1002567 h 5549974"/>
              <a:gd name="connsiteX19" fmla="*/ 4497983 w 4536644"/>
              <a:gd name="connsiteY19" fmla="*/ 1101094 h 5549974"/>
              <a:gd name="connsiteX20" fmla="*/ 4497878 w 4536644"/>
              <a:gd name="connsiteY20" fmla="*/ 1159389 h 5549974"/>
              <a:gd name="connsiteX21" fmla="*/ 4502181 w 4536644"/>
              <a:gd name="connsiteY21" fmla="*/ 1180505 h 5549974"/>
              <a:gd name="connsiteX22" fmla="*/ 4505271 w 4536644"/>
              <a:gd name="connsiteY22" fmla="*/ 1210687 h 5549974"/>
              <a:gd name="connsiteX23" fmla="*/ 4514088 w 4536644"/>
              <a:gd name="connsiteY23" fmla="*/ 1263157 h 5549974"/>
              <a:gd name="connsiteX24" fmla="*/ 4516365 w 4536644"/>
              <a:gd name="connsiteY24" fmla="*/ 1313374 h 5549974"/>
              <a:gd name="connsiteX25" fmla="*/ 4515485 w 4536644"/>
              <a:gd name="connsiteY25" fmla="*/ 1347004 h 5549974"/>
              <a:gd name="connsiteX26" fmla="*/ 4505903 w 4536644"/>
              <a:gd name="connsiteY26" fmla="*/ 1391762 h 5549974"/>
              <a:gd name="connsiteX27" fmla="*/ 4509167 w 4536644"/>
              <a:gd name="connsiteY27" fmla="*/ 1395707 h 5549974"/>
              <a:gd name="connsiteX28" fmla="*/ 4512009 w 4536644"/>
              <a:gd name="connsiteY28" fmla="*/ 1408524 h 5549974"/>
              <a:gd name="connsiteX29" fmla="*/ 4497084 w 4536644"/>
              <a:gd name="connsiteY29" fmla="*/ 1469337 h 5549974"/>
              <a:gd name="connsiteX30" fmla="*/ 4486187 w 4536644"/>
              <a:gd name="connsiteY30" fmla="*/ 1543038 h 5549974"/>
              <a:gd name="connsiteX31" fmla="*/ 4481306 w 4536644"/>
              <a:gd name="connsiteY31" fmla="*/ 1553997 h 5549974"/>
              <a:gd name="connsiteX32" fmla="*/ 4466878 w 4536644"/>
              <a:gd name="connsiteY32" fmla="*/ 1626071 h 5549974"/>
              <a:gd name="connsiteX33" fmla="*/ 4463163 w 4536644"/>
              <a:gd name="connsiteY33" fmla="*/ 1664103 h 5549974"/>
              <a:gd name="connsiteX34" fmla="*/ 4466823 w 4536644"/>
              <a:gd name="connsiteY34" fmla="*/ 1668558 h 5549974"/>
              <a:gd name="connsiteX35" fmla="*/ 4465173 w 4536644"/>
              <a:gd name="connsiteY35" fmla="*/ 1679756 h 5549974"/>
              <a:gd name="connsiteX36" fmla="*/ 4465585 w 4536644"/>
              <a:gd name="connsiteY36" fmla="*/ 1682815 h 5549974"/>
              <a:gd name="connsiteX37" fmla="*/ 4467096 w 4536644"/>
              <a:gd name="connsiteY37" fmla="*/ 1700268 h 5549974"/>
              <a:gd name="connsiteX38" fmla="*/ 4455626 w 4536644"/>
              <a:gd name="connsiteY38" fmla="*/ 1735163 h 5549974"/>
              <a:gd name="connsiteX39" fmla="*/ 4453566 w 4536644"/>
              <a:gd name="connsiteY39" fmla="*/ 1735289 h 5549974"/>
              <a:gd name="connsiteX40" fmla="*/ 4445068 w 4536644"/>
              <a:gd name="connsiteY40" fmla="*/ 1887374 h 5549974"/>
              <a:gd name="connsiteX41" fmla="*/ 4453759 w 4536644"/>
              <a:gd name="connsiteY41" fmla="*/ 1911536 h 5549974"/>
              <a:gd name="connsiteX42" fmla="*/ 4456037 w 4536644"/>
              <a:gd name="connsiteY42" fmla="*/ 1961755 h 5549974"/>
              <a:gd name="connsiteX43" fmla="*/ 4445574 w 4536644"/>
              <a:gd name="connsiteY43" fmla="*/ 2040142 h 5549974"/>
              <a:gd name="connsiteX44" fmla="*/ 4448839 w 4536644"/>
              <a:gd name="connsiteY44" fmla="*/ 2044087 h 5549974"/>
              <a:gd name="connsiteX45" fmla="*/ 4451680 w 4536644"/>
              <a:gd name="connsiteY45" fmla="*/ 2056904 h 5549974"/>
              <a:gd name="connsiteX46" fmla="*/ 4436755 w 4536644"/>
              <a:gd name="connsiteY46" fmla="*/ 2117719 h 5549974"/>
              <a:gd name="connsiteX47" fmla="*/ 4429424 w 4536644"/>
              <a:gd name="connsiteY47" fmla="*/ 2167300 h 5549974"/>
              <a:gd name="connsiteX48" fmla="*/ 4373341 w 4536644"/>
              <a:gd name="connsiteY48" fmla="*/ 3223633 h 5549974"/>
              <a:gd name="connsiteX49" fmla="*/ 4360555 w 4536644"/>
              <a:gd name="connsiteY49" fmla="*/ 3477281 h 5549974"/>
              <a:gd name="connsiteX50" fmla="*/ 4349470 w 4536644"/>
              <a:gd name="connsiteY50" fmla="*/ 3639984 h 5549974"/>
              <a:gd name="connsiteX51" fmla="*/ 4258709 w 4536644"/>
              <a:gd name="connsiteY51" fmla="*/ 5278921 h 5549974"/>
              <a:gd name="connsiteX52" fmla="*/ 4264007 w 4536644"/>
              <a:gd name="connsiteY52" fmla="*/ 5315626 h 5549974"/>
              <a:gd name="connsiteX53" fmla="*/ 4267541 w 4536644"/>
              <a:gd name="connsiteY53" fmla="*/ 5350090 h 5549974"/>
              <a:gd name="connsiteX54" fmla="*/ 4270373 w 4536644"/>
              <a:gd name="connsiteY54" fmla="*/ 5450399 h 5549974"/>
              <a:gd name="connsiteX55" fmla="*/ 4251816 w 4536644"/>
              <a:gd name="connsiteY55" fmla="*/ 5484804 h 5549974"/>
              <a:gd name="connsiteX56" fmla="*/ 4247164 w 4536644"/>
              <a:gd name="connsiteY56" fmla="*/ 5487504 h 5549974"/>
              <a:gd name="connsiteX57" fmla="*/ 4243707 w 4536644"/>
              <a:gd name="connsiteY57" fmla="*/ 5549951 h 5549974"/>
              <a:gd name="connsiteX58" fmla="*/ 310344 w 4536644"/>
              <a:gd name="connsiteY58" fmla="*/ 5297261 h 5549974"/>
              <a:gd name="connsiteX59" fmla="*/ 0 w 4536644"/>
              <a:gd name="connsiteY59" fmla="*/ 5280167 h 5549974"/>
              <a:gd name="connsiteX60" fmla="*/ 78736 w 4536644"/>
              <a:gd name="connsiteY60" fmla="*/ 3839310 h 5549974"/>
              <a:gd name="connsiteX61" fmla="*/ 303426 w 4536644"/>
              <a:gd name="connsiteY61"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496585 w 4536644"/>
              <a:gd name="connsiteY15" fmla="*/ 965485 h 5549974"/>
              <a:gd name="connsiteX16" fmla="*/ 4498662 w 4536644"/>
              <a:gd name="connsiteY16" fmla="*/ 966385 h 5549974"/>
              <a:gd name="connsiteX17" fmla="*/ 4502781 w 4536644"/>
              <a:gd name="connsiteY17" fmla="*/ 1002567 h 5549974"/>
              <a:gd name="connsiteX18" fmla="*/ 4497983 w 4536644"/>
              <a:gd name="connsiteY18" fmla="*/ 1101094 h 5549974"/>
              <a:gd name="connsiteX19" fmla="*/ 4497878 w 4536644"/>
              <a:gd name="connsiteY19" fmla="*/ 1159389 h 5549974"/>
              <a:gd name="connsiteX20" fmla="*/ 4502181 w 4536644"/>
              <a:gd name="connsiteY20" fmla="*/ 1180505 h 5549974"/>
              <a:gd name="connsiteX21" fmla="*/ 4505271 w 4536644"/>
              <a:gd name="connsiteY21" fmla="*/ 1210687 h 5549974"/>
              <a:gd name="connsiteX22" fmla="*/ 4514088 w 4536644"/>
              <a:gd name="connsiteY22" fmla="*/ 1263157 h 5549974"/>
              <a:gd name="connsiteX23" fmla="*/ 4516365 w 4536644"/>
              <a:gd name="connsiteY23" fmla="*/ 1313374 h 5549974"/>
              <a:gd name="connsiteX24" fmla="*/ 4515485 w 4536644"/>
              <a:gd name="connsiteY24" fmla="*/ 1347004 h 5549974"/>
              <a:gd name="connsiteX25" fmla="*/ 4505903 w 4536644"/>
              <a:gd name="connsiteY25" fmla="*/ 1391762 h 5549974"/>
              <a:gd name="connsiteX26" fmla="*/ 4509167 w 4536644"/>
              <a:gd name="connsiteY26" fmla="*/ 1395707 h 5549974"/>
              <a:gd name="connsiteX27" fmla="*/ 4512009 w 4536644"/>
              <a:gd name="connsiteY27" fmla="*/ 1408524 h 5549974"/>
              <a:gd name="connsiteX28" fmla="*/ 4497084 w 4536644"/>
              <a:gd name="connsiteY28" fmla="*/ 1469337 h 5549974"/>
              <a:gd name="connsiteX29" fmla="*/ 4486187 w 4536644"/>
              <a:gd name="connsiteY29" fmla="*/ 1543038 h 5549974"/>
              <a:gd name="connsiteX30" fmla="*/ 4481306 w 4536644"/>
              <a:gd name="connsiteY30" fmla="*/ 1553997 h 5549974"/>
              <a:gd name="connsiteX31" fmla="*/ 4466878 w 4536644"/>
              <a:gd name="connsiteY31" fmla="*/ 1626071 h 5549974"/>
              <a:gd name="connsiteX32" fmla="*/ 4463163 w 4536644"/>
              <a:gd name="connsiteY32" fmla="*/ 1664103 h 5549974"/>
              <a:gd name="connsiteX33" fmla="*/ 4466823 w 4536644"/>
              <a:gd name="connsiteY33" fmla="*/ 1668558 h 5549974"/>
              <a:gd name="connsiteX34" fmla="*/ 4465173 w 4536644"/>
              <a:gd name="connsiteY34" fmla="*/ 1679756 h 5549974"/>
              <a:gd name="connsiteX35" fmla="*/ 4465585 w 4536644"/>
              <a:gd name="connsiteY35" fmla="*/ 1682815 h 5549974"/>
              <a:gd name="connsiteX36" fmla="*/ 4467096 w 4536644"/>
              <a:gd name="connsiteY36" fmla="*/ 1700268 h 5549974"/>
              <a:gd name="connsiteX37" fmla="*/ 4455626 w 4536644"/>
              <a:gd name="connsiteY37" fmla="*/ 1735163 h 5549974"/>
              <a:gd name="connsiteX38" fmla="*/ 4453566 w 4536644"/>
              <a:gd name="connsiteY38" fmla="*/ 1735289 h 5549974"/>
              <a:gd name="connsiteX39" fmla="*/ 4445068 w 4536644"/>
              <a:gd name="connsiteY39" fmla="*/ 1887374 h 5549974"/>
              <a:gd name="connsiteX40" fmla="*/ 4453759 w 4536644"/>
              <a:gd name="connsiteY40" fmla="*/ 1911536 h 5549974"/>
              <a:gd name="connsiteX41" fmla="*/ 4456037 w 4536644"/>
              <a:gd name="connsiteY41" fmla="*/ 1961755 h 5549974"/>
              <a:gd name="connsiteX42" fmla="*/ 4445574 w 4536644"/>
              <a:gd name="connsiteY42" fmla="*/ 2040142 h 5549974"/>
              <a:gd name="connsiteX43" fmla="*/ 4448839 w 4536644"/>
              <a:gd name="connsiteY43" fmla="*/ 2044087 h 5549974"/>
              <a:gd name="connsiteX44" fmla="*/ 4451680 w 4536644"/>
              <a:gd name="connsiteY44" fmla="*/ 2056904 h 5549974"/>
              <a:gd name="connsiteX45" fmla="*/ 4436755 w 4536644"/>
              <a:gd name="connsiteY45" fmla="*/ 2117719 h 5549974"/>
              <a:gd name="connsiteX46" fmla="*/ 4429424 w 4536644"/>
              <a:gd name="connsiteY46" fmla="*/ 2167300 h 5549974"/>
              <a:gd name="connsiteX47" fmla="*/ 4373341 w 4536644"/>
              <a:gd name="connsiteY47" fmla="*/ 3223633 h 5549974"/>
              <a:gd name="connsiteX48" fmla="*/ 4360555 w 4536644"/>
              <a:gd name="connsiteY48" fmla="*/ 3477281 h 5549974"/>
              <a:gd name="connsiteX49" fmla="*/ 4349470 w 4536644"/>
              <a:gd name="connsiteY49" fmla="*/ 3639984 h 5549974"/>
              <a:gd name="connsiteX50" fmla="*/ 4258709 w 4536644"/>
              <a:gd name="connsiteY50" fmla="*/ 5278921 h 5549974"/>
              <a:gd name="connsiteX51" fmla="*/ 4264007 w 4536644"/>
              <a:gd name="connsiteY51" fmla="*/ 5315626 h 5549974"/>
              <a:gd name="connsiteX52" fmla="*/ 4267541 w 4536644"/>
              <a:gd name="connsiteY52" fmla="*/ 5350090 h 5549974"/>
              <a:gd name="connsiteX53" fmla="*/ 4270373 w 4536644"/>
              <a:gd name="connsiteY53" fmla="*/ 5450399 h 5549974"/>
              <a:gd name="connsiteX54" fmla="*/ 4251816 w 4536644"/>
              <a:gd name="connsiteY54" fmla="*/ 5484804 h 5549974"/>
              <a:gd name="connsiteX55" fmla="*/ 4247164 w 4536644"/>
              <a:gd name="connsiteY55" fmla="*/ 5487504 h 5549974"/>
              <a:gd name="connsiteX56" fmla="*/ 4243707 w 4536644"/>
              <a:gd name="connsiteY56" fmla="*/ 5549951 h 5549974"/>
              <a:gd name="connsiteX57" fmla="*/ 310344 w 4536644"/>
              <a:gd name="connsiteY57" fmla="*/ 5297261 h 5549974"/>
              <a:gd name="connsiteX58" fmla="*/ 0 w 4536644"/>
              <a:gd name="connsiteY58" fmla="*/ 5280167 h 5549974"/>
              <a:gd name="connsiteX59" fmla="*/ 78736 w 4536644"/>
              <a:gd name="connsiteY59" fmla="*/ 3839310 h 5549974"/>
              <a:gd name="connsiteX60" fmla="*/ 303426 w 4536644"/>
              <a:gd name="connsiteY60"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30809 w 4536644"/>
              <a:gd name="connsiteY6" fmla="*/ 391868 h 5549974"/>
              <a:gd name="connsiteX7" fmla="*/ 4527321 w 4536644"/>
              <a:gd name="connsiteY7" fmla="*/ 415489 h 5549974"/>
              <a:gd name="connsiteX8" fmla="*/ 4522216 w 4536644"/>
              <a:gd name="connsiteY8" fmla="*/ 506828 h 5549974"/>
              <a:gd name="connsiteX9" fmla="*/ 4521566 w 4536644"/>
              <a:gd name="connsiteY9" fmla="*/ 553245 h 5549974"/>
              <a:gd name="connsiteX10" fmla="*/ 4518467 w 4536644"/>
              <a:gd name="connsiteY10" fmla="*/ 581709 h 5549974"/>
              <a:gd name="connsiteX11" fmla="*/ 4517798 w 4536644"/>
              <a:gd name="connsiteY11" fmla="*/ 585890 h 5549974"/>
              <a:gd name="connsiteX12" fmla="*/ 4504861 w 4536644"/>
              <a:gd name="connsiteY12" fmla="*/ 817404 h 5549974"/>
              <a:gd name="connsiteX13" fmla="*/ 4506574 w 4536644"/>
              <a:gd name="connsiteY13" fmla="*/ 822238 h 5549974"/>
              <a:gd name="connsiteX14" fmla="*/ 4496585 w 4536644"/>
              <a:gd name="connsiteY14" fmla="*/ 965485 h 5549974"/>
              <a:gd name="connsiteX15" fmla="*/ 4498662 w 4536644"/>
              <a:gd name="connsiteY15" fmla="*/ 966385 h 5549974"/>
              <a:gd name="connsiteX16" fmla="*/ 4502781 w 4536644"/>
              <a:gd name="connsiteY16" fmla="*/ 1002567 h 5549974"/>
              <a:gd name="connsiteX17" fmla="*/ 4497983 w 4536644"/>
              <a:gd name="connsiteY17" fmla="*/ 1101094 h 5549974"/>
              <a:gd name="connsiteX18" fmla="*/ 4497878 w 4536644"/>
              <a:gd name="connsiteY18" fmla="*/ 1159389 h 5549974"/>
              <a:gd name="connsiteX19" fmla="*/ 4502181 w 4536644"/>
              <a:gd name="connsiteY19" fmla="*/ 1180505 h 5549974"/>
              <a:gd name="connsiteX20" fmla="*/ 4505271 w 4536644"/>
              <a:gd name="connsiteY20" fmla="*/ 1210687 h 5549974"/>
              <a:gd name="connsiteX21" fmla="*/ 4514088 w 4536644"/>
              <a:gd name="connsiteY21" fmla="*/ 1263157 h 5549974"/>
              <a:gd name="connsiteX22" fmla="*/ 4516365 w 4536644"/>
              <a:gd name="connsiteY22" fmla="*/ 1313374 h 5549974"/>
              <a:gd name="connsiteX23" fmla="*/ 4515485 w 4536644"/>
              <a:gd name="connsiteY23" fmla="*/ 1347004 h 5549974"/>
              <a:gd name="connsiteX24" fmla="*/ 4505903 w 4536644"/>
              <a:gd name="connsiteY24" fmla="*/ 1391762 h 5549974"/>
              <a:gd name="connsiteX25" fmla="*/ 4509167 w 4536644"/>
              <a:gd name="connsiteY25" fmla="*/ 1395707 h 5549974"/>
              <a:gd name="connsiteX26" fmla="*/ 4512009 w 4536644"/>
              <a:gd name="connsiteY26" fmla="*/ 1408524 h 5549974"/>
              <a:gd name="connsiteX27" fmla="*/ 4497084 w 4536644"/>
              <a:gd name="connsiteY27" fmla="*/ 1469337 h 5549974"/>
              <a:gd name="connsiteX28" fmla="*/ 4486187 w 4536644"/>
              <a:gd name="connsiteY28" fmla="*/ 1543038 h 5549974"/>
              <a:gd name="connsiteX29" fmla="*/ 4481306 w 4536644"/>
              <a:gd name="connsiteY29" fmla="*/ 1553997 h 5549974"/>
              <a:gd name="connsiteX30" fmla="*/ 4466878 w 4536644"/>
              <a:gd name="connsiteY30" fmla="*/ 1626071 h 5549974"/>
              <a:gd name="connsiteX31" fmla="*/ 4463163 w 4536644"/>
              <a:gd name="connsiteY31" fmla="*/ 1664103 h 5549974"/>
              <a:gd name="connsiteX32" fmla="*/ 4466823 w 4536644"/>
              <a:gd name="connsiteY32" fmla="*/ 1668558 h 5549974"/>
              <a:gd name="connsiteX33" fmla="*/ 4465173 w 4536644"/>
              <a:gd name="connsiteY33" fmla="*/ 1679756 h 5549974"/>
              <a:gd name="connsiteX34" fmla="*/ 4465585 w 4536644"/>
              <a:gd name="connsiteY34" fmla="*/ 1682815 h 5549974"/>
              <a:gd name="connsiteX35" fmla="*/ 4467096 w 4536644"/>
              <a:gd name="connsiteY35" fmla="*/ 1700268 h 5549974"/>
              <a:gd name="connsiteX36" fmla="*/ 4455626 w 4536644"/>
              <a:gd name="connsiteY36" fmla="*/ 1735163 h 5549974"/>
              <a:gd name="connsiteX37" fmla="*/ 4453566 w 4536644"/>
              <a:gd name="connsiteY37" fmla="*/ 1735289 h 5549974"/>
              <a:gd name="connsiteX38" fmla="*/ 4445068 w 4536644"/>
              <a:gd name="connsiteY38" fmla="*/ 1887374 h 5549974"/>
              <a:gd name="connsiteX39" fmla="*/ 4453759 w 4536644"/>
              <a:gd name="connsiteY39" fmla="*/ 1911536 h 5549974"/>
              <a:gd name="connsiteX40" fmla="*/ 4456037 w 4536644"/>
              <a:gd name="connsiteY40" fmla="*/ 1961755 h 5549974"/>
              <a:gd name="connsiteX41" fmla="*/ 4445574 w 4536644"/>
              <a:gd name="connsiteY41" fmla="*/ 2040142 h 5549974"/>
              <a:gd name="connsiteX42" fmla="*/ 4448839 w 4536644"/>
              <a:gd name="connsiteY42" fmla="*/ 2044087 h 5549974"/>
              <a:gd name="connsiteX43" fmla="*/ 4451680 w 4536644"/>
              <a:gd name="connsiteY43" fmla="*/ 2056904 h 5549974"/>
              <a:gd name="connsiteX44" fmla="*/ 4436755 w 4536644"/>
              <a:gd name="connsiteY44" fmla="*/ 2117719 h 5549974"/>
              <a:gd name="connsiteX45" fmla="*/ 4429424 w 4536644"/>
              <a:gd name="connsiteY45" fmla="*/ 2167300 h 5549974"/>
              <a:gd name="connsiteX46" fmla="*/ 4373341 w 4536644"/>
              <a:gd name="connsiteY46" fmla="*/ 3223633 h 5549974"/>
              <a:gd name="connsiteX47" fmla="*/ 4360555 w 4536644"/>
              <a:gd name="connsiteY47" fmla="*/ 3477281 h 5549974"/>
              <a:gd name="connsiteX48" fmla="*/ 4349470 w 4536644"/>
              <a:gd name="connsiteY48" fmla="*/ 3639984 h 5549974"/>
              <a:gd name="connsiteX49" fmla="*/ 4258709 w 4536644"/>
              <a:gd name="connsiteY49" fmla="*/ 5278921 h 5549974"/>
              <a:gd name="connsiteX50" fmla="*/ 4264007 w 4536644"/>
              <a:gd name="connsiteY50" fmla="*/ 5315626 h 5549974"/>
              <a:gd name="connsiteX51" fmla="*/ 4267541 w 4536644"/>
              <a:gd name="connsiteY51" fmla="*/ 5350090 h 5549974"/>
              <a:gd name="connsiteX52" fmla="*/ 4270373 w 4536644"/>
              <a:gd name="connsiteY52" fmla="*/ 5450399 h 5549974"/>
              <a:gd name="connsiteX53" fmla="*/ 4251816 w 4536644"/>
              <a:gd name="connsiteY53" fmla="*/ 5484804 h 5549974"/>
              <a:gd name="connsiteX54" fmla="*/ 4247164 w 4536644"/>
              <a:gd name="connsiteY54" fmla="*/ 5487504 h 5549974"/>
              <a:gd name="connsiteX55" fmla="*/ 4243707 w 4536644"/>
              <a:gd name="connsiteY55" fmla="*/ 5549951 h 5549974"/>
              <a:gd name="connsiteX56" fmla="*/ 310344 w 4536644"/>
              <a:gd name="connsiteY56" fmla="*/ 5297261 h 5549974"/>
              <a:gd name="connsiteX57" fmla="*/ 0 w 4536644"/>
              <a:gd name="connsiteY57" fmla="*/ 5280167 h 5549974"/>
              <a:gd name="connsiteX58" fmla="*/ 78736 w 4536644"/>
              <a:gd name="connsiteY58" fmla="*/ 3839310 h 5549974"/>
              <a:gd name="connsiteX59" fmla="*/ 303426 w 4536644"/>
              <a:gd name="connsiteY59"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30809 w 4536644"/>
              <a:gd name="connsiteY6" fmla="*/ 391868 h 5549974"/>
              <a:gd name="connsiteX7" fmla="*/ 4522216 w 4536644"/>
              <a:gd name="connsiteY7" fmla="*/ 506828 h 5549974"/>
              <a:gd name="connsiteX8" fmla="*/ 4521566 w 4536644"/>
              <a:gd name="connsiteY8" fmla="*/ 553245 h 5549974"/>
              <a:gd name="connsiteX9" fmla="*/ 4518467 w 4536644"/>
              <a:gd name="connsiteY9" fmla="*/ 581709 h 5549974"/>
              <a:gd name="connsiteX10" fmla="*/ 4517798 w 4536644"/>
              <a:gd name="connsiteY10" fmla="*/ 585890 h 5549974"/>
              <a:gd name="connsiteX11" fmla="*/ 4504861 w 4536644"/>
              <a:gd name="connsiteY11" fmla="*/ 817404 h 5549974"/>
              <a:gd name="connsiteX12" fmla="*/ 4506574 w 4536644"/>
              <a:gd name="connsiteY12" fmla="*/ 822238 h 5549974"/>
              <a:gd name="connsiteX13" fmla="*/ 4496585 w 4536644"/>
              <a:gd name="connsiteY13" fmla="*/ 965485 h 5549974"/>
              <a:gd name="connsiteX14" fmla="*/ 4498662 w 4536644"/>
              <a:gd name="connsiteY14" fmla="*/ 966385 h 5549974"/>
              <a:gd name="connsiteX15" fmla="*/ 4502781 w 4536644"/>
              <a:gd name="connsiteY15" fmla="*/ 1002567 h 5549974"/>
              <a:gd name="connsiteX16" fmla="*/ 4497983 w 4536644"/>
              <a:gd name="connsiteY16" fmla="*/ 1101094 h 5549974"/>
              <a:gd name="connsiteX17" fmla="*/ 4497878 w 4536644"/>
              <a:gd name="connsiteY17" fmla="*/ 1159389 h 5549974"/>
              <a:gd name="connsiteX18" fmla="*/ 4502181 w 4536644"/>
              <a:gd name="connsiteY18" fmla="*/ 1180505 h 5549974"/>
              <a:gd name="connsiteX19" fmla="*/ 4505271 w 4536644"/>
              <a:gd name="connsiteY19" fmla="*/ 1210687 h 5549974"/>
              <a:gd name="connsiteX20" fmla="*/ 4514088 w 4536644"/>
              <a:gd name="connsiteY20" fmla="*/ 1263157 h 5549974"/>
              <a:gd name="connsiteX21" fmla="*/ 4516365 w 4536644"/>
              <a:gd name="connsiteY21" fmla="*/ 1313374 h 5549974"/>
              <a:gd name="connsiteX22" fmla="*/ 4515485 w 4536644"/>
              <a:gd name="connsiteY22" fmla="*/ 1347004 h 5549974"/>
              <a:gd name="connsiteX23" fmla="*/ 4505903 w 4536644"/>
              <a:gd name="connsiteY23" fmla="*/ 1391762 h 5549974"/>
              <a:gd name="connsiteX24" fmla="*/ 4509167 w 4536644"/>
              <a:gd name="connsiteY24" fmla="*/ 1395707 h 5549974"/>
              <a:gd name="connsiteX25" fmla="*/ 4512009 w 4536644"/>
              <a:gd name="connsiteY25" fmla="*/ 1408524 h 5549974"/>
              <a:gd name="connsiteX26" fmla="*/ 4497084 w 4536644"/>
              <a:gd name="connsiteY26" fmla="*/ 1469337 h 5549974"/>
              <a:gd name="connsiteX27" fmla="*/ 4486187 w 4536644"/>
              <a:gd name="connsiteY27" fmla="*/ 1543038 h 5549974"/>
              <a:gd name="connsiteX28" fmla="*/ 4481306 w 4536644"/>
              <a:gd name="connsiteY28" fmla="*/ 1553997 h 5549974"/>
              <a:gd name="connsiteX29" fmla="*/ 4466878 w 4536644"/>
              <a:gd name="connsiteY29" fmla="*/ 1626071 h 5549974"/>
              <a:gd name="connsiteX30" fmla="*/ 4463163 w 4536644"/>
              <a:gd name="connsiteY30" fmla="*/ 1664103 h 5549974"/>
              <a:gd name="connsiteX31" fmla="*/ 4466823 w 4536644"/>
              <a:gd name="connsiteY31" fmla="*/ 1668558 h 5549974"/>
              <a:gd name="connsiteX32" fmla="*/ 4465173 w 4536644"/>
              <a:gd name="connsiteY32" fmla="*/ 1679756 h 5549974"/>
              <a:gd name="connsiteX33" fmla="*/ 4465585 w 4536644"/>
              <a:gd name="connsiteY33" fmla="*/ 1682815 h 5549974"/>
              <a:gd name="connsiteX34" fmla="*/ 4467096 w 4536644"/>
              <a:gd name="connsiteY34" fmla="*/ 1700268 h 5549974"/>
              <a:gd name="connsiteX35" fmla="*/ 4455626 w 4536644"/>
              <a:gd name="connsiteY35" fmla="*/ 1735163 h 5549974"/>
              <a:gd name="connsiteX36" fmla="*/ 4453566 w 4536644"/>
              <a:gd name="connsiteY36" fmla="*/ 1735289 h 5549974"/>
              <a:gd name="connsiteX37" fmla="*/ 4445068 w 4536644"/>
              <a:gd name="connsiteY37" fmla="*/ 1887374 h 5549974"/>
              <a:gd name="connsiteX38" fmla="*/ 4453759 w 4536644"/>
              <a:gd name="connsiteY38" fmla="*/ 1911536 h 5549974"/>
              <a:gd name="connsiteX39" fmla="*/ 4456037 w 4536644"/>
              <a:gd name="connsiteY39" fmla="*/ 1961755 h 5549974"/>
              <a:gd name="connsiteX40" fmla="*/ 4445574 w 4536644"/>
              <a:gd name="connsiteY40" fmla="*/ 2040142 h 5549974"/>
              <a:gd name="connsiteX41" fmla="*/ 4448839 w 4536644"/>
              <a:gd name="connsiteY41" fmla="*/ 2044087 h 5549974"/>
              <a:gd name="connsiteX42" fmla="*/ 4451680 w 4536644"/>
              <a:gd name="connsiteY42" fmla="*/ 2056904 h 5549974"/>
              <a:gd name="connsiteX43" fmla="*/ 4436755 w 4536644"/>
              <a:gd name="connsiteY43" fmla="*/ 2117719 h 5549974"/>
              <a:gd name="connsiteX44" fmla="*/ 4429424 w 4536644"/>
              <a:gd name="connsiteY44" fmla="*/ 2167300 h 5549974"/>
              <a:gd name="connsiteX45" fmla="*/ 4373341 w 4536644"/>
              <a:gd name="connsiteY45" fmla="*/ 3223633 h 5549974"/>
              <a:gd name="connsiteX46" fmla="*/ 4360555 w 4536644"/>
              <a:gd name="connsiteY46" fmla="*/ 3477281 h 5549974"/>
              <a:gd name="connsiteX47" fmla="*/ 4349470 w 4536644"/>
              <a:gd name="connsiteY47" fmla="*/ 3639984 h 5549974"/>
              <a:gd name="connsiteX48" fmla="*/ 4258709 w 4536644"/>
              <a:gd name="connsiteY48" fmla="*/ 5278921 h 5549974"/>
              <a:gd name="connsiteX49" fmla="*/ 4264007 w 4536644"/>
              <a:gd name="connsiteY49" fmla="*/ 5315626 h 5549974"/>
              <a:gd name="connsiteX50" fmla="*/ 4267541 w 4536644"/>
              <a:gd name="connsiteY50" fmla="*/ 5350090 h 5549974"/>
              <a:gd name="connsiteX51" fmla="*/ 4270373 w 4536644"/>
              <a:gd name="connsiteY51" fmla="*/ 5450399 h 5549974"/>
              <a:gd name="connsiteX52" fmla="*/ 4251816 w 4536644"/>
              <a:gd name="connsiteY52" fmla="*/ 5484804 h 5549974"/>
              <a:gd name="connsiteX53" fmla="*/ 4247164 w 4536644"/>
              <a:gd name="connsiteY53" fmla="*/ 5487504 h 5549974"/>
              <a:gd name="connsiteX54" fmla="*/ 4243707 w 4536644"/>
              <a:gd name="connsiteY54" fmla="*/ 5549951 h 5549974"/>
              <a:gd name="connsiteX55" fmla="*/ 310344 w 4536644"/>
              <a:gd name="connsiteY55" fmla="*/ 5297261 h 5549974"/>
              <a:gd name="connsiteX56" fmla="*/ 0 w 4536644"/>
              <a:gd name="connsiteY56" fmla="*/ 5280167 h 5549974"/>
              <a:gd name="connsiteX57" fmla="*/ 78736 w 4536644"/>
              <a:gd name="connsiteY57" fmla="*/ 3839310 h 5549974"/>
              <a:gd name="connsiteX58" fmla="*/ 303426 w 4536644"/>
              <a:gd name="connsiteY58"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05271 w 4536644"/>
              <a:gd name="connsiteY18" fmla="*/ 1210687 h 5549974"/>
              <a:gd name="connsiteX19" fmla="*/ 4514088 w 4536644"/>
              <a:gd name="connsiteY19" fmla="*/ 1263157 h 5549974"/>
              <a:gd name="connsiteX20" fmla="*/ 4516365 w 4536644"/>
              <a:gd name="connsiteY20" fmla="*/ 1313374 h 5549974"/>
              <a:gd name="connsiteX21" fmla="*/ 4515485 w 4536644"/>
              <a:gd name="connsiteY21" fmla="*/ 1347004 h 5549974"/>
              <a:gd name="connsiteX22" fmla="*/ 4505903 w 4536644"/>
              <a:gd name="connsiteY22" fmla="*/ 1391762 h 5549974"/>
              <a:gd name="connsiteX23" fmla="*/ 4509167 w 4536644"/>
              <a:gd name="connsiteY23" fmla="*/ 1395707 h 5549974"/>
              <a:gd name="connsiteX24" fmla="*/ 4512009 w 4536644"/>
              <a:gd name="connsiteY24" fmla="*/ 1408524 h 5549974"/>
              <a:gd name="connsiteX25" fmla="*/ 4497084 w 4536644"/>
              <a:gd name="connsiteY25" fmla="*/ 1469337 h 5549974"/>
              <a:gd name="connsiteX26" fmla="*/ 4486187 w 4536644"/>
              <a:gd name="connsiteY26" fmla="*/ 1543038 h 5549974"/>
              <a:gd name="connsiteX27" fmla="*/ 4481306 w 4536644"/>
              <a:gd name="connsiteY27" fmla="*/ 1553997 h 5549974"/>
              <a:gd name="connsiteX28" fmla="*/ 4466878 w 4536644"/>
              <a:gd name="connsiteY28" fmla="*/ 1626071 h 5549974"/>
              <a:gd name="connsiteX29" fmla="*/ 4463163 w 4536644"/>
              <a:gd name="connsiteY29" fmla="*/ 1664103 h 5549974"/>
              <a:gd name="connsiteX30" fmla="*/ 4466823 w 4536644"/>
              <a:gd name="connsiteY30" fmla="*/ 1668558 h 5549974"/>
              <a:gd name="connsiteX31" fmla="*/ 4465173 w 4536644"/>
              <a:gd name="connsiteY31" fmla="*/ 1679756 h 5549974"/>
              <a:gd name="connsiteX32" fmla="*/ 4465585 w 4536644"/>
              <a:gd name="connsiteY32" fmla="*/ 1682815 h 5549974"/>
              <a:gd name="connsiteX33" fmla="*/ 4467096 w 4536644"/>
              <a:gd name="connsiteY33" fmla="*/ 1700268 h 5549974"/>
              <a:gd name="connsiteX34" fmla="*/ 4455626 w 4536644"/>
              <a:gd name="connsiteY34" fmla="*/ 1735163 h 5549974"/>
              <a:gd name="connsiteX35" fmla="*/ 4453566 w 4536644"/>
              <a:gd name="connsiteY35" fmla="*/ 1735289 h 5549974"/>
              <a:gd name="connsiteX36" fmla="*/ 4445068 w 4536644"/>
              <a:gd name="connsiteY36" fmla="*/ 1887374 h 5549974"/>
              <a:gd name="connsiteX37" fmla="*/ 4453759 w 4536644"/>
              <a:gd name="connsiteY37" fmla="*/ 1911536 h 5549974"/>
              <a:gd name="connsiteX38" fmla="*/ 4456037 w 4536644"/>
              <a:gd name="connsiteY38" fmla="*/ 1961755 h 5549974"/>
              <a:gd name="connsiteX39" fmla="*/ 4445574 w 4536644"/>
              <a:gd name="connsiteY39" fmla="*/ 2040142 h 5549974"/>
              <a:gd name="connsiteX40" fmla="*/ 4448839 w 4536644"/>
              <a:gd name="connsiteY40" fmla="*/ 2044087 h 5549974"/>
              <a:gd name="connsiteX41" fmla="*/ 4451680 w 4536644"/>
              <a:gd name="connsiteY41" fmla="*/ 2056904 h 5549974"/>
              <a:gd name="connsiteX42" fmla="*/ 4436755 w 4536644"/>
              <a:gd name="connsiteY42" fmla="*/ 2117719 h 5549974"/>
              <a:gd name="connsiteX43" fmla="*/ 4429424 w 4536644"/>
              <a:gd name="connsiteY43" fmla="*/ 2167300 h 5549974"/>
              <a:gd name="connsiteX44" fmla="*/ 4373341 w 4536644"/>
              <a:gd name="connsiteY44" fmla="*/ 3223633 h 5549974"/>
              <a:gd name="connsiteX45" fmla="*/ 4360555 w 4536644"/>
              <a:gd name="connsiteY45" fmla="*/ 3477281 h 5549974"/>
              <a:gd name="connsiteX46" fmla="*/ 4349470 w 4536644"/>
              <a:gd name="connsiteY46" fmla="*/ 3639984 h 5549974"/>
              <a:gd name="connsiteX47" fmla="*/ 4258709 w 4536644"/>
              <a:gd name="connsiteY47" fmla="*/ 5278921 h 5549974"/>
              <a:gd name="connsiteX48" fmla="*/ 4264007 w 4536644"/>
              <a:gd name="connsiteY48" fmla="*/ 5315626 h 5549974"/>
              <a:gd name="connsiteX49" fmla="*/ 4267541 w 4536644"/>
              <a:gd name="connsiteY49" fmla="*/ 5350090 h 5549974"/>
              <a:gd name="connsiteX50" fmla="*/ 4270373 w 4536644"/>
              <a:gd name="connsiteY50" fmla="*/ 5450399 h 5549974"/>
              <a:gd name="connsiteX51" fmla="*/ 4251816 w 4536644"/>
              <a:gd name="connsiteY51" fmla="*/ 5484804 h 5549974"/>
              <a:gd name="connsiteX52" fmla="*/ 4247164 w 4536644"/>
              <a:gd name="connsiteY52" fmla="*/ 5487504 h 5549974"/>
              <a:gd name="connsiteX53" fmla="*/ 4243707 w 4536644"/>
              <a:gd name="connsiteY53" fmla="*/ 5549951 h 5549974"/>
              <a:gd name="connsiteX54" fmla="*/ 310344 w 4536644"/>
              <a:gd name="connsiteY54" fmla="*/ 5297261 h 5549974"/>
              <a:gd name="connsiteX55" fmla="*/ 0 w 4536644"/>
              <a:gd name="connsiteY55" fmla="*/ 5280167 h 5549974"/>
              <a:gd name="connsiteX56" fmla="*/ 78736 w 4536644"/>
              <a:gd name="connsiteY56" fmla="*/ 3839310 h 5549974"/>
              <a:gd name="connsiteX57" fmla="*/ 303426 w 4536644"/>
              <a:gd name="connsiteY57"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5173 w 4536644"/>
              <a:gd name="connsiteY30" fmla="*/ 1679756 h 5549974"/>
              <a:gd name="connsiteX31" fmla="*/ 4465585 w 4536644"/>
              <a:gd name="connsiteY31" fmla="*/ 1682815 h 5549974"/>
              <a:gd name="connsiteX32" fmla="*/ 4467096 w 4536644"/>
              <a:gd name="connsiteY32" fmla="*/ 1700268 h 5549974"/>
              <a:gd name="connsiteX33" fmla="*/ 4455626 w 4536644"/>
              <a:gd name="connsiteY33" fmla="*/ 1735163 h 5549974"/>
              <a:gd name="connsiteX34" fmla="*/ 4453566 w 4536644"/>
              <a:gd name="connsiteY34" fmla="*/ 1735289 h 5549974"/>
              <a:gd name="connsiteX35" fmla="*/ 4445068 w 4536644"/>
              <a:gd name="connsiteY35" fmla="*/ 1887374 h 5549974"/>
              <a:gd name="connsiteX36" fmla="*/ 4453759 w 4536644"/>
              <a:gd name="connsiteY36" fmla="*/ 1911536 h 5549974"/>
              <a:gd name="connsiteX37" fmla="*/ 4456037 w 4536644"/>
              <a:gd name="connsiteY37" fmla="*/ 1961755 h 5549974"/>
              <a:gd name="connsiteX38" fmla="*/ 4445574 w 4536644"/>
              <a:gd name="connsiteY38" fmla="*/ 2040142 h 5549974"/>
              <a:gd name="connsiteX39" fmla="*/ 4448839 w 4536644"/>
              <a:gd name="connsiteY39" fmla="*/ 2044087 h 5549974"/>
              <a:gd name="connsiteX40" fmla="*/ 4451680 w 4536644"/>
              <a:gd name="connsiteY40" fmla="*/ 2056904 h 5549974"/>
              <a:gd name="connsiteX41" fmla="*/ 4436755 w 4536644"/>
              <a:gd name="connsiteY41" fmla="*/ 2117719 h 5549974"/>
              <a:gd name="connsiteX42" fmla="*/ 4429424 w 4536644"/>
              <a:gd name="connsiteY42" fmla="*/ 2167300 h 5549974"/>
              <a:gd name="connsiteX43" fmla="*/ 4373341 w 4536644"/>
              <a:gd name="connsiteY43" fmla="*/ 3223633 h 5549974"/>
              <a:gd name="connsiteX44" fmla="*/ 4360555 w 4536644"/>
              <a:gd name="connsiteY44" fmla="*/ 3477281 h 5549974"/>
              <a:gd name="connsiteX45" fmla="*/ 4349470 w 4536644"/>
              <a:gd name="connsiteY45" fmla="*/ 3639984 h 5549974"/>
              <a:gd name="connsiteX46" fmla="*/ 4258709 w 4536644"/>
              <a:gd name="connsiteY46" fmla="*/ 5278921 h 5549974"/>
              <a:gd name="connsiteX47" fmla="*/ 4264007 w 4536644"/>
              <a:gd name="connsiteY47" fmla="*/ 5315626 h 5549974"/>
              <a:gd name="connsiteX48" fmla="*/ 4267541 w 4536644"/>
              <a:gd name="connsiteY48" fmla="*/ 5350090 h 5549974"/>
              <a:gd name="connsiteX49" fmla="*/ 4270373 w 4536644"/>
              <a:gd name="connsiteY49" fmla="*/ 5450399 h 5549974"/>
              <a:gd name="connsiteX50" fmla="*/ 4251816 w 4536644"/>
              <a:gd name="connsiteY50" fmla="*/ 5484804 h 5549974"/>
              <a:gd name="connsiteX51" fmla="*/ 4247164 w 4536644"/>
              <a:gd name="connsiteY51" fmla="*/ 5487504 h 5549974"/>
              <a:gd name="connsiteX52" fmla="*/ 4243707 w 4536644"/>
              <a:gd name="connsiteY52" fmla="*/ 5549951 h 5549974"/>
              <a:gd name="connsiteX53" fmla="*/ 310344 w 4536644"/>
              <a:gd name="connsiteY53" fmla="*/ 5297261 h 5549974"/>
              <a:gd name="connsiteX54" fmla="*/ 0 w 4536644"/>
              <a:gd name="connsiteY54" fmla="*/ 5280167 h 5549974"/>
              <a:gd name="connsiteX55" fmla="*/ 78736 w 4536644"/>
              <a:gd name="connsiteY55" fmla="*/ 3839310 h 5549974"/>
              <a:gd name="connsiteX56" fmla="*/ 303426 w 4536644"/>
              <a:gd name="connsiteY56"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5173 w 4536644"/>
              <a:gd name="connsiteY30" fmla="*/ 1679756 h 5549974"/>
              <a:gd name="connsiteX31" fmla="*/ 4467096 w 4536644"/>
              <a:gd name="connsiteY31" fmla="*/ 1700268 h 5549974"/>
              <a:gd name="connsiteX32" fmla="*/ 4455626 w 4536644"/>
              <a:gd name="connsiteY32" fmla="*/ 1735163 h 5549974"/>
              <a:gd name="connsiteX33" fmla="*/ 4453566 w 4536644"/>
              <a:gd name="connsiteY33" fmla="*/ 1735289 h 5549974"/>
              <a:gd name="connsiteX34" fmla="*/ 4445068 w 4536644"/>
              <a:gd name="connsiteY34" fmla="*/ 1887374 h 5549974"/>
              <a:gd name="connsiteX35" fmla="*/ 4453759 w 4536644"/>
              <a:gd name="connsiteY35" fmla="*/ 1911536 h 5549974"/>
              <a:gd name="connsiteX36" fmla="*/ 4456037 w 4536644"/>
              <a:gd name="connsiteY36" fmla="*/ 1961755 h 5549974"/>
              <a:gd name="connsiteX37" fmla="*/ 4445574 w 4536644"/>
              <a:gd name="connsiteY37" fmla="*/ 2040142 h 5549974"/>
              <a:gd name="connsiteX38" fmla="*/ 4448839 w 4536644"/>
              <a:gd name="connsiteY38" fmla="*/ 2044087 h 5549974"/>
              <a:gd name="connsiteX39" fmla="*/ 4451680 w 4536644"/>
              <a:gd name="connsiteY39" fmla="*/ 2056904 h 5549974"/>
              <a:gd name="connsiteX40" fmla="*/ 4436755 w 4536644"/>
              <a:gd name="connsiteY40" fmla="*/ 2117719 h 5549974"/>
              <a:gd name="connsiteX41" fmla="*/ 4429424 w 4536644"/>
              <a:gd name="connsiteY41" fmla="*/ 2167300 h 5549974"/>
              <a:gd name="connsiteX42" fmla="*/ 4373341 w 4536644"/>
              <a:gd name="connsiteY42" fmla="*/ 3223633 h 5549974"/>
              <a:gd name="connsiteX43" fmla="*/ 4360555 w 4536644"/>
              <a:gd name="connsiteY43" fmla="*/ 3477281 h 5549974"/>
              <a:gd name="connsiteX44" fmla="*/ 4349470 w 4536644"/>
              <a:gd name="connsiteY44" fmla="*/ 3639984 h 5549974"/>
              <a:gd name="connsiteX45" fmla="*/ 4258709 w 4536644"/>
              <a:gd name="connsiteY45" fmla="*/ 5278921 h 5549974"/>
              <a:gd name="connsiteX46" fmla="*/ 4264007 w 4536644"/>
              <a:gd name="connsiteY46" fmla="*/ 5315626 h 5549974"/>
              <a:gd name="connsiteX47" fmla="*/ 4267541 w 4536644"/>
              <a:gd name="connsiteY47" fmla="*/ 5350090 h 5549974"/>
              <a:gd name="connsiteX48" fmla="*/ 4270373 w 4536644"/>
              <a:gd name="connsiteY48" fmla="*/ 5450399 h 5549974"/>
              <a:gd name="connsiteX49" fmla="*/ 4251816 w 4536644"/>
              <a:gd name="connsiteY49" fmla="*/ 5484804 h 5549974"/>
              <a:gd name="connsiteX50" fmla="*/ 4247164 w 4536644"/>
              <a:gd name="connsiteY50" fmla="*/ 5487504 h 5549974"/>
              <a:gd name="connsiteX51" fmla="*/ 4243707 w 4536644"/>
              <a:gd name="connsiteY51" fmla="*/ 5549951 h 5549974"/>
              <a:gd name="connsiteX52" fmla="*/ 310344 w 4536644"/>
              <a:gd name="connsiteY52" fmla="*/ 5297261 h 5549974"/>
              <a:gd name="connsiteX53" fmla="*/ 0 w 4536644"/>
              <a:gd name="connsiteY53" fmla="*/ 5280167 h 5549974"/>
              <a:gd name="connsiteX54" fmla="*/ 78736 w 4536644"/>
              <a:gd name="connsiteY54" fmla="*/ 3839310 h 5549974"/>
              <a:gd name="connsiteX55" fmla="*/ 303426 w 4536644"/>
              <a:gd name="connsiteY55"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7096 w 4536644"/>
              <a:gd name="connsiteY30" fmla="*/ 1700268 h 5549974"/>
              <a:gd name="connsiteX31" fmla="*/ 4455626 w 4536644"/>
              <a:gd name="connsiteY31" fmla="*/ 1735163 h 5549974"/>
              <a:gd name="connsiteX32" fmla="*/ 4453566 w 4536644"/>
              <a:gd name="connsiteY32" fmla="*/ 1735289 h 5549974"/>
              <a:gd name="connsiteX33" fmla="*/ 4445068 w 4536644"/>
              <a:gd name="connsiteY33" fmla="*/ 1887374 h 5549974"/>
              <a:gd name="connsiteX34" fmla="*/ 4453759 w 4536644"/>
              <a:gd name="connsiteY34" fmla="*/ 1911536 h 5549974"/>
              <a:gd name="connsiteX35" fmla="*/ 4456037 w 4536644"/>
              <a:gd name="connsiteY35" fmla="*/ 1961755 h 5549974"/>
              <a:gd name="connsiteX36" fmla="*/ 4445574 w 4536644"/>
              <a:gd name="connsiteY36" fmla="*/ 2040142 h 5549974"/>
              <a:gd name="connsiteX37" fmla="*/ 4448839 w 4536644"/>
              <a:gd name="connsiteY37" fmla="*/ 2044087 h 5549974"/>
              <a:gd name="connsiteX38" fmla="*/ 4451680 w 4536644"/>
              <a:gd name="connsiteY38" fmla="*/ 2056904 h 5549974"/>
              <a:gd name="connsiteX39" fmla="*/ 4436755 w 4536644"/>
              <a:gd name="connsiteY39" fmla="*/ 2117719 h 5549974"/>
              <a:gd name="connsiteX40" fmla="*/ 4429424 w 4536644"/>
              <a:gd name="connsiteY40" fmla="*/ 2167300 h 5549974"/>
              <a:gd name="connsiteX41" fmla="*/ 4373341 w 4536644"/>
              <a:gd name="connsiteY41" fmla="*/ 3223633 h 5549974"/>
              <a:gd name="connsiteX42" fmla="*/ 4360555 w 4536644"/>
              <a:gd name="connsiteY42" fmla="*/ 3477281 h 5549974"/>
              <a:gd name="connsiteX43" fmla="*/ 4349470 w 4536644"/>
              <a:gd name="connsiteY43" fmla="*/ 3639984 h 5549974"/>
              <a:gd name="connsiteX44" fmla="*/ 4258709 w 4536644"/>
              <a:gd name="connsiteY44" fmla="*/ 5278921 h 5549974"/>
              <a:gd name="connsiteX45" fmla="*/ 4264007 w 4536644"/>
              <a:gd name="connsiteY45" fmla="*/ 5315626 h 5549974"/>
              <a:gd name="connsiteX46" fmla="*/ 4267541 w 4536644"/>
              <a:gd name="connsiteY46" fmla="*/ 5350090 h 5549974"/>
              <a:gd name="connsiteX47" fmla="*/ 4270373 w 4536644"/>
              <a:gd name="connsiteY47" fmla="*/ 5450399 h 5549974"/>
              <a:gd name="connsiteX48" fmla="*/ 4251816 w 4536644"/>
              <a:gd name="connsiteY48" fmla="*/ 5484804 h 5549974"/>
              <a:gd name="connsiteX49" fmla="*/ 4247164 w 4536644"/>
              <a:gd name="connsiteY49" fmla="*/ 5487504 h 5549974"/>
              <a:gd name="connsiteX50" fmla="*/ 4243707 w 4536644"/>
              <a:gd name="connsiteY50" fmla="*/ 5549951 h 5549974"/>
              <a:gd name="connsiteX51" fmla="*/ 310344 w 4536644"/>
              <a:gd name="connsiteY51" fmla="*/ 5297261 h 5549974"/>
              <a:gd name="connsiteX52" fmla="*/ 0 w 4536644"/>
              <a:gd name="connsiteY52" fmla="*/ 5280167 h 5549974"/>
              <a:gd name="connsiteX53" fmla="*/ 78736 w 4536644"/>
              <a:gd name="connsiteY53" fmla="*/ 3839310 h 5549974"/>
              <a:gd name="connsiteX54" fmla="*/ 303426 w 4536644"/>
              <a:gd name="connsiteY54"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7096 w 4536644"/>
              <a:gd name="connsiteY29" fmla="*/ 1700268 h 5549974"/>
              <a:gd name="connsiteX30" fmla="*/ 4455626 w 4536644"/>
              <a:gd name="connsiteY30" fmla="*/ 1735163 h 5549974"/>
              <a:gd name="connsiteX31" fmla="*/ 4453566 w 4536644"/>
              <a:gd name="connsiteY31" fmla="*/ 1735289 h 5549974"/>
              <a:gd name="connsiteX32" fmla="*/ 4445068 w 4536644"/>
              <a:gd name="connsiteY32" fmla="*/ 1887374 h 5549974"/>
              <a:gd name="connsiteX33" fmla="*/ 4453759 w 4536644"/>
              <a:gd name="connsiteY33" fmla="*/ 1911536 h 5549974"/>
              <a:gd name="connsiteX34" fmla="*/ 4456037 w 4536644"/>
              <a:gd name="connsiteY34" fmla="*/ 1961755 h 5549974"/>
              <a:gd name="connsiteX35" fmla="*/ 4445574 w 4536644"/>
              <a:gd name="connsiteY35" fmla="*/ 2040142 h 5549974"/>
              <a:gd name="connsiteX36" fmla="*/ 4448839 w 4536644"/>
              <a:gd name="connsiteY36" fmla="*/ 2044087 h 5549974"/>
              <a:gd name="connsiteX37" fmla="*/ 4451680 w 4536644"/>
              <a:gd name="connsiteY37" fmla="*/ 2056904 h 5549974"/>
              <a:gd name="connsiteX38" fmla="*/ 4436755 w 4536644"/>
              <a:gd name="connsiteY38" fmla="*/ 2117719 h 5549974"/>
              <a:gd name="connsiteX39" fmla="*/ 4429424 w 4536644"/>
              <a:gd name="connsiteY39" fmla="*/ 2167300 h 5549974"/>
              <a:gd name="connsiteX40" fmla="*/ 4373341 w 4536644"/>
              <a:gd name="connsiteY40" fmla="*/ 3223633 h 5549974"/>
              <a:gd name="connsiteX41" fmla="*/ 4360555 w 4536644"/>
              <a:gd name="connsiteY41" fmla="*/ 3477281 h 5549974"/>
              <a:gd name="connsiteX42" fmla="*/ 4349470 w 4536644"/>
              <a:gd name="connsiteY42" fmla="*/ 3639984 h 5549974"/>
              <a:gd name="connsiteX43" fmla="*/ 4258709 w 4536644"/>
              <a:gd name="connsiteY43" fmla="*/ 5278921 h 5549974"/>
              <a:gd name="connsiteX44" fmla="*/ 4264007 w 4536644"/>
              <a:gd name="connsiteY44" fmla="*/ 5315626 h 5549974"/>
              <a:gd name="connsiteX45" fmla="*/ 4267541 w 4536644"/>
              <a:gd name="connsiteY45" fmla="*/ 5350090 h 5549974"/>
              <a:gd name="connsiteX46" fmla="*/ 4270373 w 4536644"/>
              <a:gd name="connsiteY46" fmla="*/ 5450399 h 5549974"/>
              <a:gd name="connsiteX47" fmla="*/ 4251816 w 4536644"/>
              <a:gd name="connsiteY47" fmla="*/ 5484804 h 5549974"/>
              <a:gd name="connsiteX48" fmla="*/ 4247164 w 4536644"/>
              <a:gd name="connsiteY48" fmla="*/ 5487504 h 5549974"/>
              <a:gd name="connsiteX49" fmla="*/ 4243707 w 4536644"/>
              <a:gd name="connsiteY49" fmla="*/ 5549951 h 5549974"/>
              <a:gd name="connsiteX50" fmla="*/ 310344 w 4536644"/>
              <a:gd name="connsiteY50" fmla="*/ 5297261 h 5549974"/>
              <a:gd name="connsiteX51" fmla="*/ 0 w 4536644"/>
              <a:gd name="connsiteY51" fmla="*/ 5280167 h 5549974"/>
              <a:gd name="connsiteX52" fmla="*/ 78736 w 4536644"/>
              <a:gd name="connsiteY52" fmla="*/ 3839310 h 5549974"/>
              <a:gd name="connsiteX53" fmla="*/ 303426 w 4536644"/>
              <a:gd name="connsiteY53"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70373 w 4536644"/>
              <a:gd name="connsiteY45" fmla="*/ 5450399 h 5549974"/>
              <a:gd name="connsiteX46" fmla="*/ 4251816 w 4536644"/>
              <a:gd name="connsiteY46" fmla="*/ 5484804 h 5549974"/>
              <a:gd name="connsiteX47" fmla="*/ 4247164 w 4536644"/>
              <a:gd name="connsiteY47" fmla="*/ 5487504 h 5549974"/>
              <a:gd name="connsiteX48" fmla="*/ 4243707 w 4536644"/>
              <a:gd name="connsiteY48" fmla="*/ 5549951 h 5549974"/>
              <a:gd name="connsiteX49" fmla="*/ 310344 w 4536644"/>
              <a:gd name="connsiteY49" fmla="*/ 5297261 h 5549974"/>
              <a:gd name="connsiteX50" fmla="*/ 0 w 4536644"/>
              <a:gd name="connsiteY50" fmla="*/ 5280167 h 5549974"/>
              <a:gd name="connsiteX51" fmla="*/ 78736 w 4536644"/>
              <a:gd name="connsiteY51" fmla="*/ 3839310 h 5549974"/>
              <a:gd name="connsiteX52" fmla="*/ 303426 w 4536644"/>
              <a:gd name="connsiteY52"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51816 w 4536644"/>
              <a:gd name="connsiteY45" fmla="*/ 5484804 h 5549974"/>
              <a:gd name="connsiteX46" fmla="*/ 4247164 w 4536644"/>
              <a:gd name="connsiteY46" fmla="*/ 5487504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51816 w 4536644"/>
              <a:gd name="connsiteY45" fmla="*/ 5484804 h 5549974"/>
              <a:gd name="connsiteX46" fmla="*/ 4254764 w 4536644"/>
              <a:gd name="connsiteY46" fmla="*/ 5504211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2770 w 4536644"/>
              <a:gd name="connsiteY44" fmla="*/ 5383001 h 5549974"/>
              <a:gd name="connsiteX45" fmla="*/ 4251816 w 4536644"/>
              <a:gd name="connsiteY45" fmla="*/ 5484804 h 5549974"/>
              <a:gd name="connsiteX46" fmla="*/ 4254764 w 4536644"/>
              <a:gd name="connsiteY46" fmla="*/ 5504211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51"/>
              <a:gd name="connsiteX1" fmla="*/ 3305612 w 4536644"/>
              <a:gd name="connsiteY1" fmla="*/ 171842 h 5549951"/>
              <a:gd name="connsiteX2" fmla="*/ 4507617 w 4536644"/>
              <a:gd name="connsiteY2" fmla="*/ 247374 h 5549951"/>
              <a:gd name="connsiteX3" fmla="*/ 4535496 w 4536644"/>
              <a:gd name="connsiteY3" fmla="*/ 269179 h 5549951"/>
              <a:gd name="connsiteX4" fmla="*/ 4533722 w 4536644"/>
              <a:gd name="connsiteY4" fmla="*/ 300930 h 5549951"/>
              <a:gd name="connsiteX5" fmla="*/ 4536644 w 4536644"/>
              <a:gd name="connsiteY5" fmla="*/ 302647 h 5549951"/>
              <a:gd name="connsiteX6" fmla="*/ 4522216 w 4536644"/>
              <a:gd name="connsiteY6" fmla="*/ 506828 h 5549951"/>
              <a:gd name="connsiteX7" fmla="*/ 4521566 w 4536644"/>
              <a:gd name="connsiteY7" fmla="*/ 553245 h 5549951"/>
              <a:gd name="connsiteX8" fmla="*/ 4518467 w 4536644"/>
              <a:gd name="connsiteY8" fmla="*/ 581709 h 5549951"/>
              <a:gd name="connsiteX9" fmla="*/ 4517798 w 4536644"/>
              <a:gd name="connsiteY9" fmla="*/ 585890 h 5549951"/>
              <a:gd name="connsiteX10" fmla="*/ 4504861 w 4536644"/>
              <a:gd name="connsiteY10" fmla="*/ 817404 h 5549951"/>
              <a:gd name="connsiteX11" fmla="*/ 4506574 w 4536644"/>
              <a:gd name="connsiteY11" fmla="*/ 822238 h 5549951"/>
              <a:gd name="connsiteX12" fmla="*/ 4496585 w 4536644"/>
              <a:gd name="connsiteY12" fmla="*/ 965485 h 5549951"/>
              <a:gd name="connsiteX13" fmla="*/ 4498662 w 4536644"/>
              <a:gd name="connsiteY13" fmla="*/ 966385 h 5549951"/>
              <a:gd name="connsiteX14" fmla="*/ 4502781 w 4536644"/>
              <a:gd name="connsiteY14" fmla="*/ 1002567 h 5549951"/>
              <a:gd name="connsiteX15" fmla="*/ 4497983 w 4536644"/>
              <a:gd name="connsiteY15" fmla="*/ 1101094 h 5549951"/>
              <a:gd name="connsiteX16" fmla="*/ 4497878 w 4536644"/>
              <a:gd name="connsiteY16" fmla="*/ 1159389 h 5549951"/>
              <a:gd name="connsiteX17" fmla="*/ 4502181 w 4536644"/>
              <a:gd name="connsiteY17" fmla="*/ 1180505 h 5549951"/>
              <a:gd name="connsiteX18" fmla="*/ 4514088 w 4536644"/>
              <a:gd name="connsiteY18" fmla="*/ 1263157 h 5549951"/>
              <a:gd name="connsiteX19" fmla="*/ 4516365 w 4536644"/>
              <a:gd name="connsiteY19" fmla="*/ 1313374 h 5549951"/>
              <a:gd name="connsiteX20" fmla="*/ 4515485 w 4536644"/>
              <a:gd name="connsiteY20" fmla="*/ 1347004 h 5549951"/>
              <a:gd name="connsiteX21" fmla="*/ 4505903 w 4536644"/>
              <a:gd name="connsiteY21" fmla="*/ 1391762 h 5549951"/>
              <a:gd name="connsiteX22" fmla="*/ 4509167 w 4536644"/>
              <a:gd name="connsiteY22" fmla="*/ 1395707 h 5549951"/>
              <a:gd name="connsiteX23" fmla="*/ 4512009 w 4536644"/>
              <a:gd name="connsiteY23" fmla="*/ 1408524 h 5549951"/>
              <a:gd name="connsiteX24" fmla="*/ 4497084 w 4536644"/>
              <a:gd name="connsiteY24" fmla="*/ 1469337 h 5549951"/>
              <a:gd name="connsiteX25" fmla="*/ 4486187 w 4536644"/>
              <a:gd name="connsiteY25" fmla="*/ 1543038 h 5549951"/>
              <a:gd name="connsiteX26" fmla="*/ 4481306 w 4536644"/>
              <a:gd name="connsiteY26" fmla="*/ 1553997 h 5549951"/>
              <a:gd name="connsiteX27" fmla="*/ 4466878 w 4536644"/>
              <a:gd name="connsiteY27" fmla="*/ 1626071 h 5549951"/>
              <a:gd name="connsiteX28" fmla="*/ 4467096 w 4536644"/>
              <a:gd name="connsiteY28" fmla="*/ 1700268 h 5549951"/>
              <a:gd name="connsiteX29" fmla="*/ 4455626 w 4536644"/>
              <a:gd name="connsiteY29" fmla="*/ 1735163 h 5549951"/>
              <a:gd name="connsiteX30" fmla="*/ 4453566 w 4536644"/>
              <a:gd name="connsiteY30" fmla="*/ 1735289 h 5549951"/>
              <a:gd name="connsiteX31" fmla="*/ 4445068 w 4536644"/>
              <a:gd name="connsiteY31" fmla="*/ 1887374 h 5549951"/>
              <a:gd name="connsiteX32" fmla="*/ 4453759 w 4536644"/>
              <a:gd name="connsiteY32" fmla="*/ 1911536 h 5549951"/>
              <a:gd name="connsiteX33" fmla="*/ 4456037 w 4536644"/>
              <a:gd name="connsiteY33" fmla="*/ 1961755 h 5549951"/>
              <a:gd name="connsiteX34" fmla="*/ 4445574 w 4536644"/>
              <a:gd name="connsiteY34" fmla="*/ 2040142 h 5549951"/>
              <a:gd name="connsiteX35" fmla="*/ 4448839 w 4536644"/>
              <a:gd name="connsiteY35" fmla="*/ 2044087 h 5549951"/>
              <a:gd name="connsiteX36" fmla="*/ 4451680 w 4536644"/>
              <a:gd name="connsiteY36" fmla="*/ 2056904 h 5549951"/>
              <a:gd name="connsiteX37" fmla="*/ 4436755 w 4536644"/>
              <a:gd name="connsiteY37" fmla="*/ 2117719 h 5549951"/>
              <a:gd name="connsiteX38" fmla="*/ 4429424 w 4536644"/>
              <a:gd name="connsiteY38" fmla="*/ 2167300 h 5549951"/>
              <a:gd name="connsiteX39" fmla="*/ 4373341 w 4536644"/>
              <a:gd name="connsiteY39" fmla="*/ 3223633 h 5549951"/>
              <a:gd name="connsiteX40" fmla="*/ 4360555 w 4536644"/>
              <a:gd name="connsiteY40" fmla="*/ 3477281 h 5549951"/>
              <a:gd name="connsiteX41" fmla="*/ 4349470 w 4536644"/>
              <a:gd name="connsiteY41" fmla="*/ 3639984 h 5549951"/>
              <a:gd name="connsiteX42" fmla="*/ 4258709 w 4536644"/>
              <a:gd name="connsiteY42" fmla="*/ 5278921 h 5549951"/>
              <a:gd name="connsiteX43" fmla="*/ 4264007 w 4536644"/>
              <a:gd name="connsiteY43" fmla="*/ 5315626 h 5549951"/>
              <a:gd name="connsiteX44" fmla="*/ 4262770 w 4536644"/>
              <a:gd name="connsiteY44" fmla="*/ 5383001 h 5549951"/>
              <a:gd name="connsiteX45" fmla="*/ 4251816 w 4536644"/>
              <a:gd name="connsiteY45" fmla="*/ 5484804 h 5549951"/>
              <a:gd name="connsiteX46" fmla="*/ 4254764 w 4536644"/>
              <a:gd name="connsiteY46" fmla="*/ 5504211 h 5549951"/>
              <a:gd name="connsiteX47" fmla="*/ 4243707 w 4536644"/>
              <a:gd name="connsiteY47" fmla="*/ 5549951 h 5549951"/>
              <a:gd name="connsiteX48" fmla="*/ 0 w 4536644"/>
              <a:gd name="connsiteY48" fmla="*/ 5280167 h 5549951"/>
              <a:gd name="connsiteX49" fmla="*/ 78736 w 4536644"/>
              <a:gd name="connsiteY49" fmla="*/ 3839310 h 5549951"/>
              <a:gd name="connsiteX50" fmla="*/ 303426 w 4536644"/>
              <a:gd name="connsiteY50" fmla="*/ 0 h 5549951"/>
              <a:gd name="connsiteX0" fmla="*/ 303426 w 4536644"/>
              <a:gd name="connsiteY0" fmla="*/ 0 h 5549951"/>
              <a:gd name="connsiteX1" fmla="*/ 3305612 w 4536644"/>
              <a:gd name="connsiteY1" fmla="*/ 171842 h 5549951"/>
              <a:gd name="connsiteX2" fmla="*/ 4507617 w 4536644"/>
              <a:gd name="connsiteY2" fmla="*/ 247374 h 5549951"/>
              <a:gd name="connsiteX3" fmla="*/ 4535496 w 4536644"/>
              <a:gd name="connsiteY3" fmla="*/ 269179 h 5549951"/>
              <a:gd name="connsiteX4" fmla="*/ 4533722 w 4536644"/>
              <a:gd name="connsiteY4" fmla="*/ 300930 h 5549951"/>
              <a:gd name="connsiteX5" fmla="*/ 4536644 w 4536644"/>
              <a:gd name="connsiteY5" fmla="*/ 302647 h 5549951"/>
              <a:gd name="connsiteX6" fmla="*/ 4522216 w 4536644"/>
              <a:gd name="connsiteY6" fmla="*/ 506828 h 5549951"/>
              <a:gd name="connsiteX7" fmla="*/ 4521566 w 4536644"/>
              <a:gd name="connsiteY7" fmla="*/ 553245 h 5549951"/>
              <a:gd name="connsiteX8" fmla="*/ 4518467 w 4536644"/>
              <a:gd name="connsiteY8" fmla="*/ 581709 h 5549951"/>
              <a:gd name="connsiteX9" fmla="*/ 4517798 w 4536644"/>
              <a:gd name="connsiteY9" fmla="*/ 585890 h 5549951"/>
              <a:gd name="connsiteX10" fmla="*/ 4504861 w 4536644"/>
              <a:gd name="connsiteY10" fmla="*/ 817404 h 5549951"/>
              <a:gd name="connsiteX11" fmla="*/ 4506574 w 4536644"/>
              <a:gd name="connsiteY11" fmla="*/ 822238 h 5549951"/>
              <a:gd name="connsiteX12" fmla="*/ 4496585 w 4536644"/>
              <a:gd name="connsiteY12" fmla="*/ 965485 h 5549951"/>
              <a:gd name="connsiteX13" fmla="*/ 4498662 w 4536644"/>
              <a:gd name="connsiteY13" fmla="*/ 966385 h 5549951"/>
              <a:gd name="connsiteX14" fmla="*/ 4502781 w 4536644"/>
              <a:gd name="connsiteY14" fmla="*/ 1002567 h 5549951"/>
              <a:gd name="connsiteX15" fmla="*/ 4497983 w 4536644"/>
              <a:gd name="connsiteY15" fmla="*/ 1101094 h 5549951"/>
              <a:gd name="connsiteX16" fmla="*/ 4497878 w 4536644"/>
              <a:gd name="connsiteY16" fmla="*/ 1159389 h 5549951"/>
              <a:gd name="connsiteX17" fmla="*/ 4502181 w 4536644"/>
              <a:gd name="connsiteY17" fmla="*/ 1180505 h 5549951"/>
              <a:gd name="connsiteX18" fmla="*/ 4514088 w 4536644"/>
              <a:gd name="connsiteY18" fmla="*/ 1263157 h 5549951"/>
              <a:gd name="connsiteX19" fmla="*/ 4516365 w 4536644"/>
              <a:gd name="connsiteY19" fmla="*/ 1313374 h 5549951"/>
              <a:gd name="connsiteX20" fmla="*/ 4515485 w 4536644"/>
              <a:gd name="connsiteY20" fmla="*/ 1347004 h 5549951"/>
              <a:gd name="connsiteX21" fmla="*/ 4505903 w 4536644"/>
              <a:gd name="connsiteY21" fmla="*/ 1391762 h 5549951"/>
              <a:gd name="connsiteX22" fmla="*/ 4509167 w 4536644"/>
              <a:gd name="connsiteY22" fmla="*/ 1395707 h 5549951"/>
              <a:gd name="connsiteX23" fmla="*/ 4512009 w 4536644"/>
              <a:gd name="connsiteY23" fmla="*/ 1408524 h 5549951"/>
              <a:gd name="connsiteX24" fmla="*/ 4497084 w 4536644"/>
              <a:gd name="connsiteY24" fmla="*/ 1469337 h 5549951"/>
              <a:gd name="connsiteX25" fmla="*/ 4486187 w 4536644"/>
              <a:gd name="connsiteY25" fmla="*/ 1543038 h 5549951"/>
              <a:gd name="connsiteX26" fmla="*/ 4481306 w 4536644"/>
              <a:gd name="connsiteY26" fmla="*/ 1553997 h 5549951"/>
              <a:gd name="connsiteX27" fmla="*/ 4466878 w 4536644"/>
              <a:gd name="connsiteY27" fmla="*/ 1626071 h 5549951"/>
              <a:gd name="connsiteX28" fmla="*/ 4467096 w 4536644"/>
              <a:gd name="connsiteY28" fmla="*/ 1700268 h 5549951"/>
              <a:gd name="connsiteX29" fmla="*/ 4455626 w 4536644"/>
              <a:gd name="connsiteY29" fmla="*/ 1735163 h 5549951"/>
              <a:gd name="connsiteX30" fmla="*/ 4453566 w 4536644"/>
              <a:gd name="connsiteY30" fmla="*/ 1735289 h 5549951"/>
              <a:gd name="connsiteX31" fmla="*/ 4445068 w 4536644"/>
              <a:gd name="connsiteY31" fmla="*/ 1887374 h 5549951"/>
              <a:gd name="connsiteX32" fmla="*/ 4453759 w 4536644"/>
              <a:gd name="connsiteY32" fmla="*/ 1911536 h 5549951"/>
              <a:gd name="connsiteX33" fmla="*/ 4456037 w 4536644"/>
              <a:gd name="connsiteY33" fmla="*/ 1961755 h 5549951"/>
              <a:gd name="connsiteX34" fmla="*/ 4445574 w 4536644"/>
              <a:gd name="connsiteY34" fmla="*/ 2040142 h 5549951"/>
              <a:gd name="connsiteX35" fmla="*/ 4448839 w 4536644"/>
              <a:gd name="connsiteY35" fmla="*/ 2044087 h 5549951"/>
              <a:gd name="connsiteX36" fmla="*/ 4451680 w 4536644"/>
              <a:gd name="connsiteY36" fmla="*/ 2056904 h 5549951"/>
              <a:gd name="connsiteX37" fmla="*/ 4436755 w 4536644"/>
              <a:gd name="connsiteY37" fmla="*/ 2117719 h 5549951"/>
              <a:gd name="connsiteX38" fmla="*/ 4429424 w 4536644"/>
              <a:gd name="connsiteY38" fmla="*/ 2167300 h 5549951"/>
              <a:gd name="connsiteX39" fmla="*/ 4373341 w 4536644"/>
              <a:gd name="connsiteY39" fmla="*/ 3223633 h 5549951"/>
              <a:gd name="connsiteX40" fmla="*/ 4360555 w 4536644"/>
              <a:gd name="connsiteY40" fmla="*/ 3477281 h 5549951"/>
              <a:gd name="connsiteX41" fmla="*/ 4349470 w 4536644"/>
              <a:gd name="connsiteY41" fmla="*/ 3639984 h 5549951"/>
              <a:gd name="connsiteX42" fmla="*/ 4258709 w 4536644"/>
              <a:gd name="connsiteY42" fmla="*/ 5278921 h 5549951"/>
              <a:gd name="connsiteX43" fmla="*/ 4264007 w 4536644"/>
              <a:gd name="connsiteY43" fmla="*/ 5315626 h 5549951"/>
              <a:gd name="connsiteX44" fmla="*/ 4262770 w 4536644"/>
              <a:gd name="connsiteY44" fmla="*/ 5383001 h 5549951"/>
              <a:gd name="connsiteX45" fmla="*/ 4251816 w 4536644"/>
              <a:gd name="connsiteY45" fmla="*/ 5484804 h 5549951"/>
              <a:gd name="connsiteX46" fmla="*/ 4254764 w 4536644"/>
              <a:gd name="connsiteY46" fmla="*/ 5504211 h 5549951"/>
              <a:gd name="connsiteX47" fmla="*/ 4243707 w 4536644"/>
              <a:gd name="connsiteY47" fmla="*/ 5549951 h 5549951"/>
              <a:gd name="connsiteX48" fmla="*/ 0 w 4536644"/>
              <a:gd name="connsiteY48" fmla="*/ 5280167 h 5549951"/>
              <a:gd name="connsiteX49" fmla="*/ 78736 w 4536644"/>
              <a:gd name="connsiteY49" fmla="*/ 3839310 h 5549951"/>
              <a:gd name="connsiteX50" fmla="*/ 303426 w 4536644"/>
              <a:gd name="connsiteY50"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362461 w 4538550"/>
              <a:gd name="connsiteY40" fmla="*/ 3477281 h 5549951"/>
              <a:gd name="connsiteX41" fmla="*/ 4351376 w 4538550"/>
              <a:gd name="connsiteY41" fmla="*/ 3639984 h 5549951"/>
              <a:gd name="connsiteX42" fmla="*/ 4260615 w 4538550"/>
              <a:gd name="connsiteY42" fmla="*/ 5278921 h 5549951"/>
              <a:gd name="connsiteX43" fmla="*/ 4265913 w 4538550"/>
              <a:gd name="connsiteY43" fmla="*/ 5315626 h 5549951"/>
              <a:gd name="connsiteX44" fmla="*/ 4264676 w 4538550"/>
              <a:gd name="connsiteY44" fmla="*/ 5383001 h 5549951"/>
              <a:gd name="connsiteX45" fmla="*/ 4253722 w 4538550"/>
              <a:gd name="connsiteY45" fmla="*/ 5484804 h 5549951"/>
              <a:gd name="connsiteX46" fmla="*/ 4256670 w 4538550"/>
              <a:gd name="connsiteY46" fmla="*/ 5504211 h 5549951"/>
              <a:gd name="connsiteX47" fmla="*/ 4245613 w 4538550"/>
              <a:gd name="connsiteY47" fmla="*/ 5549951 h 5549951"/>
              <a:gd name="connsiteX48" fmla="*/ 0 w 4538550"/>
              <a:gd name="connsiteY48" fmla="*/ 5297070 h 5549951"/>
              <a:gd name="connsiteX49" fmla="*/ 80642 w 4538550"/>
              <a:gd name="connsiteY49" fmla="*/ 3839310 h 5549951"/>
              <a:gd name="connsiteX50" fmla="*/ 305332 w 4538550"/>
              <a:gd name="connsiteY50"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362461 w 4538550"/>
              <a:gd name="connsiteY40" fmla="*/ 3477281 h 5549951"/>
              <a:gd name="connsiteX41" fmla="*/ 4260615 w 4538550"/>
              <a:gd name="connsiteY41" fmla="*/ 5278921 h 5549951"/>
              <a:gd name="connsiteX42" fmla="*/ 4265913 w 4538550"/>
              <a:gd name="connsiteY42" fmla="*/ 5315626 h 5549951"/>
              <a:gd name="connsiteX43" fmla="*/ 4264676 w 4538550"/>
              <a:gd name="connsiteY43" fmla="*/ 5383001 h 5549951"/>
              <a:gd name="connsiteX44" fmla="*/ 4253722 w 4538550"/>
              <a:gd name="connsiteY44" fmla="*/ 5484804 h 5549951"/>
              <a:gd name="connsiteX45" fmla="*/ 4256670 w 4538550"/>
              <a:gd name="connsiteY45" fmla="*/ 5504211 h 5549951"/>
              <a:gd name="connsiteX46" fmla="*/ 4245613 w 4538550"/>
              <a:gd name="connsiteY46" fmla="*/ 5549951 h 5549951"/>
              <a:gd name="connsiteX47" fmla="*/ 0 w 4538550"/>
              <a:gd name="connsiteY47" fmla="*/ 5297070 h 5549951"/>
              <a:gd name="connsiteX48" fmla="*/ 80642 w 4538550"/>
              <a:gd name="connsiteY48" fmla="*/ 3839310 h 5549951"/>
              <a:gd name="connsiteX49" fmla="*/ 305332 w 4538550"/>
              <a:gd name="connsiteY49"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260615 w 4538550"/>
              <a:gd name="connsiteY40" fmla="*/ 5278921 h 5549951"/>
              <a:gd name="connsiteX41" fmla="*/ 4265913 w 4538550"/>
              <a:gd name="connsiteY41" fmla="*/ 5315626 h 5549951"/>
              <a:gd name="connsiteX42" fmla="*/ 4264676 w 4538550"/>
              <a:gd name="connsiteY42" fmla="*/ 5383001 h 5549951"/>
              <a:gd name="connsiteX43" fmla="*/ 4253722 w 4538550"/>
              <a:gd name="connsiteY43" fmla="*/ 5484804 h 5549951"/>
              <a:gd name="connsiteX44" fmla="*/ 4256670 w 4538550"/>
              <a:gd name="connsiteY44" fmla="*/ 5504211 h 5549951"/>
              <a:gd name="connsiteX45" fmla="*/ 4245613 w 4538550"/>
              <a:gd name="connsiteY45" fmla="*/ 5549951 h 5549951"/>
              <a:gd name="connsiteX46" fmla="*/ 0 w 4538550"/>
              <a:gd name="connsiteY46" fmla="*/ 5297070 h 5549951"/>
              <a:gd name="connsiteX47" fmla="*/ 80642 w 4538550"/>
              <a:gd name="connsiteY47" fmla="*/ 3839310 h 5549951"/>
              <a:gd name="connsiteX48" fmla="*/ 305332 w 4538550"/>
              <a:gd name="connsiteY48"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260615 w 4538550"/>
              <a:gd name="connsiteY39" fmla="*/ 5278921 h 5549951"/>
              <a:gd name="connsiteX40" fmla="*/ 4265913 w 4538550"/>
              <a:gd name="connsiteY40" fmla="*/ 5315626 h 5549951"/>
              <a:gd name="connsiteX41" fmla="*/ 4264676 w 4538550"/>
              <a:gd name="connsiteY41" fmla="*/ 5383001 h 5549951"/>
              <a:gd name="connsiteX42" fmla="*/ 4253722 w 4538550"/>
              <a:gd name="connsiteY42" fmla="*/ 5484804 h 5549951"/>
              <a:gd name="connsiteX43" fmla="*/ 4256670 w 4538550"/>
              <a:gd name="connsiteY43" fmla="*/ 5504211 h 5549951"/>
              <a:gd name="connsiteX44" fmla="*/ 4245613 w 4538550"/>
              <a:gd name="connsiteY44" fmla="*/ 5549951 h 5549951"/>
              <a:gd name="connsiteX45" fmla="*/ 0 w 4538550"/>
              <a:gd name="connsiteY45" fmla="*/ 5297070 h 5549951"/>
              <a:gd name="connsiteX46" fmla="*/ 80642 w 4538550"/>
              <a:gd name="connsiteY46" fmla="*/ 3839310 h 5549951"/>
              <a:gd name="connsiteX47" fmla="*/ 305332 w 4538550"/>
              <a:gd name="connsiteY47"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38550" h="5549951">
                <a:moveTo>
                  <a:pt x="305332" y="0"/>
                </a:moveTo>
                <a:cubicBezTo>
                  <a:pt x="630079" y="31218"/>
                  <a:pt x="2669019" y="134017"/>
                  <a:pt x="3307518" y="171842"/>
                </a:cubicBezTo>
                <a:lnTo>
                  <a:pt x="4509523" y="247374"/>
                </a:lnTo>
                <a:lnTo>
                  <a:pt x="4537402" y="269179"/>
                </a:lnTo>
                <a:cubicBezTo>
                  <a:pt x="4536811" y="279763"/>
                  <a:pt x="4536219" y="290346"/>
                  <a:pt x="4535628" y="300930"/>
                </a:cubicBezTo>
                <a:lnTo>
                  <a:pt x="4538550" y="302647"/>
                </a:lnTo>
                <a:cubicBezTo>
                  <a:pt x="4536632" y="336963"/>
                  <a:pt x="4526635" y="465062"/>
                  <a:pt x="4524122" y="506828"/>
                </a:cubicBezTo>
                <a:cubicBezTo>
                  <a:pt x="4523905" y="522300"/>
                  <a:pt x="4523689" y="537773"/>
                  <a:pt x="4523472" y="553245"/>
                </a:cubicBezTo>
                <a:cubicBezTo>
                  <a:pt x="4523201" y="558170"/>
                  <a:pt x="4522107" y="568699"/>
                  <a:pt x="4520373" y="581709"/>
                </a:cubicBezTo>
                <a:lnTo>
                  <a:pt x="4519704" y="585890"/>
                </a:lnTo>
                <a:lnTo>
                  <a:pt x="4506767" y="817404"/>
                </a:lnTo>
                <a:lnTo>
                  <a:pt x="4508480" y="822238"/>
                </a:lnTo>
                <a:cubicBezTo>
                  <a:pt x="4507101" y="846918"/>
                  <a:pt x="4499810" y="941461"/>
                  <a:pt x="4498491" y="965485"/>
                </a:cubicBezTo>
                <a:lnTo>
                  <a:pt x="4500568" y="966385"/>
                </a:lnTo>
                <a:cubicBezTo>
                  <a:pt x="4502009" y="972743"/>
                  <a:pt x="4504800" y="980116"/>
                  <a:pt x="4504687" y="1002567"/>
                </a:cubicBezTo>
                <a:cubicBezTo>
                  <a:pt x="4493849" y="1029868"/>
                  <a:pt x="4514305" y="1067217"/>
                  <a:pt x="4499889" y="1101094"/>
                </a:cubicBezTo>
                <a:cubicBezTo>
                  <a:pt x="4496162" y="1113552"/>
                  <a:pt x="4494270" y="1152106"/>
                  <a:pt x="4499784" y="1159389"/>
                </a:cubicBezTo>
                <a:cubicBezTo>
                  <a:pt x="4500599" y="1167426"/>
                  <a:pt x="4497942" y="1176807"/>
                  <a:pt x="4504087" y="1180505"/>
                </a:cubicBezTo>
                <a:cubicBezTo>
                  <a:pt x="4506789" y="1197800"/>
                  <a:pt x="4513630" y="1241012"/>
                  <a:pt x="4515994" y="1263157"/>
                </a:cubicBezTo>
                <a:lnTo>
                  <a:pt x="4518271" y="1313374"/>
                </a:lnTo>
                <a:cubicBezTo>
                  <a:pt x="4517978" y="1324584"/>
                  <a:pt x="4517684" y="1335794"/>
                  <a:pt x="4517391" y="1347004"/>
                </a:cubicBezTo>
                <a:cubicBezTo>
                  <a:pt x="4515647" y="1360069"/>
                  <a:pt x="4508862" y="1383645"/>
                  <a:pt x="4507809" y="1391762"/>
                </a:cubicBezTo>
                <a:cubicBezTo>
                  <a:pt x="4509015" y="1392770"/>
                  <a:pt x="4510117" y="1394098"/>
                  <a:pt x="4511073" y="1395707"/>
                </a:cubicBezTo>
                <a:lnTo>
                  <a:pt x="4513915" y="1408524"/>
                </a:lnTo>
                <a:lnTo>
                  <a:pt x="4498990" y="1469337"/>
                </a:lnTo>
                <a:lnTo>
                  <a:pt x="4488093" y="1543038"/>
                </a:lnTo>
                <a:lnTo>
                  <a:pt x="4483212" y="1553997"/>
                </a:lnTo>
                <a:cubicBezTo>
                  <a:pt x="4477121" y="1579288"/>
                  <a:pt x="4480269" y="1610368"/>
                  <a:pt x="4468784" y="1626071"/>
                </a:cubicBezTo>
                <a:cubicBezTo>
                  <a:pt x="4468857" y="1650803"/>
                  <a:pt x="4468929" y="1675536"/>
                  <a:pt x="4469002" y="1700268"/>
                </a:cubicBezTo>
                <a:cubicBezTo>
                  <a:pt x="4454430" y="1697000"/>
                  <a:pt x="4460139" y="1726126"/>
                  <a:pt x="4457532" y="1735163"/>
                </a:cubicBezTo>
                <a:lnTo>
                  <a:pt x="4455472" y="1735289"/>
                </a:lnTo>
                <a:lnTo>
                  <a:pt x="4446974" y="1887374"/>
                </a:lnTo>
                <a:lnTo>
                  <a:pt x="4455665" y="1911536"/>
                </a:lnTo>
                <a:cubicBezTo>
                  <a:pt x="4456424" y="1928276"/>
                  <a:pt x="4457184" y="1945015"/>
                  <a:pt x="4457943" y="1961755"/>
                </a:cubicBezTo>
                <a:cubicBezTo>
                  <a:pt x="4456579" y="1983189"/>
                  <a:pt x="4448680" y="2026420"/>
                  <a:pt x="4447480" y="2040142"/>
                </a:cubicBezTo>
                <a:cubicBezTo>
                  <a:pt x="4448687" y="2041150"/>
                  <a:pt x="4449788" y="2042479"/>
                  <a:pt x="4450745" y="2044087"/>
                </a:cubicBezTo>
                <a:lnTo>
                  <a:pt x="4453586" y="2056904"/>
                </a:lnTo>
                <a:lnTo>
                  <a:pt x="4438661" y="2117719"/>
                </a:lnTo>
                <a:lnTo>
                  <a:pt x="4431330" y="2167300"/>
                </a:lnTo>
                <a:cubicBezTo>
                  <a:pt x="4401656" y="2694167"/>
                  <a:pt x="4288184" y="4754200"/>
                  <a:pt x="4260615" y="5278921"/>
                </a:cubicBezTo>
                <a:lnTo>
                  <a:pt x="4265913" y="5315626"/>
                </a:lnTo>
                <a:cubicBezTo>
                  <a:pt x="4271701" y="5323538"/>
                  <a:pt x="4266708" y="5354805"/>
                  <a:pt x="4264676" y="5383001"/>
                </a:cubicBezTo>
                <a:cubicBezTo>
                  <a:pt x="4262644" y="5411197"/>
                  <a:pt x="4257118" y="5461902"/>
                  <a:pt x="4253722" y="5484804"/>
                </a:cubicBezTo>
                <a:lnTo>
                  <a:pt x="4256670" y="5504211"/>
                </a:lnTo>
                <a:cubicBezTo>
                  <a:pt x="4255518" y="5525026"/>
                  <a:pt x="4249878" y="5526348"/>
                  <a:pt x="4245613" y="5549951"/>
                </a:cubicBezTo>
                <a:lnTo>
                  <a:pt x="0" y="5297070"/>
                </a:lnTo>
                <a:lnTo>
                  <a:pt x="80642" y="3839310"/>
                </a:lnTo>
                <a:lnTo>
                  <a:pt x="305332"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 on document with pen">
            <a:extLst>
              <a:ext uri="{FF2B5EF4-FFF2-40B4-BE49-F238E27FC236}">
                <a16:creationId xmlns:a16="http://schemas.microsoft.com/office/drawing/2014/main" id="{B239A2B4-5937-1377-446C-EFC672E474A8}"/>
              </a:ext>
            </a:extLst>
          </p:cNvPr>
          <p:cNvPicPr>
            <a:picLocks noChangeAspect="1"/>
          </p:cNvPicPr>
          <p:nvPr/>
        </p:nvPicPr>
        <p:blipFill rotWithShape="1">
          <a:blip r:embed="rId3">
            <a:alphaModFix amt="84000"/>
          </a:blip>
          <a:srcRect l="28572" r="15018" b="-1"/>
          <a:stretch/>
        </p:blipFill>
        <p:spPr>
          <a:xfrm>
            <a:off x="846581" y="562650"/>
            <a:ext cx="4658079" cy="5511980"/>
          </a:xfrm>
          <a:custGeom>
            <a:avLst/>
            <a:gdLst/>
            <a:ahLst/>
            <a:cxnLst/>
            <a:rect l="l" t="t" r="r" b="b"/>
            <a:pathLst>
              <a:path w="4658079" h="5511980">
                <a:moveTo>
                  <a:pt x="4351992" y="0"/>
                </a:moveTo>
                <a:lnTo>
                  <a:pt x="4439670" y="1444388"/>
                </a:lnTo>
                <a:lnTo>
                  <a:pt x="4658079" y="5249958"/>
                </a:lnTo>
                <a:cubicBezTo>
                  <a:pt x="4324280" y="5258279"/>
                  <a:pt x="2239352" y="5402254"/>
                  <a:pt x="1585796" y="5441796"/>
                </a:cubicBezTo>
                <a:lnTo>
                  <a:pt x="354942" y="5511980"/>
                </a:lnTo>
                <a:lnTo>
                  <a:pt x="324060" y="5493872"/>
                </a:lnTo>
                <a:cubicBezTo>
                  <a:pt x="323429" y="5483384"/>
                  <a:pt x="322799" y="5472898"/>
                  <a:pt x="322168" y="5462410"/>
                </a:cubicBezTo>
                <a:lnTo>
                  <a:pt x="318997" y="5461072"/>
                </a:lnTo>
                <a:cubicBezTo>
                  <a:pt x="316953" y="5427068"/>
                  <a:pt x="312208" y="5299794"/>
                  <a:pt x="309902" y="5258387"/>
                </a:cubicBezTo>
                <a:cubicBezTo>
                  <a:pt x="308322" y="5243134"/>
                  <a:pt x="306741" y="5227879"/>
                  <a:pt x="305160" y="5212626"/>
                </a:cubicBezTo>
                <a:cubicBezTo>
                  <a:pt x="304863" y="5207747"/>
                  <a:pt x="304750" y="5197253"/>
                  <a:pt x="304998" y="5184240"/>
                </a:cubicBezTo>
                <a:lnTo>
                  <a:pt x="305192" y="5180045"/>
                </a:lnTo>
                <a:lnTo>
                  <a:pt x="291399" y="4950639"/>
                </a:lnTo>
                <a:lnTo>
                  <a:pt x="289095" y="4946087"/>
                </a:lnTo>
                <a:cubicBezTo>
                  <a:pt x="287624" y="4921632"/>
                  <a:pt x="284034" y="4827709"/>
                  <a:pt x="282579" y="4803906"/>
                </a:cubicBezTo>
                <a:lnTo>
                  <a:pt x="280362" y="4803270"/>
                </a:lnTo>
                <a:cubicBezTo>
                  <a:pt x="278157" y="4797186"/>
                  <a:pt x="274462" y="4790265"/>
                  <a:pt x="271963" y="4768156"/>
                </a:cubicBezTo>
                <a:cubicBezTo>
                  <a:pt x="279804" y="4739984"/>
                  <a:pt x="254660" y="4705685"/>
                  <a:pt x="265374" y="4670611"/>
                </a:cubicBezTo>
                <a:cubicBezTo>
                  <a:pt x="267713" y="4657902"/>
                  <a:pt x="265149" y="4619731"/>
                  <a:pt x="258696" y="4613226"/>
                </a:cubicBezTo>
                <a:cubicBezTo>
                  <a:pt x="256932" y="4605414"/>
                  <a:pt x="258542" y="4595862"/>
                  <a:pt x="251863" y="4592962"/>
                </a:cubicBezTo>
                <a:cubicBezTo>
                  <a:pt x="247103" y="4576265"/>
                  <a:pt x="235119" y="4534559"/>
                  <a:pt x="230138" y="4513049"/>
                </a:cubicBezTo>
                <a:lnTo>
                  <a:pt x="221978" y="4463901"/>
                </a:lnTo>
                <a:cubicBezTo>
                  <a:pt x="220971" y="4452833"/>
                  <a:pt x="219966" y="4441765"/>
                  <a:pt x="218959" y="4430697"/>
                </a:cubicBezTo>
                <a:cubicBezTo>
                  <a:pt x="219211" y="4417629"/>
                  <a:pt x="223365" y="4393610"/>
                  <a:pt x="223492" y="4385495"/>
                </a:cubicBezTo>
                <a:cubicBezTo>
                  <a:pt x="222148" y="4384648"/>
                  <a:pt x="220873" y="4383474"/>
                  <a:pt x="219714" y="4382005"/>
                </a:cubicBezTo>
                <a:lnTo>
                  <a:pt x="215333" y="4369732"/>
                </a:lnTo>
                <a:lnTo>
                  <a:pt x="223429" y="4308087"/>
                </a:lnTo>
                <a:lnTo>
                  <a:pt x="225930" y="4234242"/>
                </a:lnTo>
                <a:lnTo>
                  <a:pt x="229617" y="4222870"/>
                </a:lnTo>
                <a:cubicBezTo>
                  <a:pt x="232866" y="4197247"/>
                  <a:pt x="226048" y="4167037"/>
                  <a:pt x="235897" y="4150202"/>
                </a:cubicBezTo>
                <a:cubicBezTo>
                  <a:pt x="232944" y="4125870"/>
                  <a:pt x="229992" y="4101537"/>
                  <a:pt x="227040" y="4077205"/>
                </a:cubicBezTo>
                <a:cubicBezTo>
                  <a:pt x="242235" y="4078669"/>
                  <a:pt x="233041" y="4050691"/>
                  <a:pt x="234640" y="4041483"/>
                </a:cubicBezTo>
                <a:lnTo>
                  <a:pt x="236720" y="4041112"/>
                </a:lnTo>
                <a:lnTo>
                  <a:pt x="227659" y="3890411"/>
                </a:lnTo>
                <a:lnTo>
                  <a:pt x="216010" y="3867677"/>
                </a:lnTo>
                <a:cubicBezTo>
                  <a:pt x="213290" y="3851293"/>
                  <a:pt x="210569" y="3834910"/>
                  <a:pt x="207849" y="3818526"/>
                </a:cubicBezTo>
                <a:cubicBezTo>
                  <a:pt x="206741" y="3797268"/>
                  <a:pt x="209741" y="3753771"/>
                  <a:pt x="209364" y="3740122"/>
                </a:cubicBezTo>
                <a:cubicBezTo>
                  <a:pt x="208019" y="3739275"/>
                  <a:pt x="206745" y="3738099"/>
                  <a:pt x="205585" y="3736632"/>
                </a:cubicBezTo>
                <a:lnTo>
                  <a:pt x="201205" y="3724359"/>
                </a:lnTo>
                <a:lnTo>
                  <a:pt x="209301" y="3662712"/>
                </a:lnTo>
                <a:lnTo>
                  <a:pt x="210984" y="3613034"/>
                </a:lnTo>
                <a:cubicBezTo>
                  <a:pt x="179832" y="3090937"/>
                  <a:pt x="55434" y="1049860"/>
                  <a:pt x="22392" y="530128"/>
                </a:cubicBezTo>
                <a:lnTo>
                  <a:pt x="12734" y="494640"/>
                </a:lnTo>
                <a:cubicBezTo>
                  <a:pt x="5928" y="487549"/>
                  <a:pt x="7365" y="456177"/>
                  <a:pt x="6150" y="428183"/>
                </a:cubicBezTo>
                <a:cubicBezTo>
                  <a:pt x="4934" y="400189"/>
                  <a:pt x="4651" y="349621"/>
                  <a:pt x="5438" y="326674"/>
                </a:cubicBezTo>
                <a:lnTo>
                  <a:pt x="182" y="307928"/>
                </a:lnTo>
                <a:cubicBezTo>
                  <a:pt x="-1070" y="287304"/>
                  <a:pt x="4511" y="285325"/>
                  <a:pt x="6100" y="261583"/>
                </a:cubicBezTo>
                <a:close/>
              </a:path>
            </a:pathLst>
          </a:custGeom>
        </p:spPr>
      </p:pic>
      <p:sp>
        <p:nvSpPr>
          <p:cNvPr id="2" name="Titre 1">
            <a:extLst>
              <a:ext uri="{FF2B5EF4-FFF2-40B4-BE49-F238E27FC236}">
                <a16:creationId xmlns:a16="http://schemas.microsoft.com/office/drawing/2014/main" id="{75C85DF7-C4F5-2894-8FFB-EF2E99EB7055}"/>
              </a:ext>
            </a:extLst>
          </p:cNvPr>
          <p:cNvSpPr>
            <a:spLocks noGrp="1"/>
          </p:cNvSpPr>
          <p:nvPr>
            <p:ph type="title"/>
          </p:nvPr>
        </p:nvSpPr>
        <p:spPr>
          <a:xfrm>
            <a:off x="4779817" y="783370"/>
            <a:ext cx="6341212" cy="1992486"/>
          </a:xfrm>
        </p:spPr>
        <p:txBody>
          <a:bodyPr>
            <a:normAutofit/>
          </a:bodyPr>
          <a:lstStyle/>
          <a:p>
            <a:pPr>
              <a:lnSpc>
                <a:spcPct val="110000"/>
              </a:lnSpc>
            </a:pPr>
            <a:r>
              <a:rPr lang="fr-FR" sz="5400" b="1" i="0" dirty="0">
                <a:effectLst/>
                <a:latin typeface="Google Sans"/>
              </a:rPr>
              <a:t>Data and </a:t>
            </a:r>
            <a:r>
              <a:rPr lang="fr-FR" sz="5400" b="1" i="0" dirty="0" err="1">
                <a:effectLst/>
                <a:latin typeface="Google Sans"/>
              </a:rPr>
              <a:t>Methodology</a:t>
            </a:r>
            <a:r>
              <a:rPr lang="fr-FR" sz="5400" b="1" i="0" dirty="0">
                <a:effectLst/>
                <a:latin typeface="Google Sans"/>
              </a:rPr>
              <a:t>:</a:t>
            </a:r>
            <a:endParaRPr lang="fr-FR" sz="5400" dirty="0"/>
          </a:p>
        </p:txBody>
      </p:sp>
      <p:sp>
        <p:nvSpPr>
          <p:cNvPr id="32" name="Freeform: Shape 31">
            <a:extLst>
              <a:ext uri="{FF2B5EF4-FFF2-40B4-BE49-F238E27FC236}">
                <a16:creationId xmlns:a16="http://schemas.microsoft.com/office/drawing/2014/main" id="{8D79F6BF-92D2-4F87-A150-D6C0C620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297617" y="5065939"/>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A59CCF97-4240-CCF7-A5DD-D35862EC6CF3}"/>
              </a:ext>
            </a:extLst>
          </p:cNvPr>
          <p:cNvSpPr>
            <a:spLocks noGrp="1"/>
          </p:cNvSpPr>
          <p:nvPr>
            <p:ph idx="1"/>
          </p:nvPr>
        </p:nvSpPr>
        <p:spPr>
          <a:xfrm>
            <a:off x="6602599" y="3324496"/>
            <a:ext cx="4518430" cy="2847703"/>
          </a:xfrm>
        </p:spPr>
        <p:txBody>
          <a:bodyPr>
            <a:normAutofit fontScale="85000" lnSpcReduction="10000"/>
          </a:bodyPr>
          <a:lstStyle/>
          <a:p>
            <a:pPr>
              <a:lnSpc>
                <a:spcPct val="110000"/>
              </a:lnSpc>
              <a:buFont typeface="Arial" panose="020B0604020202020204" pitchFamily="34" charset="0"/>
              <a:buChar char="•"/>
            </a:pPr>
            <a:r>
              <a:rPr lang="en-US" sz="1500" b="1" i="0" dirty="0">
                <a:effectLst/>
                <a:latin typeface="Google Sans"/>
              </a:rPr>
              <a:t>Dataset: We will utilize a dataset from Kaggle containing over 3,000 images of autistic and non-autistic children.</a:t>
            </a:r>
          </a:p>
          <a:p>
            <a:pPr>
              <a:lnSpc>
                <a:spcPct val="110000"/>
              </a:lnSpc>
              <a:buFont typeface="Arial" panose="020B0604020202020204" pitchFamily="34" charset="0"/>
              <a:buChar char="•"/>
            </a:pPr>
            <a:r>
              <a:rPr lang="en-US" sz="1500" b="1" i="0" dirty="0">
                <a:effectLst/>
                <a:latin typeface="Google Sans"/>
              </a:rPr>
              <a:t>Data Split:</a:t>
            </a:r>
          </a:p>
          <a:p>
            <a:pPr marL="742950" lvl="1" indent="-285750">
              <a:lnSpc>
                <a:spcPct val="110000"/>
              </a:lnSpc>
              <a:buFont typeface="Arial" panose="020B0604020202020204" pitchFamily="34" charset="0"/>
              <a:buChar char="•"/>
            </a:pPr>
            <a:r>
              <a:rPr lang="en-US" sz="1500" b="1" i="0" dirty="0">
                <a:effectLst/>
                <a:latin typeface="Google Sans"/>
              </a:rPr>
              <a:t>Training, Testing, and Validation: The dataset comes pre-split, allowing for model evaluation and quality control without relying solely on accuracy.</a:t>
            </a:r>
          </a:p>
          <a:p>
            <a:pPr marL="742950" lvl="1" indent="-285750">
              <a:lnSpc>
                <a:spcPct val="110000"/>
              </a:lnSpc>
              <a:buFont typeface="Arial" panose="020B0604020202020204" pitchFamily="34" charset="0"/>
              <a:buChar char="•"/>
            </a:pPr>
            <a:r>
              <a:rPr lang="en-US" sz="1500" b="1" i="0" dirty="0">
                <a:effectLst/>
                <a:latin typeface="Google Sans"/>
              </a:rPr>
              <a:t>Balanced Distribution: The training data features an equal number of autistic and non-autistic images (1327 each).</a:t>
            </a:r>
          </a:p>
          <a:p>
            <a:pPr marL="742950" lvl="1" indent="-285750">
              <a:lnSpc>
                <a:spcPct val="110000"/>
              </a:lnSpc>
              <a:buFont typeface="Arial" panose="020B0604020202020204" pitchFamily="34" charset="0"/>
              <a:buChar char="•"/>
            </a:pPr>
            <a:r>
              <a:rPr lang="en-US" sz="1500" b="1" i="0" dirty="0">
                <a:effectLst/>
                <a:latin typeface="Google Sans"/>
              </a:rPr>
              <a:t>Consolidated Option: For pre-trained models, the consolidated format offers flexibility in training and testing data allocation.</a:t>
            </a:r>
          </a:p>
          <a:p>
            <a:pPr>
              <a:lnSpc>
                <a:spcPct val="110000"/>
              </a:lnSpc>
            </a:pPr>
            <a:endParaRPr lang="fr-FR" sz="1500" dirty="0"/>
          </a:p>
        </p:txBody>
      </p:sp>
      <p:grpSp>
        <p:nvGrpSpPr>
          <p:cNvPr id="34" name="Group 33">
            <a:extLst>
              <a:ext uri="{FF2B5EF4-FFF2-40B4-BE49-F238E27FC236}">
                <a16:creationId xmlns:a16="http://schemas.microsoft.com/office/drawing/2014/main" id="{8F1E5548-C8F0-448F-A511-7672E204D2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5" name="Group 34">
              <a:extLst>
                <a:ext uri="{FF2B5EF4-FFF2-40B4-BE49-F238E27FC236}">
                  <a16:creationId xmlns:a16="http://schemas.microsoft.com/office/drawing/2014/main" id="{93731FAA-1021-4D9F-87A7-BFEF8B96DB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7" name="Straight Connector 36">
                <a:extLst>
                  <a:ext uri="{FF2B5EF4-FFF2-40B4-BE49-F238E27FC236}">
                    <a16:creationId xmlns:a16="http://schemas.microsoft.com/office/drawing/2014/main" id="{1EAB1D57-5DCE-4A3A-AA8E-14A2877FF7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DBE16E4-EA68-4BE1-AFE6-25A19174D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A73BE96F-9A4D-4AB8-BF6C-94979FCA7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195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820014EA-FA79-436A-9FB9-F3F66E347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orange and blue gradient of digital painting">
            <a:extLst>
              <a:ext uri="{FF2B5EF4-FFF2-40B4-BE49-F238E27FC236}">
                <a16:creationId xmlns:a16="http://schemas.microsoft.com/office/drawing/2014/main" id="{B1E77C00-8871-8348-0E27-089A07C9FE45}"/>
              </a:ext>
            </a:extLst>
          </p:cNvPr>
          <p:cNvPicPr>
            <a:picLocks noChangeAspect="1"/>
          </p:cNvPicPr>
          <p:nvPr/>
        </p:nvPicPr>
        <p:blipFill rotWithShape="1">
          <a:blip r:embed="rId3">
            <a:alphaModFix amt="84000"/>
          </a:blip>
          <a:srcRect t="5935" b="2602"/>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220" y="859221"/>
            <a:ext cx="6858000" cy="5139558"/>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re 1">
            <a:extLst>
              <a:ext uri="{FF2B5EF4-FFF2-40B4-BE49-F238E27FC236}">
                <a16:creationId xmlns:a16="http://schemas.microsoft.com/office/drawing/2014/main" id="{58CEB2CB-0A51-A89D-D3C0-F651D0F5C423}"/>
              </a:ext>
            </a:extLst>
          </p:cNvPr>
          <p:cNvSpPr>
            <a:spLocks noGrp="1"/>
          </p:cNvSpPr>
          <p:nvPr>
            <p:ph type="title"/>
          </p:nvPr>
        </p:nvSpPr>
        <p:spPr>
          <a:xfrm>
            <a:off x="1219200" y="479050"/>
            <a:ext cx="6777540" cy="2173278"/>
          </a:xfrm>
        </p:spPr>
        <p:txBody>
          <a:bodyPr vert="horz" lIns="91440" tIns="45720" rIns="91440" bIns="45720" rtlCol="0" anchor="b">
            <a:normAutofit/>
          </a:bodyPr>
          <a:lstStyle/>
          <a:p>
            <a:pPr>
              <a:lnSpc>
                <a:spcPct val="110000"/>
              </a:lnSpc>
            </a:pPr>
            <a:r>
              <a:rPr lang="en-US" sz="4200" b="1" i="1" kern="1200" dirty="0">
                <a:solidFill>
                  <a:srgbClr val="000000"/>
                </a:solidFill>
                <a:effectLst/>
                <a:highlight>
                  <a:srgbClr val="FFFF00"/>
                </a:highlight>
                <a:latin typeface="+mj-lt"/>
                <a:ea typeface="+mj-ea"/>
                <a:cs typeface="+mj-cs"/>
              </a:rPr>
              <a:t>Continued State of the Art</a:t>
            </a:r>
            <a:br>
              <a:rPr lang="en-US" sz="4200" b="1" i="1" kern="1200" dirty="0">
                <a:solidFill>
                  <a:srgbClr val="000000"/>
                </a:solidFill>
                <a:effectLst/>
                <a:highlight>
                  <a:srgbClr val="FFFF00"/>
                </a:highlight>
                <a:latin typeface="+mj-lt"/>
                <a:ea typeface="+mj-ea"/>
                <a:cs typeface="+mj-cs"/>
              </a:rPr>
            </a:br>
            <a:endParaRPr lang="en-US" sz="4200" i="1" kern="1200" dirty="0">
              <a:solidFill>
                <a:srgbClr val="000000"/>
              </a:solidFill>
              <a:highlight>
                <a:srgbClr val="FFFF00"/>
              </a:highlight>
              <a:latin typeface="+mj-lt"/>
              <a:ea typeface="+mj-ea"/>
              <a:cs typeface="+mj-cs"/>
            </a:endParaRPr>
          </a:p>
        </p:txBody>
      </p:sp>
      <p:grpSp>
        <p:nvGrpSpPr>
          <p:cNvPr id="20" name="Group 19">
            <a:extLst>
              <a:ext uri="{FF2B5EF4-FFF2-40B4-BE49-F238E27FC236}">
                <a16:creationId xmlns:a16="http://schemas.microsoft.com/office/drawing/2014/main" id="{F3833EC7-7DA5-445E-A06F-61263A85ED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1" name="Group 20">
              <a:extLst>
                <a:ext uri="{FF2B5EF4-FFF2-40B4-BE49-F238E27FC236}">
                  <a16:creationId xmlns:a16="http://schemas.microsoft.com/office/drawing/2014/main" id="{D3B20763-0B7D-4F31-A64F-006F366093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3" name="Straight Connector 22">
                <a:extLst>
                  <a:ext uri="{FF2B5EF4-FFF2-40B4-BE49-F238E27FC236}">
                    <a16:creationId xmlns:a16="http://schemas.microsoft.com/office/drawing/2014/main" id="{77051088-813C-4278-AC7C-F116901DB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E20E28-B404-48AB-B511-8EA7D82B2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5C3966B9-56D5-42A7-84B1-CC398508D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510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792252A-CEEC-9202-1465-A39FABED0072}"/>
              </a:ext>
            </a:extLst>
          </p:cNvPr>
          <p:cNvSpPr>
            <a:spLocks noGrp="1"/>
          </p:cNvSpPr>
          <p:nvPr>
            <p:ph type="title"/>
          </p:nvPr>
        </p:nvSpPr>
        <p:spPr>
          <a:xfrm>
            <a:off x="1221476" y="685800"/>
            <a:ext cx="5075906" cy="1896616"/>
          </a:xfrm>
        </p:spPr>
        <p:txBody>
          <a:bodyPr>
            <a:normAutofit/>
          </a:bodyPr>
          <a:lstStyle/>
          <a:p>
            <a:r>
              <a:rPr lang="en-US" sz="3700" b="0" i="0" dirty="0">
                <a:effectLst/>
                <a:latin typeface="Google Sans"/>
              </a:rPr>
              <a:t>Building upon existing facial analysis techniques</a:t>
            </a:r>
            <a:endParaRPr lang="fr-FR" sz="3700" dirty="0"/>
          </a:p>
        </p:txBody>
      </p:sp>
      <p:sp>
        <p:nvSpPr>
          <p:cNvPr id="3" name="Espace réservé du contenu 2">
            <a:extLst>
              <a:ext uri="{FF2B5EF4-FFF2-40B4-BE49-F238E27FC236}">
                <a16:creationId xmlns:a16="http://schemas.microsoft.com/office/drawing/2014/main" id="{8FCD4A25-E2A5-06D2-72F5-927B4EB3E7DA}"/>
              </a:ext>
            </a:extLst>
          </p:cNvPr>
          <p:cNvSpPr>
            <a:spLocks noGrp="1"/>
          </p:cNvSpPr>
          <p:nvPr>
            <p:ph idx="1"/>
          </p:nvPr>
        </p:nvSpPr>
        <p:spPr>
          <a:xfrm>
            <a:off x="1221475" y="2961280"/>
            <a:ext cx="5075905" cy="3210920"/>
          </a:xfrm>
        </p:spPr>
        <p:txBody>
          <a:bodyPr>
            <a:normAutofit/>
          </a:bodyPr>
          <a:lstStyle/>
          <a:p>
            <a:pPr>
              <a:lnSpc>
                <a:spcPct val="110000"/>
              </a:lnSpc>
              <a:buFont typeface="Arial" panose="020B0604020202020204" pitchFamily="34" charset="0"/>
              <a:buChar char="•"/>
            </a:pPr>
            <a:r>
              <a:rPr lang="en-US" sz="1500" b="1" i="0" dirty="0">
                <a:effectLst/>
                <a:latin typeface="Google Sans"/>
              </a:rPr>
              <a:t>Age and Gender Classification:</a:t>
            </a:r>
            <a:r>
              <a:rPr lang="en-US" sz="1500" b="0" i="0" dirty="0">
                <a:effectLst/>
                <a:latin typeface="Google Sans"/>
              </a:rPr>
              <a:t> We leverage research on facial analysis using neural networks, like the work by Wen-Bing </a:t>
            </a:r>
            <a:r>
              <a:rPr lang="en-US" sz="1500" b="0" i="0" dirty="0" err="1">
                <a:effectLst/>
                <a:latin typeface="Google Sans"/>
              </a:rPr>
              <a:t>Horng</a:t>
            </a:r>
            <a:r>
              <a:rPr lang="en-US" sz="1500" b="0" i="0" dirty="0">
                <a:effectLst/>
                <a:latin typeface="Google Sans"/>
              </a:rPr>
              <a:t> et al. who achieved promising results (around 90%) in classifying age groups using geometric and wrinkle features.</a:t>
            </a:r>
          </a:p>
          <a:p>
            <a:pPr>
              <a:lnSpc>
                <a:spcPct val="110000"/>
              </a:lnSpc>
              <a:buFont typeface="Arial" panose="020B0604020202020204" pitchFamily="34" charset="0"/>
              <a:buChar char="•"/>
            </a:pPr>
            <a:r>
              <a:rPr lang="en-US" sz="1500" b="1" i="0" dirty="0">
                <a:effectLst/>
                <a:latin typeface="Google Sans"/>
              </a:rPr>
              <a:t>Real-Life Image Analysis:</a:t>
            </a:r>
            <a:r>
              <a:rPr lang="en-US" sz="1500" b="0" i="0" dirty="0">
                <a:effectLst/>
                <a:latin typeface="Google Sans"/>
              </a:rPr>
              <a:t> Similar to </a:t>
            </a:r>
            <a:r>
              <a:rPr lang="en-US" sz="1500" b="0" i="0" dirty="0" err="1">
                <a:effectLst/>
                <a:latin typeface="Google Sans"/>
              </a:rPr>
              <a:t>Caifeng</a:t>
            </a:r>
            <a:r>
              <a:rPr lang="en-US" sz="1500" b="0" i="0" dirty="0">
                <a:effectLst/>
                <a:latin typeface="Google Sans"/>
              </a:rPr>
              <a:t> Shan et al.'s study (achieving 94.81% accuracy for gender classification), we utilize real-life images in our dataset, acknowledging the limitations of prior studies that relied on controlled environments</a:t>
            </a:r>
          </a:p>
          <a:p>
            <a:pPr>
              <a:lnSpc>
                <a:spcPct val="110000"/>
              </a:lnSpc>
            </a:pPr>
            <a:endParaRPr lang="fr-FR" sz="1500" dirty="0"/>
          </a:p>
        </p:txBody>
      </p:sp>
      <p:sp>
        <p:nvSpPr>
          <p:cNvPr id="28" name="Freeform: Shape 27">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Magnifying glass showing decling performance">
            <a:extLst>
              <a:ext uri="{FF2B5EF4-FFF2-40B4-BE49-F238E27FC236}">
                <a16:creationId xmlns:a16="http://schemas.microsoft.com/office/drawing/2014/main" id="{B53F4529-2A08-C969-3C78-0FE7F1F06A1E}"/>
              </a:ext>
            </a:extLst>
          </p:cNvPr>
          <p:cNvPicPr>
            <a:picLocks noChangeAspect="1"/>
          </p:cNvPicPr>
          <p:nvPr/>
        </p:nvPicPr>
        <p:blipFill rotWithShape="1">
          <a:blip r:embed="rId3">
            <a:alphaModFix amt="81000"/>
          </a:blip>
          <a:srcRect l="7393" r="40330" b="-1"/>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32" name="Freeform: Shape 31">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33">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5" name="Group 34">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7" name="Straight Connector 36">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39">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93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7C4707-9C68-44ED-A6DE-88FF7A50F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9060A4-9EDF-4FB5-87A8-A9FC83E4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663" y="217714"/>
            <a:ext cx="6968018"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937A4B0-1638-4AFA-91A5-60F8BB498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64" y="379444"/>
            <a:ext cx="6678117" cy="6490996"/>
          </a:xfrm>
          <a:custGeom>
            <a:avLst/>
            <a:gdLst>
              <a:gd name="connsiteX0" fmla="*/ 6004504 w 6647705"/>
              <a:gd name="connsiteY0" fmla="*/ 217 h 6461436"/>
              <a:gd name="connsiteX1" fmla="*/ 6043316 w 6647705"/>
              <a:gd name="connsiteY1" fmla="*/ 21512 h 6461436"/>
              <a:gd name="connsiteX2" fmla="*/ 6200652 w 6647705"/>
              <a:gd name="connsiteY2" fmla="*/ 1719217 h 6461436"/>
              <a:gd name="connsiteX3" fmla="*/ 6206825 w 6647705"/>
              <a:gd name="connsiteY3" fmla="*/ 1785827 h 6461436"/>
              <a:gd name="connsiteX4" fmla="*/ 6221227 w 6647705"/>
              <a:gd name="connsiteY4" fmla="*/ 1822016 h 6461436"/>
              <a:gd name="connsiteX5" fmla="*/ 6237305 w 6647705"/>
              <a:gd name="connsiteY5" fmla="*/ 1858891 h 6461436"/>
              <a:gd name="connsiteX6" fmla="*/ 6245339 w 6647705"/>
              <a:gd name="connsiteY6" fmla="*/ 2011010 h 6461436"/>
              <a:gd name="connsiteX7" fmla="*/ 6243065 w 6647705"/>
              <a:gd name="connsiteY7" fmla="*/ 2066060 h 6461436"/>
              <a:gd name="connsiteX8" fmla="*/ 6238739 w 6647705"/>
              <a:gd name="connsiteY8" fmla="*/ 2104210 h 6461436"/>
              <a:gd name="connsiteX9" fmla="*/ 6237021 w 6647705"/>
              <a:gd name="connsiteY9" fmla="*/ 2111648 h 6461436"/>
              <a:gd name="connsiteX10" fmla="*/ 6259718 w 6647705"/>
              <a:gd name="connsiteY10" fmla="*/ 2356556 h 6461436"/>
              <a:gd name="connsiteX11" fmla="*/ 6264060 w 6647705"/>
              <a:gd name="connsiteY11" fmla="*/ 2374375 h 6461436"/>
              <a:gd name="connsiteX12" fmla="*/ 6267041 w 6647705"/>
              <a:gd name="connsiteY12" fmla="*/ 2435573 h 6461436"/>
              <a:gd name="connsiteX13" fmla="*/ 6271496 w 6647705"/>
              <a:gd name="connsiteY13" fmla="*/ 2444087 h 6461436"/>
              <a:gd name="connsiteX14" fmla="*/ 6647705 w 6647705"/>
              <a:gd name="connsiteY14" fmla="*/ 6461436 h 6461436"/>
              <a:gd name="connsiteX15" fmla="*/ 545408 w 6647705"/>
              <a:gd name="connsiteY15" fmla="*/ 6461436 h 6461436"/>
              <a:gd name="connsiteX16" fmla="*/ 544170 w 6647705"/>
              <a:gd name="connsiteY16" fmla="*/ 6448085 h 6461436"/>
              <a:gd name="connsiteX17" fmla="*/ 533573 w 6647705"/>
              <a:gd name="connsiteY17" fmla="*/ 6434067 h 6461436"/>
              <a:gd name="connsiteX18" fmla="*/ 522439 w 6647705"/>
              <a:gd name="connsiteY18" fmla="*/ 6388375 h 6461436"/>
              <a:gd name="connsiteX19" fmla="*/ 518228 w 6647705"/>
              <a:gd name="connsiteY19" fmla="*/ 6357352 h 6461436"/>
              <a:gd name="connsiteX20" fmla="*/ 518072 w 6647705"/>
              <a:gd name="connsiteY20" fmla="*/ 6352810 h 6461436"/>
              <a:gd name="connsiteX21" fmla="*/ 523971 w 6647705"/>
              <a:gd name="connsiteY21" fmla="*/ 6314577 h 6461436"/>
              <a:gd name="connsiteX22" fmla="*/ 518934 w 6647705"/>
              <a:gd name="connsiteY22" fmla="*/ 6311532 h 6461436"/>
              <a:gd name="connsiteX23" fmla="*/ 513042 w 6647705"/>
              <a:gd name="connsiteY23" fmla="*/ 6300271 h 6461436"/>
              <a:gd name="connsiteX24" fmla="*/ 517740 w 6647705"/>
              <a:gd name="connsiteY24" fmla="*/ 6289716 h 6461436"/>
              <a:gd name="connsiteX25" fmla="*/ 523418 w 6647705"/>
              <a:gd name="connsiteY25" fmla="*/ 6241814 h 6461436"/>
              <a:gd name="connsiteX26" fmla="*/ 523922 w 6647705"/>
              <a:gd name="connsiteY26" fmla="*/ 6229603 h 6461436"/>
              <a:gd name="connsiteX27" fmla="*/ 67 w 6647705"/>
              <a:gd name="connsiteY27" fmla="*/ 577048 h 6461436"/>
              <a:gd name="connsiteX28" fmla="*/ 34408 w 6647705"/>
              <a:gd name="connsiteY28" fmla="*/ 548975 h 6461436"/>
              <a:gd name="connsiteX29" fmla="*/ 6004504 w 6647705"/>
              <a:gd name="connsiteY29" fmla="*/ 217 h 646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4AD2BFB8-F65B-3B2D-ABCD-DC14760E962E}"/>
              </a:ext>
            </a:extLst>
          </p:cNvPr>
          <p:cNvPicPr>
            <a:picLocks noChangeAspect="1"/>
          </p:cNvPicPr>
          <p:nvPr/>
        </p:nvPicPr>
        <p:blipFill rotWithShape="1">
          <a:blip r:embed="rId3">
            <a:alphaModFix amt="84000"/>
          </a:blip>
          <a:srcRect l="36727" r="-1" b="-1"/>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re 1">
            <a:extLst>
              <a:ext uri="{FF2B5EF4-FFF2-40B4-BE49-F238E27FC236}">
                <a16:creationId xmlns:a16="http://schemas.microsoft.com/office/drawing/2014/main" id="{2130BF6D-7B5D-59D3-F882-3270E8957059}"/>
              </a:ext>
            </a:extLst>
          </p:cNvPr>
          <p:cNvSpPr>
            <a:spLocks noGrp="1"/>
          </p:cNvSpPr>
          <p:nvPr>
            <p:ph type="title"/>
          </p:nvPr>
        </p:nvSpPr>
        <p:spPr>
          <a:xfrm>
            <a:off x="5933208" y="681036"/>
            <a:ext cx="5572992" cy="1916505"/>
          </a:xfrm>
        </p:spPr>
        <p:txBody>
          <a:bodyPr>
            <a:normAutofit/>
          </a:bodyPr>
          <a:lstStyle/>
          <a:p>
            <a:r>
              <a:rPr lang="fr-FR" b="0" i="0" err="1">
                <a:effectLst/>
                <a:latin typeface="Google Sans"/>
              </a:rPr>
              <a:t>Applying</a:t>
            </a:r>
            <a:r>
              <a:rPr lang="fr-FR" b="0" i="0">
                <a:effectLst/>
                <a:latin typeface="Google Sans"/>
              </a:rPr>
              <a:t> Techniques to </a:t>
            </a:r>
            <a:r>
              <a:rPr lang="fr-FR" b="0" i="0" err="1">
                <a:effectLst/>
                <a:latin typeface="Google Sans"/>
              </a:rPr>
              <a:t>Autism</a:t>
            </a:r>
            <a:r>
              <a:rPr lang="fr-FR" b="0" i="0">
                <a:effectLst/>
                <a:latin typeface="Google Sans"/>
              </a:rPr>
              <a:t> Classification:</a:t>
            </a:r>
            <a:endParaRPr lang="fr-FR" dirty="0"/>
          </a:p>
        </p:txBody>
      </p:sp>
      <p:sp>
        <p:nvSpPr>
          <p:cNvPr id="15" name="Freeform: Shape 14">
            <a:extLst>
              <a:ext uri="{FF2B5EF4-FFF2-40B4-BE49-F238E27FC236}">
                <a16:creationId xmlns:a16="http://schemas.microsoft.com/office/drawing/2014/main" id="{60376AD7-5814-4A2B-B3FC-395355E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830335">
            <a:off x="463402" y="118600"/>
            <a:ext cx="444795" cy="1868387"/>
          </a:xfrm>
          <a:custGeom>
            <a:avLst/>
            <a:gdLst>
              <a:gd name="connsiteX0" fmla="*/ 0 w 444795"/>
              <a:gd name="connsiteY0" fmla="*/ 78388 h 1868387"/>
              <a:gd name="connsiteX1" fmla="*/ 39454 w 444795"/>
              <a:gd name="connsiteY1" fmla="*/ 66552 h 1868387"/>
              <a:gd name="connsiteX2" fmla="*/ 139617 w 444795"/>
              <a:gd name="connsiteY2" fmla="*/ 42263 h 1868387"/>
              <a:gd name="connsiteX3" fmla="*/ 193778 w 444795"/>
              <a:gd name="connsiteY3" fmla="*/ 51160 h 1868387"/>
              <a:gd name="connsiteX4" fmla="*/ 261389 w 444795"/>
              <a:gd name="connsiteY4" fmla="*/ 36852 h 1868387"/>
              <a:gd name="connsiteX5" fmla="*/ 274876 w 444795"/>
              <a:gd name="connsiteY5" fmla="*/ 37840 h 1868387"/>
              <a:gd name="connsiteX6" fmla="*/ 280032 w 444795"/>
              <a:gd name="connsiteY6" fmla="*/ 48921 h 1868387"/>
              <a:gd name="connsiteX7" fmla="*/ 284781 w 444795"/>
              <a:gd name="connsiteY7" fmla="*/ 50980 h 1868387"/>
              <a:gd name="connsiteX8" fmla="*/ 300007 w 444795"/>
              <a:gd name="connsiteY8" fmla="*/ 37078 h 1868387"/>
              <a:gd name="connsiteX9" fmla="*/ 375999 w 444795"/>
              <a:gd name="connsiteY9" fmla="*/ 45281 h 1868387"/>
              <a:gd name="connsiteX10" fmla="*/ 417584 w 444795"/>
              <a:gd name="connsiteY10" fmla="*/ 9727 h 1868387"/>
              <a:gd name="connsiteX11" fmla="*/ 444795 w 444795"/>
              <a:gd name="connsiteY11" fmla="*/ 0 h 1868387"/>
              <a:gd name="connsiteX12" fmla="*/ 444795 w 444795"/>
              <a:gd name="connsiteY12" fmla="*/ 1864840 h 1868387"/>
              <a:gd name="connsiteX13" fmla="*/ 430079 w 444795"/>
              <a:gd name="connsiteY13" fmla="*/ 1860813 h 1868387"/>
              <a:gd name="connsiteX14" fmla="*/ 383783 w 444795"/>
              <a:gd name="connsiteY14" fmla="*/ 1862444 h 1868387"/>
              <a:gd name="connsiteX15" fmla="*/ 370358 w 444795"/>
              <a:gd name="connsiteY15" fmla="*/ 1868387 h 1868387"/>
              <a:gd name="connsiteX16" fmla="*/ 336658 w 444795"/>
              <a:gd name="connsiteY16" fmla="*/ 1868387 h 1868387"/>
              <a:gd name="connsiteX17" fmla="*/ 306546 w 444795"/>
              <a:gd name="connsiteY17" fmla="*/ 1858526 h 1868387"/>
              <a:gd name="connsiteX18" fmla="*/ 236457 w 444795"/>
              <a:gd name="connsiteY18" fmla="*/ 1847671 h 1868387"/>
              <a:gd name="connsiteX19" fmla="*/ 205722 w 444795"/>
              <a:gd name="connsiteY19" fmla="*/ 1841430 h 1868387"/>
              <a:gd name="connsiteX20" fmla="*/ 181807 w 444795"/>
              <a:gd name="connsiteY20" fmla="*/ 1823771 h 1868387"/>
              <a:gd name="connsiteX21" fmla="*/ 178439 w 444795"/>
              <a:gd name="connsiteY21" fmla="*/ 1808957 h 1868387"/>
              <a:gd name="connsiteX22" fmla="*/ 161935 w 444795"/>
              <a:gd name="connsiteY22" fmla="*/ 1803551 h 1868387"/>
              <a:gd name="connsiteX23" fmla="*/ 158071 w 444795"/>
              <a:gd name="connsiteY23" fmla="*/ 1799541 h 1868387"/>
              <a:gd name="connsiteX24" fmla="*/ 135376 w 444795"/>
              <a:gd name="connsiteY24" fmla="*/ 1779136 h 1868387"/>
              <a:gd name="connsiteX25" fmla="*/ 132952 w 444795"/>
              <a:gd name="connsiteY25" fmla="*/ 1786380 h 1868387"/>
              <a:gd name="connsiteX26" fmla="*/ 0 w 444795"/>
              <a:gd name="connsiteY26" fmla="*/ 1663146 h 18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4795" h="1868387">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B0A254E1-3E25-3A54-B561-F9157645C3F7}"/>
              </a:ext>
            </a:extLst>
          </p:cNvPr>
          <p:cNvSpPr>
            <a:spLocks noGrp="1"/>
          </p:cNvSpPr>
          <p:nvPr>
            <p:ph idx="1"/>
          </p:nvPr>
        </p:nvSpPr>
        <p:spPr>
          <a:xfrm>
            <a:off x="7791796" y="3060862"/>
            <a:ext cx="3447012" cy="3116101"/>
          </a:xfrm>
        </p:spPr>
        <p:txBody>
          <a:bodyPr>
            <a:normAutofit/>
          </a:bodyPr>
          <a:lstStyle/>
          <a:p>
            <a:pPr>
              <a:lnSpc>
                <a:spcPct val="110000"/>
              </a:lnSpc>
            </a:pPr>
            <a:r>
              <a:rPr lang="en-US" sz="1400" b="1" i="0" dirty="0">
                <a:effectLst/>
                <a:latin typeface="Google Sans"/>
              </a:rPr>
              <a:t>Brain Imaging vs. Facial Recognition:</a:t>
            </a:r>
            <a:r>
              <a:rPr lang="en-US" sz="1400" b="0" i="0" dirty="0">
                <a:effectLst/>
                <a:latin typeface="Google Sans"/>
              </a:rPr>
              <a:t> We contrast existing methods, like the study by </a:t>
            </a:r>
            <a:r>
              <a:rPr lang="en-US" sz="1400" b="0" i="0" dirty="0" err="1">
                <a:effectLst/>
                <a:latin typeface="Google Sans"/>
              </a:rPr>
              <a:t>Auman</a:t>
            </a:r>
            <a:r>
              <a:rPr lang="en-US" sz="1400" b="0" i="0" dirty="0">
                <a:effectLst/>
                <a:latin typeface="Google Sans"/>
              </a:rPr>
              <a:t> El-Baz et al. that analyzes brain scans for autism classification, with our proposed approach. While their method achieved success, it required expensive brain scans and is limited to deceased individuals. Our system aims for similar accuracy (around 94.64%) using readily available facial images, offering a non-invasive and potentially more cost-effective alternative</a:t>
            </a:r>
            <a:endParaRPr lang="fr-FR" sz="1400" dirty="0"/>
          </a:p>
        </p:txBody>
      </p:sp>
      <p:grpSp>
        <p:nvGrpSpPr>
          <p:cNvPr id="17" name="Group 16">
            <a:extLst>
              <a:ext uri="{FF2B5EF4-FFF2-40B4-BE49-F238E27FC236}">
                <a16:creationId xmlns:a16="http://schemas.microsoft.com/office/drawing/2014/main" id="{D2D2835C-DDE9-4332-9476-94B711F053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37647015-EE9A-4F89-A88A-DC5786E663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CB275C9D-23AD-4120-B860-4A6498810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793833-C4D8-475A-86F4-45B2FFCF4F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CBDF05EB-F6AC-4339-BC6E-8D6527685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081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4" name="Rectangle 33">
            <a:extLst>
              <a:ext uri="{FF2B5EF4-FFF2-40B4-BE49-F238E27FC236}">
                <a16:creationId xmlns:a16="http://schemas.microsoft.com/office/drawing/2014/main" id="{1A0980D0-C2CB-4F0C-833C-1B6483572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6287B8-D771-4102-A547-95F1D484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481674" y="478435"/>
            <a:ext cx="7411319" cy="561210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02B3F3D7-F61A-47E5-9E6D-4718104A5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5313971" y="-448352"/>
            <a:ext cx="5762562" cy="7461412"/>
          </a:xfrm>
          <a:custGeom>
            <a:avLst/>
            <a:gdLst>
              <a:gd name="connsiteX0" fmla="*/ 51 w 5747715"/>
              <a:gd name="connsiteY0" fmla="*/ 7156095 h 7476434"/>
              <a:gd name="connsiteX1" fmla="*/ 372468 w 5747715"/>
              <a:gd name="connsiteY1" fmla="*/ 49980 h 7476434"/>
              <a:gd name="connsiteX2" fmla="*/ 428298 w 5747715"/>
              <a:gd name="connsiteY2" fmla="*/ 36 h 7476434"/>
              <a:gd name="connsiteX3" fmla="*/ 1260896 w 5747715"/>
              <a:gd name="connsiteY3" fmla="*/ 43670 h 7476434"/>
              <a:gd name="connsiteX4" fmla="*/ 1260903 w 5747715"/>
              <a:gd name="connsiteY4" fmla="*/ 43667 h 7476434"/>
              <a:gd name="connsiteX5" fmla="*/ 5703188 w 5747715"/>
              <a:gd name="connsiteY5" fmla="*/ 276477 h 7476434"/>
              <a:gd name="connsiteX6" fmla="*/ 5731744 w 5747715"/>
              <a:gd name="connsiteY6" fmla="*/ 290068 h 7476434"/>
              <a:gd name="connsiteX7" fmla="*/ 5737944 w 5747715"/>
              <a:gd name="connsiteY7" fmla="*/ 307379 h 7476434"/>
              <a:gd name="connsiteX8" fmla="*/ 5747715 w 5747715"/>
              <a:gd name="connsiteY8" fmla="*/ 310316 h 7476434"/>
              <a:gd name="connsiteX9" fmla="*/ 5742359 w 5747715"/>
              <a:gd name="connsiteY9" fmla="*/ 368088 h 7476434"/>
              <a:gd name="connsiteX10" fmla="*/ 5729800 w 5747715"/>
              <a:gd name="connsiteY10" fmla="*/ 582441 h 7476434"/>
              <a:gd name="connsiteX11" fmla="*/ 5729763 w 5747715"/>
              <a:gd name="connsiteY11" fmla="*/ 583226 h 7476434"/>
              <a:gd name="connsiteX12" fmla="*/ 5703604 w 5747715"/>
              <a:gd name="connsiteY12" fmla="*/ 1111310 h 7476434"/>
              <a:gd name="connsiteX13" fmla="*/ 5701408 w 5747715"/>
              <a:gd name="connsiteY13" fmla="*/ 1154921 h 7476434"/>
              <a:gd name="connsiteX14" fmla="*/ 5702723 w 5747715"/>
              <a:gd name="connsiteY14" fmla="*/ 1160573 h 7476434"/>
              <a:gd name="connsiteX15" fmla="*/ 5704569 w 5747715"/>
              <a:gd name="connsiteY15" fmla="*/ 1189001 h 7476434"/>
              <a:gd name="connsiteX16" fmla="*/ 5698571 w 5747715"/>
              <a:gd name="connsiteY16" fmla="*/ 1305093 h 7476434"/>
              <a:gd name="connsiteX17" fmla="*/ 5698439 w 5747715"/>
              <a:gd name="connsiteY17" fmla="*/ 1373782 h 7476434"/>
              <a:gd name="connsiteX18" fmla="*/ 5703819 w 5747715"/>
              <a:gd name="connsiteY18" fmla="*/ 1398663 h 7476434"/>
              <a:gd name="connsiteX19" fmla="*/ 5705163 w 5747715"/>
              <a:gd name="connsiteY19" fmla="*/ 1564478 h 7476434"/>
              <a:gd name="connsiteX20" fmla="*/ 5698497 w 5747715"/>
              <a:gd name="connsiteY20" fmla="*/ 1620768 h 7476434"/>
              <a:gd name="connsiteX21" fmla="*/ 5682815 w 5747715"/>
              <a:gd name="connsiteY21" fmla="*/ 1736849 h 7476434"/>
              <a:gd name="connsiteX22" fmla="*/ 5683823 w 5747715"/>
              <a:gd name="connsiteY22" fmla="*/ 1825831 h 7476434"/>
              <a:gd name="connsiteX23" fmla="*/ 5677720 w 5747715"/>
              <a:gd name="connsiteY23" fmla="*/ 1838743 h 7476434"/>
              <a:gd name="connsiteX24" fmla="*/ 5671230 w 5747715"/>
              <a:gd name="connsiteY24" fmla="*/ 1885441 h 7476434"/>
              <a:gd name="connsiteX25" fmla="*/ 5662929 w 5747715"/>
              <a:gd name="connsiteY25" fmla="*/ 1912918 h 7476434"/>
              <a:gd name="connsiteX26" fmla="*/ 5658020 w 5747715"/>
              <a:gd name="connsiteY26" fmla="*/ 2008900 h 7476434"/>
              <a:gd name="connsiteX27" fmla="*/ 5650780 w 5747715"/>
              <a:gd name="connsiteY27" fmla="*/ 2149876 h 7476434"/>
              <a:gd name="connsiteX28" fmla="*/ 5651025 w 5747715"/>
              <a:gd name="connsiteY28" fmla="*/ 2150933 h 7476434"/>
              <a:gd name="connsiteX29" fmla="*/ 5652871 w 5747715"/>
              <a:gd name="connsiteY29" fmla="*/ 2179360 h 7476434"/>
              <a:gd name="connsiteX30" fmla="*/ 5646872 w 5747715"/>
              <a:gd name="connsiteY30" fmla="*/ 2295452 h 7476434"/>
              <a:gd name="connsiteX31" fmla="*/ 5646741 w 5747715"/>
              <a:gd name="connsiteY31" fmla="*/ 2364141 h 7476434"/>
              <a:gd name="connsiteX32" fmla="*/ 5657938 w 5747715"/>
              <a:gd name="connsiteY32" fmla="*/ 2389009 h 7476434"/>
              <a:gd name="connsiteX33" fmla="*/ 5533444 w 5747715"/>
              <a:gd name="connsiteY33" fmla="*/ 4422183 h 7476434"/>
              <a:gd name="connsiteX34" fmla="*/ 5526370 w 5747715"/>
              <a:gd name="connsiteY34" fmla="*/ 4537395 h 7476434"/>
              <a:gd name="connsiteX35" fmla="*/ 5503188 w 5747715"/>
              <a:gd name="connsiteY35" fmla="*/ 4975984 h 7476434"/>
              <a:gd name="connsiteX36" fmla="*/ 5369324 w 5747715"/>
              <a:gd name="connsiteY36" fmla="*/ 7437603 h 7476434"/>
              <a:gd name="connsiteX37" fmla="*/ 5325855 w 5747715"/>
              <a:gd name="connsiteY37" fmla="*/ 7476382 h 7476434"/>
              <a:gd name="connsiteX38" fmla="*/ 4493251 w 5747715"/>
              <a:gd name="connsiteY38" fmla="*/ 7432748 h 7476434"/>
              <a:gd name="connsiteX39" fmla="*/ 4493249 w 5747715"/>
              <a:gd name="connsiteY39" fmla="*/ 7432748 h 7476434"/>
              <a:gd name="connsiteX40" fmla="*/ 39226 w 5747715"/>
              <a:gd name="connsiteY40" fmla="*/ 7199323 h 7476434"/>
              <a:gd name="connsiteX41" fmla="*/ 28872 w 5747715"/>
              <a:gd name="connsiteY41" fmla="*/ 7194396 h 7476434"/>
              <a:gd name="connsiteX42" fmla="*/ 23220 w 5747715"/>
              <a:gd name="connsiteY42" fmla="*/ 7194103 h 7476434"/>
              <a:gd name="connsiteX43" fmla="*/ 23354 w 5747715"/>
              <a:gd name="connsiteY43" fmla="*/ 7191771 h 7476434"/>
              <a:gd name="connsiteX44" fmla="*/ 10670 w 5747715"/>
              <a:gd name="connsiteY44" fmla="*/ 7185736 h 7476434"/>
              <a:gd name="connsiteX45" fmla="*/ 51 w 5747715"/>
              <a:gd name="connsiteY45" fmla="*/ 7156095 h 747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47715" h="7476434">
                <a:moveTo>
                  <a:pt x="51" y="7156095"/>
                </a:moveTo>
                <a:cubicBezTo>
                  <a:pt x="124190" y="4787390"/>
                  <a:pt x="248330" y="2418685"/>
                  <a:pt x="372468" y="49980"/>
                </a:cubicBezTo>
                <a:cubicBezTo>
                  <a:pt x="373654" y="27351"/>
                  <a:pt x="405522" y="-1158"/>
                  <a:pt x="428298" y="36"/>
                </a:cubicBezTo>
                <a:lnTo>
                  <a:pt x="1260896" y="43670"/>
                </a:lnTo>
                <a:lnTo>
                  <a:pt x="1260903" y="43667"/>
                </a:lnTo>
                <a:lnTo>
                  <a:pt x="5703188" y="276477"/>
                </a:lnTo>
                <a:cubicBezTo>
                  <a:pt x="5714585" y="277107"/>
                  <a:pt x="5724660" y="282250"/>
                  <a:pt x="5731744" y="290068"/>
                </a:cubicBezTo>
                <a:lnTo>
                  <a:pt x="5737944" y="307379"/>
                </a:lnTo>
                <a:lnTo>
                  <a:pt x="5747715" y="310316"/>
                </a:lnTo>
                <a:cubicBezTo>
                  <a:pt x="5746977" y="322786"/>
                  <a:pt x="5743096" y="355617"/>
                  <a:pt x="5742359" y="368088"/>
                </a:cubicBezTo>
                <a:lnTo>
                  <a:pt x="5729800" y="582441"/>
                </a:lnTo>
                <a:lnTo>
                  <a:pt x="5729763" y="583226"/>
                </a:lnTo>
                <a:cubicBezTo>
                  <a:pt x="5722428" y="733989"/>
                  <a:pt x="5713606" y="911960"/>
                  <a:pt x="5703604" y="1111310"/>
                </a:cubicBezTo>
                <a:lnTo>
                  <a:pt x="5701408" y="1154921"/>
                </a:lnTo>
                <a:lnTo>
                  <a:pt x="5702723" y="1160573"/>
                </a:lnTo>
                <a:cubicBezTo>
                  <a:pt x="5703803" y="1166988"/>
                  <a:pt x="5704640" y="1175774"/>
                  <a:pt x="5704569" y="1189001"/>
                </a:cubicBezTo>
                <a:cubicBezTo>
                  <a:pt x="5691019" y="1221169"/>
                  <a:pt x="5716594" y="1265177"/>
                  <a:pt x="5698571" y="1305093"/>
                </a:cubicBezTo>
                <a:cubicBezTo>
                  <a:pt x="5693911" y="1319772"/>
                  <a:pt x="5691545" y="1365200"/>
                  <a:pt x="5698439" y="1373782"/>
                </a:cubicBezTo>
                <a:cubicBezTo>
                  <a:pt x="5699458" y="1383251"/>
                  <a:pt x="5696136" y="1394305"/>
                  <a:pt x="5703819" y="1398663"/>
                </a:cubicBezTo>
                <a:cubicBezTo>
                  <a:pt x="5704940" y="1430445"/>
                  <a:pt x="5706050" y="1527461"/>
                  <a:pt x="5705163" y="1564478"/>
                </a:cubicBezTo>
                <a:cubicBezTo>
                  <a:pt x="5704796" y="1577686"/>
                  <a:pt x="5698864" y="1607559"/>
                  <a:pt x="5698497" y="1620768"/>
                </a:cubicBezTo>
                <a:cubicBezTo>
                  <a:pt x="5692571" y="1683165"/>
                  <a:pt x="5688920" y="1698353"/>
                  <a:pt x="5682815" y="1736849"/>
                </a:cubicBezTo>
                <a:cubicBezTo>
                  <a:pt x="5683151" y="1766510"/>
                  <a:pt x="5683487" y="1796170"/>
                  <a:pt x="5683823" y="1825831"/>
                </a:cubicBezTo>
                <a:lnTo>
                  <a:pt x="5677720" y="1838743"/>
                </a:lnTo>
                <a:cubicBezTo>
                  <a:pt x="5673913" y="1853643"/>
                  <a:pt x="5672993" y="1870248"/>
                  <a:pt x="5671230" y="1885441"/>
                </a:cubicBezTo>
                <a:lnTo>
                  <a:pt x="5662929" y="1912918"/>
                </a:lnTo>
                <a:lnTo>
                  <a:pt x="5658020" y="2008900"/>
                </a:lnTo>
                <a:lnTo>
                  <a:pt x="5650780" y="2149876"/>
                </a:lnTo>
                <a:lnTo>
                  <a:pt x="5651025" y="2150933"/>
                </a:lnTo>
                <a:cubicBezTo>
                  <a:pt x="5652105" y="2157348"/>
                  <a:pt x="5652942" y="2166133"/>
                  <a:pt x="5652871" y="2179360"/>
                </a:cubicBezTo>
                <a:cubicBezTo>
                  <a:pt x="5639321" y="2211528"/>
                  <a:pt x="5664896" y="2255536"/>
                  <a:pt x="5646872" y="2295452"/>
                </a:cubicBezTo>
                <a:cubicBezTo>
                  <a:pt x="5642213" y="2310133"/>
                  <a:pt x="5639848" y="2355559"/>
                  <a:pt x="5646741" y="2364141"/>
                </a:cubicBezTo>
                <a:cubicBezTo>
                  <a:pt x="5647760" y="2373611"/>
                  <a:pt x="5650256" y="2384651"/>
                  <a:pt x="5657938" y="2389009"/>
                </a:cubicBezTo>
                <a:cubicBezTo>
                  <a:pt x="5636135" y="2742946"/>
                  <a:pt x="5586710" y="3553874"/>
                  <a:pt x="5533444" y="4422183"/>
                </a:cubicBezTo>
                <a:lnTo>
                  <a:pt x="5526370" y="4537395"/>
                </a:lnTo>
                <a:lnTo>
                  <a:pt x="5503188" y="4975984"/>
                </a:lnTo>
                <a:cubicBezTo>
                  <a:pt x="5446496" y="6045372"/>
                  <a:pt x="5395355" y="6990311"/>
                  <a:pt x="5369324" y="7437603"/>
                </a:cubicBezTo>
                <a:cubicBezTo>
                  <a:pt x="5368009" y="7460204"/>
                  <a:pt x="5348609" y="7477516"/>
                  <a:pt x="5325855" y="7476382"/>
                </a:cubicBezTo>
                <a:lnTo>
                  <a:pt x="4493251" y="7432748"/>
                </a:lnTo>
                <a:lnTo>
                  <a:pt x="4493249" y="7432748"/>
                </a:lnTo>
                <a:lnTo>
                  <a:pt x="39226" y="7199323"/>
                </a:lnTo>
                <a:lnTo>
                  <a:pt x="28872" y="7194396"/>
                </a:lnTo>
                <a:lnTo>
                  <a:pt x="23220" y="7194103"/>
                </a:lnTo>
                <a:lnTo>
                  <a:pt x="23354" y="7191771"/>
                </a:lnTo>
                <a:lnTo>
                  <a:pt x="10670" y="7185736"/>
                </a:lnTo>
                <a:cubicBezTo>
                  <a:pt x="3585" y="7177918"/>
                  <a:pt x="-510" y="7167425"/>
                  <a:pt x="51" y="715609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 6">
            <a:extLst>
              <a:ext uri="{FF2B5EF4-FFF2-40B4-BE49-F238E27FC236}">
                <a16:creationId xmlns:a16="http://schemas.microsoft.com/office/drawing/2014/main" id="{B01A120D-78DC-015D-3E61-AA6A282DDE07}"/>
              </a:ext>
            </a:extLst>
          </p:cNvPr>
          <p:cNvPicPr>
            <a:picLocks noChangeAspect="1"/>
          </p:cNvPicPr>
          <p:nvPr/>
        </p:nvPicPr>
        <p:blipFill>
          <a:blip r:embed="rId2"/>
          <a:stretch>
            <a:fillRect/>
          </a:stretch>
        </p:blipFill>
        <p:spPr>
          <a:xfrm rot="151251">
            <a:off x="4791025" y="1422803"/>
            <a:ext cx="6814585" cy="3693401"/>
          </a:xfrm>
          <a:prstGeom prst="rect">
            <a:avLst/>
          </a:prstGeom>
        </p:spPr>
      </p:pic>
      <p:sp>
        <p:nvSpPr>
          <p:cNvPr id="2" name="Titre 1">
            <a:extLst>
              <a:ext uri="{FF2B5EF4-FFF2-40B4-BE49-F238E27FC236}">
                <a16:creationId xmlns:a16="http://schemas.microsoft.com/office/drawing/2014/main" id="{88A7D54F-0D68-5E6C-238D-9DB5BDE23493}"/>
              </a:ext>
            </a:extLst>
          </p:cNvPr>
          <p:cNvSpPr>
            <a:spLocks noGrp="1"/>
          </p:cNvSpPr>
          <p:nvPr>
            <p:ph type="title"/>
          </p:nvPr>
        </p:nvSpPr>
        <p:spPr>
          <a:xfrm>
            <a:off x="508463" y="1571084"/>
            <a:ext cx="4451132" cy="3101432"/>
          </a:xfrm>
        </p:spPr>
        <p:txBody>
          <a:bodyPr vert="horz" lIns="91440" tIns="45720" rIns="91440" bIns="45720" rtlCol="0" anchor="b">
            <a:normAutofit/>
          </a:bodyPr>
          <a:lstStyle/>
          <a:p>
            <a:r>
              <a:rPr lang="en-US" dirty="0" err="1"/>
              <a:t>Depthwise</a:t>
            </a:r>
            <a:r>
              <a:rPr lang="en-US" dirty="0"/>
              <a:t> Separable vs Full Convolution MobileNet1</a:t>
            </a:r>
          </a:p>
        </p:txBody>
      </p:sp>
      <p:sp>
        <p:nvSpPr>
          <p:cNvPr id="37" name="Freeform: Shape 23">
            <a:extLst>
              <a:ext uri="{FF2B5EF4-FFF2-40B4-BE49-F238E27FC236}">
                <a16:creationId xmlns:a16="http://schemas.microsoft.com/office/drawing/2014/main" id="{3BEA892B-8C13-4097-9211-8894FB81B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246142">
            <a:off x="10976334" y="-447338"/>
            <a:ext cx="444795" cy="205837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 name="Group 25">
            <a:extLst>
              <a:ext uri="{FF2B5EF4-FFF2-40B4-BE49-F238E27FC236}">
                <a16:creationId xmlns:a16="http://schemas.microsoft.com/office/drawing/2014/main" id="{D464AF36-4E8E-4205-B8DE-FFA5665C9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7" name="Group 26">
              <a:extLst>
                <a:ext uri="{FF2B5EF4-FFF2-40B4-BE49-F238E27FC236}">
                  <a16:creationId xmlns:a16="http://schemas.microsoft.com/office/drawing/2014/main" id="{19823D03-625A-44AF-9047-BEBE5E2D6A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9" name="Straight Connector 28">
                <a:extLst>
                  <a:ext uri="{FF2B5EF4-FFF2-40B4-BE49-F238E27FC236}">
                    <a16:creationId xmlns:a16="http://schemas.microsoft.com/office/drawing/2014/main" id="{3861FA53-1B2D-42E4-917A-1EFD6335A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1868A989-D930-4AD4-B238-66F0189140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83729635-CDB3-4134-BFCD-E66EF4736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6244014"/>
      </p:ext>
    </p:extLst>
  </p:cSld>
  <p:clrMapOvr>
    <a:masterClrMapping/>
  </p:clrMapOvr>
</p:sld>
</file>

<file path=ppt/theme/theme1.xml><?xml version="1.0" encoding="utf-8"?>
<a:theme xmlns:a="http://schemas.openxmlformats.org/drawingml/2006/main" name="StreetscapeVTI">
  <a:themeElements>
    <a:clrScheme name="AnalogousFromDarkSeedLeftStep">
      <a:dk1>
        <a:srgbClr val="000000"/>
      </a:dk1>
      <a:lt1>
        <a:srgbClr val="FFFFFF"/>
      </a:lt1>
      <a:dk2>
        <a:srgbClr val="1A1E2F"/>
      </a:dk2>
      <a:lt2>
        <a:srgbClr val="F0F3F2"/>
      </a:lt2>
      <a:accent1>
        <a:srgbClr val="C34D88"/>
      </a:accent1>
      <a:accent2>
        <a:srgbClr val="B13BA7"/>
      </a:accent2>
      <a:accent3>
        <a:srgbClr val="9C4DC3"/>
      </a:accent3>
      <a:accent4>
        <a:srgbClr val="593BB1"/>
      </a:accent4>
      <a:accent5>
        <a:srgbClr val="4D60C3"/>
      </a:accent5>
      <a:accent6>
        <a:srgbClr val="3B80B1"/>
      </a:accent6>
      <a:hlink>
        <a:srgbClr val="5E5EC9"/>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9392980303CB4E94801C8B0FCC2A19" ma:contentTypeVersion="10" ma:contentTypeDescription="Create a new document." ma:contentTypeScope="" ma:versionID="3b0968fe8b698af38644e83f5c0c2cb9">
  <xsd:schema xmlns:xsd="http://www.w3.org/2001/XMLSchema" xmlns:xs="http://www.w3.org/2001/XMLSchema" xmlns:p="http://schemas.microsoft.com/office/2006/metadata/properties" xmlns:ns3="a61cb9ea-3271-49e6-910e-f814bd100e07" xmlns:ns4="7e158edf-54c2-4ae0-bb96-45a8b51366b5" targetNamespace="http://schemas.microsoft.com/office/2006/metadata/properties" ma:root="true" ma:fieldsID="f314db40d34f63a61fbe43cf3d645663" ns3:_="" ns4:_="">
    <xsd:import namespace="a61cb9ea-3271-49e6-910e-f814bd100e07"/>
    <xsd:import namespace="7e158edf-54c2-4ae0-bb96-45a8b51366b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ObjectDetectorVersion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cb9ea-3271-49e6-910e-f814bd100e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158edf-54c2-4ae0-bb96-45a8b51366b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e158edf-54c2-4ae0-bb96-45a8b51366b5" xsi:nil="true"/>
  </documentManagement>
</p:properties>
</file>

<file path=customXml/itemProps1.xml><?xml version="1.0" encoding="utf-8"?>
<ds:datastoreItem xmlns:ds="http://schemas.openxmlformats.org/officeDocument/2006/customXml" ds:itemID="{2DE1B50E-0AD1-4337-BAFE-94AB3AF924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1cb9ea-3271-49e6-910e-f814bd100e07"/>
    <ds:schemaRef ds:uri="7e158edf-54c2-4ae0-bb96-45a8b5136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914B07-4DAB-49E1-82A0-FAA8F806F9C1}">
  <ds:schemaRefs>
    <ds:schemaRef ds:uri="http://schemas.microsoft.com/sharepoint/v3/contenttype/forms"/>
  </ds:schemaRefs>
</ds:datastoreItem>
</file>

<file path=customXml/itemProps3.xml><?xml version="1.0" encoding="utf-8"?>
<ds:datastoreItem xmlns:ds="http://schemas.openxmlformats.org/officeDocument/2006/customXml" ds:itemID="{4ECA03B9-CD2C-4ABC-BEB4-B4FA29CE667A}">
  <ds:schemaRefs>
    <ds:schemaRef ds:uri="http://schemas.microsoft.com/office/2006/documentManagement/types"/>
    <ds:schemaRef ds:uri="a61cb9ea-3271-49e6-910e-f814bd100e07"/>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 ds:uri="7e158edf-54c2-4ae0-bb96-45a8b51366b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88</TotalTime>
  <Words>1026</Words>
  <Application>Microsoft Office PowerPoint</Application>
  <PresentationFormat>Grand écran</PresentationFormat>
  <Paragraphs>50</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Consolas</vt:lpstr>
      <vt:lpstr>Franklin Gothic Heavy</vt:lpstr>
      <vt:lpstr>Google Sans</vt:lpstr>
      <vt:lpstr>StreetscapeVTI</vt:lpstr>
      <vt:lpstr>Diagnosis of Autism in Children using Facial Analysis and Deep Learning</vt:lpstr>
      <vt:lpstr>motivation</vt:lpstr>
      <vt:lpstr>Current Diagnosis:</vt:lpstr>
      <vt:lpstr>Proposed Approach</vt:lpstr>
      <vt:lpstr>Data and Methodology:</vt:lpstr>
      <vt:lpstr>Continued State of the Art </vt:lpstr>
      <vt:lpstr>Building upon existing facial analysis techniques</vt:lpstr>
      <vt:lpstr>Applying Techniques to Autism Classification:</vt:lpstr>
      <vt:lpstr>Depthwise Separable vs Full Convolution MobileNet1</vt:lpstr>
      <vt:lpstr>MobileNet Comparison to Popular Models</vt:lpstr>
      <vt:lpstr> Continued Methods Section</vt:lpstr>
      <vt:lpstr>Data Acquisition and Preprocessing:</vt:lpstr>
      <vt:lpstr>Deep Learning Model Selection and Architecture:</vt:lpstr>
      <vt:lpstr>Model Training and Hardware:</vt:lpstr>
      <vt:lpstr>Resulats</vt:lpstr>
      <vt:lpstr>Training and Performance:</vt:lpstr>
      <vt:lpstr>Limitations of the Current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Autism in Children using Facial Analysis and Deep Learning</dc:title>
  <dc:creator>arbi.bouktif</dc:creator>
  <cp:lastModifiedBy>arbi.bouktif</cp:lastModifiedBy>
  <cp:revision>2</cp:revision>
  <dcterms:created xsi:type="dcterms:W3CDTF">2024-03-04T17:09:42Z</dcterms:created>
  <dcterms:modified xsi:type="dcterms:W3CDTF">2024-03-04T18:38:13Z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0x010100889392980303CB4E94801C8B0FCC2A19</vt:lpwstr>
  </property>
</Properties>
</file>