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6" r:id="rId9"/>
    <p:sldId id="267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11A6D-36E0-4C0B-AF70-0476A75636C7}" v="740" dt="2024-06-13T19:24:04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82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39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2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3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46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8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33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24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97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58B9-DDD9-427C-952A-1D9773F66A67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30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358B9-DDD9-427C-952A-1D9773F66A67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1CCEA-D5C2-4BC8-91C5-E26F84EE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85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Частное учреждение профессионального образования «Высшая школа предпринимательства»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«Курсовой проект»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базы данных для магазина компьютерных комплектующих»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Колосов К.А</a:t>
            </a:r>
          </a:p>
          <a:p>
            <a:pPr algn="l"/>
            <a:endParaRPr lang="ru-RU" sz="1400"/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75" y="625683"/>
            <a:ext cx="643702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9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err="1"/>
              <a:t>Создание</a:t>
            </a:r>
            <a:r>
              <a:rPr lang="en-US" sz="4000" dirty="0"/>
              <a:t> </a:t>
            </a:r>
            <a:r>
              <a:rPr lang="en-US" sz="4000" err="1"/>
              <a:t>пользователей</a:t>
            </a:r>
            <a:r>
              <a:rPr lang="en-US" sz="4000" dirty="0"/>
              <a:t> и </a:t>
            </a:r>
            <a:r>
              <a:rPr lang="en-US" sz="4000" err="1"/>
              <a:t>назначение</a:t>
            </a:r>
            <a:r>
              <a:rPr lang="en-US" sz="4000" dirty="0"/>
              <a:t> </a:t>
            </a:r>
            <a:r>
              <a:rPr lang="en-US" sz="4000" err="1"/>
              <a:t>привилегий</a:t>
            </a:r>
            <a:endParaRPr lang="en-US" sz="4000" err="1">
              <a:cs typeface="Calibri Light"/>
            </a:endParaRPr>
          </a:p>
        </p:txBody>
      </p:sp>
      <p:pic>
        <p:nvPicPr>
          <p:cNvPr id="7" name="Рисунок 6" descr="Изображение выглядит как текст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FE3189E7-56D8-98B3-A145-803E9FC51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7" t="7589" r="7099" b="7589"/>
          <a:stretch/>
        </p:blipFill>
        <p:spPr>
          <a:xfrm>
            <a:off x="194099" y="2839245"/>
            <a:ext cx="3797536" cy="3408264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электроника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5AAE5CD5-9C04-5B83-2125-B9903C9EA6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7" t="10337" r="6787" b="10562"/>
          <a:stretch/>
        </p:blipFill>
        <p:spPr>
          <a:xfrm>
            <a:off x="4193386" y="3379026"/>
            <a:ext cx="3797536" cy="2328703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дисплей, Шрифт">
            <a:extLst>
              <a:ext uri="{FF2B5EF4-FFF2-40B4-BE49-F238E27FC236}">
                <a16:creationId xmlns:a16="http://schemas.microsoft.com/office/drawing/2014/main" id="{77C8B701-D454-83B7-18C7-54A6BCB23E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81" t="13077" r="7681" b="12564"/>
          <a:stretch/>
        </p:blipFill>
        <p:spPr>
          <a:xfrm>
            <a:off x="8192673" y="3563329"/>
            <a:ext cx="3797536" cy="1960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B1C145-26B5-4BA3-F377-BF9B87FF059D}"/>
              </a:ext>
            </a:extLst>
          </p:cNvPr>
          <p:cNvSpPr txBox="1"/>
          <p:nvPr/>
        </p:nvSpPr>
        <p:spPr>
          <a:xfrm>
            <a:off x="912842" y="2390009"/>
            <a:ext cx="25846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cs typeface="Calibri"/>
              </a:rPr>
              <a:t>Создание </a:t>
            </a:r>
            <a:r>
              <a:rPr lang="ru-RU" sz="2000" dirty="0">
                <a:ea typeface="+mn-lt"/>
                <a:cs typeface="+mn-lt"/>
              </a:rPr>
              <a:t>менеджера</a:t>
            </a:r>
            <a:endParaRPr lang="ru-RU" sz="20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98438-71A9-C32B-0FCC-14A130750F70}"/>
              </a:ext>
            </a:extLst>
          </p:cNvPr>
          <p:cNvSpPr txBox="1"/>
          <p:nvPr/>
        </p:nvSpPr>
        <p:spPr>
          <a:xfrm>
            <a:off x="5009002" y="2842352"/>
            <a:ext cx="21648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/>
              <a:t>Создание </a:t>
            </a:r>
            <a:r>
              <a:rPr lang="ru-RU" sz="2000" dirty="0">
                <a:ea typeface="+mn-lt"/>
                <a:cs typeface="+mn-lt"/>
              </a:rPr>
              <a:t>клиента</a:t>
            </a:r>
            <a:endParaRPr lang="ru-RU" sz="20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F02A23-AA3E-2964-6F50-DBB9F1F3185E}"/>
              </a:ext>
            </a:extLst>
          </p:cNvPr>
          <p:cNvSpPr txBox="1"/>
          <p:nvPr/>
        </p:nvSpPr>
        <p:spPr>
          <a:xfrm>
            <a:off x="8543581" y="3035147"/>
            <a:ext cx="311042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/>
              <a:t>Создание </a:t>
            </a:r>
            <a:r>
              <a:rPr lang="ru-RU" sz="2000" dirty="0">
                <a:ea typeface="+mn-lt"/>
                <a:cs typeface="+mn-lt"/>
              </a:rPr>
              <a:t>администратор</a:t>
            </a:r>
            <a:r>
              <a:rPr lang="ru-RU" sz="2000" dirty="0">
                <a:cs typeface="Calibri"/>
              </a:rPr>
              <a:t>​а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50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EE371-8EAE-3F19-096A-7581E3E2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 dirty="0">
                <a:ea typeface="+mj-lt"/>
                <a:cs typeface="+mj-lt"/>
              </a:rPr>
              <a:t>Заключение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9C58C-8F93-5553-A713-35A442D85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830810"/>
            <a:ext cx="10608803" cy="2336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Разработка базы данных для магазина компьютерных комплектующих успешно реализована. Система обеспечивает надежное и эффективное управление данными, что способствует улучшению бизнес-процессов и повышению конкурентоспособности магазина.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52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6C979-6F1D-772F-AB27-6A437DA0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068" y="2752113"/>
            <a:ext cx="6769864" cy="1353105"/>
          </a:xfrm>
        </p:spPr>
        <p:txBody>
          <a:bodyPr>
            <a:noAutofit/>
          </a:bodyPr>
          <a:lstStyle/>
          <a:p>
            <a:r>
              <a:rPr lang="ru-RU" sz="4800" dirty="0">
                <a:cs typeface="Calibri Light"/>
              </a:rPr>
              <a:t>СПАСИБО ЗА ВНИМАНИЕ</a:t>
            </a:r>
            <a:endParaRPr lang="ru-RU" sz="48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153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>
                <a:ea typeface="+mj-lt"/>
                <a:cs typeface="+mj-lt"/>
              </a:rPr>
              <a:t>Цель проекта</a:t>
            </a:r>
            <a:endParaRPr lang="ru-RU" sz="40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568" y="2842890"/>
            <a:ext cx="10168128" cy="3083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sz="3200" b="1" dirty="0">
              <a:ea typeface="+mn-lt"/>
              <a:cs typeface="+mn-lt"/>
            </a:endParaRPr>
          </a:p>
          <a:p>
            <a:r>
              <a:rPr lang="ru-RU" sz="3200" dirty="0">
                <a:ea typeface="+mn-lt"/>
                <a:cs typeface="+mn-lt"/>
              </a:rPr>
              <a:t>Создание базы данных для магазина компьютерных комплектующих, которая позволит оптимизировать управление складом, контроль за товарным ассортиментом и повысить качество обслуживания клиентов.</a:t>
            </a:r>
          </a:p>
          <a:p>
            <a:endParaRPr lang="ru-RU" sz="3200" dirty="0">
              <a:cs typeface="Calibri" panose="020F0502020204030204"/>
            </a:endParaRPr>
          </a:p>
          <a:p>
            <a:pPr marL="0" indent="0">
              <a:buNone/>
            </a:pPr>
            <a:endParaRPr lang="ru-RU" sz="3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514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>
                <a:ea typeface="+mj-lt"/>
                <a:cs typeface="+mj-lt"/>
              </a:rPr>
              <a:t>Задачи проекта</a:t>
            </a:r>
            <a:endParaRPr lang="ru-RU" sz="4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Провести анализ предметной области.</a:t>
            </a:r>
            <a:endParaRPr lang="ru-RU" sz="2400" dirty="0">
              <a:cs typeface="Calibri" panose="020F0502020204030204"/>
            </a:endParaRPr>
          </a:p>
          <a:p>
            <a:r>
              <a:rPr lang="ru-RU" sz="2400" dirty="0">
                <a:ea typeface="+mn-lt"/>
                <a:cs typeface="+mn-lt"/>
              </a:rPr>
              <a:t>Определить требования к разрабатываемой базе данных.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ea typeface="+mn-lt"/>
                <a:cs typeface="+mn-lt"/>
              </a:rPr>
              <a:t>Спроектировать схему базы данных.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ea typeface="+mn-lt"/>
                <a:cs typeface="+mn-lt"/>
              </a:rPr>
              <a:t>Реализовать базу данных.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ea typeface="+mn-lt"/>
                <a:cs typeface="+mn-lt"/>
              </a:rPr>
              <a:t>Создать функциональные объекты базы данных.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ea typeface="+mn-lt"/>
                <a:cs typeface="+mn-lt"/>
              </a:rPr>
              <a:t>Назначить права пользователям базы данных.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ea typeface="+mn-lt"/>
                <a:cs typeface="+mn-lt"/>
              </a:rPr>
              <a:t>Проверить работоспособность и корректность функционирования базы данных.</a:t>
            </a:r>
            <a:endParaRPr lang="ru-RU" sz="2400" dirty="0">
              <a:cs typeface="Calibri"/>
            </a:endParaRPr>
          </a:p>
          <a:p>
            <a:endParaRPr lang="ru-RU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16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E005A-B888-F5AB-F25C-BF80AFBA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/>
              <a:t>Анализ предметной области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C164D-6A8C-40F8-7B5D-CBC738EEC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ru-RU" sz="2200" b="1"/>
              <a:t>Основные типы баз данных:</a:t>
            </a:r>
          </a:p>
          <a:p>
            <a:pPr>
              <a:buFont typeface=""/>
              <a:buChar char="•"/>
            </a:pPr>
            <a:r>
              <a:rPr lang="ru-RU" sz="2200" b="1"/>
              <a:t>Иерархические</a:t>
            </a:r>
            <a:r>
              <a:rPr lang="ru-RU" sz="2200"/>
              <a:t>: Древовидная структура данных.</a:t>
            </a:r>
          </a:p>
          <a:p>
            <a:pPr>
              <a:buFont typeface=""/>
              <a:buChar char="•"/>
            </a:pPr>
            <a:r>
              <a:rPr lang="ru-RU" sz="2200" b="1"/>
              <a:t>Объектные</a:t>
            </a:r>
            <a:r>
              <a:rPr lang="ru-RU" sz="2200"/>
              <a:t>: Данные моделируются в виде объектов.</a:t>
            </a:r>
          </a:p>
          <a:p>
            <a:pPr>
              <a:buFont typeface=""/>
              <a:buChar char="•"/>
            </a:pPr>
            <a:r>
              <a:rPr lang="ru-RU" sz="2200" b="1"/>
              <a:t>Реляционные</a:t>
            </a:r>
            <a:r>
              <a:rPr lang="ru-RU" sz="2200"/>
              <a:t>: Данные в виде двумерных таблиц.</a:t>
            </a:r>
          </a:p>
          <a:p>
            <a:pPr>
              <a:buFont typeface=""/>
              <a:buChar char="•"/>
            </a:pPr>
            <a:r>
              <a:rPr lang="ru-RU" sz="2200" b="1"/>
              <a:t>Объектно-реляционные</a:t>
            </a:r>
            <a:r>
              <a:rPr lang="ru-RU" sz="2200"/>
              <a:t>: Расширение реляционной модели с объектно-ориентированными концепциями.</a:t>
            </a:r>
          </a:p>
          <a:p>
            <a:pPr>
              <a:buFont typeface=""/>
              <a:buChar char="•"/>
            </a:pPr>
            <a:r>
              <a:rPr lang="ru-RU" sz="2200" b="1"/>
              <a:t>Сетевые</a:t>
            </a:r>
            <a:r>
              <a:rPr lang="ru-RU" sz="2200"/>
              <a:t>: Данные в виде сетевых структур.</a:t>
            </a:r>
          </a:p>
        </p:txBody>
      </p:sp>
    </p:spTree>
    <p:extLst>
      <p:ext uri="{BB962C8B-B14F-4D97-AF65-F5344CB8AC3E}">
        <p14:creationId xmlns:p14="http://schemas.microsoft.com/office/powerpoint/2010/main" val="257917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680AF7D-F3E9-4098-845A-48B3971D8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95FC6-C1AB-09B1-2139-ACC4F06E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23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Популярные</a:t>
            </a:r>
            <a:r>
              <a:rPr lang="en-US" sz="4800" dirty="0"/>
              <a:t> СУБД: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A2E5B2-7E46-41D7-993E-1472B65EDE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35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 descr="Microsoft Access Logo and symbol, meaning, history, sign.">
            <a:extLst>
              <a:ext uri="{FF2B5EF4-FFF2-40B4-BE49-F238E27FC236}">
                <a16:creationId xmlns:a16="http://schemas.microsoft.com/office/drawing/2014/main" id="{F997533D-F404-8B1E-1E30-E87B5904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106" y="568146"/>
            <a:ext cx="5434919" cy="30571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89E161B-D345-4E9F-985D-649330815F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464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 descr="MySQL, купить в Санкт-Петербурге по выгодной цене">
            <a:extLst>
              <a:ext uri="{FF2B5EF4-FFF2-40B4-BE49-F238E27FC236}">
                <a16:creationId xmlns:a16="http://schemas.microsoft.com/office/drawing/2014/main" id="{A172A8EE-C0F6-6769-5AF3-94E37074E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49" y="3827752"/>
            <a:ext cx="2338914" cy="2338914"/>
          </a:xfrm>
          <a:prstGeom prst="rect">
            <a:avLst/>
          </a:prstGeom>
        </p:spPr>
      </p:pic>
      <p:pic>
        <p:nvPicPr>
          <p:cNvPr id="5" name="Рисунок 4" descr="postgresql introduction. PostgreSQL (pronounced as… | by Uciha Madara |  Medium">
            <a:extLst>
              <a:ext uri="{FF2B5EF4-FFF2-40B4-BE49-F238E27FC236}">
                <a16:creationId xmlns:a16="http://schemas.microsoft.com/office/drawing/2014/main" id="{A1E3861D-A426-61D3-912F-CA6D38CAB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562" y="3970898"/>
            <a:ext cx="2873668" cy="20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2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EE371-8EAE-3F19-096A-7581E3E2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>
                <a:ea typeface="+mj-lt"/>
                <a:cs typeface="+mj-lt"/>
              </a:rPr>
              <a:t>Требования к разрабатываемой базе данных</a:t>
            </a:r>
            <a:endParaRPr lang="ru-RU" sz="4000"/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9C58C-8F93-5553-A713-35A442D85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ru-RU" sz="2200" b="1"/>
              <a:t>Основные требования:</a:t>
            </a:r>
          </a:p>
          <a:p>
            <a:pPr>
              <a:buFont typeface=""/>
              <a:buChar char="•"/>
            </a:pPr>
            <a:r>
              <a:rPr lang="ru-RU" sz="2200" b="1"/>
              <a:t>Надежность данных:</a:t>
            </a:r>
            <a:r>
              <a:rPr lang="ru-RU" sz="2200"/>
              <a:t> Обеспечение целостности и непротиворечивости данных.</a:t>
            </a:r>
          </a:p>
          <a:p>
            <a:pPr>
              <a:buFont typeface=""/>
              <a:buChar char="•"/>
            </a:pPr>
            <a:r>
              <a:rPr lang="ru-RU" sz="2200" b="1"/>
              <a:t>Производительность:</a:t>
            </a:r>
            <a:r>
              <a:rPr lang="ru-RU" sz="2200"/>
              <a:t> Высокая скорость обработки запросов.</a:t>
            </a:r>
          </a:p>
          <a:p>
            <a:pPr>
              <a:buFont typeface=""/>
              <a:buChar char="•"/>
            </a:pPr>
            <a:r>
              <a:rPr lang="ru-RU" sz="2200" b="1"/>
              <a:t>Безопасность:</a:t>
            </a:r>
            <a:r>
              <a:rPr lang="ru-RU" sz="2200"/>
              <a:t> Защита данных от несанкционированного доступа.</a:t>
            </a:r>
          </a:p>
          <a:p>
            <a:pPr>
              <a:buFont typeface=""/>
              <a:buChar char="•"/>
            </a:pPr>
            <a:r>
              <a:rPr lang="ru-RU" sz="2200" b="1"/>
              <a:t>Масштабируемость:</a:t>
            </a:r>
            <a:r>
              <a:rPr lang="ru-RU" sz="2200"/>
              <a:t> Возможность увеличения объема данных и количества пользователей.</a:t>
            </a:r>
          </a:p>
          <a:p>
            <a:pPr>
              <a:buFont typeface=""/>
              <a:buChar char="•"/>
            </a:pPr>
            <a:r>
              <a:rPr lang="ru-RU" sz="2200" b="1"/>
              <a:t>Удобство использования:</a:t>
            </a:r>
            <a:r>
              <a:rPr lang="ru-RU" sz="2200"/>
              <a:t> Простота в эксплуатации и администрировании.</a:t>
            </a:r>
          </a:p>
        </p:txBody>
      </p:sp>
    </p:spTree>
    <p:extLst>
      <p:ext uri="{BB962C8B-B14F-4D97-AF65-F5344CB8AC3E}">
        <p14:creationId xmlns:p14="http://schemas.microsoft.com/office/powerpoint/2010/main" val="428174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AAF2A-A7D6-59D4-682C-BE047D7D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Схема базы данных</a:t>
            </a:r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Объект 3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939E057-EABA-EE44-97F5-861CE222A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9" b="214"/>
          <a:stretch/>
        </p:blipFill>
        <p:spPr>
          <a:xfrm>
            <a:off x="4894687" y="1008494"/>
            <a:ext cx="6816295" cy="46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6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E005A-B888-F5AB-F25C-BF80AFBA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dirty="0"/>
              <a:t>Создание функциональных объектов</a:t>
            </a:r>
            <a:endParaRPr lang="ru-RU" sz="4000" dirty="0">
              <a:cs typeface="Calibri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C164D-6A8C-40F8-7B5D-CBC738EEC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21" y="2191180"/>
            <a:ext cx="5636234" cy="229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200" smtClean="0">
                <a:ea typeface="+mn-lt"/>
                <a:cs typeface="+mn-lt"/>
              </a:rPr>
              <a:t>Хранимые </a:t>
            </a:r>
            <a:r>
              <a:rPr lang="ru-RU" sz="2200" dirty="0">
                <a:ea typeface="+mn-lt"/>
                <a:cs typeface="+mn-lt"/>
              </a:rPr>
              <a:t>процедуры (для поиска товара, обновления цены, обработки заказа)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ea typeface="+mn-lt"/>
                <a:cs typeface="+mn-lt"/>
              </a:rPr>
              <a:t>Пользовательские функции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ea typeface="+mn-lt"/>
                <a:cs typeface="+mn-lt"/>
              </a:rPr>
              <a:t>Назначение прав пользователям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sz="2200" b="1" dirty="0">
              <a:cs typeface="Calibri"/>
            </a:endParaRPr>
          </a:p>
        </p:txBody>
      </p:sp>
      <p:pic>
        <p:nvPicPr>
          <p:cNvPr id="5" name="Рисунок 4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A271885-0B86-872A-6D6D-602AD199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96" y="2192255"/>
            <a:ext cx="4657725" cy="177165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247A705-71E3-7661-3587-B9CF894D9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295" y="4150144"/>
            <a:ext cx="4657725" cy="206692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дисплей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D546B589-9DC9-FEFD-1B94-342341E2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01" y="4145631"/>
            <a:ext cx="46577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5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EE371-8EAE-3F19-096A-7581E3E2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13364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err="1">
                <a:latin typeface="+mj-lt"/>
                <a:ea typeface="+mj-ea"/>
                <a:cs typeface="+mj-cs"/>
              </a:rPr>
              <a:t>Пользовательская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err="1">
                <a:latin typeface="+mj-lt"/>
                <a:ea typeface="+mj-ea"/>
                <a:cs typeface="+mj-cs"/>
              </a:rPr>
              <a:t>функция</a:t>
            </a:r>
            <a:endParaRPr lang="en-US" sz="4000" kern="1200">
              <a:latin typeface="+mj-lt"/>
              <a:cs typeface="Calibri Light"/>
            </a:endParaRPr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Рисунок 8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804CB9E-D35C-156E-FD4F-0739F9E12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497" y="625683"/>
            <a:ext cx="6252584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745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259</Words>
  <Application>Microsoft Office PowerPoint</Application>
  <PresentationFormat>Широкоэкранный</PresentationFormat>
  <Paragraphs>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Частное учреждение профессионального образования «Высшая школа предпринимательства»</vt:lpstr>
      <vt:lpstr>Цель проекта</vt:lpstr>
      <vt:lpstr>Задачи проекта</vt:lpstr>
      <vt:lpstr>Анализ предметной области</vt:lpstr>
      <vt:lpstr>Популярные СУБД:</vt:lpstr>
      <vt:lpstr>Требования к разрабатываемой базе данных</vt:lpstr>
      <vt:lpstr>Схема базы данных</vt:lpstr>
      <vt:lpstr>Создание функциональных объектов</vt:lpstr>
      <vt:lpstr>Пользовательская функция</vt:lpstr>
      <vt:lpstr>Создание пользователей и назначение привилегий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Частное учреждение профессионального образования «Высшая школа предпринимательства»</dc:title>
  <dc:creator>Akrapovic</dc:creator>
  <cp:lastModifiedBy>Akrapovic</cp:lastModifiedBy>
  <cp:revision>372</cp:revision>
  <dcterms:created xsi:type="dcterms:W3CDTF">2024-05-31T09:18:41Z</dcterms:created>
  <dcterms:modified xsi:type="dcterms:W3CDTF">2024-06-14T04:50:28Z</dcterms:modified>
</cp:coreProperties>
</file>