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4" r:id="rId5"/>
    <p:sldId id="308" r:id="rId6"/>
    <p:sldId id="322" r:id="rId7"/>
    <p:sldId id="377" r:id="rId8"/>
    <p:sldId id="373" r:id="rId9"/>
    <p:sldId id="326" r:id="rId10"/>
    <p:sldId id="342" r:id="rId11"/>
    <p:sldId id="379" r:id="rId12"/>
    <p:sldId id="3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raa Abdulfatah" initials="EA" lastIdx="1" clrIdx="0">
    <p:extLst>
      <p:ext uri="{19B8F6BF-5375-455C-9EA6-DF929625EA0E}">
        <p15:presenceInfo xmlns:p15="http://schemas.microsoft.com/office/powerpoint/2012/main" xmlns="" userId="1c2c5679342d69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B6FF17"/>
    <a:srgbClr val="71B9E4"/>
    <a:srgbClr val="1A844C"/>
    <a:srgbClr val="D69757"/>
    <a:srgbClr val="6583A8"/>
    <a:srgbClr val="688A26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-84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378" y="1109924"/>
            <a:ext cx="4508903" cy="2020331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 smtClean="0">
                <a:solidFill>
                  <a:srgbClr val="71B9E4"/>
                </a:solidFill>
                <a:latin typeface="Arial Black" pitchFamily="34" charset="0"/>
              </a:rPr>
              <a:t>Arabic Dialect identification</a:t>
            </a:r>
            <a:r>
              <a:rPr lang="en-US" sz="8800" b="1" dirty="0">
                <a:solidFill>
                  <a:srgbClr val="B6FF17"/>
                </a:solidFill>
                <a:latin typeface="Arial Black" pitchFamily="34" charset="0"/>
              </a:rPr>
              <a:t/>
            </a:r>
            <a:br>
              <a:rPr lang="en-US" sz="8800" b="1" dirty="0">
                <a:solidFill>
                  <a:srgbClr val="B6FF17"/>
                </a:solidFill>
                <a:latin typeface="Arial Black" pitchFamily="34" charset="0"/>
              </a:rPr>
            </a:br>
            <a:endParaRPr lang="en-US" sz="1600" dirty="0">
              <a:solidFill>
                <a:srgbClr val="B6FF1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701" y="3410709"/>
            <a:ext cx="4147931" cy="2564422"/>
          </a:xfrm>
        </p:spPr>
        <p:txBody>
          <a:bodyPr>
            <a:noAutofit/>
          </a:bodyPr>
          <a:lstStyle/>
          <a:p>
            <a:pPr algn="ctr" rtl="0"/>
            <a:r>
              <a:rPr lang="en-US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Present by</a:t>
            </a:r>
            <a:endParaRPr lang="en-US" b="1" cap="none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 rtl="0"/>
            <a:r>
              <a:rPr lang="en-US" sz="1800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Gena </a:t>
            </a:r>
            <a:r>
              <a:rPr lang="en-US" sz="1800" b="1" cap="none" dirty="0">
                <a:solidFill>
                  <a:schemeClr val="tx1"/>
                </a:solidFill>
                <a:latin typeface="Arial Black" panose="020B0A04020102020204" pitchFamily="34" charset="0"/>
              </a:rPr>
              <a:t>Magdy </a:t>
            </a:r>
            <a:r>
              <a:rPr lang="en-US" sz="1800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Ibrahim</a:t>
            </a:r>
            <a:endParaRPr lang="en-US" sz="1800" b="1" cap="non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:\Users\original\Desktop\68747470733a2f2f6c68362e676f6f676c6575736572636f6e74656e742e636f6d2f6d6a495137444e425f686a616d3378534649746b4167647933765a484535453941386b4866346e49693753566d7a626f765f5959637a51426f6b662d5a4831547a572d4f6e545171463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8" y="828012"/>
            <a:ext cx="5232332" cy="5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02123" cy="512042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bg1"/>
                </a:solidFill>
              </a:rPr>
              <a:t>AGENDA 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E1F782-E833-4F92-A0A7-BD587F2F8AAE}"/>
              </a:ext>
            </a:extLst>
          </p:cNvPr>
          <p:cNvSpPr txBox="1"/>
          <p:nvPr/>
        </p:nvSpPr>
        <p:spPr>
          <a:xfrm>
            <a:off x="575894" y="1643557"/>
            <a:ext cx="5520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Problem 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Definition 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Pipeline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Deployment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Know how Western languages were inspired by Arabic | Al Arabiya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93" y="707158"/>
            <a:ext cx="4717773" cy="60038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651CB123-628F-4376-B3D9-9D31C0173A11}"/>
              </a:ext>
            </a:extLst>
          </p:cNvPr>
          <p:cNvSpPr/>
          <p:nvPr/>
        </p:nvSpPr>
        <p:spPr>
          <a:xfrm>
            <a:off x="6753992" y="707157"/>
            <a:ext cx="4717773" cy="6003897"/>
          </a:xfrm>
          <a:prstGeom prst="roundRect">
            <a:avLst>
              <a:gd name="adj" fmla="val 2866"/>
            </a:avLst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-US" sz="2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980" y="1939164"/>
            <a:ext cx="97273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Many countries speak Arabic with different dialect and the objective to predict Arabic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dialect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dataset contains more than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458K tweets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covering 18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dialects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Pipeline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Right Arrow Callout 18"/>
          <p:cNvSpPr/>
          <p:nvPr/>
        </p:nvSpPr>
        <p:spPr>
          <a:xfrm>
            <a:off x="299549" y="2254447"/>
            <a:ext cx="2380588" cy="2002221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Read</a:t>
            </a:r>
            <a:endParaRPr lang="en-US" b="1" dirty="0" smtClean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0" name="Right Arrow Callout 19"/>
          <p:cNvSpPr/>
          <p:nvPr/>
        </p:nvSpPr>
        <p:spPr>
          <a:xfrm>
            <a:off x="2680137" y="2254447"/>
            <a:ext cx="2364827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Clean</a:t>
            </a:r>
          </a:p>
          <a:p>
            <a:pPr algn="ctr"/>
            <a:endParaRPr lang="en-US" dirty="0"/>
          </a:p>
        </p:txBody>
      </p:sp>
      <p:sp>
        <p:nvSpPr>
          <p:cNvPr id="21" name="Right Arrow Callout 20"/>
          <p:cNvSpPr/>
          <p:nvPr/>
        </p:nvSpPr>
        <p:spPr>
          <a:xfrm>
            <a:off x="5044964" y="2254447"/>
            <a:ext cx="2640726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Normalize</a:t>
            </a:r>
            <a:endParaRPr lang="en-US" sz="2800" b="1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2" name="Right Arrow Callout 21"/>
          <p:cNvSpPr/>
          <p:nvPr/>
        </p:nvSpPr>
        <p:spPr>
          <a:xfrm>
            <a:off x="7685690" y="2233424"/>
            <a:ext cx="2364827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Extract</a:t>
            </a:r>
          </a:p>
          <a:p>
            <a:pPr algn="ctr"/>
            <a:r>
              <a:rPr lang="en-US" sz="2400" b="1" dirty="0" smtClean="0">
                <a:latin typeface="+mj-lt"/>
              </a:rPr>
              <a:t>Features</a:t>
            </a:r>
            <a:endParaRPr lang="en-US" sz="2400" b="1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82044" y="2254447"/>
            <a:ext cx="1757861" cy="1981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Modeling </a:t>
            </a:r>
          </a:p>
          <a:p>
            <a:pPr algn="ctr"/>
            <a:r>
              <a:rPr lang="en-US" sz="2400" b="1" dirty="0">
                <a:latin typeface="+mj-lt"/>
              </a:rPr>
              <a:t>a</a:t>
            </a:r>
            <a:r>
              <a:rPr lang="en-US" sz="2400" b="1" dirty="0" smtClean="0">
                <a:latin typeface="+mj-lt"/>
              </a:rPr>
              <a:t>nd</a:t>
            </a:r>
            <a:endParaRPr lang="en-US" sz="2400" b="1" dirty="0">
              <a:latin typeface="+mj-lt"/>
            </a:endParaRPr>
          </a:p>
          <a:p>
            <a:pPr algn="ctr"/>
            <a:r>
              <a:rPr lang="en-US" sz="2400" b="1" dirty="0">
                <a:latin typeface="+mj-lt"/>
              </a:rPr>
              <a:t>Evaluation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0266" y="5029200"/>
            <a:ext cx="712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I use 2 pipelines with different </a:t>
            </a:r>
            <a:r>
              <a:rPr lang="en-US" sz="2800" dirty="0" smtClean="0">
                <a:solidFill>
                  <a:srgbClr val="FFC000"/>
                </a:solidFill>
              </a:rPr>
              <a:t>preprocessing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Pipeline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152" y="1433211"/>
            <a:ext cx="362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First Pipeline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552" y="2168931"/>
            <a:ext cx="106942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Read data </a:t>
            </a:r>
            <a:r>
              <a:rPr lang="en-US" sz="2400" dirty="0">
                <a:solidFill>
                  <a:schemeClr val="bg1"/>
                </a:solidFill>
              </a:rPr>
              <a:t>from API using this URL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000" dirty="0" smtClean="0">
                <a:solidFill>
                  <a:srgbClr val="FFFF00"/>
                </a:solidFill>
              </a:rPr>
              <a:t>https</a:t>
            </a:r>
            <a:r>
              <a:rPr lang="en-US" sz="2000" dirty="0">
                <a:solidFill>
                  <a:srgbClr val="FFFF00"/>
                </a:solidFill>
              </a:rPr>
              <a:t>://</a:t>
            </a:r>
            <a:r>
              <a:rPr lang="en-US" sz="2000" dirty="0" smtClean="0">
                <a:solidFill>
                  <a:srgbClr val="FFFF00"/>
                </a:solidFill>
              </a:rPr>
              <a:t>recruitment.aimtechnologies.co/ai-tasks</a:t>
            </a:r>
            <a:r>
              <a:rPr lang="en-US" sz="2400" dirty="0" smtClean="0">
                <a:solidFill>
                  <a:schemeClr val="bg1"/>
                </a:solidFill>
              </a:rPr>
              <a:t>], this dataset  contains more than 458K </a:t>
            </a:r>
            <a:r>
              <a:rPr lang="en-US" sz="2400" dirty="0">
                <a:solidFill>
                  <a:schemeClr val="bg1"/>
                </a:solidFill>
              </a:rPr>
              <a:t>samples </a:t>
            </a:r>
            <a:r>
              <a:rPr lang="en-US" sz="2400" dirty="0" smtClean="0">
                <a:solidFill>
                  <a:schemeClr val="bg1"/>
                </a:solidFill>
              </a:rPr>
              <a:t> with 18 classes.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92D050"/>
                </a:solidFill>
              </a:rPr>
              <a:t>Clean data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- Remove all non-Arabic, digits, links, emotions, repeating </a:t>
            </a:r>
            <a:r>
              <a:rPr lang="en-US" sz="2400" dirty="0" smtClean="0">
                <a:solidFill>
                  <a:schemeClr val="bg1"/>
                </a:solidFill>
              </a:rPr>
              <a:t>letters.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- Remove stop-words like </a:t>
            </a:r>
            <a:r>
              <a:rPr lang="ar-EG" sz="2400" dirty="0" smtClean="0">
                <a:solidFill>
                  <a:schemeClr val="bg1"/>
                </a:solidFill>
              </a:rPr>
              <a:t>'في','على', 'و‘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3. Normalize </a:t>
            </a:r>
            <a:r>
              <a:rPr lang="en-US" sz="2400" dirty="0">
                <a:solidFill>
                  <a:schemeClr val="bg1"/>
                </a:solidFill>
              </a:rPr>
              <a:t>a text by </a:t>
            </a:r>
            <a:r>
              <a:rPr lang="en-US" sz="2400" dirty="0" smtClean="0">
                <a:solidFill>
                  <a:schemeClr val="bg1"/>
                </a:solidFill>
              </a:rPr>
              <a:t>strip </a:t>
            </a:r>
            <a:r>
              <a:rPr lang="en-US" sz="2400" dirty="0" err="1" smtClean="0">
                <a:solidFill>
                  <a:schemeClr val="bg1"/>
                </a:solidFill>
              </a:rPr>
              <a:t>tashkeel</a:t>
            </a:r>
            <a:r>
              <a:rPr lang="en-US" sz="2400" dirty="0" smtClean="0">
                <a:solidFill>
                  <a:schemeClr val="bg1"/>
                </a:solidFill>
              </a:rPr>
              <a:t>, strip </a:t>
            </a:r>
            <a:r>
              <a:rPr lang="en-US" sz="2400" dirty="0" err="1" smtClean="0">
                <a:solidFill>
                  <a:schemeClr val="bg1"/>
                </a:solidFill>
              </a:rPr>
              <a:t>tatweel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 err="1" smtClean="0">
                <a:solidFill>
                  <a:schemeClr val="bg1"/>
                </a:solidFill>
              </a:rPr>
              <a:t>Hamza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>
                <a:solidFill>
                  <a:schemeClr val="bg1"/>
                </a:solidFill>
              </a:rPr>
              <a:t>Lam </a:t>
            </a:r>
            <a:r>
              <a:rPr lang="en-US" sz="2400" dirty="0" err="1" smtClean="0">
                <a:solidFill>
                  <a:schemeClr val="bg1"/>
                </a:solidFill>
              </a:rPr>
              <a:t>Alef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 err="1">
                <a:solidFill>
                  <a:schemeClr val="bg1"/>
                </a:solidFill>
              </a:rPr>
              <a:t>Teh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Marbuta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Alef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Maksura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EX:</a:t>
            </a:r>
          </a:p>
          <a:p>
            <a:pPr algn="ctr"/>
            <a:r>
              <a:rPr lang="ar-EG" sz="2400" dirty="0">
                <a:solidFill>
                  <a:schemeClr val="accent2"/>
                </a:solidFill>
              </a:rPr>
              <a:t>أستشتري دمـــى آلية لأبنائك قبل </a:t>
            </a:r>
            <a:r>
              <a:rPr lang="ar-EG" sz="2400" dirty="0" smtClean="0">
                <a:solidFill>
                  <a:schemeClr val="accent2"/>
                </a:solidFill>
              </a:rPr>
              <a:t>الإغلاق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ar-EG" sz="2400" dirty="0">
                <a:solidFill>
                  <a:schemeClr val="accent2"/>
                </a:solidFill>
              </a:rPr>
              <a:t>استشتري دمي اليه لابناءك قبل الاغلاق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449766" y="901147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Pipeline (Cont.)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66" y="1413189"/>
            <a:ext cx="1118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4. Extract </a:t>
            </a:r>
            <a:r>
              <a:rPr lang="en-US" sz="2400" dirty="0" smtClean="0">
                <a:solidFill>
                  <a:schemeClr val="bg1"/>
                </a:solidFill>
              </a:rPr>
              <a:t>features from a text 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- CountVectorizer with 1 ngram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- TfidfVectorizer with 1 ngram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5. Build </a:t>
            </a:r>
            <a:r>
              <a:rPr lang="en-US" sz="2400" dirty="0" smtClean="0">
                <a:solidFill>
                  <a:schemeClr val="bg1"/>
                </a:solidFill>
              </a:rPr>
              <a:t>models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smtClean="0">
                <a:solidFill>
                  <a:srgbClr val="FFFF00"/>
                </a:solidFill>
              </a:rPr>
              <a:t>MultinomialNB and LogisticRegression, 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valuate a model by </a:t>
            </a:r>
            <a:r>
              <a:rPr lang="en-US" sz="2400" dirty="0" smtClean="0">
                <a:solidFill>
                  <a:srgbClr val="FFFF00"/>
                </a:solidFill>
              </a:rPr>
              <a:t>accuracy and f1-score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58285"/>
              </p:ext>
            </p:extLst>
          </p:nvPr>
        </p:nvGraphicFramePr>
        <p:xfrm>
          <a:off x="2463599" y="4084855"/>
          <a:ext cx="7725096" cy="24877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4190"/>
                <a:gridCol w="2265801"/>
                <a:gridCol w="1308328"/>
                <a:gridCol w="1706777"/>
              </a:tblGrid>
              <a:tr h="34684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 Extraction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 (20 % of 458K)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7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422500"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CountVectorizer</a:t>
                      </a:r>
                      <a:endParaRPr lang="en-US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MultinomialNB 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472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0.52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</a:tr>
              <a:tr h="394138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TfidfVectorizer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MultinomialNB 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423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40015" y="5265683"/>
            <a:ext cx="5328744" cy="45720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346832" y="773766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Pipeline (Cont.)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701" y="1941885"/>
            <a:ext cx="1145320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1. Read </a:t>
            </a:r>
            <a:r>
              <a:rPr lang="en-US" sz="2400" dirty="0">
                <a:solidFill>
                  <a:srgbClr val="92D050"/>
                </a:solidFill>
              </a:rPr>
              <a:t>data </a:t>
            </a:r>
            <a:r>
              <a:rPr lang="en-US" sz="2400" dirty="0">
                <a:solidFill>
                  <a:schemeClr val="bg1"/>
                </a:solidFill>
              </a:rPr>
              <a:t>from API using this URL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000" dirty="0" smtClean="0">
                <a:solidFill>
                  <a:srgbClr val="FFFF00"/>
                </a:solidFill>
              </a:rPr>
              <a:t>https</a:t>
            </a:r>
            <a:r>
              <a:rPr lang="en-US" sz="2000" dirty="0">
                <a:solidFill>
                  <a:srgbClr val="FFFF00"/>
                </a:solidFill>
              </a:rPr>
              <a:t>://</a:t>
            </a:r>
            <a:r>
              <a:rPr lang="en-US" sz="2000" dirty="0" smtClean="0">
                <a:solidFill>
                  <a:srgbClr val="FFFF00"/>
                </a:solidFill>
              </a:rPr>
              <a:t>recruitment.aimtechnologies.co/ai-tasks</a:t>
            </a:r>
            <a:r>
              <a:rPr lang="en-US" sz="2400" dirty="0" smtClean="0">
                <a:solidFill>
                  <a:schemeClr val="bg1"/>
                </a:solidFill>
              </a:rPr>
              <a:t>], this dataset  contains more than 458K </a:t>
            </a:r>
            <a:r>
              <a:rPr lang="en-US" sz="2400" dirty="0">
                <a:solidFill>
                  <a:schemeClr val="bg1"/>
                </a:solidFill>
              </a:rPr>
              <a:t>samples </a:t>
            </a:r>
            <a:r>
              <a:rPr lang="en-US" sz="2400" dirty="0" smtClean="0">
                <a:solidFill>
                  <a:schemeClr val="bg1"/>
                </a:solidFill>
              </a:rPr>
              <a:t> with 18 classes, But I train on 16k in this pipeline</a:t>
            </a:r>
          </a:p>
          <a:p>
            <a:endParaRPr lang="en-US" sz="7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2. Clean</a:t>
            </a:r>
            <a:r>
              <a:rPr lang="en-US" sz="2400" dirty="0" smtClean="0">
                <a:solidFill>
                  <a:schemeClr val="bg1"/>
                </a:solidFill>
              </a:rPr>
              <a:t> data by </a:t>
            </a:r>
            <a:r>
              <a:rPr lang="en-US" sz="2400" dirty="0" smtClean="0">
                <a:solidFill>
                  <a:srgbClr val="FFFF00"/>
                </a:solidFill>
              </a:rPr>
              <a:t>ArabertPreprocessor</a:t>
            </a:r>
          </a:p>
          <a:p>
            <a:endParaRPr lang="en-US" sz="7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3. Extract </a:t>
            </a:r>
            <a:r>
              <a:rPr lang="en-US" sz="2400" dirty="0">
                <a:solidFill>
                  <a:schemeClr val="bg1"/>
                </a:solidFill>
              </a:rPr>
              <a:t>features from a text  by </a:t>
            </a:r>
            <a:r>
              <a:rPr lang="en-US" sz="2400" dirty="0">
                <a:solidFill>
                  <a:srgbClr val="FFFF00"/>
                </a:solidFill>
              </a:rPr>
              <a:t>BertTokenizer and </a:t>
            </a:r>
            <a:r>
              <a:rPr lang="en-US" sz="2400" dirty="0" smtClean="0">
                <a:solidFill>
                  <a:srgbClr val="FFFF00"/>
                </a:solidFill>
              </a:rPr>
              <a:t>BertModel</a:t>
            </a:r>
          </a:p>
          <a:p>
            <a:endParaRPr lang="en-US" sz="7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4. Build </a:t>
            </a:r>
            <a:r>
              <a:rPr lang="en-US" sz="2400" dirty="0">
                <a:solidFill>
                  <a:schemeClr val="bg1"/>
                </a:solidFill>
              </a:rPr>
              <a:t>models by </a:t>
            </a:r>
            <a:r>
              <a:rPr lang="en-US" sz="2400" dirty="0" smtClean="0">
                <a:solidFill>
                  <a:srgbClr val="FFFF00"/>
                </a:solidFill>
              </a:rPr>
              <a:t>MultinomialNB, LogisticRegression and LSTM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evaluate a model by </a:t>
            </a:r>
            <a:r>
              <a:rPr lang="en-US" sz="2400" dirty="0">
                <a:solidFill>
                  <a:srgbClr val="FFFF00"/>
                </a:solidFill>
              </a:rPr>
              <a:t>accuracy and </a:t>
            </a:r>
            <a:r>
              <a:rPr lang="en-US" sz="2400" dirty="0" smtClean="0">
                <a:solidFill>
                  <a:srgbClr val="FFFF00"/>
                </a:solidFill>
              </a:rPr>
              <a:t>f1-score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066" y="1401679"/>
            <a:ext cx="362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Second Pipeline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4320"/>
              </p:ext>
            </p:extLst>
          </p:nvPr>
        </p:nvGraphicFramePr>
        <p:xfrm>
          <a:off x="3767939" y="4795887"/>
          <a:ext cx="5785943" cy="179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8260"/>
                <a:gridCol w="1520036"/>
                <a:gridCol w="1657647"/>
              </a:tblGrid>
              <a:tr h="41203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 (10 % of 16K)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82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91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SVM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</a:tr>
              <a:tr h="532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Deploymen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6193" y="1651931"/>
            <a:ext cx="8797160" cy="432341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346832" y="849398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Deployment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6518" y="2729016"/>
            <a:ext cx="62740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5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{BB8FC9A5-1497-4E56-B94D-1FDC940083D5}tf56535239_win32</Template>
  <TotalTime>1879</TotalTime>
  <Words>310</Words>
  <Application>Microsoft Office PowerPoint</Application>
  <PresentationFormat>Custom</PresentationFormat>
  <Paragraphs>83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Arabic Dialect identification </vt:lpstr>
      <vt:lpstr>AGENDA </vt:lpstr>
      <vt:lpstr>Problem definition</vt:lpstr>
      <vt:lpstr>Pipeline</vt:lpstr>
      <vt:lpstr>Pipeline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Trajectory Prediction</dc:title>
  <dc:creator>Esraa Abdulfatah</dc:creator>
  <cp:lastModifiedBy>original</cp:lastModifiedBy>
  <cp:revision>81</cp:revision>
  <dcterms:created xsi:type="dcterms:W3CDTF">2022-01-03T20:36:37Z</dcterms:created>
  <dcterms:modified xsi:type="dcterms:W3CDTF">2022-03-13T18:59:09Z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