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1" r:id="rId1"/>
    <p:sldMasterId id="2147484185" r:id="rId2"/>
  </p:sldMasterIdLst>
  <p:sldIdLst>
    <p:sldId id="256" r:id="rId3"/>
    <p:sldId id="273" r:id="rId4"/>
    <p:sldId id="285" r:id="rId5"/>
    <p:sldId id="288" r:id="rId6"/>
    <p:sldId id="275" r:id="rId7"/>
    <p:sldId id="277" r:id="rId8"/>
    <p:sldId id="278" r:id="rId9"/>
    <p:sldId id="286" r:id="rId10"/>
    <p:sldId id="290" r:id="rId11"/>
    <p:sldId id="289" r:id="rId12"/>
    <p:sldId id="281" r:id="rId13"/>
    <p:sldId id="291" r:id="rId14"/>
    <p:sldId id="270" r:id="rId15"/>
    <p:sldId id="26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294" autoAdjust="0"/>
    <p:restoredTop sz="94660"/>
  </p:normalViewPr>
  <p:slideViewPr>
    <p:cSldViewPr snapToGrid="0">
      <p:cViewPr varScale="1">
        <p:scale>
          <a:sx n="83" d="100"/>
          <a:sy n="83" d="100"/>
        </p:scale>
        <p:origin x="58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89F2-699A-4ACD-BCA7-68120C724C9C}" type="datetimeFigureOut">
              <a:rPr lang="ru-RU" smtClean="0"/>
              <a:t>14.06.2019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89A6-6376-4D3B-B3FA-8909BA0256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801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89F2-699A-4ACD-BCA7-68120C724C9C}" type="datetimeFigureOut">
              <a:rPr lang="ru-RU" smtClean="0"/>
              <a:t>14.06.2019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89A6-6376-4D3B-B3FA-8909BA0256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1021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89F2-699A-4ACD-BCA7-68120C724C9C}" type="datetimeFigureOut">
              <a:rPr lang="ru-RU" smtClean="0"/>
              <a:t>14.06.2019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89A6-6376-4D3B-B3FA-8909BA0256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70999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89F2-699A-4ACD-BCA7-68120C724C9C}" type="datetimeFigureOut">
              <a:rPr lang="ru-RU" smtClean="0"/>
              <a:t>14.06.2019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89A6-6376-4D3B-B3FA-8909BA0256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8510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89F2-699A-4ACD-BCA7-68120C724C9C}" type="datetimeFigureOut">
              <a:rPr lang="ru-RU" smtClean="0"/>
              <a:t>14.06.2019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89A6-6376-4D3B-B3FA-8909BA0256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01257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89F2-699A-4ACD-BCA7-68120C724C9C}" type="datetimeFigureOut">
              <a:rPr lang="ru-RU" smtClean="0"/>
              <a:t>14.06.2019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89A6-6376-4D3B-B3FA-8909BA0256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37101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89F2-699A-4ACD-BCA7-68120C724C9C}" type="datetimeFigureOut">
              <a:rPr lang="ru-RU" smtClean="0"/>
              <a:t>14.06.2019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89A6-6376-4D3B-B3FA-8909BA0256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90143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89F2-699A-4ACD-BCA7-68120C724C9C}" type="datetimeFigureOut">
              <a:rPr lang="ru-RU" smtClean="0"/>
              <a:t>14.06.2019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89A6-6376-4D3B-B3FA-8909BA0256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10929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89F2-699A-4ACD-BCA7-68120C724C9C}" type="datetimeFigureOut">
              <a:rPr lang="ru-RU" smtClean="0"/>
              <a:t>14.06.2019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89A6-6376-4D3B-B3FA-8909BA0256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37286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89F2-699A-4ACD-BCA7-68120C724C9C}" type="datetimeFigureOut">
              <a:rPr lang="ru-RU" smtClean="0"/>
              <a:t>14.06.2019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89A6-6376-4D3B-B3FA-8909BA0256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64659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89F2-699A-4ACD-BCA7-68120C724C9C}" type="datetimeFigureOut">
              <a:rPr lang="ru-RU" smtClean="0"/>
              <a:t>14.06.2019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89A6-6376-4D3B-B3FA-8909BA0256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132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89F2-699A-4ACD-BCA7-68120C724C9C}" type="datetimeFigureOut">
              <a:rPr lang="ru-RU" smtClean="0"/>
              <a:t>14.06.2019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89A6-6376-4D3B-B3FA-8909BA0256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03642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89F2-699A-4ACD-BCA7-68120C724C9C}" type="datetimeFigureOut">
              <a:rPr lang="ru-RU" smtClean="0"/>
              <a:t>14.06.2019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89A6-6376-4D3B-B3FA-8909BA0256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65741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89F2-699A-4ACD-BCA7-68120C724C9C}" type="datetimeFigureOut">
              <a:rPr lang="ru-RU" smtClean="0"/>
              <a:t>14.06.2019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89A6-6376-4D3B-B3FA-8909BA0256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23061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89F2-699A-4ACD-BCA7-68120C724C9C}" type="datetimeFigureOut">
              <a:rPr lang="ru-RU" smtClean="0"/>
              <a:t>14.06.2019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89A6-6376-4D3B-B3FA-8909BA0256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91454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89F2-699A-4ACD-BCA7-68120C724C9C}" type="datetimeFigureOut">
              <a:rPr lang="ru-RU" smtClean="0"/>
              <a:t>14.06.2019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89A6-6376-4D3B-B3FA-8909BA025632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5766901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89F2-699A-4ACD-BCA7-68120C724C9C}" type="datetimeFigureOut">
              <a:rPr lang="ru-RU" smtClean="0"/>
              <a:t>14.06.2019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89A6-6376-4D3B-B3FA-8909BA0256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058676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89F2-699A-4ACD-BCA7-68120C724C9C}" type="datetimeFigureOut">
              <a:rPr lang="ru-RU" smtClean="0"/>
              <a:t>14.06.2019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89A6-6376-4D3B-B3FA-8909BA0256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062493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89F2-699A-4ACD-BCA7-68120C724C9C}" type="datetimeFigureOut">
              <a:rPr lang="ru-RU" smtClean="0"/>
              <a:t>14.06.2019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89A6-6376-4D3B-B3FA-8909BA0256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397458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89F2-699A-4ACD-BCA7-68120C724C9C}" type="datetimeFigureOut">
              <a:rPr lang="ru-RU" smtClean="0"/>
              <a:t>14.06.2019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89A6-6376-4D3B-B3FA-8909BA0256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706286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89F2-699A-4ACD-BCA7-68120C724C9C}" type="datetimeFigureOut">
              <a:rPr lang="ru-RU" smtClean="0"/>
              <a:t>14.06.2019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89A6-6376-4D3B-B3FA-8909BA0256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662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89F2-699A-4ACD-BCA7-68120C724C9C}" type="datetimeFigureOut">
              <a:rPr lang="ru-RU" smtClean="0"/>
              <a:t>14.06.2019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89A6-6376-4D3B-B3FA-8909BA0256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9727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89F2-699A-4ACD-BCA7-68120C724C9C}" type="datetimeFigureOut">
              <a:rPr lang="ru-RU" smtClean="0"/>
              <a:t>14.06.2019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89A6-6376-4D3B-B3FA-8909BA0256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2755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89F2-699A-4ACD-BCA7-68120C724C9C}" type="datetimeFigureOut">
              <a:rPr lang="ru-RU" smtClean="0"/>
              <a:t>14.06.2019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89A6-6376-4D3B-B3FA-8909BA025632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451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89F2-699A-4ACD-BCA7-68120C724C9C}" type="datetimeFigureOut">
              <a:rPr lang="ru-RU" smtClean="0"/>
              <a:t>14.06.2019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89A6-6376-4D3B-B3FA-8909BA025632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159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89F2-699A-4ACD-BCA7-68120C724C9C}" type="datetimeFigureOut">
              <a:rPr lang="ru-RU" smtClean="0"/>
              <a:t>14.06.2019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89A6-6376-4D3B-B3FA-8909BA0256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3422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89F2-699A-4ACD-BCA7-68120C724C9C}" type="datetimeFigureOut">
              <a:rPr lang="ru-RU" smtClean="0"/>
              <a:t>14.06.2019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89A6-6376-4D3B-B3FA-8909BA0256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76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89F2-699A-4ACD-BCA7-68120C724C9C}" type="datetimeFigureOut">
              <a:rPr lang="ru-RU" smtClean="0"/>
              <a:t>14.06.2019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89A6-6376-4D3B-B3FA-8909BA0256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3251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68189F2-699A-4ACD-BCA7-68120C724C9C}" type="datetimeFigureOut">
              <a:rPr lang="ru-RU" smtClean="0"/>
              <a:t>14.06.2019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F89A6-6376-4D3B-B3FA-8909BA0256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0771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2" r:id="rId1"/>
    <p:sldLayoutId id="2147483943" r:id="rId2"/>
    <p:sldLayoutId id="2147483944" r:id="rId3"/>
    <p:sldLayoutId id="2147483945" r:id="rId4"/>
    <p:sldLayoutId id="2147483946" r:id="rId5"/>
    <p:sldLayoutId id="2147483947" r:id="rId6"/>
    <p:sldLayoutId id="2147483948" r:id="rId7"/>
    <p:sldLayoutId id="2147483949" r:id="rId8"/>
    <p:sldLayoutId id="2147483950" r:id="rId9"/>
    <p:sldLayoutId id="2147483951" r:id="rId10"/>
    <p:sldLayoutId id="214748395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68189F2-699A-4ACD-BCA7-68120C724C9C}" type="datetimeFigureOut">
              <a:rPr lang="ru-RU" smtClean="0"/>
              <a:t>14.06.2019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F89A6-6376-4D3B-B3FA-8909BA0256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09771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86" r:id="rId1"/>
    <p:sldLayoutId id="2147484187" r:id="rId2"/>
    <p:sldLayoutId id="2147484188" r:id="rId3"/>
    <p:sldLayoutId id="2147484189" r:id="rId4"/>
    <p:sldLayoutId id="2147484190" r:id="rId5"/>
    <p:sldLayoutId id="2147484191" r:id="rId6"/>
    <p:sldLayoutId id="2147484192" r:id="rId7"/>
    <p:sldLayoutId id="2147484193" r:id="rId8"/>
    <p:sldLayoutId id="2147484194" r:id="rId9"/>
    <p:sldLayoutId id="2147484195" r:id="rId10"/>
    <p:sldLayoutId id="2147484196" r:id="rId11"/>
    <p:sldLayoutId id="2147484197" r:id="rId12"/>
    <p:sldLayoutId id="2147484198" r:id="rId13"/>
    <p:sldLayoutId id="2147484199" r:id="rId14"/>
    <p:sldLayoutId id="2147484200" r:id="rId15"/>
    <p:sldLayoutId id="2147484201" r:id="rId16"/>
    <p:sldLayoutId id="214748420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AAE2E4-1A12-494C-A675-680D16CB0C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7004" y="12919"/>
            <a:ext cx="9144000" cy="1508125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образовательное бюджетное учреждение высшего образования «Финансовый университет при Правительстве Российской Федерации»</a:t>
            </a:r>
            <a:b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КОЛЛЕДЖ ИНФОРМАТИКИ И ПРОГРАММИРОВАНИЯ</a:t>
            </a:r>
            <a:b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</a:br>
            <a:endParaRPr lang="ru-RU" sz="20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B7CF0F5-BFFA-4E34-88E3-F2DB95B77F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56091" y="4677295"/>
            <a:ext cx="6743614" cy="1325642"/>
          </a:xfrm>
        </p:spPr>
        <p:txBody>
          <a:bodyPr>
            <a:normAutofit/>
          </a:bodyPr>
          <a:lstStyle/>
          <a:p>
            <a:pPr algn="r">
              <a:spcAft>
                <a:spcPts val="0"/>
              </a:spcAft>
            </a:pPr>
            <a:r>
              <a:rPr lang="ru-RU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 ВКР </a:t>
            </a: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Морозова М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В.</a:t>
            </a:r>
          </a:p>
          <a:p>
            <a:pPr algn="r">
              <a:spcAft>
                <a:spcPts val="0"/>
              </a:spcAft>
            </a:pP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Группа 4ПКС-115</a:t>
            </a:r>
          </a:p>
          <a:p>
            <a:pPr algn="r">
              <a:spcAft>
                <a:spcPts val="0"/>
              </a:spcAft>
            </a:pPr>
            <a:r>
              <a:rPr lang="ru-RU" sz="16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Исполнитель проекта Малкеров Г.А.</a:t>
            </a:r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4AD96E2E-D9C9-4BEE-ADD4-F2856A078D61}"/>
              </a:ext>
            </a:extLst>
          </p:cNvPr>
          <p:cNvSpPr txBox="1">
            <a:spLocks/>
          </p:cNvSpPr>
          <p:nvPr/>
        </p:nvSpPr>
        <p:spPr>
          <a:xfrm>
            <a:off x="0" y="2512381"/>
            <a:ext cx="12192000" cy="1457144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автоматизированной информационной системы фирмы по ремонту квартир.</a:t>
            </a:r>
            <a:br>
              <a:rPr lang="ru-RU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A1824BEC-0755-4BFD-93EC-0BB7B9618443}"/>
              </a:ext>
            </a:extLst>
          </p:cNvPr>
          <p:cNvSpPr txBox="1">
            <a:spLocks/>
          </p:cNvSpPr>
          <p:nvPr/>
        </p:nvSpPr>
        <p:spPr>
          <a:xfrm>
            <a:off x="4057650" y="6288083"/>
            <a:ext cx="4076700" cy="4079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Москва 2019</a:t>
            </a:r>
            <a:endParaRPr lang="ru-RU" sz="20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7A1A2F6-ACDE-4238-B16A-DC0264CCC9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0261602" y="15371"/>
            <a:ext cx="923394" cy="1428750"/>
          </a:xfrm>
          <a:prstGeom prst="rect">
            <a:avLst/>
          </a:prstGeom>
        </p:spPr>
      </p:pic>
      <p:pic>
        <p:nvPicPr>
          <p:cNvPr id="1026" name="Picture 2" descr="ÐÐ°ÑÑÐ¸Ð½ÐºÐ¸ Ð¿Ð¾ Ð·Ð°Ð¿ÑÐ¾ÑÑ Ð»Ð¾Ð³Ð¾ÑÐ¸Ð¿ ÑÐ¸Ð½Ð°Ð½ÑÐ¾Ð²Ð¾Ð³Ð¾ ÑÐ½Ð¸Ð²ÐµÑÑÐ¸ÑÐµÑÐ°">
            <a:extLst>
              <a:ext uri="{FF2B5EF4-FFF2-40B4-BE49-F238E27FC236}">
                <a16:creationId xmlns:a16="http://schemas.microsoft.com/office/drawing/2014/main" id="{D1471554-4BAA-4A60-97D6-B9460D55CE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9395" y="473381"/>
            <a:ext cx="2007808" cy="742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4005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693213-BA1F-47B0-BAA5-B4377ABB1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310" y="203336"/>
            <a:ext cx="10086544" cy="1400530"/>
          </a:xfrm>
        </p:spPr>
        <p:txBody>
          <a:bodyPr/>
          <a:lstStyle/>
          <a:p>
            <a:r>
              <a:rPr lang="ru-RU" dirty="0"/>
              <a:t>Создание интерфейса программы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34339D3-B332-4DD4-BDC2-C149EA3C636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715491" y="1006764"/>
            <a:ext cx="5728854" cy="5728854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8D56EE4-6279-4425-90C6-ACF8B1DA4719}"/>
              </a:ext>
            </a:extLst>
          </p:cNvPr>
          <p:cNvPicPr/>
          <p:nvPr/>
        </p:nvPicPr>
        <p:blipFill rotWithShape="1">
          <a:blip r:embed="rId3"/>
          <a:srcRect r="2402"/>
          <a:stretch/>
        </p:blipFill>
        <p:spPr bwMode="auto">
          <a:xfrm>
            <a:off x="2072156" y="2178815"/>
            <a:ext cx="8047688" cy="294213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EFE4296-17C3-4378-9284-BEA2C3561E7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87" t="1567" r="1180" b="2397"/>
          <a:stretch/>
        </p:blipFill>
        <p:spPr>
          <a:xfrm>
            <a:off x="335927" y="845127"/>
            <a:ext cx="11520145" cy="6012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744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BCC323-83CF-4331-9C04-0BABCDA29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-55261"/>
            <a:ext cx="10353762" cy="970450"/>
          </a:xfrm>
        </p:spPr>
        <p:txBody>
          <a:bodyPr/>
          <a:lstStyle/>
          <a:p>
            <a:r>
              <a:rPr lang="ru-RU" dirty="0"/>
              <a:t>Интерфейс программы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B24BD2A-08D3-4475-85FC-5BC94BACBF1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399739" y="642912"/>
            <a:ext cx="7055622" cy="6159247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E391F6F7-E746-4578-8891-5C81366282F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63229" y="679636"/>
            <a:ext cx="11665541" cy="6178364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D8C8F3D-A143-4666-8FC1-F6EBD8BD2BD0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736639" y="728943"/>
            <a:ext cx="7061979" cy="6165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369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F2B274-CA27-4AAA-8C10-5E2ECBB19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4329" y="0"/>
            <a:ext cx="9404723" cy="1400530"/>
          </a:xfrm>
        </p:spPr>
        <p:txBody>
          <a:bodyPr/>
          <a:lstStyle/>
          <a:p>
            <a:r>
              <a:rPr lang="ru-RU" dirty="0"/>
              <a:t>Пример отчетов и сметы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B4970D2-3CA9-48A8-924F-0ACAD04703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73" y="914047"/>
            <a:ext cx="11563350" cy="578167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41CC075-8812-4663-947D-86D3AA9F12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2948" y="889144"/>
            <a:ext cx="8841351" cy="5721358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0EB31CF-1B7E-431F-A096-199E66F784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5300" y="914047"/>
            <a:ext cx="8482780" cy="5901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615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268C8D-33BA-47D9-A4CE-F85F836CC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37280573-A51C-4C38-9B07-9FDB622D8D0D}"/>
              </a:ext>
            </a:extLst>
          </p:cNvPr>
          <p:cNvSpPr txBox="1">
            <a:spLocks/>
          </p:cNvSpPr>
          <p:nvPr/>
        </p:nvSpPr>
        <p:spPr>
          <a:xfrm>
            <a:off x="461639" y="1343818"/>
            <a:ext cx="11532093" cy="506586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/>
              <a:t>При разработке данного проекта, были достигнуты все поставленные задачи и выполнены все необходимые этапы.</a:t>
            </a:r>
          </a:p>
          <a:p>
            <a:r>
              <a:rPr lang="ru-RU" sz="2400" dirty="0"/>
              <a:t>Достоинствами данного проекта можно считать:</a:t>
            </a:r>
          </a:p>
          <a:p>
            <a:pPr lvl="1"/>
            <a:r>
              <a:rPr lang="ru-RU" sz="2000" dirty="0"/>
              <a:t>Возможность импорта данных из </a:t>
            </a:r>
            <a:r>
              <a:rPr lang="en-US" sz="2000" dirty="0"/>
              <a:t>Excel</a:t>
            </a:r>
            <a:endParaRPr lang="ru-RU" sz="2000" dirty="0"/>
          </a:p>
          <a:p>
            <a:pPr lvl="1"/>
            <a:r>
              <a:rPr lang="ru-RU" sz="2000" dirty="0"/>
              <a:t>Простота и удобство работы с программой</a:t>
            </a:r>
          </a:p>
          <a:p>
            <a:pPr lvl="1"/>
            <a:r>
              <a:rPr lang="ru-RU" sz="2200" dirty="0"/>
              <a:t>Простота дальнейшего расширения данной программы</a:t>
            </a:r>
          </a:p>
          <a:p>
            <a:r>
              <a:rPr lang="ru-RU" sz="2400" dirty="0"/>
              <a:t>Созданная программа отвечает всем требованиям, предъявляемым</a:t>
            </a:r>
            <a:r>
              <a:rPr lang="en-US" sz="2400" dirty="0"/>
              <a:t> </a:t>
            </a:r>
            <a:r>
              <a:rPr lang="ru-RU" sz="2400" dirty="0"/>
              <a:t>организациями, которые занимаются данной деятельностью, что позволяет её использовать в работе фирм по ремонту квартир.</a:t>
            </a: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811058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268C8D-33BA-47D9-A4CE-F85F836CC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7230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3271B2-C635-4B06-8158-CF5479033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711" y="134987"/>
            <a:ext cx="11622578" cy="1400530"/>
          </a:xfrm>
        </p:spPr>
        <p:txBody>
          <a:bodyPr/>
          <a:lstStyle/>
          <a:p>
            <a:r>
              <a:rPr lang="ru-RU" sz="4000" dirty="0"/>
              <a:t>Цель выпускной квалификационной работы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7A7B730-C058-4EE0-AEC3-A6F944CBBA8E}"/>
              </a:ext>
            </a:extLst>
          </p:cNvPr>
          <p:cNvSpPr/>
          <p:nvPr/>
        </p:nvSpPr>
        <p:spPr>
          <a:xfrm>
            <a:off x="284711" y="1174592"/>
            <a:ext cx="11707552" cy="52940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0000" algn="just">
              <a:lnSpc>
                <a:spcPts val="3000"/>
              </a:lnSpc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проекта: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клиент-серверного приложения для автоматизации работы фирмы по ремонту квартир, которая позволит пользователям ускорить и оптимизировать работу. </a:t>
            </a:r>
          </a:p>
          <a:p>
            <a:pPr indent="360000" algn="just">
              <a:lnSpc>
                <a:spcPts val="4000"/>
              </a:lnSpc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 проекта:</a:t>
            </a:r>
          </a:p>
          <a:p>
            <a:pPr marL="342900" indent="-342900" algn="just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изучить предметную область;</a:t>
            </a:r>
          </a:p>
          <a:p>
            <a:pPr marL="342900" indent="-342900" algn="just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спроектировать элементы программного продукта;</a:t>
            </a:r>
          </a:p>
          <a:p>
            <a:pPr marL="342900" indent="-342900" algn="just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схемы и диаграммы;</a:t>
            </a:r>
          </a:p>
          <a:p>
            <a:pPr marL="342900" indent="-342900" algn="just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выбрать подходящие для разработки инструментальные средства;</a:t>
            </a:r>
          </a:p>
          <a:p>
            <a:pPr marL="342900" indent="-342900" algn="just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реализовать функциональные и нефункциональные требования;</a:t>
            </a:r>
          </a:p>
          <a:p>
            <a:pPr marL="342900" indent="-342900" algn="just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протестировать продукт;</a:t>
            </a:r>
          </a:p>
          <a:p>
            <a:pPr marL="342900" indent="-342900" algn="just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составить руководство по использованию программы.</a:t>
            </a:r>
          </a:p>
        </p:txBody>
      </p:sp>
    </p:spTree>
    <p:extLst>
      <p:ext uri="{BB962C8B-B14F-4D97-AF65-F5344CB8AC3E}">
        <p14:creationId xmlns:p14="http://schemas.microsoft.com/office/powerpoint/2010/main" val="544086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7A3365-6EE8-41E7-A019-97597564B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053" y="0"/>
            <a:ext cx="10224655" cy="1400530"/>
          </a:xfrm>
        </p:spPr>
        <p:txBody>
          <a:bodyPr/>
          <a:lstStyle/>
          <a:p>
            <a:pPr algn="ctr"/>
            <a:r>
              <a:rPr lang="ru-RU" dirty="0"/>
              <a:t>Схема работы программного комплекса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5EBD24E-9C56-44DF-A4FE-6847B9998B61}"/>
              </a:ext>
            </a:extLst>
          </p:cNvPr>
          <p:cNvPicPr/>
          <p:nvPr/>
        </p:nvPicPr>
        <p:blipFill rotWithShape="1">
          <a:blip r:embed="rId2"/>
          <a:srcRect b="21382"/>
          <a:stretch/>
        </p:blipFill>
        <p:spPr bwMode="auto">
          <a:xfrm>
            <a:off x="367059" y="1987011"/>
            <a:ext cx="11457882" cy="328308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556164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6C49C3-8CB2-4C36-AA3A-C685143C8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6390"/>
            <a:ext cx="11139489" cy="1400530"/>
          </a:xfrm>
        </p:spPr>
        <p:txBody>
          <a:bodyPr/>
          <a:lstStyle/>
          <a:p>
            <a:r>
              <a:rPr lang="ru-RU" dirty="0"/>
              <a:t>Диаграмма вариантов использования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C9B4C37-1FD8-4B21-B0BD-D6B845D9071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447637" y="1020883"/>
            <a:ext cx="6797963" cy="5670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641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8DAB9C-AD20-45D0-AB19-D6CE47140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272" y="15216"/>
            <a:ext cx="9404723" cy="1400530"/>
          </a:xfrm>
        </p:spPr>
        <p:txBody>
          <a:bodyPr/>
          <a:lstStyle/>
          <a:p>
            <a:pPr algn="ctr"/>
            <a:r>
              <a:rPr lang="ru-RU" dirty="0">
                <a:effectLst/>
              </a:rPr>
              <a:t>Контекстная диаграмма потоков данных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E852B8C-0379-4F34-A9E2-668C2387C9C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11482" y="1695931"/>
            <a:ext cx="8583714" cy="4446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494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293D88-C0C9-4697-933C-CDC16C963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11" y="0"/>
            <a:ext cx="9404723" cy="1400530"/>
          </a:xfrm>
        </p:spPr>
        <p:txBody>
          <a:bodyPr/>
          <a:lstStyle/>
          <a:p>
            <a:pPr algn="ctr"/>
            <a:r>
              <a:rPr lang="ru-RU" dirty="0">
                <a:effectLst/>
              </a:rPr>
              <a:t>Краткая функциональная диаграмма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64574BF-0963-4966-9FF2-E52D0C9BA6A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378881" y="2170230"/>
            <a:ext cx="9434237" cy="3787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359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B3E256-DAAF-434E-BC74-6F285070B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418" y="0"/>
            <a:ext cx="10353762" cy="970450"/>
          </a:xfrm>
        </p:spPr>
        <p:txBody>
          <a:bodyPr/>
          <a:lstStyle/>
          <a:p>
            <a:r>
              <a:rPr lang="ru-RU" dirty="0">
                <a:effectLst/>
              </a:rPr>
              <a:t>Схема базы локальной базы данных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2617FCB-F210-4BA6-BD69-49DA08BE1C00}"/>
              </a:ext>
            </a:extLst>
          </p:cNvPr>
          <p:cNvPicPr/>
          <p:nvPr/>
        </p:nvPicPr>
        <p:blipFill rotWithShape="1">
          <a:blip r:embed="rId2"/>
          <a:srcRect b="5081"/>
          <a:stretch/>
        </p:blipFill>
        <p:spPr bwMode="auto">
          <a:xfrm>
            <a:off x="2045108" y="942444"/>
            <a:ext cx="8264351" cy="560978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196139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03E375-ADF8-4FB5-850C-C8EBF1117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220" y="0"/>
            <a:ext cx="9404723" cy="872836"/>
          </a:xfrm>
        </p:spPr>
        <p:txBody>
          <a:bodyPr/>
          <a:lstStyle/>
          <a:p>
            <a:r>
              <a:rPr lang="ru-RU" dirty="0"/>
              <a:t>Схема основной базы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9DA2BE3-24BE-400D-B2B5-3CC1C20B5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73F30AD-7F6C-4FC3-ADEF-237D323434E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394446" y="771237"/>
            <a:ext cx="8364269" cy="6086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315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5ACD25-66ED-4B5D-8A9A-D737F4453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220" y="138682"/>
            <a:ext cx="9404723" cy="1400530"/>
          </a:xfrm>
        </p:spPr>
        <p:txBody>
          <a:bodyPr/>
          <a:lstStyle/>
          <a:p>
            <a:r>
              <a:rPr lang="ru-RU" dirty="0"/>
              <a:t>Структурная схема продукта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5B9491E-E9E1-4102-99F3-794DC2934F74}"/>
              </a:ext>
            </a:extLst>
          </p:cNvPr>
          <p:cNvPicPr/>
          <p:nvPr/>
        </p:nvPicPr>
        <p:blipFill rotWithShape="1">
          <a:blip r:embed="rId2"/>
          <a:srcRect b="14581"/>
          <a:stretch/>
        </p:blipFill>
        <p:spPr bwMode="auto">
          <a:xfrm>
            <a:off x="258618" y="1979979"/>
            <a:ext cx="11530727" cy="395316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601215466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</TotalTime>
  <Words>210</Words>
  <Application>Microsoft Office PowerPoint</Application>
  <PresentationFormat>Широкоэкранный</PresentationFormat>
  <Paragraphs>34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14</vt:i4>
      </vt:variant>
    </vt:vector>
  </HeadingPairs>
  <TitlesOfParts>
    <vt:vector size="24" baseType="lpstr">
      <vt:lpstr>Arial</vt:lpstr>
      <vt:lpstr>Calibri</vt:lpstr>
      <vt:lpstr>Calibri Light</vt:lpstr>
      <vt:lpstr>Century Gothic</vt:lpstr>
      <vt:lpstr>Helvetica</vt:lpstr>
      <vt:lpstr>Times New Roman</vt:lpstr>
      <vt:lpstr>Wingdings 2</vt:lpstr>
      <vt:lpstr>Wingdings 3</vt:lpstr>
      <vt:lpstr>HDOfficeLightV0</vt:lpstr>
      <vt:lpstr>Ион</vt:lpstr>
      <vt:lpstr>Федеральное государственное образовательное бюджетное учреждение высшего образования «Финансовый университет при Правительстве Российской Федерации» КОЛЛЕДЖ ИНФОРМАТИКИ И ПРОГРАММИРОВАНИЯ </vt:lpstr>
      <vt:lpstr>Цель выпускной квалификационной работы</vt:lpstr>
      <vt:lpstr>Схема работы программного комплекса</vt:lpstr>
      <vt:lpstr>Диаграмма вариантов использования</vt:lpstr>
      <vt:lpstr>Контекстная диаграмма потоков данных</vt:lpstr>
      <vt:lpstr>Краткая функциональная диаграмма</vt:lpstr>
      <vt:lpstr>Схема базы локальной базы данных</vt:lpstr>
      <vt:lpstr>Схема основной базы данных</vt:lpstr>
      <vt:lpstr>Структурная схема продукта</vt:lpstr>
      <vt:lpstr>Создание интерфейса программы</vt:lpstr>
      <vt:lpstr>Интерфейс программы</vt:lpstr>
      <vt:lpstr>Пример отчетов и сметы</vt:lpstr>
      <vt:lpstr>Заключение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Федеральное государственное образовательное бюджетное учреждение высшего образования «Финансовый университет при Правительстве Российской Федерации» КОЛЛЕДЖ ИНФОРМАТИКИ И ПРОГРАММИРОВАНИЯ </dc:title>
  <dc:creator>Малкеров Геннадий Александрович</dc:creator>
  <cp:lastModifiedBy>Genna .</cp:lastModifiedBy>
  <cp:revision>24</cp:revision>
  <dcterms:created xsi:type="dcterms:W3CDTF">2018-12-09T19:31:25Z</dcterms:created>
  <dcterms:modified xsi:type="dcterms:W3CDTF">2019-06-14T11:43:57Z</dcterms:modified>
</cp:coreProperties>
</file>