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0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4434-824A-4DD6-AC84-14FBCFD5A58F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A74B-6F98-459E-959A-7C6CB175A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3A90-2798-4B3D-B2DD-907EB2695139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230-3680-48CF-9C30-24EDAB7E4C25}" type="datetime1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8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A73-286E-4A55-889B-F57C75AE92F9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4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2CDD-500D-4D4B-AE14-9E8EF01BF7FB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10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686A-749B-4F83-BB02-58C4CA1EC8C1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3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67D1-0A74-4E40-977F-1A2944BC1495}" type="datetime1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1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351-47D7-4F8E-8FC6-CC30C284B190}" type="datetime1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9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572-C82A-4929-9457-8730FC74C0E4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8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EF17-393E-449C-BAB3-FED3E2060211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2517-BA68-4550-AC54-4A83DD0299A9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45CF-5A01-4406-B8B0-1A9388179FD7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7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C6B-7E6B-4BA7-9519-7BBB4B7FDFF9}" type="datetime1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8BB-FE0B-4F37-8D24-7C03452176BF}" type="datetime1">
              <a:rPr lang="ru-RU" smtClean="0"/>
              <a:t>11.06.2020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6221-A21B-4B8E-88CB-0753AF69FB17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0AE6-4BFF-44FA-926E-3198B1DBEF4E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1D3-7C70-4F9E-AE28-61BC6471C724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7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3E68-00DB-44C7-B258-964D33C34999}" type="datetime1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7DD787-0FCC-4604-AA32-ED10B243FAB0}" type="datetime1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8969-3472-4E4D-9BC7-01E15C9B49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8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E615-297C-47BA-9137-3AB705587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256" y="2126015"/>
            <a:ext cx="10202779" cy="2154498"/>
          </a:xfrm>
        </p:spPr>
        <p:txBody>
          <a:bodyPr/>
          <a:lstStyle/>
          <a:p>
            <a:pPr algn="ctr"/>
            <a:r>
              <a:rPr lang="ru-RU" sz="3600" dirty="0"/>
              <a:t>Презентация на тему: </a:t>
            </a:r>
            <a:br>
              <a:rPr lang="en-US" sz="3600" dirty="0"/>
            </a:br>
            <a:r>
              <a:rPr lang="ru-RU" sz="4400" dirty="0"/>
              <a:t>Мультимедиа расширения набора команд архитектуры x86</a:t>
            </a:r>
            <a:endParaRPr lang="ru-RU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678C4-806F-47E9-81E1-D29B8CCF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42" y="5143186"/>
            <a:ext cx="10540915" cy="861420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 ЗБ-ПИ1-2</a:t>
            </a:r>
          </a:p>
          <a:p>
            <a:pPr algn="r"/>
            <a:r>
              <a:rPr lang="ru-RU" dirty="0"/>
              <a:t>Малкеров </a:t>
            </a:r>
            <a:r>
              <a:rPr lang="ru-RU" dirty="0" err="1"/>
              <a:t>г.а</a:t>
            </a:r>
            <a:r>
              <a:rPr lang="ru-RU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5E829-1240-44E3-9CBE-2C02B2BA8073}"/>
              </a:ext>
            </a:extLst>
          </p:cNvPr>
          <p:cNvSpPr txBox="1"/>
          <p:nvPr/>
        </p:nvSpPr>
        <p:spPr>
          <a:xfrm>
            <a:off x="643680" y="63014"/>
            <a:ext cx="9877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Федеральное государственное образовательное бюджетное учреждение высшего образования </a:t>
            </a:r>
            <a:endParaRPr lang="en-US" dirty="0"/>
          </a:p>
          <a:p>
            <a:pPr algn="ctr"/>
            <a:r>
              <a:rPr lang="ru-RU" dirty="0"/>
              <a:t>«ФИНАНСОВЫЙ УНИВЕРСИТЕТ ПРИ ПРАВИТЕЛЬСТВЕ РОССИЙСКОЙ ФЕДЕРАЦИИ» (ФИНАНСОВЫЙ УНИВЕРСИТЕТ)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F93ED-EF69-4F27-8B9A-C60F437FC175}"/>
              </a:ext>
            </a:extLst>
          </p:cNvPr>
          <p:cNvSpPr txBox="1"/>
          <p:nvPr/>
        </p:nvSpPr>
        <p:spPr>
          <a:xfrm>
            <a:off x="2654962" y="1263343"/>
            <a:ext cx="5855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dirty="0"/>
              <a:t>Департамент анализа данных, принятия решений и финансовых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28169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6183-BBA1-4D27-AECD-1F48285E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593B-911E-4728-AB2C-67A7F1B6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900757" cy="2863131"/>
          </a:xfrm>
        </p:spPr>
        <p:txBody>
          <a:bodyPr/>
          <a:lstStyle/>
          <a:p>
            <a:r>
              <a:rPr lang="ru-RU" dirty="0"/>
              <a:t>Дополнительный набор команд предназначен в первую очередь для реализации алгоритмов, характерных для обработки графических, видео- и аудиоданных: фильтрации, преобразований Фурье, свертки.</a:t>
            </a:r>
          </a:p>
          <a:p>
            <a:r>
              <a:rPr lang="ru-RU" dirty="0"/>
              <a:t>Включение подобных специальных операций в универсальный процессор является признанием того факта, что мультимедийные задачи становятся массовыми и будут сохранять свою актуальность в течение длительного времени. Тем самым часто используемые в них математические операции выходят на один уровень с традиционными арифметическими командами.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DA3F9-06C3-4718-A175-18D1EC41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9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27A7-6ADF-4DB8-86E0-ECB2DA5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8867"/>
            <a:ext cx="12192000" cy="700265"/>
          </a:xfrm>
        </p:spPr>
        <p:txBody>
          <a:bodyPr/>
          <a:lstStyle/>
          <a:p>
            <a:pPr algn="ctr"/>
            <a:r>
              <a:rPr lang="ru-RU" sz="4800" dirty="0"/>
              <a:t>СПАСИБО ЗА ВНИМАНИЕ!!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1D15-D20F-4028-9671-158D3ED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19BE-5BDA-4D60-8CEF-3412D5E4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5834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Что такое процессорные команды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1688-365E-4A92-9C26-6F32A44A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780674"/>
            <a:ext cx="11446042" cy="4836694"/>
          </a:xfrm>
        </p:spPr>
        <p:txBody>
          <a:bodyPr>
            <a:normAutofit fontScale="77500" lnSpcReduction="20000"/>
          </a:bodyPr>
          <a:lstStyle/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r>
              <a:rPr lang="ru-RU" sz="2200" dirty="0"/>
              <a:t>Процессорные команды (</a:t>
            </a:r>
            <a:r>
              <a:rPr lang="ru-RU" sz="2200" dirty="0" err="1"/>
              <a:t>Систе́ма</a:t>
            </a:r>
            <a:r>
              <a:rPr lang="ru-RU" sz="2200" dirty="0"/>
              <a:t> </a:t>
            </a:r>
            <a:r>
              <a:rPr lang="ru-RU" sz="2200" dirty="0" err="1"/>
              <a:t>кома́нд</a:t>
            </a:r>
            <a:r>
              <a:rPr lang="ru-RU" sz="2200" dirty="0"/>
              <a:t> (также </a:t>
            </a:r>
            <a:r>
              <a:rPr lang="ru-RU" sz="2200" dirty="0" err="1"/>
              <a:t>набо́р</a:t>
            </a:r>
            <a:r>
              <a:rPr lang="ru-RU" sz="2200" dirty="0"/>
              <a:t> команд) )— соглашение о предоставляемых архитектурой средствах программирования, а именно:</a:t>
            </a:r>
          </a:p>
          <a:p>
            <a:pPr indent="457200"/>
            <a:r>
              <a:rPr lang="ru-RU" sz="2200" dirty="0"/>
              <a:t>определённых типах данных,</a:t>
            </a:r>
          </a:p>
          <a:p>
            <a:pPr indent="457200"/>
            <a:r>
              <a:rPr lang="ru-RU" sz="2200" dirty="0"/>
              <a:t>инструкций,</a:t>
            </a:r>
          </a:p>
          <a:p>
            <a:pPr indent="457200"/>
            <a:r>
              <a:rPr lang="ru-RU" sz="2200" dirty="0"/>
              <a:t>системы регистров,</a:t>
            </a:r>
          </a:p>
          <a:p>
            <a:pPr indent="457200"/>
            <a:r>
              <a:rPr lang="ru-RU" sz="2200" dirty="0"/>
              <a:t>методов адресации,</a:t>
            </a:r>
          </a:p>
          <a:p>
            <a:pPr indent="457200"/>
            <a:r>
              <a:rPr lang="ru-RU" sz="2200" dirty="0"/>
              <a:t>моделей памяти,</a:t>
            </a:r>
          </a:p>
          <a:p>
            <a:pPr indent="457200"/>
            <a:r>
              <a:rPr lang="ru-RU" sz="2200" dirty="0"/>
              <a:t>способов обработки прерываний и исключений,</a:t>
            </a:r>
          </a:p>
          <a:p>
            <a:pPr indent="457200"/>
            <a:r>
              <a:rPr lang="ru-RU" sz="2200" dirty="0"/>
              <a:t>методов ввода и вывода.</a:t>
            </a:r>
          </a:p>
          <a:p>
            <a:pPr indent="0">
              <a:buNone/>
            </a:pPr>
            <a:endParaRPr lang="ru-RU" sz="2200" dirty="0"/>
          </a:p>
          <a:p>
            <a:pPr marL="0" indent="457200">
              <a:buNone/>
            </a:pPr>
            <a:r>
              <a:rPr lang="ru-RU" sz="2200" dirty="0"/>
              <a:t>Система команд представляется спецификацией соответствия (микро)команд наборам кодов (микро)операций, выполняемых при вызове команды, определяемых (микро)архитектурой системы. (При этом на системах с различной (микро)архитектурой может быть реализована одна и та же система команд. Например, Intel Pentium и AMD </a:t>
            </a:r>
            <a:r>
              <a:rPr lang="ru-RU" sz="2200" dirty="0" err="1"/>
              <a:t>Athlon</a:t>
            </a:r>
            <a:r>
              <a:rPr lang="ru-RU" sz="2200" dirty="0"/>
              <a:t> имеют почти идентичные версии системы команд x86, но имеют радикально различный внутренний дизайн.)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715B-4FA3-49D2-9240-D27434B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E4C6-E816-483F-812F-ED4E04B8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7" y="115834"/>
            <a:ext cx="9725110" cy="1400530"/>
          </a:xfrm>
        </p:spPr>
        <p:txBody>
          <a:bodyPr/>
          <a:lstStyle/>
          <a:p>
            <a:pPr algn="ctr"/>
            <a:r>
              <a:rPr lang="ru-RU" dirty="0"/>
              <a:t>История команд процессоров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3064-F274-4201-9CAC-E7FB7FB0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945" y="2309592"/>
            <a:ext cx="10026316" cy="3273061"/>
          </a:xfrm>
        </p:spPr>
        <p:txBody>
          <a:bodyPr/>
          <a:lstStyle/>
          <a:p>
            <a:r>
              <a:rPr lang="ru-RU" dirty="0"/>
              <a:t>При выпуске процессоров в серии </a:t>
            </a:r>
            <a:r>
              <a:rPr lang="en-US" dirty="0"/>
              <a:t>x86 </a:t>
            </a:r>
            <a:r>
              <a:rPr lang="ru-RU" dirty="0"/>
              <a:t> (знаменитой модели 8086 выпущенной в 1979г) было 170 команд </a:t>
            </a:r>
          </a:p>
          <a:p>
            <a:r>
              <a:rPr lang="ru-RU" dirty="0"/>
              <a:t>Следующее расширение было сделано в 1985 г(в микропроцессоре 386) количество команд выросло до 220</a:t>
            </a:r>
          </a:p>
          <a:p>
            <a:r>
              <a:rPr lang="ru-RU" dirty="0"/>
              <a:t>Далее в 486 стандарте было расширена работа с операциями над плавающей точкой. Ранее эти команды рассматривались как стандартное, но необязательное дополнение, реализуемое сопроцессором.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EE9F-FFA4-40EB-946C-5EA00EF04CF3}"/>
              </a:ext>
            </a:extLst>
          </p:cNvPr>
          <p:cNvSpPr txBox="1"/>
          <p:nvPr/>
        </p:nvSpPr>
        <p:spPr>
          <a:xfrm>
            <a:off x="1435768" y="1275347"/>
            <a:ext cx="839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Рассмотрим общую историю команд процессоров серии </a:t>
            </a:r>
            <a:r>
              <a:rPr lang="en-US" sz="2000" dirty="0"/>
              <a:t>x86 </a:t>
            </a:r>
            <a:endParaRPr lang="ru-RU" sz="2000" dirty="0"/>
          </a:p>
        </p:txBody>
      </p:sp>
      <p:pic>
        <p:nvPicPr>
          <p:cNvPr id="1026" name="Picture 2" descr="Intel 8086 — процессор, открывший эпоху / Хабр">
            <a:extLst>
              <a:ext uri="{FF2B5EF4-FFF2-40B4-BE49-F238E27FC236}">
                <a16:creationId xmlns:a16="http://schemas.microsoft.com/office/drawing/2014/main" id="{CC901FCE-8F37-4415-9708-1B077FA75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6" r="19263"/>
          <a:stretch/>
        </p:blipFill>
        <p:spPr bwMode="auto">
          <a:xfrm>
            <a:off x="9899780" y="4824624"/>
            <a:ext cx="2292220" cy="20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Эволюция процессоров. Часть 3: 32-битные процессоры во второй ...">
            <a:extLst>
              <a:ext uri="{FF2B5EF4-FFF2-40B4-BE49-F238E27FC236}">
                <a16:creationId xmlns:a16="http://schemas.microsoft.com/office/drawing/2014/main" id="{957561A2-3DE9-4AB5-83B8-5F1F6A929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r="14352"/>
          <a:stretch/>
        </p:blipFill>
        <p:spPr bwMode="auto">
          <a:xfrm>
            <a:off x="0" y="4828256"/>
            <a:ext cx="2001638" cy="20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4F88A-8D0F-4A56-8B9B-45AE15B7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3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A290-7531-4822-A9A7-C8A4E1F2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31" y="241465"/>
            <a:ext cx="9404723" cy="930442"/>
          </a:xfrm>
        </p:spPr>
        <p:txBody>
          <a:bodyPr/>
          <a:lstStyle/>
          <a:p>
            <a:pPr algn="ctr"/>
            <a:r>
              <a:rPr lang="ru-RU" dirty="0"/>
              <a:t>Общее определение </a:t>
            </a:r>
            <a:r>
              <a:rPr lang="en-US" dirty="0"/>
              <a:t>MMX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91540-8319-469C-AB82-A43D445AD6B6}"/>
              </a:ext>
            </a:extLst>
          </p:cNvPr>
          <p:cNvSpPr txBox="1"/>
          <p:nvPr/>
        </p:nvSpPr>
        <p:spPr>
          <a:xfrm>
            <a:off x="457200" y="1840993"/>
            <a:ext cx="1127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/>
              <a:t>Мультимедийное расширения набора команд (MMX-</a:t>
            </a:r>
            <a:r>
              <a:rPr lang="ru-RU" sz="2000" dirty="0" err="1"/>
              <a:t>Multimedia</a:t>
            </a:r>
            <a:r>
              <a:rPr lang="ru-RU" sz="2000" dirty="0"/>
              <a:t> </a:t>
            </a:r>
            <a:r>
              <a:rPr lang="ru-RU" sz="2000" dirty="0" err="1"/>
              <a:t>Extensions</a:t>
            </a:r>
            <a:r>
              <a:rPr lang="ru-RU" sz="2000" dirty="0"/>
              <a:t>) — коммерческое название дополнительного SIMD-набора инструкций, разработанного компанией Intel и впервые представленного в 1997 году одновременно с линией процессоров Pentium MMX. </a:t>
            </a:r>
          </a:p>
          <a:p>
            <a:pPr indent="457200" algn="just"/>
            <a:r>
              <a:rPr lang="ru-RU" sz="2000" dirty="0"/>
              <a:t>Набор инструкций был предназначен для ускорения процессов кодирования/декодирования потоковых аудио- и видеоданных. Является развитием технологий, предложенных в микропроцессоре i860. Разработан в лаборатории Intel в Хайфе, Израиль, в первой половине 1990-х.</a:t>
            </a:r>
          </a:p>
          <a:p>
            <a:pPr indent="457200" algn="just"/>
            <a:r>
              <a:rPr lang="ru-RU" sz="2000" dirty="0"/>
              <a:t>Данное расширение добавило еще 57 команд, что в сумме привело к 277 возможным к использованию командам</a:t>
            </a:r>
          </a:p>
          <a:p>
            <a:pPr indent="457200" algn="just"/>
            <a:endParaRPr lang="ru-RU" sz="20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33D30CA-8ABE-48DC-BB9E-236091055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47"/>
          <a:stretch/>
        </p:blipFill>
        <p:spPr bwMode="auto">
          <a:xfrm>
            <a:off x="9336505" y="4654316"/>
            <a:ext cx="2855495" cy="22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C28D-1D4C-4564-A720-16031BE2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9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09AD-6647-4D2A-AC61-326BF10E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47918"/>
            <a:ext cx="9404723" cy="967008"/>
          </a:xfrm>
        </p:spPr>
        <p:txBody>
          <a:bodyPr/>
          <a:lstStyle/>
          <a:p>
            <a:r>
              <a:rPr lang="ru-RU" dirty="0"/>
              <a:t>Улучшение производительности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C966-F6AE-4FEF-AE10-805FBE76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114926"/>
            <a:ext cx="11616612" cy="5435164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Согласно заявлению </a:t>
            </a:r>
            <a:r>
              <a:rPr lang="en-US" dirty="0"/>
              <a:t>Intel</a:t>
            </a:r>
            <a:r>
              <a:rPr lang="ru-RU" dirty="0"/>
              <a:t> на операции которые данное расширение ускоряет занимают всего 10% всех команд, при этом по времени тратится гораздо больше времени (примерно 90% всего времени работы программы). Иными словами, прирост производительности для подобных приложений может достигать 50-400%</a:t>
            </a:r>
          </a:p>
          <a:p>
            <a:endParaRPr lang="en-US" dirty="0"/>
          </a:p>
          <a:p>
            <a:r>
              <a:rPr lang="ru-RU" dirty="0"/>
              <a:t>По числу команд MMX-набор выглядит довольно представительно, но состоит он из достаточно простых операций с беззнаковыми целочисленными данными: сложения, умножения, логических операций. Выигрыш в производительности должен достигаться за счет реализации принципа SIMD (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Instruction</a:t>
            </a:r>
            <a:r>
              <a:rPr lang="ru-RU" dirty="0"/>
              <a:t> </a:t>
            </a: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- одна команда, множественные данные) - параллельного выполнения одной операции сразу над несколькими порциями (8-, 16-, 32-разрядных) данных, представленными в виде одного 64-разрядного блока, помещенного в один регистр.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D59EA8-FEB7-47D9-B11F-AFAF6A3E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EAB6-E269-41F7-A299-A7F92D58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7" y="529390"/>
            <a:ext cx="10703678" cy="1400530"/>
          </a:xfrm>
        </p:spPr>
        <p:txBody>
          <a:bodyPr/>
          <a:lstStyle/>
          <a:p>
            <a:r>
              <a:rPr lang="ru-RU" dirty="0"/>
              <a:t>Программная совместимость с </a:t>
            </a:r>
            <a:r>
              <a:rPr lang="en-US" dirty="0"/>
              <a:t>MMX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C4E7-9281-4138-9A69-E0CC981C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2502567"/>
            <a:ext cx="11285621" cy="4090737"/>
          </a:xfrm>
        </p:spPr>
        <p:txBody>
          <a:bodyPr/>
          <a:lstStyle/>
          <a:p>
            <a:r>
              <a:rPr lang="ru-RU" dirty="0"/>
              <a:t>Решение по "облегченном" архитектурном варианте обеспечивает обратную совместимость с программным обеспечением.</a:t>
            </a:r>
          </a:p>
          <a:p>
            <a:r>
              <a:rPr lang="ru-RU" dirty="0"/>
              <a:t>В частности, в многозадачных операционных системах (OS/2, Windows 95) при переключении с одной задачи на другую необходимо осуществлять сохранение и восстановление всех регистров процессора.</a:t>
            </a:r>
          </a:p>
          <a:p>
            <a:r>
              <a:rPr lang="ru-RU" dirty="0"/>
              <a:t>Появление же дополнительных регистров потребовало бы хотя и не очень значительных, но все же изменений в существующих ОС. Не говоря уже об увеличении времени, уходящего на переключение между приложениями.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E8CBA-8E2A-4888-BF91-03D8A0FE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D664-7846-4EC1-833E-0786A34E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71" y="-90664"/>
            <a:ext cx="10523621" cy="1400530"/>
          </a:xfrm>
        </p:spPr>
        <p:txBody>
          <a:bodyPr/>
          <a:lstStyle/>
          <a:p>
            <a:pPr algn="ctr"/>
            <a:r>
              <a:rPr lang="ru-RU" dirty="0"/>
              <a:t>Команды </a:t>
            </a:r>
            <a:r>
              <a:rPr lang="en-US" dirty="0"/>
              <a:t>MMX </a:t>
            </a:r>
            <a:r>
              <a:rPr lang="ru-RU" dirty="0"/>
              <a:t>с точки зрения программного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A93D-1188-4984-B47D-BEBCF6DF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72" y="1668379"/>
            <a:ext cx="11203460" cy="4692315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/>
              <a:t>Команды технологии MMX работают с 64-разрядными целочисленными данными, а также с данными, упакованными в группы (векторы) общей длиной 64 бита. Такие данные могут находиться в памяти или в восьми MMX-регистрах. Эти регистры называются MM0, MM1, :, MM7. Команды технологии MMX работают со следующими типами данных:</a:t>
            </a:r>
          </a:p>
          <a:p>
            <a:pPr indent="457200"/>
            <a:r>
              <a:rPr lang="ru-RU" dirty="0"/>
              <a:t>упакованные байты (восемь байтов в одном 64-разрядном регистре)</a:t>
            </a:r>
          </a:p>
          <a:p>
            <a:pPr indent="457200"/>
            <a:r>
              <a:rPr lang="ru-RU" dirty="0"/>
              <a:t>упакованные слова (четыре 16-разрядных слова в 64-разрядном регистре)</a:t>
            </a:r>
          </a:p>
          <a:p>
            <a:pPr indent="457200"/>
            <a:r>
              <a:rPr lang="ru-RU" dirty="0"/>
              <a:t>упакованные двойные слова (два 32-разрядных слова в 64-разрядном регистре)</a:t>
            </a:r>
          </a:p>
          <a:p>
            <a:pPr indent="457200"/>
            <a:r>
              <a:rPr lang="ru-RU" dirty="0"/>
              <a:t>64-разрядные слова.</a:t>
            </a:r>
          </a:p>
          <a:p>
            <a:pPr marL="0" indent="457200">
              <a:buNone/>
            </a:pPr>
            <a:r>
              <a:rPr lang="ru-RU" dirty="0"/>
              <a:t>По-английски эти типы данных называются, соответственно, </a:t>
            </a:r>
            <a:r>
              <a:rPr lang="ru-RU" dirty="0" err="1"/>
              <a:t>packed</a:t>
            </a:r>
            <a:r>
              <a:rPr lang="ru-RU" dirty="0"/>
              <a:t> </a:t>
            </a:r>
            <a:r>
              <a:rPr lang="ru-RU" dirty="0" err="1"/>
              <a:t>byte</a:t>
            </a:r>
            <a:r>
              <a:rPr lang="ru-RU" dirty="0"/>
              <a:t>, </a:t>
            </a:r>
            <a:r>
              <a:rPr lang="ru-RU" dirty="0" err="1"/>
              <a:t>packed</a:t>
            </a:r>
            <a:r>
              <a:rPr lang="ru-RU" dirty="0"/>
              <a:t> </a:t>
            </a:r>
            <a:r>
              <a:rPr lang="ru-RU" dirty="0" err="1"/>
              <a:t>word</a:t>
            </a:r>
            <a:r>
              <a:rPr lang="ru-RU" dirty="0"/>
              <a:t>, </a:t>
            </a:r>
            <a:r>
              <a:rPr lang="ru-RU" dirty="0" err="1"/>
              <a:t>packed</a:t>
            </a:r>
            <a:r>
              <a:rPr lang="ru-RU" dirty="0"/>
              <a:t> </a:t>
            </a:r>
            <a:r>
              <a:rPr lang="ru-RU" dirty="0" err="1"/>
              <a:t>doubleword</a:t>
            </a:r>
            <a:r>
              <a:rPr lang="ru-RU" dirty="0"/>
              <a:t> и </a:t>
            </a:r>
            <a:r>
              <a:rPr lang="ru-RU" dirty="0" err="1"/>
              <a:t>quadword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E892-26F8-44B7-952B-3413112A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5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D28-1295-40BC-A374-38FD2E99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0211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Общий синтаксис команд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2AAD-49BB-48F6-9F5F-E30858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8" y="1636294"/>
            <a:ext cx="11558335" cy="4539916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1600" dirty="0"/>
              <a:t>MMX-команды имеют следующий синтаксис:</a:t>
            </a:r>
          </a:p>
          <a:p>
            <a:pPr indent="457200"/>
            <a:r>
              <a:rPr lang="ru-RU" sz="1600" dirty="0"/>
              <a:t>	</a:t>
            </a:r>
            <a:r>
              <a:rPr lang="ru-RU" sz="1600" dirty="0" err="1"/>
              <a:t>instruction</a:t>
            </a:r>
            <a:r>
              <a:rPr lang="ru-RU" sz="1600" dirty="0"/>
              <a:t> [</a:t>
            </a:r>
            <a:r>
              <a:rPr lang="ru-RU" sz="1600" dirty="0" err="1"/>
              <a:t>dest</a:t>
            </a:r>
            <a:r>
              <a:rPr lang="ru-RU" sz="1600" dirty="0"/>
              <a:t>, </a:t>
            </a:r>
            <a:r>
              <a:rPr lang="ru-RU" sz="1600" dirty="0" err="1"/>
              <a:t>src</a:t>
            </a:r>
            <a:r>
              <a:rPr lang="ru-RU" sz="1600" dirty="0"/>
              <a:t>] </a:t>
            </a:r>
          </a:p>
          <a:p>
            <a:pPr marL="0" indent="457200">
              <a:buNone/>
            </a:pPr>
            <a:r>
              <a:rPr lang="ru-RU" sz="1600" dirty="0"/>
              <a:t>Здесь </a:t>
            </a:r>
            <a:r>
              <a:rPr lang="ru-RU" sz="1600" dirty="0" err="1"/>
              <a:t>instruction</a:t>
            </a:r>
            <a:r>
              <a:rPr lang="ru-RU" sz="1600" dirty="0"/>
              <a:t> - имя команды, </a:t>
            </a:r>
            <a:r>
              <a:rPr lang="ru-RU" sz="1600" dirty="0" err="1"/>
              <a:t>dest</a:t>
            </a:r>
            <a:r>
              <a:rPr lang="ru-RU" sz="1600" dirty="0"/>
              <a:t> обозначает выходной операнд, </a:t>
            </a:r>
            <a:r>
              <a:rPr lang="ru-RU" sz="1600" dirty="0" err="1"/>
              <a:t>src</a:t>
            </a:r>
            <a:r>
              <a:rPr lang="ru-RU" sz="1600" dirty="0"/>
              <a:t> - входной операнд.</a:t>
            </a:r>
          </a:p>
          <a:p>
            <a:pPr marL="0" indent="457200">
              <a:buNone/>
            </a:pPr>
            <a:r>
              <a:rPr lang="ru-RU" sz="1600" dirty="0"/>
              <a:t>Большинство команд имеют суффикс, который определяет тип данных и используемую арифметику:</a:t>
            </a:r>
          </a:p>
          <a:p>
            <a:pPr indent="457200"/>
            <a:r>
              <a:rPr lang="ru-RU" sz="1600" dirty="0"/>
              <a:t>US(</a:t>
            </a:r>
            <a:r>
              <a:rPr lang="ru-RU" sz="1600" dirty="0" err="1"/>
              <a:t>unsigned</a:t>
            </a:r>
            <a:r>
              <a:rPr lang="ru-RU" sz="1600" dirty="0"/>
              <a:t> </a:t>
            </a:r>
            <a:r>
              <a:rPr lang="ru-RU" sz="1600" dirty="0" err="1"/>
              <a:t>saturation</a:t>
            </a:r>
            <a:r>
              <a:rPr lang="ru-RU" sz="1600" dirty="0"/>
              <a:t>) - арифметика с насыщением, данные без знака.</a:t>
            </a:r>
          </a:p>
          <a:p>
            <a:pPr indent="457200"/>
            <a:r>
              <a:rPr lang="ru-RU" sz="1600" dirty="0"/>
              <a:t>S или SS(</a:t>
            </a:r>
            <a:r>
              <a:rPr lang="ru-RU" sz="1600" dirty="0" err="1"/>
              <a:t>signed</a:t>
            </a:r>
            <a:r>
              <a:rPr lang="ru-RU" sz="1600" dirty="0"/>
              <a:t> </a:t>
            </a:r>
            <a:r>
              <a:rPr lang="ru-RU" sz="1600" dirty="0" err="1"/>
              <a:t>saturation</a:t>
            </a:r>
            <a:r>
              <a:rPr lang="ru-RU" sz="1600" dirty="0"/>
              <a:t>) - арифметика с насыщением, данные со знаком. Если в суффиксе нет ни S, ни SS, используется циклическая арифметика (</a:t>
            </a:r>
            <a:r>
              <a:rPr lang="ru-RU" sz="1600" dirty="0" err="1"/>
              <a:t>wraparound</a:t>
            </a:r>
            <a:r>
              <a:rPr lang="ru-RU" sz="1600" dirty="0"/>
              <a:t>).</a:t>
            </a:r>
          </a:p>
          <a:p>
            <a:pPr indent="457200"/>
            <a:r>
              <a:rPr lang="ru-RU" sz="1600" dirty="0"/>
              <a:t>B, W, D, Q указывают тип данных. Если в суффиксе есть две из этих букв, первая соответствует входному операнду, а вторая - выходному.</a:t>
            </a:r>
          </a:p>
          <a:p>
            <a:pPr marL="0" indent="457200">
              <a:buNone/>
            </a:pPr>
            <a:r>
              <a:rPr lang="ru-RU" sz="1600" dirty="0"/>
              <a:t>MMX-команды исполняются в том же режиме процессора, что и команды с плавающей запятой. Поэтому при исполнении всех MMX-команд (кроме EMMS) "портится" слово состояния регистров с плавающей запятой. Доступны следующие MMX-команды (обозначения: </a:t>
            </a:r>
            <a:r>
              <a:rPr lang="ru-RU" sz="1600" dirty="0" err="1"/>
              <a:t>mm</a:t>
            </a:r>
            <a:r>
              <a:rPr lang="ru-RU" sz="1600" dirty="0"/>
              <a:t> - MMX-регистр; m32, m64 - память объема 32 и 64 бит соответственно; </a:t>
            </a:r>
            <a:r>
              <a:rPr lang="ru-RU" sz="1600" dirty="0" err="1"/>
              <a:t>imm</a:t>
            </a:r>
            <a:r>
              <a:rPr lang="ru-RU" sz="1600" dirty="0"/>
              <a:t> - непосредственный операнд; ir32 - целочисленный регистр)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EE28-39FA-4947-A2F8-6CB17D2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4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53AC-5559-4C0F-9658-A48F4AAC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некоторые команды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3C8EE6-085D-4758-8055-849400CF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15783"/>
              </p:ext>
            </p:extLst>
          </p:nvPr>
        </p:nvGraphicFramePr>
        <p:xfrm>
          <a:off x="379661" y="1946887"/>
          <a:ext cx="10897938" cy="372112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99370">
                  <a:extLst>
                    <a:ext uri="{9D8B030D-6E8A-4147-A177-3AD203B41FA5}">
                      <a16:colId xmlns:a16="http://schemas.microsoft.com/office/drawing/2014/main" val="2199255028"/>
                    </a:ext>
                  </a:extLst>
                </a:gridCol>
                <a:gridCol w="8598568">
                  <a:extLst>
                    <a:ext uri="{9D8B030D-6E8A-4147-A177-3AD203B41FA5}">
                      <a16:colId xmlns:a16="http://schemas.microsoft.com/office/drawing/2014/main" val="766230401"/>
                    </a:ext>
                  </a:extLst>
                </a:gridCol>
              </a:tblGrid>
              <a:tr h="106936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EMMS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команда обеспечивает переход процессора от исполнения MMX-команд к исполнению обычных команд с плавающей запятой: она устанавливает значение 1 во всех разрядах слова состояния.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49730160"/>
                  </a:ext>
                </a:extLst>
              </a:tr>
              <a:tr h="106936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PADDB mm, mm/m64; PADDW mm, mm/m64; PADDD mm, mm/m64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команды складывают элементы данных (байты, слова или двойные слова) входного и выходного операнда. Если сумма выходит за границу допустимого диапазона, то по правилам циклической арифметики избыток отсчитывается от другой границы диапазона. "Переноса" единицы из одного элемента данных в другой не происходит.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1187886"/>
                  </a:ext>
                </a:extLst>
              </a:tr>
              <a:tr h="1069363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PADDUSB mm, mm/m64; PADDUSW mm, mm/m64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команды складывают элементы данных (байты или слова) входного и выходного операнда. Если сумма выходит за граничное значение допустимого диапазона, то результатом считается это граничное значение.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2252100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EBFF-A9EC-4C33-B873-AA7C2C84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8969-3472-4E4D-9BC7-01E15C9B49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0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882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Презентация на тему:  Мультимедиа расширения набора команд архитектуры x86</vt:lpstr>
      <vt:lpstr>Что такое процессорные команды </vt:lpstr>
      <vt:lpstr>История команд процессоров</vt:lpstr>
      <vt:lpstr>Общее определение MMX</vt:lpstr>
      <vt:lpstr>Улучшение производительности</vt:lpstr>
      <vt:lpstr>Программная совместимость с MMX</vt:lpstr>
      <vt:lpstr>Команды MMX с точки зрения программного кода</vt:lpstr>
      <vt:lpstr>Общий синтаксис команд</vt:lpstr>
      <vt:lpstr>Рассмотрим некоторые команды </vt:lpstr>
      <vt:lpstr>Выводы</vt:lpstr>
      <vt:lpstr>СПАСИБО ЗА ВНИМАНИЕ!!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Мультимедиа расширения набора команд архитектуры x86</dc:title>
  <dc:creator>Genna .</dc:creator>
  <cp:lastModifiedBy>Genna .</cp:lastModifiedBy>
  <cp:revision>21</cp:revision>
  <dcterms:created xsi:type="dcterms:W3CDTF">2020-06-11T08:29:26Z</dcterms:created>
  <dcterms:modified xsi:type="dcterms:W3CDTF">2020-06-11T14:48:44Z</dcterms:modified>
</cp:coreProperties>
</file>