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3" r:id="rId6"/>
    <p:sldId id="286" r:id="rId7"/>
    <p:sldId id="264" r:id="rId8"/>
    <p:sldId id="285" r:id="rId9"/>
    <p:sldId id="287" r:id="rId10"/>
    <p:sldId id="288" r:id="rId11"/>
    <p:sldId id="289" r:id="rId12"/>
    <p:sldId id="27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201F29-456E-4B10-9F3F-FA61EF5FE2F8}">
  <a:tblStyle styleId="{9F201F29-456E-4B10-9F3F-FA61EF5FE2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22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898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069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009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92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1097670" y="1919346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sz="3200" dirty="0"/>
              <a:t>Презентация на тему: </a:t>
            </a:r>
            <a:r>
              <a:rPr lang="ru-RU" dirty="0"/>
              <a:t>Национальная платежная система РФ</a:t>
            </a:r>
            <a:endParaRPr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3C26F61-6474-4BB2-A142-05C535D99C9D}"/>
              </a:ext>
            </a:extLst>
          </p:cNvPr>
          <p:cNvSpPr/>
          <p:nvPr/>
        </p:nvSpPr>
        <p:spPr>
          <a:xfrm>
            <a:off x="4357834" y="438127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r" defTabSz="914400"/>
            <a:r>
              <a:rPr lang="ru-RU" dirty="0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Выполнил: Малкеров Г.А.</a:t>
            </a:r>
          </a:p>
          <a:p>
            <a:pPr lvl="0" algn="r" defTabSz="914400"/>
            <a:r>
              <a:rPr lang="ru-RU" dirty="0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Студент группы ЗБ-ПИ19-2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BB8CF4-A3FF-410A-9462-7753A26B0535}"/>
              </a:ext>
            </a:extLst>
          </p:cNvPr>
          <p:cNvSpPr txBox="1"/>
          <p:nvPr/>
        </p:nvSpPr>
        <p:spPr>
          <a:xfrm>
            <a:off x="1905021" y="112969"/>
            <a:ext cx="533395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2185C5"/>
                </a:solidFill>
              </a:rPr>
              <a:t>Федеральное государственное образовательное бюджетное учреждение высшего образования </a:t>
            </a:r>
            <a:endParaRPr lang="en-US" dirty="0">
              <a:solidFill>
                <a:srgbClr val="2185C5"/>
              </a:solidFill>
            </a:endParaRPr>
          </a:p>
          <a:p>
            <a:pPr algn="ctr"/>
            <a:r>
              <a:rPr lang="ru-RU" dirty="0">
                <a:solidFill>
                  <a:srgbClr val="2185C5"/>
                </a:solidFill>
              </a:rPr>
              <a:t>«ФИНАНСОВЫЙ УНИВЕРСИТЕТ ПРИ ПРАВИТЕЛЬСТВЕ РОССИЙСКОЙ ФЕДЕРАЦИИ» (ФИНАНСОВЫЙ УНИВЕРСИТЕТ)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86C07C-1A75-472F-BC9B-187E3876D1E5}"/>
              </a:ext>
            </a:extLst>
          </p:cNvPr>
          <p:cNvSpPr txBox="1"/>
          <p:nvPr/>
        </p:nvSpPr>
        <p:spPr>
          <a:xfrm>
            <a:off x="2285999" y="142967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0" i="0" u="none" strike="noStrike" dirty="0">
                <a:solidFill>
                  <a:srgbClr val="2185C5"/>
                </a:solidFill>
                <a:effectLst/>
                <a:latin typeface="Times New Roman" panose="02020603050405020304" pitchFamily="18" charset="0"/>
              </a:rPr>
              <a:t>Департамент банковского дела и финансовых рынков</a:t>
            </a:r>
            <a:endParaRPr lang="en-US" dirty="0">
              <a:solidFill>
                <a:srgbClr val="2185C5"/>
              </a:solidFill>
            </a:endParaRPr>
          </a:p>
        </p:txBody>
      </p:sp>
      <p:pic>
        <p:nvPicPr>
          <p:cNvPr id="1028" name="Picture 4" descr="Страницы - Медиафайлы">
            <a:extLst>
              <a:ext uri="{FF2B5EF4-FFF2-40B4-BE49-F238E27FC236}">
                <a16:creationId xmlns:a16="http://schemas.microsoft.com/office/drawing/2014/main" id="{ACC71021-0729-4F71-9885-2795C47E5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755" y="262570"/>
            <a:ext cx="2417079" cy="89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400129" y="332053"/>
            <a:ext cx="4625734" cy="2644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dirty="0"/>
              <a:t>Главная цель ЦБ - обеспечением стабильности банковской системы.</a:t>
            </a:r>
          </a:p>
          <a:p>
            <a:pPr marL="139700" indent="0">
              <a:buNone/>
            </a:pPr>
            <a:r>
              <a:rPr lang="ru-RU" dirty="0"/>
              <a:t>Центральный банк любой страны, выполняющий следующие функции:</a:t>
            </a:r>
          </a:p>
          <a:p>
            <a:pPr lvl="0"/>
            <a:r>
              <a:rPr lang="ru-RU" dirty="0"/>
              <a:t>организует систему денежных переводов;</a:t>
            </a:r>
          </a:p>
          <a:p>
            <a:pPr lvl="0"/>
            <a:r>
              <a:rPr lang="ru-RU" dirty="0"/>
              <a:t>осуществляет лицензирование, контроль и надзор за платежными системами;</a:t>
            </a:r>
          </a:p>
          <a:p>
            <a:pPr lvl="0"/>
            <a:r>
              <a:rPr lang="ru-RU" dirty="0"/>
              <a:t>предоставляет услуги по клиринговым системам для многосторонних взаимозачетов взаимных требований, оплаты чистых обязательств и требований, выявленных в конце определенного цикла расчетов по счетам, открытым в них;</a:t>
            </a:r>
          </a:p>
          <a:p>
            <a:pPr lvl="0"/>
            <a:r>
              <a:rPr lang="ru-RU" dirty="0"/>
              <a:t>принимает активное участие в регулировании платежей, предоставляя кредит для завершения расчетов;</a:t>
            </a:r>
          </a:p>
          <a:p>
            <a:pPr lvl="0"/>
            <a:r>
              <a:rPr lang="ru-RU" dirty="0"/>
              <a:t>инспектирует коммерческие банки - конкретных участников платежей.</a:t>
            </a:r>
          </a:p>
          <a:p>
            <a:pPr algn="just"/>
            <a:endParaRPr lang="ru-RU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Google Shape;236;p27">
            <a:extLst>
              <a:ext uri="{FF2B5EF4-FFF2-40B4-BE49-F238E27FC236}">
                <a16:creationId xmlns:a16="http://schemas.microsoft.com/office/drawing/2014/main" id="{0C2F2B13-4172-455E-96D0-D82E8C2E58AD}"/>
              </a:ext>
            </a:extLst>
          </p:cNvPr>
          <p:cNvSpPr/>
          <p:nvPr/>
        </p:nvSpPr>
        <p:spPr>
          <a:xfrm>
            <a:off x="0" y="802331"/>
            <a:ext cx="586754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538A874-1AA1-4CEC-8905-1D43037B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399" y="802331"/>
            <a:ext cx="3744368" cy="156137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312CE8-8E14-482D-9FBF-B2C187D66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008" y="2764875"/>
            <a:ext cx="3952759" cy="16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5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757950" y="0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Заключение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852476" y="1212794"/>
            <a:ext cx="7628099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Платежная система страны представляет собой совокупность законодательно регламентированных элементов, обеспечивающих исполнение долговых обязательств, возникающих в ходе хозяйственной деятельности. Она во многом определяет эффективность экономики. 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algn="just"/>
            <a:endParaRPr lang="ru-RU" dirty="0">
              <a:solidFill>
                <a:schemeClr val="tx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algn="just"/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Таким образом, ЦБ как один из его основных участников наряду с коммерческими банками и небанковскими учреждениями играет более значимую роль в деятельности этой системы, поскольку она, в свою очередь, обеспечивает преемственность, безопасность и эффективность национальной платежной системы и занимает двойное положение в национальной платежной системе</a:t>
            </a:r>
          </a:p>
          <a:p>
            <a:br>
              <a:rPr lang="ru-RU" dirty="0"/>
            </a:br>
            <a:r>
              <a:rPr lang="ru-RU" dirty="0"/>
              <a:t> 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AE7571-9228-4B02-B7A2-CD7AF250F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47" y="1334291"/>
            <a:ext cx="365792" cy="36579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F96A73-5BB9-40D2-A044-A6E89569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84" y="2508994"/>
            <a:ext cx="365792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9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ctrTitle" idx="4294967295"/>
          </p:nvPr>
        </p:nvSpPr>
        <p:spPr>
          <a:xfrm>
            <a:off x="2049057" y="1641915"/>
            <a:ext cx="5045886" cy="15187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>
                <a:solidFill>
                  <a:schemeClr val="accent2"/>
                </a:solidFill>
              </a:rPr>
              <a:t>Спасибо за внимание!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42" name="Google Shape;342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757950" y="0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Введение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798082" y="1370699"/>
            <a:ext cx="7628099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Цель работы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- выявить роль национальной платежной системы в реалях России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algn="just"/>
            <a:endParaRPr lang="ru-RU" dirty="0">
              <a:solidFill>
                <a:schemeClr val="tx1">
                  <a:lumMod val="75000"/>
                </a:schemeClr>
              </a:solidFill>
            </a:endParaRPr>
          </a:p>
          <a:p>
            <a:pPr algn="just"/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Для достижения цели необходимо решить следующие задачи: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algn="just"/>
            <a:endParaRPr lang="ru-RU" dirty="0">
              <a:solidFill>
                <a:schemeClr val="tx1">
                  <a:lumMod val="75000"/>
                </a:schemeClr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Раскрыть сущность и принципы функционирования национальной платежной системы РФ</a:t>
            </a: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Охарактеризовать структуру национальной платежной системы РФ</a:t>
            </a: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Определить роль банков в национальной платежной системе РФ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br>
              <a:rPr lang="ru-RU" dirty="0"/>
            </a:br>
            <a:r>
              <a:rPr lang="ru-RU" dirty="0"/>
              <a:t> 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" name="Google Shape;363;p37">
            <a:extLst>
              <a:ext uri="{FF2B5EF4-FFF2-40B4-BE49-F238E27FC236}">
                <a16:creationId xmlns:a16="http://schemas.microsoft.com/office/drawing/2014/main" id="{86F55099-A683-4AF0-A321-52572C35F566}"/>
              </a:ext>
            </a:extLst>
          </p:cNvPr>
          <p:cNvGrpSpPr/>
          <p:nvPr/>
        </p:nvGrpSpPr>
        <p:grpSpPr>
          <a:xfrm>
            <a:off x="416675" y="1471311"/>
            <a:ext cx="341275" cy="372144"/>
            <a:chOff x="584925" y="238125"/>
            <a:chExt cx="415200" cy="525100"/>
          </a:xfrm>
          <a:solidFill>
            <a:schemeClr val="bg2">
              <a:lumMod val="75000"/>
            </a:schemeClr>
          </a:solidFill>
        </p:grpSpPr>
        <p:sp>
          <p:nvSpPr>
            <p:cNvPr id="8" name="Google Shape;364;p37">
              <a:extLst>
                <a:ext uri="{FF2B5EF4-FFF2-40B4-BE49-F238E27FC236}">
                  <a16:creationId xmlns:a16="http://schemas.microsoft.com/office/drawing/2014/main" id="{733D0F30-4971-4CE8-9B1A-C8D539ACE920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9" name="Google Shape;365;p37">
              <a:extLst>
                <a:ext uri="{FF2B5EF4-FFF2-40B4-BE49-F238E27FC236}">
                  <a16:creationId xmlns:a16="http://schemas.microsoft.com/office/drawing/2014/main" id="{4854EE35-ABBB-4228-94D0-EFB6E77E5E79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0" name="Google Shape;366;p37">
              <a:extLst>
                <a:ext uri="{FF2B5EF4-FFF2-40B4-BE49-F238E27FC236}">
                  <a16:creationId xmlns:a16="http://schemas.microsoft.com/office/drawing/2014/main" id="{1CB96F67-6968-41FF-910D-2C29E42275B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" name="Google Shape;367;p37">
              <a:extLst>
                <a:ext uri="{FF2B5EF4-FFF2-40B4-BE49-F238E27FC236}">
                  <a16:creationId xmlns:a16="http://schemas.microsoft.com/office/drawing/2014/main" id="{9AFA1F04-D7CF-482C-8724-928A77E7846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2" name="Google Shape;368;p37">
              <a:extLst>
                <a:ext uri="{FF2B5EF4-FFF2-40B4-BE49-F238E27FC236}">
                  <a16:creationId xmlns:a16="http://schemas.microsoft.com/office/drawing/2014/main" id="{6961ADB5-936B-4B30-A673-DFF176D1532B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3" name="Google Shape;369;p37">
              <a:extLst>
                <a:ext uri="{FF2B5EF4-FFF2-40B4-BE49-F238E27FC236}">
                  <a16:creationId xmlns:a16="http://schemas.microsoft.com/office/drawing/2014/main" id="{5634240E-2C3F-4827-BAC5-7F2611685FA2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675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1.</a:t>
            </a:r>
            <a:endParaRPr sz="7200" dirty="0">
              <a:solidFill>
                <a:schemeClr val="accent2"/>
              </a:solidFill>
            </a:endParaRPr>
          </a:p>
          <a:p>
            <a:pPr lvl="0"/>
            <a:r>
              <a:rPr lang="ru-RU" b="1" dirty="0"/>
              <a:t>Национальная платежная система РФ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663425" y="292815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1.1 Сущность и Принципы функционирования национальной платежной системы 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753597" y="1100988"/>
            <a:ext cx="3834467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ru-RU" sz="1800" b="1" dirty="0">
                <a:solidFill>
                  <a:schemeClr val="bg2">
                    <a:lumMod val="75000"/>
                  </a:schemeClr>
                </a:solidFill>
              </a:rPr>
              <a:t>Национальная платежная система </a:t>
            </a:r>
            <a:r>
              <a:rPr lang="ru-RU" sz="1800" dirty="0"/>
              <a:t>представляет собой совокупность платежных агентов Банка, операторов денежных переводов, организаций федеральной почтовой связи, предоставляющих платежные услуги, операторов платежной инфраструктуры и обмена информацией, провайдеров платежных приложений.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 descr="Core Banking systems hint at why banks find Agile a challenge - BCS  Consulting">
            <a:extLst>
              <a:ext uri="{FF2B5EF4-FFF2-40B4-BE49-F238E27FC236}">
                <a16:creationId xmlns:a16="http://schemas.microsoft.com/office/drawing/2014/main" id="{8A97265A-F172-4E47-9BEC-12DBD07C4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43" y="1224501"/>
            <a:ext cx="3164391" cy="31643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1410312" y="133067"/>
            <a:ext cx="7759804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России самые распространенные платежные системы -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MasterCard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Visa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684440-1D0C-495B-8A01-CA2AB9F417B2}"/>
              </a:ext>
            </a:extLst>
          </p:cNvPr>
          <p:cNvSpPr/>
          <p:nvPr/>
        </p:nvSpPr>
        <p:spPr>
          <a:xfrm>
            <a:off x="570665" y="1271486"/>
            <a:ext cx="4348407" cy="3289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этих платежных систем предполагает взимание межбанковской комиссии, которая часто уходит за границу. Если большинство пластиковых карт присоединятся к национальной платежной системе, эта комиссия останется внутри страны, тем самым пополняя национальный бюджет. Кроме того, головной офис и сервера, через которые проходят трансакции </a:t>
            </a:r>
            <a:r>
              <a:rPr lang="ru-RU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MasterCard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Visa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находятся в США, что может стать инструментом воздействия на национальную экономику.</a:t>
            </a:r>
            <a:endParaRPr lang="ru-RU" sz="1100" dirty="0">
              <a:solidFill>
                <a:schemeClr val="tx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236;p27">
            <a:extLst>
              <a:ext uri="{FF2B5EF4-FFF2-40B4-BE49-F238E27FC236}">
                <a16:creationId xmlns:a16="http://schemas.microsoft.com/office/drawing/2014/main" id="{67908658-8B8A-4661-9431-D56B9C2FA011}"/>
              </a:ext>
            </a:extLst>
          </p:cNvPr>
          <p:cNvSpPr/>
          <p:nvPr/>
        </p:nvSpPr>
        <p:spPr>
          <a:xfrm>
            <a:off x="0" y="1116031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554;p37">
            <a:extLst>
              <a:ext uri="{FF2B5EF4-FFF2-40B4-BE49-F238E27FC236}">
                <a16:creationId xmlns:a16="http://schemas.microsoft.com/office/drawing/2014/main" id="{DFC2FAFC-A8E2-4840-BE97-472AEA54E73A}"/>
              </a:ext>
            </a:extLst>
          </p:cNvPr>
          <p:cNvGrpSpPr/>
          <p:nvPr/>
        </p:nvGrpSpPr>
        <p:grpSpPr>
          <a:xfrm>
            <a:off x="1075720" y="246773"/>
            <a:ext cx="496983" cy="524789"/>
            <a:chOff x="5300400" y="3670175"/>
            <a:chExt cx="421300" cy="399325"/>
          </a:xfrm>
          <a:solidFill>
            <a:schemeClr val="accent6">
              <a:lumMod val="75000"/>
            </a:schemeClr>
          </a:solidFill>
        </p:grpSpPr>
        <p:sp>
          <p:nvSpPr>
            <p:cNvPr id="13" name="Google Shape;555;p37">
              <a:extLst>
                <a:ext uri="{FF2B5EF4-FFF2-40B4-BE49-F238E27FC236}">
                  <a16:creationId xmlns:a16="http://schemas.microsoft.com/office/drawing/2014/main" id="{DE9E32B1-EA5E-4A70-9215-C9327BDAD474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56;p37">
              <a:extLst>
                <a:ext uri="{FF2B5EF4-FFF2-40B4-BE49-F238E27FC236}">
                  <a16:creationId xmlns:a16="http://schemas.microsoft.com/office/drawing/2014/main" id="{3957B909-4F50-429F-96D1-DCC54E3E7CA6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57;p37">
              <a:extLst>
                <a:ext uri="{FF2B5EF4-FFF2-40B4-BE49-F238E27FC236}">
                  <a16:creationId xmlns:a16="http://schemas.microsoft.com/office/drawing/2014/main" id="{7FEE18DC-9FCB-4EFC-902D-21CCC9280D2C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58;p37">
              <a:extLst>
                <a:ext uri="{FF2B5EF4-FFF2-40B4-BE49-F238E27FC236}">
                  <a16:creationId xmlns:a16="http://schemas.microsoft.com/office/drawing/2014/main" id="{F346256F-8B08-4401-A22C-0B3AA2FA7E02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59;p37">
              <a:extLst>
                <a:ext uri="{FF2B5EF4-FFF2-40B4-BE49-F238E27FC236}">
                  <a16:creationId xmlns:a16="http://schemas.microsoft.com/office/drawing/2014/main" id="{12968506-0F45-45A8-ADC6-166C16045417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В России выпущено около 60 млн карт «Мир» | cryptos.tv">
            <a:extLst>
              <a:ext uri="{FF2B5EF4-FFF2-40B4-BE49-F238E27FC236}">
                <a16:creationId xmlns:a16="http://schemas.microsoft.com/office/drawing/2014/main" id="{82B843C7-F956-4F12-A21B-F6769EED9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300" y="1708659"/>
            <a:ext cx="3614587" cy="203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16597" y="474449"/>
            <a:ext cx="713085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1.2 Структура национальной платежной системы РФ</a:t>
            </a:r>
            <a:br>
              <a:rPr lang="ru-RU" sz="1600" dirty="0"/>
            </a:b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800" dirty="0">
              <a:latin typeface="Lato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246257" y="1068586"/>
            <a:ext cx="4919769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sz="1800" dirty="0"/>
              <a:t>Национальная платежная система включает 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</a:rPr>
              <a:t>31 платежную систему</a:t>
            </a:r>
            <a:r>
              <a:rPr lang="ru-RU" sz="1800" dirty="0"/>
              <a:t>, более 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</a:rPr>
              <a:t>400 операторов денежных переводов </a:t>
            </a:r>
            <a:r>
              <a:rPr lang="ru-RU" sz="1800" dirty="0"/>
              <a:t>и 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</a:rPr>
              <a:t>500 платежных агентов</a:t>
            </a:r>
            <a:r>
              <a:rPr lang="ru-RU" sz="1800" dirty="0"/>
              <a:t>.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ru-RU" sz="1600" dirty="0">
                <a:highlight>
                  <a:srgbClr val="C0C0C0"/>
                </a:highlight>
              </a:rPr>
              <a:t>В 2014 году </a:t>
            </a:r>
            <a:r>
              <a:rPr lang="ru-RU" sz="1600" dirty="0"/>
              <a:t>была создана национальная система платежных карт, на базе которой выпускаются карты </a:t>
            </a:r>
            <a:r>
              <a:rPr lang="ru-RU" sz="1600" dirty="0">
                <a:highlight>
                  <a:srgbClr val="C0C0C0"/>
                </a:highlight>
              </a:rPr>
              <a:t>"Мир" </a:t>
            </a:r>
            <a:r>
              <a:rPr lang="ru-RU" sz="1600" dirty="0"/>
              <a:t>и функционирует Система быстрых платежей.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6" name="Google Shape;466;p37">
            <a:extLst>
              <a:ext uri="{FF2B5EF4-FFF2-40B4-BE49-F238E27FC236}">
                <a16:creationId xmlns:a16="http://schemas.microsoft.com/office/drawing/2014/main" id="{E18F247E-8E83-41F5-A28D-42AC2CCE8944}"/>
              </a:ext>
            </a:extLst>
          </p:cNvPr>
          <p:cNvGrpSpPr/>
          <p:nvPr/>
        </p:nvGrpSpPr>
        <p:grpSpPr>
          <a:xfrm>
            <a:off x="644882" y="247274"/>
            <a:ext cx="463078" cy="425363"/>
            <a:chOff x="5970800" y="1619250"/>
            <a:chExt cx="428650" cy="456725"/>
          </a:xfrm>
          <a:solidFill>
            <a:schemeClr val="bg1">
              <a:lumMod val="65000"/>
            </a:schemeClr>
          </a:solidFill>
        </p:grpSpPr>
        <p:sp>
          <p:nvSpPr>
            <p:cNvPr id="7" name="Google Shape;467;p37">
              <a:extLst>
                <a:ext uri="{FF2B5EF4-FFF2-40B4-BE49-F238E27FC236}">
                  <a16:creationId xmlns:a16="http://schemas.microsoft.com/office/drawing/2014/main" id="{82033CAD-EB11-45E3-81FC-C10529B0915B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68;p37">
              <a:extLst>
                <a:ext uri="{FF2B5EF4-FFF2-40B4-BE49-F238E27FC236}">
                  <a16:creationId xmlns:a16="http://schemas.microsoft.com/office/drawing/2014/main" id="{513A442A-3D54-4919-B356-7A749BA9E9B1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69;p37">
              <a:extLst>
                <a:ext uri="{FF2B5EF4-FFF2-40B4-BE49-F238E27FC236}">
                  <a16:creationId xmlns:a16="http://schemas.microsoft.com/office/drawing/2014/main" id="{CB819AF9-568E-4B28-A8D7-0C7909EA9A38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70;p37">
              <a:extLst>
                <a:ext uri="{FF2B5EF4-FFF2-40B4-BE49-F238E27FC236}">
                  <a16:creationId xmlns:a16="http://schemas.microsoft.com/office/drawing/2014/main" id="{217EA531-463A-4777-804E-36B61C3FDD60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71;p37">
              <a:extLst>
                <a:ext uri="{FF2B5EF4-FFF2-40B4-BE49-F238E27FC236}">
                  <a16:creationId xmlns:a16="http://schemas.microsoft.com/office/drawing/2014/main" id="{3B30A2BF-DAF1-4DB6-AF2C-7AAA6E1815EF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5882CD-9B3B-4BB9-9B8D-3D90F51FB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996" y="954338"/>
            <a:ext cx="2152372" cy="1260675"/>
          </a:xfrm>
          <a:prstGeom prst="rect">
            <a:avLst/>
          </a:prstGeom>
        </p:spPr>
      </p:pic>
      <p:pic>
        <p:nvPicPr>
          <p:cNvPr id="3074" name="Picture 2" descr="Карта Мир. Платежная система Мир">
            <a:extLst>
              <a:ext uri="{FF2B5EF4-FFF2-40B4-BE49-F238E27FC236}">
                <a16:creationId xmlns:a16="http://schemas.microsoft.com/office/drawing/2014/main" id="{015CC9D2-35B1-4202-B510-425AFC394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052" y="2586214"/>
            <a:ext cx="2318260" cy="172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93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266640" y="552310"/>
            <a:ext cx="3144005" cy="2644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dirty="0"/>
              <a:t>На начало 2020 года было выпущено более 70 млн карт "Мир", которые принимаются по всей России и в некоторых странах дальнего и ближнего зарубежья.</a:t>
            </a:r>
          </a:p>
          <a:p>
            <a:pPr algn="just"/>
            <a:r>
              <a:rPr lang="ru-RU" dirty="0"/>
              <a:t>Через систему "Мир" проходит более 18% всех операций по картам. В 2019 году заработала Система быстрых платежей, позволяющая гражданам совершать мгновенные переводы по номеру мобильного телефона, оплачивать услуги ЖКХ и другие покупки.</a:t>
            </a: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ED22D94-2905-4671-9437-9916017B5F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8" t="2630" r="5573" b="968"/>
          <a:stretch/>
        </p:blipFill>
        <p:spPr>
          <a:xfrm>
            <a:off x="3851161" y="778356"/>
            <a:ext cx="4957858" cy="30661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675" y="2365619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7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2.</a:t>
            </a:r>
            <a:br>
              <a:rPr lang="en-US" b="1" dirty="0"/>
            </a:br>
            <a:r>
              <a:rPr lang="ru-RU" b="1" dirty="0"/>
              <a:t> Роль банков в национальной платежной системе РФ</a:t>
            </a:r>
            <a:endParaRPr lang="ru-RU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2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1CB568D-D86B-4DF2-97E4-DB2A0DB7EEEF}"/>
              </a:ext>
            </a:extLst>
          </p:cNvPr>
          <p:cNvSpPr/>
          <p:nvPr/>
        </p:nvSpPr>
        <p:spPr>
          <a:xfrm>
            <a:off x="236943" y="911885"/>
            <a:ext cx="4572000" cy="298543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42900" algn="just">
              <a:spcBef>
                <a:spcPts val="600"/>
              </a:spcBef>
              <a:buClr>
                <a:srgbClr val="97ABBC"/>
              </a:buClr>
              <a:buSzPts val="1800"/>
              <a:buFont typeface="Lato"/>
              <a:buChar char="▷"/>
            </a:pPr>
            <a:r>
              <a:rPr lang="ru-RU" sz="1600" dirty="0">
                <a:solidFill>
                  <a:srgbClr val="677480"/>
                </a:solidFill>
                <a:latin typeface="Arial" panose="020B0604020202020204" pitchFamily="34" charset="0"/>
                <a:cs typeface="Arial" panose="020B0604020202020204" pitchFamily="34" charset="0"/>
                <a:sym typeface="Lato"/>
              </a:rPr>
              <a:t>Основные участники платежной системы </a:t>
            </a:r>
            <a:r>
              <a:rPr lang="ru-RU" sz="1600" dirty="0">
                <a:solidFill>
                  <a:srgbClr val="6774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  <a:sym typeface="Lato"/>
              </a:rPr>
              <a:t>- ЦБ, коммерческие банки, небанковские учреждения, в том числе клиринговые и расчетные центры.</a:t>
            </a:r>
            <a:endParaRPr lang="en-US" sz="1600" dirty="0">
              <a:solidFill>
                <a:srgbClr val="677480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  <a:sym typeface="Lato"/>
            </a:endParaRPr>
          </a:p>
          <a:p>
            <a:pPr marL="457200" lvl="0" indent="-342900">
              <a:spcBef>
                <a:spcPts val="600"/>
              </a:spcBef>
              <a:buClr>
                <a:srgbClr val="97ABBC"/>
              </a:buClr>
              <a:buSzPts val="1800"/>
              <a:buFont typeface="Lato"/>
              <a:buChar char="▷"/>
            </a:pPr>
            <a:endParaRPr lang="en-US" sz="1800" dirty="0">
              <a:solidFill>
                <a:srgbClr val="677480"/>
              </a:solidFill>
              <a:latin typeface="Lato"/>
              <a:sym typeface="Lato"/>
            </a:endParaRPr>
          </a:p>
          <a:p>
            <a:pPr marL="457200" lvl="0" indent="-342900" algn="just">
              <a:spcBef>
                <a:spcPts val="600"/>
              </a:spcBef>
              <a:buClr>
                <a:srgbClr val="97ABBC"/>
              </a:buClr>
              <a:buSzPts val="1800"/>
              <a:buFont typeface="Lato"/>
              <a:buChar char="▷"/>
            </a:pPr>
            <a:r>
              <a:rPr lang="ru-RU" sz="1600" dirty="0">
                <a:solidFill>
                  <a:srgbClr val="677480"/>
                </a:solidFill>
                <a:latin typeface="Arial" panose="020B0604020202020204" pitchFamily="34" charset="0"/>
                <a:cs typeface="Arial" panose="020B0604020202020204" pitchFamily="34" charset="0"/>
                <a:sym typeface="Lato"/>
              </a:rPr>
              <a:t>Они выступают в качестве учреждений, предоставляющих услуги по переводу денежных средств и погашению задолженности. Обеспечение непрерывности платежей возложено непосредственно на ЦБ государства.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B12F36-88D1-407C-A839-89D3A4C36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717" y="1067624"/>
            <a:ext cx="3863208" cy="26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95819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215</TotalTime>
  <Words>566</Words>
  <Application>Microsoft Office PowerPoint</Application>
  <PresentationFormat>On-screen Show (16:9)</PresentationFormat>
  <Paragraphs>57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Raleway</vt:lpstr>
      <vt:lpstr>Arial</vt:lpstr>
      <vt:lpstr>Calibri</vt:lpstr>
      <vt:lpstr>Times New Roman</vt:lpstr>
      <vt:lpstr>Lato</vt:lpstr>
      <vt:lpstr>Wingdings</vt:lpstr>
      <vt:lpstr>Antonio template</vt:lpstr>
      <vt:lpstr>Презентация на тему: Национальная платежная система РФ</vt:lpstr>
      <vt:lpstr>Введение</vt:lpstr>
      <vt:lpstr>1. Национальная платежная система РФ</vt:lpstr>
      <vt:lpstr>1.1 Сущность и Принципы функционирования национальной платежной системы  </vt:lpstr>
      <vt:lpstr>PowerPoint Presentation</vt:lpstr>
      <vt:lpstr>1.2 Структура национальной платежной системы РФ  </vt:lpstr>
      <vt:lpstr>PowerPoint Presentation</vt:lpstr>
      <vt:lpstr>2.  Роль банков в национальной платежной системе РФ</vt:lpstr>
      <vt:lpstr>PowerPoint Presentation</vt:lpstr>
      <vt:lpstr>PowerPoint Presentation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Национальная платежная система РФ</dc:title>
  <cp:lastModifiedBy>Геннадий Малкеров</cp:lastModifiedBy>
  <cp:revision>13</cp:revision>
  <dcterms:modified xsi:type="dcterms:W3CDTF">2020-12-02T11:18:42Z</dcterms:modified>
</cp:coreProperties>
</file>