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39" r:id="rId1"/>
  </p:sldMasterIdLst>
  <p:notesMasterIdLst>
    <p:notesMasterId r:id="rId25"/>
  </p:notesMasterIdLst>
  <p:handoutMasterIdLst>
    <p:handoutMasterId r:id="rId26"/>
  </p:handoutMasterIdLst>
  <p:sldIdLst>
    <p:sldId id="257" r:id="rId2"/>
    <p:sldId id="396" r:id="rId3"/>
    <p:sldId id="395" r:id="rId4"/>
    <p:sldId id="392" r:id="rId5"/>
    <p:sldId id="401" r:id="rId6"/>
    <p:sldId id="399" r:id="rId7"/>
    <p:sldId id="379" r:id="rId8"/>
    <p:sldId id="380" r:id="rId9"/>
    <p:sldId id="381" r:id="rId10"/>
    <p:sldId id="382" r:id="rId11"/>
    <p:sldId id="383" r:id="rId12"/>
    <p:sldId id="402" r:id="rId13"/>
    <p:sldId id="403" r:id="rId14"/>
    <p:sldId id="404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38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006600"/>
    <a:srgbClr val="009900"/>
    <a:srgbClr val="FFFF99"/>
    <a:srgbClr val="CCFFCC"/>
    <a:srgbClr val="CCFF66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9548" autoAdjust="0"/>
  </p:normalViewPr>
  <p:slideViewPr>
    <p:cSldViewPr>
      <p:cViewPr varScale="1">
        <p:scale>
          <a:sx n="113" d="100"/>
          <a:sy n="113" d="100"/>
        </p:scale>
        <p:origin x="14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AACE6E-6EC5-446F-9E44-2740C20A5ED4}" type="datetimeFigureOut">
              <a:rPr lang="zh-CN" altLang="en-US"/>
              <a:pPr>
                <a:defRPr/>
              </a:pPr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1CA41DC-9409-4A6E-A46C-7C5A91A8E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FEA9C-8E04-4B53-ADCB-0685A899F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AE55B5-DFE1-481F-84D7-533ECCA82F39}" type="slidenum">
              <a:rPr lang="en-US" altLang="zh-CN" smtClean="0"/>
              <a:pPr>
                <a:spcBef>
                  <a:spcPct val="0"/>
                </a:spcBef>
              </a:pPr>
              <a:t>0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欢迎辞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CD84-C594-402D-8207-87F7DE55CA6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50851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2922F-A65E-4103-BEE2-0CC6B75CD6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57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E469-6E65-425B-B8D3-30862FBA3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74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1000D-F9FC-4047-8FE8-EB88250A1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1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0390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4E7B7-6A35-41AC-9261-9A364B1215E3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5900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D3A6-7B00-49F2-88A6-65DD28730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60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F79D4-46FD-4C7D-A1BA-4BDF7FA5D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2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31606-5DC9-4A68-864E-2886C04585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6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1DD62-ED5A-4B5E-B609-2F36FBAA044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30463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459CD-9EFA-4CBA-AEE2-394F193611E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8933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FCD0-492A-4785-983D-0287B4291E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72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1C772-5903-4DA8-ABD5-FBE3EAB50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8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977900"/>
            <a:ext cx="77724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4CF0F1AA-15F0-4485-819A-59F47523E33E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3" r:id="rId2"/>
    <p:sldLayoutId id="2147484495" r:id="rId3"/>
    <p:sldLayoutId id="2147484496" r:id="rId4"/>
    <p:sldLayoutId id="2147484497" r:id="rId5"/>
    <p:sldLayoutId id="2147484498" r:id="rId6"/>
    <p:sldLayoutId id="2147484499" r:id="rId7"/>
    <p:sldLayoutId id="2147484500" r:id="rId8"/>
    <p:sldLayoutId id="2147484501" r:id="rId9"/>
    <p:sldLayoutId id="2147484502" r:id="rId10"/>
    <p:sldLayoutId id="2147484503" r:id="rId11"/>
    <p:sldLayoutId id="214748450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ts val="60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ts val="60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ts val="60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ts val="60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ts val="60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8064500" cy="1081088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altLang="zh-CN"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递归与分治策略</a:t>
            </a:r>
            <a:r>
              <a:rPr altLang="zh-CN"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endParaRPr lang="zh-CN" altLang="en-US" sz="4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</a:t>
            </a:r>
            <a:r>
              <a:rPr lang="zh-CN" altLang="en-US"/>
              <a:t>函数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sz="quarter" idx="1"/>
          </p:nvPr>
        </p:nvSpPr>
        <p:spPr>
          <a:xfrm>
            <a:off x="914400" y="981075"/>
            <a:ext cx="7772400" cy="5038725"/>
          </a:xfrm>
        </p:spPr>
        <p:txBody>
          <a:bodyPr/>
          <a:lstStyle/>
          <a:p>
            <a:pPr eaLnBrk="1" hangingPunct="1"/>
            <a:r>
              <a:rPr lang="zh-CN" altLang="en-US"/>
              <a:t>以</a:t>
            </a:r>
            <a:r>
              <a:rPr lang="en-US" altLang="zh-CN"/>
              <a:t>A[r]</a:t>
            </a:r>
            <a:r>
              <a:rPr lang="zh-CN" altLang="en-US"/>
              <a:t>为基准，将数组</a:t>
            </a:r>
            <a:r>
              <a:rPr lang="en-US" altLang="zh-CN"/>
              <a:t>A[p..r]</a:t>
            </a:r>
            <a:r>
              <a:rPr lang="en-US" altLang="zh-CN">
                <a:ea typeface="楷体_GB2312"/>
                <a:cs typeface="楷体_GB2312"/>
              </a:rPr>
              <a:t> </a:t>
            </a:r>
            <a:r>
              <a:rPr lang="en-US" altLang="zh-CN"/>
              <a:t>划分成3段，并满足A[p..q-1] ≤ A[q] ≤ A[q+1..r]</a:t>
            </a:r>
          </a:p>
          <a:p>
            <a:pPr eaLnBrk="1" hangingPunct="1"/>
            <a:r>
              <a:rPr lang="zh-CN" altLang="en-US"/>
              <a:t>划分结束后，原</a:t>
            </a:r>
            <a:r>
              <a:rPr lang="en-US" altLang="zh-CN"/>
              <a:t>A[r]</a:t>
            </a:r>
            <a:r>
              <a:rPr lang="zh-CN" altLang="en-US"/>
              <a:t>就放在划分后</a:t>
            </a:r>
            <a:r>
              <a:rPr lang="en-US" altLang="zh-CN"/>
              <a:t>q</a:t>
            </a:r>
            <a:r>
              <a:rPr lang="zh-CN" altLang="en-US"/>
              <a:t>的位置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455790-18CD-4815-8DC2-C0BF1E64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</a:t>
            </a:r>
            <a:r>
              <a:rPr lang="zh-CN" altLang="en-US"/>
              <a:t>函数算法</a:t>
            </a:r>
            <a:r>
              <a:rPr lang="en-US" altLang="zh-CN"/>
              <a:t>(1)</a:t>
            </a:r>
            <a:r>
              <a:rPr lang="zh-CN" altLang="en-US"/>
              <a:t>描述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981075"/>
            <a:ext cx="28082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8027988" y="908050"/>
            <a:ext cx="658812" cy="433388"/>
          </a:xfrm>
          <a:prstGeom prst="wedgeRoundRectCallout">
            <a:avLst>
              <a:gd name="adj1" fmla="val -69742"/>
              <a:gd name="adj2" fmla="val 5325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基准元素</a:t>
            </a:r>
          </a:p>
        </p:txBody>
      </p:sp>
      <p:pic>
        <p:nvPicPr>
          <p:cNvPr id="2663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7125"/>
            <a:ext cx="4316413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124758"/>
              </p:ext>
            </p:extLst>
          </p:nvPr>
        </p:nvGraphicFramePr>
        <p:xfrm>
          <a:off x="971600" y="3861048"/>
          <a:ext cx="3257551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Formula" r:id="rId5" imgW="1643400" imgH="176760" progId="Equation.Ribbit">
                  <p:embed/>
                </p:oleObj>
              </mc:Choice>
              <mc:Fallback>
                <p:oleObj name="Formula" r:id="rId5" imgW="164340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861048"/>
                        <a:ext cx="3257551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366072"/>
              </p:ext>
            </p:extLst>
          </p:nvPr>
        </p:nvGraphicFramePr>
        <p:xfrm>
          <a:off x="971600" y="4438297"/>
          <a:ext cx="37338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Formula" r:id="rId7" imgW="1882440" imgH="176760" progId="Equation.Ribbit">
                  <p:embed/>
                </p:oleObj>
              </mc:Choice>
              <mc:Fallback>
                <p:oleObj name="Formula" r:id="rId7" imgW="1882440" imgH="1767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00" y="4438297"/>
                        <a:ext cx="3733800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79093C-D109-4768-AF52-0CFEF4B8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10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</a:t>
            </a:r>
            <a:r>
              <a:rPr lang="zh-CN" altLang="en-US"/>
              <a:t>函数算法</a:t>
            </a:r>
            <a:r>
              <a:rPr lang="en-US" altLang="zh-CN"/>
              <a:t>(2)</a:t>
            </a:r>
            <a:r>
              <a:rPr lang="zh-CN" altLang="en-US"/>
              <a:t>描述</a:t>
            </a:r>
          </a:p>
        </p:txBody>
      </p:sp>
      <p:pic>
        <p:nvPicPr>
          <p:cNvPr id="27651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1125538"/>
            <a:ext cx="49371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2924175"/>
            <a:ext cx="49371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901700" y="2030413"/>
            <a:ext cx="658813" cy="431800"/>
          </a:xfrm>
          <a:prstGeom prst="wedgeRoundRectCallout">
            <a:avLst>
              <a:gd name="adj1" fmla="val 112063"/>
              <a:gd name="adj2" fmla="val 5709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基准元素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5BC456-A28E-403A-B9A3-C682CDFC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</a:t>
            </a:r>
            <a:r>
              <a:rPr lang="zh-CN" altLang="en-US"/>
              <a:t>函数算法</a:t>
            </a:r>
            <a:r>
              <a:rPr lang="en-US" altLang="zh-CN"/>
              <a:t>(2)</a:t>
            </a:r>
            <a:r>
              <a:rPr lang="zh-CN" altLang="en-US"/>
              <a:t>描述</a:t>
            </a:r>
          </a:p>
        </p:txBody>
      </p:sp>
      <p:pic>
        <p:nvPicPr>
          <p:cNvPr id="28675" name="Picture 6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052513"/>
            <a:ext cx="472598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091DE1-BD66-446E-B04E-25ECCF2C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</a:t>
            </a:r>
            <a:r>
              <a:rPr lang="zh-CN" altLang="en-US"/>
              <a:t>函数算法</a:t>
            </a:r>
            <a:r>
              <a:rPr lang="en-US" altLang="zh-CN"/>
              <a:t>(2)</a:t>
            </a:r>
            <a:r>
              <a:rPr lang="zh-CN" altLang="en-US"/>
              <a:t>描述</a:t>
            </a:r>
          </a:p>
        </p:txBody>
      </p:sp>
      <p:pic>
        <p:nvPicPr>
          <p:cNvPr id="29699" name="Picture 8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45418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04D7C5-FD86-4535-B4E3-70630646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PARTITION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函数算法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(2)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描述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323850" y="1268413"/>
            <a:ext cx="8353425" cy="489426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971550" indent="-5143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2400">
                <a:latin typeface="Arial" panose="020B0604020202020204" pitchFamily="34" charset="0"/>
              </a:rPr>
              <a:t>Partition函数</a:t>
            </a:r>
            <a:r>
              <a:rPr lang="en-US" altLang="zh-CN" sz="2400" b="1">
                <a:latin typeface="Arial" panose="020B0604020202020204" pitchFamily="34" charset="0"/>
                <a:ea typeface="楷体_GB2312"/>
                <a:cs typeface="楷体_GB2312"/>
              </a:rPr>
              <a:t>：以一个确定的基准元素a[left]对数组a[left:right]进行划分，是快速排序算法的关键。其算法思想如下：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SzTx/>
              <a:buFont typeface="Arial" panose="020B0604020202020204" pitchFamily="34" charset="0"/>
              <a:buAutoNum type="arabicPeriod"/>
            </a:pP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首先确定三个指针，第一个指针称为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pivot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指针，在整个过程结束之前它牢牢的指向第一个数，第二个指针和第三个指针分别为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low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指针和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high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指针，分别指向最左边的值和最右边的值；</a:t>
            </a:r>
            <a:endParaRPr lang="en-US" altLang="zh-CN" sz="2000" b="1">
              <a:latin typeface="Arial" panose="020B0604020202020204" pitchFamily="34" charset="0"/>
              <a:ea typeface="楷体_GB2312"/>
              <a:cs typeface="楷体_GB2312"/>
            </a:endParaRP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SzTx/>
              <a:buFont typeface="Arial" panose="020B0604020202020204" pitchFamily="34" charset="0"/>
              <a:buAutoNum type="arabicPeriod"/>
            </a:pP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low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指针和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high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指针从两边同时向中间逼近，在逼近的过程中不停的与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pivot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指针的值比较；</a:t>
            </a:r>
            <a:endParaRPr lang="en-US" altLang="zh-CN" sz="2000" b="1">
              <a:latin typeface="Arial" panose="020B0604020202020204" pitchFamily="34" charset="0"/>
              <a:ea typeface="楷体_GB2312"/>
              <a:cs typeface="楷体_GB2312"/>
            </a:endParaRP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SzTx/>
              <a:buFont typeface="Arial" panose="020B0604020202020204" pitchFamily="34" charset="0"/>
              <a:buAutoNum type="arabicPeriod"/>
            </a:pP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如果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low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指针的值小于或等于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pivot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指针的值，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low++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，直到碰到一个大于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pivot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指针的值；</a:t>
            </a:r>
            <a:endParaRPr lang="en-US" altLang="zh-CN" sz="2000" b="1">
              <a:latin typeface="Arial" panose="020B0604020202020204" pitchFamily="34" charset="0"/>
              <a:ea typeface="楷体_GB2312"/>
              <a:cs typeface="楷体_GB2312"/>
            </a:endParaRP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SzTx/>
              <a:buFont typeface="Arial" panose="020B0604020202020204" pitchFamily="34" charset="0"/>
              <a:buAutoNum type="arabicPeriod"/>
            </a:pP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再转移到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high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指针，如果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high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指针的值大于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pivot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指针的值，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high--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，直到碰到一个小于或等于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pivot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指针的值；</a:t>
            </a:r>
            <a:endParaRPr lang="en-US" altLang="zh-CN" sz="2000" b="1">
              <a:latin typeface="Arial" panose="020B0604020202020204" pitchFamily="34" charset="0"/>
              <a:ea typeface="楷体_GB2312"/>
              <a:cs typeface="楷体_GB2312"/>
            </a:endParaRP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SzTx/>
              <a:buFont typeface="Arial" panose="020B0604020202020204" pitchFamily="34" charset="0"/>
              <a:buAutoNum type="arabicPeriod"/>
            </a:pP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把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low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指针的值和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high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指针的值做一个调换；</a:t>
            </a:r>
            <a:endParaRPr lang="en-US" altLang="zh-CN" sz="2000" b="1">
              <a:latin typeface="Arial" panose="020B0604020202020204" pitchFamily="34" charset="0"/>
              <a:ea typeface="楷体_GB2312"/>
              <a:cs typeface="楷体_GB2312"/>
            </a:endParaRP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SzTx/>
              <a:buFont typeface="Arial" panose="020B0604020202020204" pitchFamily="34" charset="0"/>
              <a:buAutoNum type="arabicPeriod"/>
            </a:pP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持续这过程直到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low+1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和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high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指针碰面，这时把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pivot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指针的值和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low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指针的值做一个调换，然后返回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pivot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指针新的位置。</a:t>
            </a:r>
            <a:endParaRPr lang="en-US" altLang="zh-CN" sz="2000" b="1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80B955-3896-45F8-9887-7645AA7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459CD-9EFA-4CBA-AEE2-394F193611E1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latin typeface="Arial" panose="020B0604020202020204" pitchFamily="34" charset="0"/>
              </a:rPr>
              <a:t>PARTITION</a:t>
            </a:r>
            <a:r>
              <a:rPr lang="zh-CN" altLang="en-US" sz="4000">
                <a:solidFill>
                  <a:schemeClr val="tx2"/>
                </a:solidFill>
                <a:latin typeface="Arial" panose="020B0604020202020204" pitchFamily="34" charset="0"/>
              </a:rPr>
              <a:t>函数算法</a:t>
            </a:r>
            <a:r>
              <a:rPr lang="en-US" altLang="zh-CN" sz="4000">
                <a:solidFill>
                  <a:schemeClr val="tx2"/>
                </a:solidFill>
                <a:latin typeface="Arial" panose="020B0604020202020204" pitchFamily="34" charset="0"/>
              </a:rPr>
              <a:t>(2)</a:t>
            </a:r>
            <a:r>
              <a:rPr lang="zh-CN" altLang="en-US" sz="4000">
                <a:solidFill>
                  <a:schemeClr val="tx2"/>
                </a:solidFill>
                <a:latin typeface="Arial" panose="020B0604020202020204" pitchFamily="34" charset="0"/>
              </a:rPr>
              <a:t>描述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14313" y="1082675"/>
            <a:ext cx="364331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template&lt;class Type&gt;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int </a:t>
            </a:r>
            <a:r>
              <a:rPr kumimoji="1" lang="en-US" altLang="zh-CN" sz="1600" b="1">
                <a:latin typeface="Arial" panose="020B0604020202020204" pitchFamily="34" charset="0"/>
              </a:rPr>
              <a:t>Partition</a:t>
            </a:r>
            <a:r>
              <a:rPr kumimoji="1" lang="en-US" altLang="zh-CN" sz="1600">
                <a:latin typeface="Arial" panose="020B0604020202020204" pitchFamily="34" charset="0"/>
              </a:rPr>
              <a:t> (Type a[], int left, int right)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int low = left-1, high = right + 1;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Type pivot=a[left];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</a:t>
            </a:r>
            <a:r>
              <a:rPr kumimoji="1" lang="zh-CN" altLang="en-US" sz="1600">
                <a:latin typeface="Arial" panose="020B0604020202020204" pitchFamily="34" charset="0"/>
              </a:rPr>
              <a:t>       </a:t>
            </a:r>
            <a:r>
              <a:rPr kumimoji="1" lang="en-US" altLang="zh-CN" sz="1600">
                <a:latin typeface="Arial" panose="020B0604020202020204" pitchFamily="34" charset="0"/>
              </a:rPr>
              <a:t>while ((low+1)!=high)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   if (a[low+1] &lt;= pivot)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       low ++;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   else if (a[high-1] &gt; pivot)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       high --;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   else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        low = low++, high = high --;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        Swap(a[low], a[high]);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a[left] = a[low];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a[low] = pivot;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       return low;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7652" name="Text Box 64"/>
          <p:cNvSpPr txBox="1">
            <a:spLocks noChangeArrowheads="1"/>
          </p:cNvSpPr>
          <p:nvPr/>
        </p:nvSpPr>
        <p:spPr bwMode="auto">
          <a:xfrm>
            <a:off x="8001000" y="1357313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latin typeface="Verdana" panose="020B0604030504040204" pitchFamily="34" charset="0"/>
                <a:ea typeface="黑体" panose="02010609060101010101" pitchFamily="49" charset="-122"/>
              </a:rPr>
              <a:t>初始序列</a:t>
            </a:r>
          </a:p>
        </p:txBody>
      </p:sp>
      <p:sp>
        <p:nvSpPr>
          <p:cNvPr id="27653" name="Line 73"/>
          <p:cNvSpPr>
            <a:spLocks noChangeShapeType="1"/>
          </p:cNvSpPr>
          <p:nvPr/>
        </p:nvSpPr>
        <p:spPr bwMode="auto">
          <a:xfrm flipV="1">
            <a:off x="7786688" y="1714500"/>
            <a:ext cx="0" cy="2698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74"/>
          <p:cNvSpPr>
            <a:spLocks noChangeShapeType="1"/>
          </p:cNvSpPr>
          <p:nvPr/>
        </p:nvSpPr>
        <p:spPr bwMode="auto">
          <a:xfrm flipV="1">
            <a:off x="4000500" y="171450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83"/>
          <p:cNvSpPr>
            <a:spLocks noChangeShapeType="1"/>
          </p:cNvSpPr>
          <p:nvPr/>
        </p:nvSpPr>
        <p:spPr bwMode="auto">
          <a:xfrm flipV="1">
            <a:off x="7786688" y="2286000"/>
            <a:ext cx="0" cy="2698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4"/>
          <p:cNvSpPr>
            <a:spLocks noChangeShapeType="1"/>
          </p:cNvSpPr>
          <p:nvPr/>
        </p:nvSpPr>
        <p:spPr bwMode="auto">
          <a:xfrm flipV="1">
            <a:off x="4929188" y="2357438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3"/>
          <p:cNvSpPr>
            <a:spLocks noChangeShapeType="1"/>
          </p:cNvSpPr>
          <p:nvPr/>
        </p:nvSpPr>
        <p:spPr bwMode="auto">
          <a:xfrm flipV="1">
            <a:off x="7429500" y="3071813"/>
            <a:ext cx="0" cy="2698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94"/>
          <p:cNvSpPr>
            <a:spLocks noChangeShapeType="1"/>
          </p:cNvSpPr>
          <p:nvPr/>
        </p:nvSpPr>
        <p:spPr bwMode="auto">
          <a:xfrm flipV="1">
            <a:off x="5429250" y="314325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03"/>
          <p:cNvSpPr>
            <a:spLocks noChangeShapeType="1"/>
          </p:cNvSpPr>
          <p:nvPr/>
        </p:nvSpPr>
        <p:spPr bwMode="auto">
          <a:xfrm flipV="1">
            <a:off x="7000875" y="3929063"/>
            <a:ext cx="0" cy="2698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04"/>
          <p:cNvSpPr>
            <a:spLocks noChangeShapeType="1"/>
          </p:cNvSpPr>
          <p:nvPr/>
        </p:nvSpPr>
        <p:spPr bwMode="auto">
          <a:xfrm flipV="1">
            <a:off x="5929313" y="3929063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Text Box 62"/>
          <p:cNvSpPr txBox="1">
            <a:spLocks noChangeArrowheads="1"/>
          </p:cNvSpPr>
          <p:nvPr/>
        </p:nvSpPr>
        <p:spPr bwMode="auto">
          <a:xfrm>
            <a:off x="4000500" y="1357313"/>
            <a:ext cx="400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{</a:t>
            </a:r>
            <a:r>
              <a:rPr kumimoji="1" lang="en-US" altLang="ja-JP" sz="20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49</a:t>
            </a:r>
            <a:r>
              <a:rPr kumimoji="1" lang="en-US" altLang="zh-CN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38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5,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97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76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13, 27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63" name="Text Box 62"/>
          <p:cNvSpPr txBox="1">
            <a:spLocks noChangeArrowheads="1"/>
          </p:cNvSpPr>
          <p:nvPr/>
        </p:nvSpPr>
        <p:spPr bwMode="auto">
          <a:xfrm>
            <a:off x="4000500" y="1957388"/>
            <a:ext cx="400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{</a:t>
            </a:r>
            <a:r>
              <a:rPr kumimoji="1" lang="en-US" altLang="ja-JP" sz="20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49</a:t>
            </a:r>
            <a:r>
              <a:rPr kumimoji="1" lang="en-US" altLang="zh-CN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38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ja-JP" altLang="en-US" sz="200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5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97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76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13, </a:t>
            </a:r>
            <a:r>
              <a:rPr kumimoji="1" lang="en-US" altLang="ja-JP" sz="200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27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64" name="Text Box 62"/>
          <p:cNvSpPr txBox="1">
            <a:spLocks noChangeArrowheads="1"/>
          </p:cNvSpPr>
          <p:nvPr/>
        </p:nvSpPr>
        <p:spPr bwMode="auto">
          <a:xfrm>
            <a:off x="4000500" y="2671763"/>
            <a:ext cx="400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{</a:t>
            </a:r>
            <a:r>
              <a:rPr kumimoji="1" lang="en-US" altLang="ja-JP" sz="20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49</a:t>
            </a:r>
            <a:r>
              <a:rPr kumimoji="1" lang="en-US" altLang="zh-CN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38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27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solidFill>
                  <a:srgbClr val="7030A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97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76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solidFill>
                  <a:srgbClr val="7030A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13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65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65" name="Text Box 62"/>
          <p:cNvSpPr txBox="1">
            <a:spLocks noChangeArrowheads="1"/>
          </p:cNvSpPr>
          <p:nvPr/>
        </p:nvSpPr>
        <p:spPr bwMode="auto">
          <a:xfrm>
            <a:off x="4000500" y="3500438"/>
            <a:ext cx="400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{</a:t>
            </a:r>
            <a:r>
              <a:rPr kumimoji="1" lang="en-US" altLang="ja-JP" sz="20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49</a:t>
            </a:r>
            <a:r>
              <a:rPr kumimoji="1" lang="en-US" altLang="zh-CN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38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27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solidFill>
                  <a:srgbClr val="7030A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13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76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solidFill>
                  <a:srgbClr val="7030A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97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, 65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66" name="Text Box 62"/>
          <p:cNvSpPr txBox="1">
            <a:spLocks noChangeArrowheads="1"/>
          </p:cNvSpPr>
          <p:nvPr/>
        </p:nvSpPr>
        <p:spPr bwMode="auto">
          <a:xfrm>
            <a:off x="4000500" y="4286250"/>
            <a:ext cx="400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{</a:t>
            </a:r>
            <a:r>
              <a:rPr kumimoji="1" lang="en-US" altLang="ja-JP" sz="20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49</a:t>
            </a:r>
            <a:r>
              <a:rPr kumimoji="1" lang="en-US" altLang="zh-CN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38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27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13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76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97, 65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67" name="Line 103"/>
          <p:cNvSpPr>
            <a:spLocks noChangeShapeType="1"/>
          </p:cNvSpPr>
          <p:nvPr/>
        </p:nvSpPr>
        <p:spPr bwMode="auto">
          <a:xfrm flipV="1">
            <a:off x="6500813" y="4714875"/>
            <a:ext cx="0" cy="2698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104"/>
          <p:cNvSpPr>
            <a:spLocks noChangeShapeType="1"/>
          </p:cNvSpPr>
          <p:nvPr/>
        </p:nvSpPr>
        <p:spPr bwMode="auto">
          <a:xfrm flipV="1">
            <a:off x="5929313" y="473075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Text Box 62"/>
          <p:cNvSpPr txBox="1">
            <a:spLocks noChangeArrowheads="1"/>
          </p:cNvSpPr>
          <p:nvPr/>
        </p:nvSpPr>
        <p:spPr bwMode="auto">
          <a:xfrm>
            <a:off x="4000500" y="5100638"/>
            <a:ext cx="400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{</a:t>
            </a:r>
            <a:r>
              <a:rPr kumimoji="1" lang="en-US" altLang="ja-JP" sz="20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13</a:t>
            </a:r>
            <a:r>
              <a:rPr kumimoji="1" lang="en-US" altLang="zh-CN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38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27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</a:t>
            </a:r>
            <a:r>
              <a:rPr kumimoji="1" lang="en-US" altLang="ja-JP" sz="20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49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76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en-US" altLang="ja-JP" sz="2000">
                <a:latin typeface="Verdana" panose="020B0604030504040204" pitchFamily="34" charset="0"/>
                <a:ea typeface="黑体" panose="02010609060101010101" pitchFamily="49" charset="-122"/>
              </a:rPr>
              <a:t>97, 65</a:t>
            </a:r>
            <a:r>
              <a:rPr kumimoji="1" lang="ja-JP" altLang="en-US" sz="2000">
                <a:latin typeface="Verdana" panose="020B060403050404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70" name="Line 103"/>
          <p:cNvSpPr>
            <a:spLocks noChangeShapeType="1"/>
          </p:cNvSpPr>
          <p:nvPr/>
        </p:nvSpPr>
        <p:spPr bwMode="auto">
          <a:xfrm flipV="1">
            <a:off x="6500813" y="5572125"/>
            <a:ext cx="0" cy="2698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104"/>
          <p:cNvSpPr>
            <a:spLocks noChangeShapeType="1"/>
          </p:cNvSpPr>
          <p:nvPr/>
        </p:nvSpPr>
        <p:spPr bwMode="auto">
          <a:xfrm flipV="1">
            <a:off x="5929313" y="558800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Text Box 64"/>
          <p:cNvSpPr txBox="1">
            <a:spLocks noChangeArrowheads="1"/>
          </p:cNvSpPr>
          <p:nvPr/>
        </p:nvSpPr>
        <p:spPr bwMode="auto">
          <a:xfrm>
            <a:off x="7858125" y="2701925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latin typeface="Verdana" panose="020B0604030504040204" pitchFamily="34" charset="0"/>
                <a:ea typeface="黑体" panose="02010609060101010101" pitchFamily="49" charset="-122"/>
              </a:rPr>
              <a:t>第一次交换</a:t>
            </a:r>
          </a:p>
        </p:txBody>
      </p:sp>
      <p:sp>
        <p:nvSpPr>
          <p:cNvPr id="27673" name="Text Box 64"/>
          <p:cNvSpPr txBox="1">
            <a:spLocks noChangeArrowheads="1"/>
          </p:cNvSpPr>
          <p:nvPr/>
        </p:nvSpPr>
        <p:spPr bwMode="auto">
          <a:xfrm>
            <a:off x="7858125" y="3487738"/>
            <a:ext cx="133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latin typeface="Verdana" panose="020B0604030504040204" pitchFamily="34" charset="0"/>
                <a:ea typeface="黑体" panose="02010609060101010101" pitchFamily="49" charset="-122"/>
              </a:rPr>
              <a:t>第二次交换</a:t>
            </a:r>
          </a:p>
        </p:txBody>
      </p:sp>
      <p:sp>
        <p:nvSpPr>
          <p:cNvPr id="27674" name="Text Box 64"/>
          <p:cNvSpPr txBox="1">
            <a:spLocks noChangeArrowheads="1"/>
          </p:cNvSpPr>
          <p:nvPr/>
        </p:nvSpPr>
        <p:spPr bwMode="auto">
          <a:xfrm>
            <a:off x="7858125" y="51308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latin typeface="Verdana" panose="020B0604030504040204" pitchFamily="34" charset="0"/>
                <a:ea typeface="黑体" panose="02010609060101010101" pitchFamily="49" charset="-122"/>
              </a:rPr>
              <a:t>第三次交换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251D60-C6B5-45CD-825D-86FCA232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459CD-9EFA-4CBA-AEE2-394F193611E1}" type="slidenum">
              <a:rPr lang="en-US" altLang="zh-CN" smtClean="0"/>
              <a:pPr>
                <a:defRPr/>
              </a:pPr>
              <a:t>15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61" grpId="0"/>
      <p:bldP spid="27663" grpId="0"/>
      <p:bldP spid="27664" grpId="0"/>
      <p:bldP spid="27665" grpId="0"/>
      <p:bldP spid="27666" grpId="0"/>
      <p:bldP spid="27669" grpId="0"/>
      <p:bldP spid="27672" grpId="0"/>
      <p:bldP spid="27673" grpId="0"/>
      <p:bldP spid="276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快速排序算法分析</a:t>
            </a:r>
            <a:r>
              <a:rPr lang="en-US" altLang="zh-CN" sz="3200"/>
              <a:t>—</a:t>
            </a:r>
            <a:r>
              <a:rPr lang="zh-CN" altLang="en-US" sz="3200"/>
              <a:t>每个元素互不相同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71550" y="981075"/>
            <a:ext cx="7772400" cy="5003800"/>
          </a:xfrm>
        </p:spPr>
        <p:txBody>
          <a:bodyPr/>
          <a:lstStyle/>
          <a:p>
            <a:r>
              <a:rPr lang="zh-CN" altLang="en-US"/>
              <a:t>最坏情况下：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输入是正序或逆序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其中一个划分没有元素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最好情况下：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每次划分正好将</a:t>
            </a:r>
            <a:r>
              <a:rPr lang="en-US" altLang="zh-CN"/>
              <a:t>n</a:t>
            </a:r>
            <a:r>
              <a:rPr lang="zh-CN" altLang="en-US"/>
              <a:t>个元素一分为二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124075" y="2492375"/>
          <a:ext cx="40846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Formula" r:id="rId3" imgW="2062480" imgH="403860" progId="Equation.Ribbit">
                  <p:embed/>
                </p:oleObj>
              </mc:Choice>
              <mc:Fallback>
                <p:oleObj name="Formula" r:id="rId3" imgW="2062480" imgH="40386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92375"/>
                        <a:ext cx="408463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124075" y="3357563"/>
          <a:ext cx="17541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Formula" r:id="rId5" imgW="885190" imgH="193040" progId="Equation.Ribbit">
                  <p:embed/>
                </p:oleObj>
              </mc:Choice>
              <mc:Fallback>
                <p:oleObj name="Formula" r:id="rId5" imgW="885190" imgH="19304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57563"/>
                        <a:ext cx="17541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124075" y="5295900"/>
          <a:ext cx="30591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Formula" r:id="rId7" imgW="1544320" imgH="179070" progId="Equation.Ribbit">
                  <p:embed/>
                </p:oleObj>
              </mc:Choice>
              <mc:Fallback>
                <p:oleObj name="Formula" r:id="rId7" imgW="1544320" imgH="17907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95900"/>
                        <a:ext cx="30591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24075" y="5737225"/>
          <a:ext cx="2292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Formula" r:id="rId9" imgW="1156970" imgH="179070" progId="Equation.Ribbit">
                  <p:embed/>
                </p:oleObj>
              </mc:Choice>
              <mc:Fallback>
                <p:oleObj name="Formula" r:id="rId9" imgW="1156970" imgH="17907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37225"/>
                        <a:ext cx="2292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62A45B-0426-44AF-A8AD-F0BB5005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16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快速排序算法分析</a:t>
            </a:r>
            <a:r>
              <a:rPr lang="en-US" altLang="zh-CN" sz="3200"/>
              <a:t>—</a:t>
            </a:r>
            <a:r>
              <a:rPr lang="zh-CN" altLang="en-US" sz="3200"/>
              <a:t>每个元素互不相同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sz="quarter" idx="1"/>
          </p:nvPr>
        </p:nvSpPr>
        <p:spPr>
          <a:xfrm>
            <a:off x="914400" y="981075"/>
            <a:ext cx="7772400" cy="5038725"/>
          </a:xfrm>
        </p:spPr>
        <p:txBody>
          <a:bodyPr/>
          <a:lstStyle/>
          <a:p>
            <a:r>
              <a:rPr lang="zh-CN" altLang="en-US"/>
              <a:t>平衡划分情况下：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每次划分正好是</a:t>
            </a:r>
          </a:p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76463" y="2349500"/>
          <a:ext cx="46275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Formula" r:id="rId3" imgW="2336800" imgH="179070" progId="Equation.Ribbit">
                  <p:embed/>
                </p:oleObj>
              </mc:Choice>
              <mc:Fallback>
                <p:oleObj name="Formula" r:id="rId3" imgW="2336800" imgH="17907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349500"/>
                        <a:ext cx="46275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35188" y="2928938"/>
          <a:ext cx="2292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Formula" r:id="rId5" imgW="1156970" imgH="179070" progId="Equation.Ribbit">
                  <p:embed/>
                </p:oleObj>
              </mc:Choice>
              <mc:Fallback>
                <p:oleObj name="Formula" r:id="rId5" imgW="1156970" imgH="17907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928938"/>
                        <a:ext cx="2292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7"/>
          <p:cNvGraphicFramePr>
            <a:graphicFrameLocks noChangeAspect="1"/>
          </p:cNvGraphicFramePr>
          <p:nvPr/>
        </p:nvGraphicFramePr>
        <p:xfrm>
          <a:off x="3779838" y="1341438"/>
          <a:ext cx="9048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Formula" r:id="rId7" imgW="603250" imgH="438150" progId="Equation.Ribbit">
                  <p:embed/>
                </p:oleObj>
              </mc:Choice>
              <mc:Fallback>
                <p:oleObj name="Formula" r:id="rId7" imgW="603250" imgH="43815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341438"/>
                        <a:ext cx="9048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E095BA-D0E1-426F-BABC-592F76B5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17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ChangeArrowheads="1"/>
          </p:cNvSpPr>
          <p:nvPr/>
        </p:nvSpPr>
        <p:spPr bwMode="auto">
          <a:xfrm>
            <a:off x="684213" y="1052513"/>
            <a:ext cx="8064500" cy="30464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zh-CN" altLang="en-US" sz="2600" dirty="0">
                <a:latin typeface="+mn-lt"/>
                <a:ea typeface="+mn-ea"/>
              </a:rPr>
              <a:t>快速排序算法的性能取决于划分的对称性。</a:t>
            </a:r>
            <a:endParaRPr lang="en-US" altLang="zh-CN" sz="2600" dirty="0">
              <a:latin typeface="+mn-lt"/>
              <a:ea typeface="+mn-ea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zh-CN" altLang="en-US" sz="2600" dirty="0">
                <a:latin typeface="+mn-lt"/>
                <a:ea typeface="+mn-ea"/>
              </a:rPr>
              <a:t>通过修改算法</a:t>
            </a:r>
            <a:r>
              <a:rPr lang="en-US" altLang="zh-CN" sz="2600" dirty="0">
                <a:latin typeface="+mn-lt"/>
                <a:ea typeface="+mn-ea"/>
              </a:rPr>
              <a:t>PARTITION</a:t>
            </a:r>
            <a:r>
              <a:rPr lang="zh-CN" altLang="en-US" sz="2600" dirty="0">
                <a:latin typeface="+mn-lt"/>
                <a:ea typeface="+mn-ea"/>
              </a:rPr>
              <a:t>，可以设计出采用随机选择策略的快速排序算法。</a:t>
            </a:r>
            <a:endParaRPr lang="en-US" altLang="zh-CN" sz="2600" dirty="0">
              <a:latin typeface="+mn-lt"/>
              <a:ea typeface="+mn-ea"/>
            </a:endParaRP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altLang="zh-CN" sz="2600" dirty="0">
                <a:latin typeface="+mn-lt"/>
                <a:ea typeface="+mn-ea"/>
              </a:rPr>
              <a:t> </a:t>
            </a:r>
            <a:r>
              <a:rPr lang="zh-CN" altLang="en-US" sz="2600" dirty="0">
                <a:latin typeface="+mn-lt"/>
                <a:ea typeface="+mn-ea"/>
              </a:rPr>
              <a:t>在快速排序算法的每一步中，当数组还没有被划分时，可以在</a:t>
            </a:r>
            <a:r>
              <a:rPr lang="en-US" altLang="zh-CN" sz="2600" dirty="0">
                <a:latin typeface="+mn-lt"/>
                <a:ea typeface="+mn-ea"/>
              </a:rPr>
              <a:t>A[</a:t>
            </a:r>
            <a:r>
              <a:rPr lang="en-US" altLang="zh-CN" sz="2600" dirty="0" err="1">
                <a:latin typeface="+mn-lt"/>
                <a:ea typeface="+mn-ea"/>
              </a:rPr>
              <a:t>p..r</a:t>
            </a:r>
            <a:r>
              <a:rPr lang="en-US" altLang="zh-CN" sz="2600" dirty="0">
                <a:latin typeface="+mn-lt"/>
                <a:ea typeface="+mn-ea"/>
              </a:rPr>
              <a:t>]</a:t>
            </a:r>
            <a:r>
              <a:rPr lang="zh-CN" altLang="en-US" sz="2600" dirty="0">
                <a:latin typeface="+mn-lt"/>
                <a:ea typeface="+mn-ea"/>
              </a:rPr>
              <a:t>中随机选出一个元素作为划分基准，这样可以使划分基准的选择是随机的，从而可以使期望划分是较对称的。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84213" y="341313"/>
            <a:ext cx="7772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随机选择策略的快速排序</a:t>
            </a:r>
            <a:endParaRPr lang="zh-CN" altLang="en-US" sz="4000" dirty="0" err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CF5787-7A7A-48F9-B3B9-B72ECD6F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459CD-9EFA-4CBA-AEE2-394F193611E1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2265363"/>
            <a:ext cx="3370263" cy="3395662"/>
          </a:xfrm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zh-CN"/>
              <a:t>2.2 </a:t>
            </a:r>
            <a:r>
              <a:rPr lang="zh-CN" altLang="en-US"/>
              <a:t>递归</a:t>
            </a:r>
            <a:endParaRPr lang="en-US" altLang="zh-CN"/>
          </a:p>
          <a:p>
            <a:pPr marL="776288" lvl="1" indent="-457200" eaLnBrk="1" hangingPunct="1">
              <a:lnSpc>
                <a:spcPct val="120000"/>
              </a:lnSpc>
              <a:buFont typeface="Franklin Gothic Book" panose="020B0503020102020204" pitchFamily="34" charset="0"/>
              <a:buAutoNum type="arabicPeriod"/>
            </a:pPr>
            <a:r>
              <a:rPr lang="zh-CN" altLang="en-US"/>
              <a:t>阶乘函数</a:t>
            </a:r>
            <a:endParaRPr lang="en-US" altLang="zh-CN"/>
          </a:p>
          <a:p>
            <a:pPr marL="776288" lvl="1" indent="-457200" eaLnBrk="1" hangingPunct="1">
              <a:lnSpc>
                <a:spcPct val="12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zh-CN"/>
              <a:t>Fibonacci</a:t>
            </a:r>
            <a:r>
              <a:rPr lang="zh-CN" altLang="en-US"/>
              <a:t>数列</a:t>
            </a:r>
            <a:endParaRPr lang="en-US" altLang="zh-CN"/>
          </a:p>
          <a:p>
            <a:pPr marL="776288" lvl="1" indent="-457200" eaLnBrk="1" hangingPunct="1">
              <a:lnSpc>
                <a:spcPct val="120000"/>
              </a:lnSpc>
              <a:buFont typeface="Franklin Gothic Book" panose="020B0503020102020204" pitchFamily="34" charset="0"/>
              <a:buAutoNum type="arabicPeriod"/>
            </a:pPr>
            <a:r>
              <a:rPr lang="zh-CN" altLang="en-US"/>
              <a:t>排列问题</a:t>
            </a:r>
            <a:endParaRPr lang="en-US" altLang="zh-CN"/>
          </a:p>
          <a:p>
            <a:pPr marL="776288" lvl="1" indent="-457200" eaLnBrk="1" hangingPunct="1">
              <a:lnSpc>
                <a:spcPct val="120000"/>
              </a:lnSpc>
              <a:buFont typeface="Franklin Gothic Book" panose="020B0503020102020204" pitchFamily="34" charset="0"/>
              <a:buAutoNum type="arabicPeriod"/>
            </a:pPr>
            <a:r>
              <a:rPr lang="zh-CN" altLang="en-US"/>
              <a:t>整数划分问题</a:t>
            </a:r>
            <a:endParaRPr lang="en-US" altLang="zh-CN"/>
          </a:p>
          <a:p>
            <a:pPr marL="776288" lvl="1" indent="-457200" eaLnBrk="1" hangingPunct="1">
              <a:lnSpc>
                <a:spcPct val="12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zh-CN"/>
              <a:t>Hanoi</a:t>
            </a:r>
            <a:r>
              <a:rPr lang="zh-CN" altLang="en-US"/>
              <a:t>塔问题</a:t>
            </a: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580063" y="2265363"/>
            <a:ext cx="3106737" cy="309721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76288" indent="-45720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822325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096963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/>
              <a:t>2.3 </a:t>
            </a:r>
            <a:r>
              <a:rPr lang="zh-CN" altLang="en-US"/>
              <a:t>分治</a:t>
            </a:r>
            <a:endParaRPr lang="en-US" altLang="zh-CN"/>
          </a:p>
          <a:p>
            <a:pPr lvl="1" eaLnBrk="1" hangingPunct="1">
              <a:lnSpc>
                <a:spcPct val="120000"/>
              </a:lnSpc>
              <a:spcAft>
                <a:spcPct val="0"/>
              </a:spcAft>
              <a:buFont typeface="Franklin Gothic Book" panose="020B0503020102020204" pitchFamily="34" charset="0"/>
              <a:buAutoNum type="arabicPeriod"/>
            </a:pPr>
            <a:r>
              <a:rPr lang="zh-CN" altLang="en-US"/>
              <a:t>二分搜索技术 </a:t>
            </a:r>
          </a:p>
          <a:p>
            <a:pPr lvl="1" eaLnBrk="1" hangingPunct="1">
              <a:lnSpc>
                <a:spcPct val="120000"/>
              </a:lnSpc>
              <a:spcAft>
                <a:spcPct val="0"/>
              </a:spcAft>
              <a:buFont typeface="Franklin Gothic Book" panose="020B0503020102020204" pitchFamily="34" charset="0"/>
              <a:buAutoNum type="arabicPeriod"/>
            </a:pPr>
            <a:r>
              <a:rPr lang="zh-CN" altLang="en-US"/>
              <a:t>合并排序</a:t>
            </a:r>
            <a:endParaRPr lang="en-US" altLang="zh-CN"/>
          </a:p>
          <a:p>
            <a:pPr lvl="1" eaLnBrk="1" hangingPunct="1">
              <a:lnSpc>
                <a:spcPct val="120000"/>
              </a:lnSpc>
              <a:spcAft>
                <a:spcPct val="0"/>
              </a:spcAft>
              <a:buFont typeface="Franklin Gothic Book" panose="020B0503020102020204" pitchFamily="34" charset="0"/>
              <a:buAutoNum type="arabicPeriod"/>
            </a:pPr>
            <a:r>
              <a:rPr lang="zh-CN" altLang="en-US" b="1">
                <a:solidFill>
                  <a:schemeClr val="accent2"/>
                </a:solidFill>
              </a:rPr>
              <a:t>快速排序</a:t>
            </a:r>
            <a:endParaRPr lang="en-US" altLang="zh-CN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ct val="0"/>
              </a:spcAft>
              <a:buFont typeface="Franklin Gothic Book" panose="020B0503020102020204" pitchFamily="34" charset="0"/>
              <a:buAutoNum type="arabicPeriod"/>
            </a:pPr>
            <a:r>
              <a:rPr lang="zh-CN" altLang="en-US"/>
              <a:t>线性时间选择</a:t>
            </a: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914400" y="981075"/>
            <a:ext cx="7772400" cy="9048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547688" indent="-22860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822325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096963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 typeface="Wingdings 2" panose="05020102010507070707" pitchFamily="18" charset="2"/>
              <a:buNone/>
            </a:pPr>
            <a:r>
              <a:rPr lang="en-US" altLang="zh-CN"/>
              <a:t>2.1 </a:t>
            </a:r>
            <a:r>
              <a:rPr lang="zh-CN" altLang="en-US"/>
              <a:t>求解递归式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A14ADA-6AF2-4670-95ED-374E21D3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85913"/>
            <a:ext cx="5891212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772400" cy="1368425"/>
          </a:xfrm>
        </p:spPr>
        <p:txBody>
          <a:bodyPr/>
          <a:lstStyle/>
          <a:p>
            <a:pPr eaLnBrk="1" hangingPunct="1"/>
            <a:r>
              <a:rPr lang="en-US" altLang="en-US">
                <a:ea typeface="幼圆" panose="02010509060101010101" pitchFamily="49" charset="-122"/>
              </a:rPr>
              <a:t>随机选择策略的快速排序</a:t>
            </a:r>
            <a:br>
              <a:rPr lang="en-US" altLang="en-US">
                <a:ea typeface="幼圆" panose="02010509060101010101" pitchFamily="49" charset="-122"/>
              </a:rPr>
            </a:br>
            <a:r>
              <a:rPr lang="en-US" altLang="en-US">
                <a:ea typeface="幼圆" panose="02010509060101010101" pitchFamily="49" charset="-122"/>
              </a:rPr>
              <a:t>	</a:t>
            </a:r>
            <a:r>
              <a:rPr lang="en-US" altLang="zh-CN"/>
              <a:t>- </a:t>
            </a:r>
            <a:r>
              <a:rPr lang="zh-CN" altLang="en-US"/>
              <a:t>算法描述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14400" y="3141663"/>
            <a:ext cx="6178550" cy="125253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zh-CN" altLang="en-US" sz="2600" dirty="0">
              <a:latin typeface="+mn-lt"/>
              <a:ea typeface="+mn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00113" y="1557338"/>
            <a:ext cx="6176962" cy="143986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zh-CN" altLang="en-US" sz="2600" dirty="0">
              <a:latin typeface="+mn-lt"/>
              <a:ea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89502D-46CE-4AC7-B970-9160FF5D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19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772400" cy="1441450"/>
          </a:xfrm>
        </p:spPr>
        <p:txBody>
          <a:bodyPr/>
          <a:lstStyle/>
          <a:p>
            <a:pPr eaLnBrk="1" hangingPunct="1"/>
            <a:r>
              <a:rPr lang="en-US" altLang="en-US">
                <a:ea typeface="幼圆" panose="02010509060101010101" pitchFamily="49" charset="-122"/>
              </a:rPr>
              <a:t>随机选择策略的快速排序</a:t>
            </a:r>
            <a:br>
              <a:rPr lang="en-US" altLang="en-US">
                <a:ea typeface="幼圆" panose="02010509060101010101" pitchFamily="49" charset="-122"/>
              </a:rPr>
            </a:br>
            <a:r>
              <a:rPr lang="en-US" altLang="en-US">
                <a:ea typeface="幼圆" panose="02010509060101010101" pitchFamily="49" charset="-122"/>
              </a:rPr>
              <a:t>	</a:t>
            </a:r>
            <a:r>
              <a:rPr lang="en-US" altLang="zh-CN"/>
              <a:t>- </a:t>
            </a:r>
            <a:r>
              <a:rPr lang="zh-CN" altLang="en-US"/>
              <a:t>时间复杂性分析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sz="quarter" idx="1"/>
          </p:nvPr>
        </p:nvSpPr>
        <p:spPr>
          <a:xfrm>
            <a:off x="914400" y="1700213"/>
            <a:ext cx="7772400" cy="4319587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最坏时间复杂度：</a:t>
            </a:r>
            <a:endParaRPr lang="en-US" altLang="zh-CN"/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平均时间复杂度：</a:t>
            </a:r>
            <a:endParaRPr lang="en-US" altLang="zh-CN"/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3851275" y="2205038"/>
          <a:ext cx="1319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Formula" r:id="rId3" imgW="665480" imgH="179070" progId="Equation.Ribbit">
                  <p:embed/>
                </p:oleObj>
              </mc:Choice>
              <mc:Fallback>
                <p:oleObj name="Formula" r:id="rId3" imgW="665480" imgH="17907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05038"/>
                        <a:ext cx="13192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3924300" y="1724025"/>
          <a:ext cx="8143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Formula" r:id="rId5" imgW="410210" imgH="205740" progId="Equation.Ribbit">
                  <p:embed/>
                </p:oleObj>
              </mc:Choice>
              <mc:Fallback>
                <p:oleObj name="Formula" r:id="rId5" imgW="410210" imgH="205740" progId="Equation.Ribbi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724025"/>
                        <a:ext cx="8143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FDDAD3-841A-4B9C-88E7-07E145E1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20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快速排序总结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sz="quarter" idx="1"/>
          </p:nvPr>
        </p:nvSpPr>
        <p:spPr>
          <a:xfrm>
            <a:off x="914400" y="981075"/>
            <a:ext cx="7772400" cy="5038725"/>
          </a:xfrm>
        </p:spPr>
        <p:txBody>
          <a:bodyPr/>
          <a:lstStyle/>
          <a:p>
            <a:r>
              <a:rPr lang="en-US" altLang="zh-CN" dirty="0"/>
              <a:t>Sort “in place”</a:t>
            </a:r>
            <a:r>
              <a:rPr lang="zh-CN" altLang="en-US" dirty="0"/>
              <a:t>，无需额外的空间</a:t>
            </a:r>
            <a:endParaRPr lang="en-US" altLang="zh-CN" dirty="0"/>
          </a:p>
          <a:p>
            <a:r>
              <a:rPr lang="zh-CN" altLang="en-US" dirty="0"/>
              <a:t>非常实用的排序算法</a:t>
            </a:r>
            <a:endParaRPr lang="en-US" altLang="zh-CN" dirty="0"/>
          </a:p>
          <a:p>
            <a:r>
              <a:rPr lang="en-US" altLang="en-US" dirty="0" err="1">
                <a:ea typeface="宋体" panose="02010600030101010101" pitchFamily="2" charset="-122"/>
              </a:rPr>
              <a:t>随机选择策略的快速排序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无需对输入序列的分布做任何假设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没有一种特定输入会引起最差的运行效率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最差的情况是由随机数产生器决定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5D8B1C-DFB4-4E83-9E24-47E1927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21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915" name="标题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zh-CN"/>
              <a:t>End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递归与分治策略总体思想</a:t>
            </a:r>
          </a:p>
        </p:txBody>
      </p:sp>
      <p:sp>
        <p:nvSpPr>
          <p:cNvPr id="6149" name="内容占位符 17"/>
          <p:cNvSpPr>
            <a:spLocks noGrp="1"/>
          </p:cNvSpPr>
          <p:nvPr>
            <p:ph sz="quarter" idx="1"/>
          </p:nvPr>
        </p:nvSpPr>
        <p:spPr>
          <a:xfrm>
            <a:off x="900113" y="981075"/>
            <a:ext cx="7797800" cy="2952750"/>
          </a:xfrm>
        </p:spPr>
        <p:txBody>
          <a:bodyPr/>
          <a:lstStyle/>
          <a:p>
            <a:pPr eaLnBrk="1" hangingPunct="1"/>
            <a:r>
              <a:rPr lang="zh-CN" altLang="en-US"/>
              <a:t>将一个难以直接解决的大问题，分割成一些规模较小的相同子问题。如果这些子问题都可解，并可利用这些子问题的解求出原问题的解，则这种分治法可行。</a:t>
            </a: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684213" y="1628775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</a:pP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257045-3144-4F62-A6B7-9FF11462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分治法的适用条件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4213" y="908050"/>
            <a:ext cx="7772400" cy="3744913"/>
          </a:xfrm>
        </p:spPr>
        <p:txBody>
          <a:bodyPr/>
          <a:lstStyle/>
          <a:p>
            <a:pPr eaLnBrk="1" hangingPunct="1"/>
            <a:r>
              <a:rPr lang="zh-CN" altLang="en-US">
                <a:latin typeface="楷体_GB2312"/>
                <a:ea typeface="楷体_GB2312"/>
                <a:cs typeface="楷体_GB2312"/>
              </a:rPr>
              <a:t>分治法所能解决的问题一般具有以下特征：</a:t>
            </a:r>
          </a:p>
          <a:p>
            <a:pPr marL="776288" lvl="1" indent="-457200" eaLnBrk="1" hangingPunct="1">
              <a:buFont typeface="Franklin Gothic Book" panose="020B0503020102020204" pitchFamily="34" charset="0"/>
              <a:buAutoNum type="arabicPeriod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该问题的规模缩小到一定的程度就可以容易地解决；</a:t>
            </a:r>
          </a:p>
          <a:p>
            <a:pPr marL="776288" lvl="1" indent="-457200" eaLnBrk="1" hangingPunct="1">
              <a:buFont typeface="Franklin Gothic Book" panose="020B0503020102020204" pitchFamily="34" charset="0"/>
              <a:buAutoNum type="arabicPeriod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该问题可以分解为若干个规模较小的相同问题</a:t>
            </a:r>
          </a:p>
          <a:p>
            <a:pPr marL="776288" lvl="1" indent="-457200" eaLnBrk="1" hangingPunct="1">
              <a:buFont typeface="Franklin Gothic Book" panose="020B0503020102020204" pitchFamily="34" charset="0"/>
              <a:buAutoNum type="arabicPeriod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利用该问题分解出的子问题的解可以合并为该问题的解；</a:t>
            </a:r>
          </a:p>
          <a:p>
            <a:pPr marL="776288" lvl="1" indent="-457200" eaLnBrk="1" hangingPunct="1">
              <a:buFont typeface="Franklin Gothic Book" panose="020B0503020102020204" pitchFamily="34" charset="0"/>
              <a:buAutoNum type="arabicPeriod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该问题所分解出的各个子问题是相互独立的，即子问题之间不包含公共的子问题。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BA8AD0-FB34-411B-9AEC-D135F256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分治法的基本步骤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sz="quarter" idx="1"/>
          </p:nvPr>
        </p:nvSpPr>
        <p:spPr>
          <a:xfrm>
            <a:off x="914400" y="981075"/>
            <a:ext cx="7772400" cy="50387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DIVIDE-AND-CONQUER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(P)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当问题规模小于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baseline="-2500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时，直接求解</a:t>
            </a:r>
            <a:endParaRPr lang="en-US" altLang="zh-CN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|P|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≤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ADHOC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(P), return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分解问题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divide P into smaller subinstances P</a:t>
            </a:r>
            <a:r>
              <a:rPr lang="en-US" altLang="zh-CN" baseline="-250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,P</a:t>
            </a:r>
            <a:r>
              <a:rPr lang="en-US" altLang="zh-CN" baseline="-250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,...,P</a:t>
            </a:r>
            <a:r>
              <a:rPr lang="en-US" altLang="zh-CN" baseline="-250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递归的解各子问题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for i=1 to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y</a:t>
            </a:r>
            <a:r>
              <a:rPr lang="en-US" altLang="zh-CN" baseline="-250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DIVIDE-AND-CONQUER 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(P</a:t>
            </a:r>
            <a:r>
              <a:rPr lang="en-US" altLang="zh-CN" baseline="-250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将各子问题的解合并为原问题的解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MERGE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(y</a:t>
            </a:r>
            <a:r>
              <a:rPr lang="en-US" altLang="zh-CN" baseline="-250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,...,y</a:t>
            </a:r>
            <a:r>
              <a:rPr lang="en-US" altLang="zh-CN" baseline="-250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319C61-D9C9-48A5-95F8-4F809EC5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分治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sz="quarter" idx="1"/>
          </p:nvPr>
        </p:nvSpPr>
        <p:spPr>
          <a:xfrm>
            <a:off x="914400" y="981075"/>
            <a:ext cx="7772400" cy="50387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Franklin Gothic Book" panose="020B0503020102020204" pitchFamily="34" charset="0"/>
              <a:buAutoNum type="arabicPeriod"/>
            </a:pPr>
            <a:r>
              <a:rPr lang="zh-CN" altLang="en-US"/>
              <a:t>二分搜索技术 </a:t>
            </a:r>
          </a:p>
          <a:p>
            <a:pPr eaLnBrk="1" hangingPunct="1">
              <a:lnSpc>
                <a:spcPct val="120000"/>
              </a:lnSpc>
              <a:buFont typeface="Franklin Gothic Book" panose="020B0503020102020204" pitchFamily="34" charset="0"/>
              <a:buAutoNum type="arabicPeriod"/>
            </a:pPr>
            <a:r>
              <a:rPr lang="zh-CN" altLang="en-US"/>
              <a:t>合并排序</a:t>
            </a:r>
            <a:endParaRPr lang="en-US" altLang="zh-CN"/>
          </a:p>
          <a:p>
            <a:pPr eaLnBrk="1" hangingPunct="1">
              <a:lnSpc>
                <a:spcPct val="120000"/>
              </a:lnSpc>
              <a:buFont typeface="Franklin Gothic Book" panose="020B0503020102020204" pitchFamily="34" charset="0"/>
              <a:buAutoNum type="arabicPeriod"/>
            </a:pPr>
            <a:r>
              <a:rPr lang="zh-CN" altLang="en-US"/>
              <a:t>快速排序</a:t>
            </a:r>
            <a:endParaRPr lang="en-US" altLang="zh-CN"/>
          </a:p>
          <a:p>
            <a:pPr eaLnBrk="1" hangingPunct="1">
              <a:lnSpc>
                <a:spcPct val="120000"/>
              </a:lnSpc>
              <a:buFont typeface="Franklin Gothic Book" panose="020B0503020102020204" pitchFamily="34" charset="0"/>
              <a:buAutoNum type="arabicPeriod"/>
            </a:pPr>
            <a:r>
              <a:rPr lang="zh-CN" altLang="en-US"/>
              <a:t>线性时间选择</a:t>
            </a:r>
          </a:p>
        </p:txBody>
      </p:sp>
      <p:sp>
        <p:nvSpPr>
          <p:cNvPr id="5" name="椭圆 4"/>
          <p:cNvSpPr/>
          <p:nvPr/>
        </p:nvSpPr>
        <p:spPr>
          <a:xfrm>
            <a:off x="1187450" y="2205038"/>
            <a:ext cx="1512888" cy="5762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D23AD3-0607-4221-BFBF-DF008831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快速排序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14400" y="981075"/>
            <a:ext cx="7772400" cy="5038725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楷体_GB2312"/>
                <a:cs typeface="楷体_GB2312"/>
              </a:rPr>
              <a:t>对于输入的一个数组</a:t>
            </a:r>
            <a:r>
              <a:rPr lang="en-US" altLang="zh-CN">
                <a:latin typeface="Arial" panose="020B0604020202020204" pitchFamily="34" charset="0"/>
                <a:ea typeface="楷体_GB2312"/>
                <a:cs typeface="楷体_GB2312"/>
              </a:rPr>
              <a:t>A[p..r]，按以下三个步骤进行排序：</a:t>
            </a:r>
          </a:p>
          <a:p>
            <a:pPr marL="776288" lvl="1" indent="-457200">
              <a:buFont typeface="Franklin Gothic Book" panose="020B0503020102020204" pitchFamily="34" charset="0"/>
              <a:buAutoNum type="arabicPeriod"/>
            </a:pPr>
            <a:r>
              <a:rPr lang="zh-CN" altLang="en-US" sz="2600" b="1">
                <a:solidFill>
                  <a:schemeClr val="accent2"/>
                </a:solidFill>
              </a:rPr>
              <a:t>分解</a:t>
            </a:r>
            <a:r>
              <a:rPr lang="zh-CN" altLang="en-US">
                <a:latin typeface="Arial" panose="020B0604020202020204" pitchFamily="34" charset="0"/>
                <a:ea typeface="楷体_GB2312"/>
                <a:cs typeface="楷体_GB2312"/>
              </a:rPr>
              <a:t>：以其中一个元素</a:t>
            </a:r>
            <a:r>
              <a:rPr lang="en-US" altLang="zh-CN">
                <a:latin typeface="Arial" panose="020B0604020202020204" pitchFamily="34" charset="0"/>
                <a:ea typeface="楷体_GB2312"/>
                <a:cs typeface="楷体_GB2312"/>
              </a:rPr>
              <a:t>为基准元素将数组A划分成3段，并满足</a:t>
            </a:r>
            <a:r>
              <a:rPr lang="en-US" altLang="zh-CN" sz="2600" b="1">
                <a:solidFill>
                  <a:schemeClr val="accent2"/>
                </a:solidFill>
              </a:rPr>
              <a:t>A[p..q-1] ≤ A[q] ≤ A[q+1..r]</a:t>
            </a:r>
            <a:r>
              <a:rPr lang="en-US" altLang="zh-CN">
                <a:latin typeface="Arial" panose="020B0604020202020204" pitchFamily="34" charset="0"/>
                <a:ea typeface="楷体_GB2312"/>
                <a:cs typeface="楷体_GB2312"/>
              </a:rPr>
              <a:t>；</a:t>
            </a:r>
          </a:p>
          <a:p>
            <a:pPr marL="776288" lvl="1" indent="-457200">
              <a:buFont typeface="Franklin Gothic Book" panose="020B0503020102020204" pitchFamily="34" charset="0"/>
              <a:buAutoNum type="arabicPeriod"/>
            </a:pPr>
            <a:r>
              <a:rPr lang="zh-CN" altLang="en-US" sz="2600" b="1">
                <a:solidFill>
                  <a:schemeClr val="accent2"/>
                </a:solidFill>
              </a:rPr>
              <a:t>递归求解</a:t>
            </a:r>
            <a:r>
              <a:rPr lang="zh-CN" altLang="en-US">
                <a:latin typeface="Arial" panose="020B0604020202020204" pitchFamily="34" charset="0"/>
                <a:ea typeface="楷体_GB2312"/>
                <a:cs typeface="楷体_GB2312"/>
              </a:rPr>
              <a:t>：通过递归调用快速排序算法分别对</a:t>
            </a:r>
            <a:br>
              <a:rPr lang="en-US" altLang="zh-CN">
                <a:latin typeface="Arial" panose="020B0604020202020204" pitchFamily="34" charset="0"/>
                <a:ea typeface="楷体_GB2312"/>
                <a:cs typeface="楷体_GB2312"/>
              </a:rPr>
            </a:br>
            <a:r>
              <a:rPr lang="en-US" altLang="zh-CN">
                <a:latin typeface="Arial" panose="020B0604020202020204" pitchFamily="34" charset="0"/>
                <a:ea typeface="楷体_GB2312"/>
                <a:cs typeface="楷体_GB2312"/>
              </a:rPr>
              <a:t>A[p..q-1]和A[q+1..r]进行排序</a:t>
            </a:r>
          </a:p>
          <a:p>
            <a:pPr marL="776288" lvl="1" indent="-457200">
              <a:buFont typeface="Franklin Gothic Book" panose="020B0503020102020204" pitchFamily="34" charset="0"/>
              <a:buAutoNum type="arabicPeriod"/>
            </a:pPr>
            <a:r>
              <a:rPr lang="zh-CN" altLang="en-US" sz="2600" b="1">
                <a:solidFill>
                  <a:schemeClr val="accent2"/>
                </a:solidFill>
              </a:rPr>
              <a:t>合并</a:t>
            </a:r>
            <a:r>
              <a:rPr lang="zh-CN" altLang="en-US">
                <a:latin typeface="Arial" panose="020B0604020202020204" pitchFamily="34" charset="0"/>
                <a:ea typeface="楷体_GB2312"/>
                <a:cs typeface="楷体_GB2312"/>
              </a:rPr>
              <a:t>：由于对</a:t>
            </a:r>
            <a:r>
              <a:rPr lang="en-US" altLang="zh-CN">
                <a:latin typeface="Arial" panose="020B0604020202020204" pitchFamily="34" charset="0"/>
                <a:ea typeface="楷体_GB2312"/>
                <a:cs typeface="楷体_GB2312"/>
              </a:rPr>
              <a:t>A[p..q-1]和A[q+1..r]</a:t>
            </a:r>
            <a:r>
              <a:rPr lang="zh-CN" altLang="en-US">
                <a:latin typeface="Arial" panose="020B0604020202020204" pitchFamily="34" charset="0"/>
                <a:ea typeface="楷体_GB2312"/>
                <a:cs typeface="楷体_GB2312"/>
              </a:rPr>
              <a:t>的排序是就地进行的，所以在它们这两段都已排好序后，不需要执行任何计算，</a:t>
            </a:r>
            <a:r>
              <a:rPr lang="en-US" altLang="zh-CN">
                <a:latin typeface="Arial" panose="020B0604020202020204" pitchFamily="34" charset="0"/>
                <a:ea typeface="楷体_GB2312"/>
                <a:cs typeface="楷体_GB2312"/>
              </a:rPr>
              <a:t>A[p..r]就已排好序</a:t>
            </a:r>
          </a:p>
          <a:p>
            <a:pPr marL="776288" lvl="1" indent="-457200">
              <a:buFont typeface="Franklin Gothic Book" panose="020B0503020102020204" pitchFamily="34" charset="0"/>
              <a:buAutoNum type="arabicPeriod"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654300-52F5-44C3-8A3C-04A14590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快速排序两种算法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sz="quarter" idx="1"/>
          </p:nvPr>
        </p:nvSpPr>
        <p:spPr>
          <a:xfrm>
            <a:off x="914400" y="981075"/>
            <a:ext cx="7772400" cy="5038725"/>
          </a:xfrm>
        </p:spPr>
        <p:txBody>
          <a:bodyPr/>
          <a:lstStyle/>
          <a:p>
            <a:pPr marL="514350" indent="-514350" eaLnBrk="1" hangingPunct="1"/>
            <a:r>
              <a:rPr lang="zh-CN" altLang="en-US"/>
              <a:t>根据选取基准元素的方法： </a:t>
            </a:r>
            <a:endParaRPr lang="en-US" altLang="zh-CN"/>
          </a:p>
          <a:p>
            <a:pPr marL="788988" lvl="1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zh-CN" altLang="en-US" sz="2600"/>
              <a:t> </a:t>
            </a:r>
            <a:r>
              <a:rPr lang="zh-CN" altLang="en-US" sz="2600" b="1">
                <a:solidFill>
                  <a:schemeClr val="accent2"/>
                </a:solidFill>
              </a:rPr>
              <a:t>快速排序</a:t>
            </a:r>
            <a:endParaRPr lang="en-US" altLang="zh-CN" sz="2600" b="1">
              <a:solidFill>
                <a:schemeClr val="accent2"/>
              </a:solidFill>
            </a:endParaRPr>
          </a:p>
          <a:p>
            <a:pPr marL="1063625" lvl="2" indent="-514350"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以数组第一个或最后一个元素为划分基准</a:t>
            </a:r>
            <a:endParaRPr lang="en-US" altLang="zh-CN" sz="2400"/>
          </a:p>
          <a:p>
            <a:pPr marL="788988" lvl="1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zh-CN" altLang="en-US" sz="3000"/>
              <a:t> </a:t>
            </a:r>
            <a:r>
              <a:rPr lang="zh-CN" altLang="en-US" sz="2600" b="1">
                <a:solidFill>
                  <a:schemeClr val="accent2"/>
                </a:solidFill>
              </a:rPr>
              <a:t>随机选择策略的快速排序</a:t>
            </a:r>
            <a:endParaRPr lang="en-US" altLang="zh-CN" sz="2600" b="1">
              <a:solidFill>
                <a:schemeClr val="accent2"/>
              </a:solidFill>
            </a:endParaRPr>
          </a:p>
          <a:p>
            <a:pPr marL="1063625" lvl="2" indent="-514350"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随机选出一个元素为划分基准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4919C3-FD60-4586-B83D-82C2CCD9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4E7B7-6A35-41AC-9261-9A364B1215E3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en-US" sz="400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快速排序</a:t>
            </a:r>
            <a:r>
              <a:rPr lang="zh-CN" altLang="en-US" sz="400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算法描述</a:t>
            </a:r>
          </a:p>
        </p:txBody>
      </p:sp>
      <p:sp>
        <p:nvSpPr>
          <p:cNvPr id="24579" name="灯片编号占位符 3"/>
          <p:cNvSpPr>
            <a:spLocks/>
          </p:cNvSpPr>
          <p:nvPr/>
        </p:nvSpPr>
        <p:spPr bwMode="auto">
          <a:xfrm>
            <a:off x="107950" y="6237288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spcAft>
                <a:spcPts val="60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ts val="60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D048476-08AF-46A3-BE8F-009BF0CB1F85}" type="slidenum"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zh-CN" sz="1400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  <p:pic>
        <p:nvPicPr>
          <p:cNvPr id="2458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125538"/>
            <a:ext cx="70818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AF952A-DDA2-465A-924B-9A1F3E40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459CD-9EFA-4CBA-AEE2-394F193611E1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/21</a:t>
            </a: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平衡">
      <a:dk1>
        <a:sysClr val="windowText" lastClr="000000"/>
      </a:dk1>
      <a:lt1>
        <a:sysClr val="window" lastClr="CEEACA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11034</TotalTime>
  <Words>1243</Words>
  <Application>Microsoft Office PowerPoint</Application>
  <PresentationFormat>全屏显示(4:3)</PresentationFormat>
  <Paragraphs>149</Paragraphs>
  <Slides>23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黑体</vt:lpstr>
      <vt:lpstr>楷体_GB2312</vt:lpstr>
      <vt:lpstr>宋体</vt:lpstr>
      <vt:lpstr>幼圆</vt:lpstr>
      <vt:lpstr>Arial</vt:lpstr>
      <vt:lpstr>Franklin Gothic Book</vt:lpstr>
      <vt:lpstr>Perpetua</vt:lpstr>
      <vt:lpstr>Times New Roman</vt:lpstr>
      <vt:lpstr>Verdana</vt:lpstr>
      <vt:lpstr>Wingdings</vt:lpstr>
      <vt:lpstr>Wingdings 2</vt:lpstr>
      <vt:lpstr>主题1</vt:lpstr>
      <vt:lpstr>Formula</vt:lpstr>
      <vt:lpstr>第2章  递归与分治策略(3)</vt:lpstr>
      <vt:lpstr>内容</vt:lpstr>
      <vt:lpstr>递归与分治策略总体思想</vt:lpstr>
      <vt:lpstr>分治法的适用条件</vt:lpstr>
      <vt:lpstr>分治法的基本步骤</vt:lpstr>
      <vt:lpstr>2.3 分治</vt:lpstr>
      <vt:lpstr>3 快速排序</vt:lpstr>
      <vt:lpstr>快速排序两种算法</vt:lpstr>
      <vt:lpstr>PowerPoint 演示文稿</vt:lpstr>
      <vt:lpstr>PARTITION函数</vt:lpstr>
      <vt:lpstr>PARTITION函数算法(1)描述</vt:lpstr>
      <vt:lpstr>PARTITION函数算法(2)描述</vt:lpstr>
      <vt:lpstr>PARTITION函数算法(2)描述</vt:lpstr>
      <vt:lpstr>PARTITION函数算法(2)描述</vt:lpstr>
      <vt:lpstr>PowerPoint 演示文稿</vt:lpstr>
      <vt:lpstr>PowerPoint 演示文稿</vt:lpstr>
      <vt:lpstr>快速排序算法分析—每个元素互不相同</vt:lpstr>
      <vt:lpstr>快速排序算法分析—每个元素互不相同</vt:lpstr>
      <vt:lpstr>PowerPoint 演示文稿</vt:lpstr>
      <vt:lpstr>随机选择策略的快速排序  - 算法描述</vt:lpstr>
      <vt:lpstr>随机选择策略的快速排序  - 时间复杂性分析</vt:lpstr>
      <vt:lpstr>快速排序总结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递归与分治策略</dc:title>
  <dc:creator>wang</dc:creator>
  <cp:lastModifiedBy>michael</cp:lastModifiedBy>
  <cp:revision>316</cp:revision>
  <dcterms:created xsi:type="dcterms:W3CDTF">2003-07-22T09:28:10Z</dcterms:created>
  <dcterms:modified xsi:type="dcterms:W3CDTF">2024-03-27T00:57:46Z</dcterms:modified>
</cp:coreProperties>
</file>