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56" r:id="rId3"/>
    <p:sldId id="258" r:id="rId4"/>
    <p:sldId id="259" r:id="rId5"/>
    <p:sldId id="257" r:id="rId6"/>
    <p:sldId id="260" r:id="rId7"/>
    <p:sldId id="261" r:id="rId8"/>
    <p:sldId id="282" r:id="rId9"/>
    <p:sldId id="262" r:id="rId10"/>
    <p:sldId id="269" r:id="rId11"/>
    <p:sldId id="278" r:id="rId12"/>
    <p:sldId id="284" r:id="rId13"/>
    <p:sldId id="265" r:id="rId14"/>
    <p:sldId id="266" r:id="rId15"/>
    <p:sldId id="271" r:id="rId16"/>
    <p:sldId id="274" r:id="rId17"/>
    <p:sldId id="272" r:id="rId18"/>
    <p:sldId id="279" r:id="rId19"/>
    <p:sldId id="280" r:id="rId20"/>
    <p:sldId id="281" r:id="rId21"/>
    <p:sldId id="28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9" autoAdjust="0"/>
    <p:restoredTop sz="94660"/>
  </p:normalViewPr>
  <p:slideViewPr>
    <p:cSldViewPr>
      <p:cViewPr varScale="1">
        <p:scale>
          <a:sx n="92" d="100"/>
          <a:sy n="92" d="100"/>
        </p:scale>
        <p:origin x="13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25BB7-8646-49AA-AF46-3269FE662143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FE7F9-6048-4A5A-8F95-5ECCA0C865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1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FE7F9-6048-4A5A-8F95-5ECCA0C8651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4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90C-D91B-4829-B7DD-C426142B6224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4824-657C-49F0-B724-B2F47FBD18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90C-D91B-4829-B7DD-C426142B6224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4824-657C-49F0-B724-B2F47FBD18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90C-D91B-4829-B7DD-C426142B6224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4824-657C-49F0-B724-B2F47FBD18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90C-D91B-4829-B7DD-C426142B6224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4824-657C-49F0-B724-B2F47FBD18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90C-D91B-4829-B7DD-C426142B6224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4824-657C-49F0-B724-B2F47FBD18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90C-D91B-4829-B7DD-C426142B6224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4824-657C-49F0-B724-B2F47FBD18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90C-D91B-4829-B7DD-C426142B6224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4824-657C-49F0-B724-B2F47FBD18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90C-D91B-4829-B7DD-C426142B6224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4824-657C-49F0-B724-B2F47FBD18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90C-D91B-4829-B7DD-C426142B6224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4824-657C-49F0-B724-B2F47FBD18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90C-D91B-4829-B7DD-C426142B6224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4824-657C-49F0-B724-B2F47FBD18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90C-D91B-4829-B7DD-C426142B6224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4824-657C-49F0-B724-B2F47FBD18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DB90C-D91B-4829-B7DD-C426142B6224}" type="datetimeFigureOut">
              <a:rPr lang="ko-KR" altLang="en-US" smtClean="0"/>
              <a:pPr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4824-657C-49F0-B724-B2F47FBD18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873135"/>
              </p:ext>
            </p:extLst>
          </p:nvPr>
        </p:nvGraphicFramePr>
        <p:xfrm>
          <a:off x="1043608" y="3263384"/>
          <a:ext cx="36659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4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76056" y="34917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48064" y="3501008"/>
            <a:ext cx="720080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55509769-C628-4295-8D98-0F263E6DCC4D}"/>
              </a:ext>
            </a:extLst>
          </p:cNvPr>
          <p:cNvCxnSpPr/>
          <p:nvPr/>
        </p:nvCxnSpPr>
        <p:spPr>
          <a:xfrm>
            <a:off x="7452320" y="0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2CED10-61BF-49B8-B46E-E4168946EEF8}"/>
              </a:ext>
            </a:extLst>
          </p:cNvPr>
          <p:cNvSpPr txBox="1"/>
          <p:nvPr/>
        </p:nvSpPr>
        <p:spPr>
          <a:xfrm>
            <a:off x="7452320" y="1099646"/>
            <a:ext cx="169168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 err="1"/>
              <a:t>북경점</a:t>
            </a:r>
            <a:r>
              <a:rPr lang="ko-KR" altLang="en-US" sz="1050" dirty="0"/>
              <a:t> 아이디로 </a:t>
            </a:r>
            <a:r>
              <a:rPr lang="ko-KR" altLang="en-US" sz="1050" dirty="0" err="1"/>
              <a:t>로그인시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북경점</a:t>
            </a:r>
            <a:r>
              <a:rPr lang="ko-KR" altLang="en-US" sz="1050" dirty="0"/>
              <a:t> 사이트로 로그인 되고 </a:t>
            </a:r>
            <a:r>
              <a:rPr lang="ko-KR" altLang="en-US" sz="1050" dirty="0" err="1"/>
              <a:t>상해점</a:t>
            </a:r>
            <a:r>
              <a:rPr lang="ko-KR" altLang="en-US" sz="1050" dirty="0"/>
              <a:t> 아이디로 </a:t>
            </a:r>
            <a:r>
              <a:rPr lang="ko-KR" altLang="en-US" sz="1050" dirty="0" err="1"/>
              <a:t>로그인시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상해점</a:t>
            </a:r>
            <a:r>
              <a:rPr lang="ko-KR" altLang="en-US" sz="1050" dirty="0"/>
              <a:t> 아이디로 로그인 된다</a:t>
            </a:r>
            <a:r>
              <a:rPr lang="en-US" altLang="ko-KR" sz="1050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452320" y="0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52320" y="332656"/>
            <a:ext cx="169168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검색은 회원이름</a:t>
            </a:r>
            <a:r>
              <a:rPr lang="en-US" altLang="ko-KR" sz="1050" dirty="0"/>
              <a:t>/</a:t>
            </a:r>
            <a:r>
              <a:rPr lang="ko-KR" altLang="en-US" sz="1050" dirty="0"/>
              <a:t>회원번호로 검색 가능하도록</a:t>
            </a:r>
            <a:endParaRPr lang="en-US" altLang="ko-KR" sz="1050" dirty="0"/>
          </a:p>
          <a:p>
            <a:pPr marL="228600" indent="-228600">
              <a:buAutoNum type="arabicPeriod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주문관리의 중국 페이지에서는 상태표시</a:t>
            </a:r>
            <a:endParaRPr lang="en-US" altLang="ko-KR" sz="1050" dirty="0"/>
          </a:p>
          <a:p>
            <a:pPr marL="228600" indent="-228600"/>
            <a:r>
              <a:rPr lang="en-US" altLang="ko-KR" sz="1050" dirty="0"/>
              <a:t>   </a:t>
            </a:r>
          </a:p>
          <a:p>
            <a:pPr marL="228600" indent="-228600"/>
            <a:r>
              <a:rPr lang="en-US" altLang="ko-KR" sz="1050" dirty="0"/>
              <a:t>     1</a:t>
            </a:r>
            <a:r>
              <a:rPr lang="ko-KR" altLang="en-US" sz="1050" dirty="0"/>
              <a:t>칸 </a:t>
            </a:r>
            <a:r>
              <a:rPr lang="en-US" altLang="ko-KR" sz="1050" dirty="0"/>
              <a:t>– </a:t>
            </a:r>
            <a:r>
              <a:rPr lang="ko-KR" altLang="en-US" sz="1050" dirty="0"/>
              <a:t>발주</a:t>
            </a:r>
            <a:endParaRPr lang="en-US" altLang="ko-KR" sz="1050" dirty="0"/>
          </a:p>
          <a:p>
            <a:pPr marL="228600" indent="-228600"/>
            <a:r>
              <a:rPr lang="en-US" altLang="ko-KR" sz="1050" dirty="0"/>
              <a:t>     2</a:t>
            </a:r>
            <a:r>
              <a:rPr lang="ko-KR" altLang="en-US" sz="1050" dirty="0"/>
              <a:t>칸 </a:t>
            </a:r>
            <a:r>
              <a:rPr lang="en-US" altLang="ko-KR" sz="1050" dirty="0"/>
              <a:t>– </a:t>
            </a:r>
            <a:r>
              <a:rPr lang="ko-KR" altLang="en-US" sz="1050" dirty="0"/>
              <a:t>제작완성</a:t>
            </a:r>
            <a:endParaRPr lang="en-US" altLang="ko-KR" sz="1050" dirty="0"/>
          </a:p>
          <a:p>
            <a:pPr marL="228600" indent="-228600"/>
            <a:r>
              <a:rPr lang="en-US" altLang="ko-KR" sz="1050" dirty="0"/>
              <a:t>     3</a:t>
            </a:r>
            <a:r>
              <a:rPr lang="ko-KR" altLang="en-US" sz="1050" dirty="0"/>
              <a:t>칸 </a:t>
            </a:r>
            <a:r>
              <a:rPr lang="en-US" altLang="ko-KR" sz="1050" dirty="0"/>
              <a:t>– </a:t>
            </a:r>
            <a:r>
              <a:rPr lang="ko-KR" altLang="en-US" sz="1050" dirty="0" err="1"/>
              <a:t>일부배송</a:t>
            </a:r>
            <a:endParaRPr lang="en-US" altLang="ko-KR" sz="1050" dirty="0"/>
          </a:p>
          <a:p>
            <a:pPr marL="228600" indent="-228600"/>
            <a:r>
              <a:rPr lang="en-US" altLang="ko-KR" sz="1050" dirty="0"/>
              <a:t>     4</a:t>
            </a:r>
            <a:r>
              <a:rPr lang="ko-KR" altLang="en-US" sz="1050" dirty="0"/>
              <a:t>칸 </a:t>
            </a:r>
            <a:r>
              <a:rPr lang="en-US" altLang="ko-KR" sz="1050" dirty="0"/>
              <a:t>– </a:t>
            </a:r>
            <a:r>
              <a:rPr lang="ko-KR" altLang="en-US" sz="1000" dirty="0" err="1"/>
              <a:t>매장도착및연락</a:t>
            </a:r>
            <a:endParaRPr lang="en-US" altLang="ko-KR" sz="1050" dirty="0"/>
          </a:p>
          <a:p>
            <a:pPr marL="228600" indent="-228600"/>
            <a:r>
              <a:rPr lang="en-US" altLang="ko-KR" sz="1050" dirty="0"/>
              <a:t>     5</a:t>
            </a:r>
            <a:r>
              <a:rPr lang="ko-KR" altLang="en-US" sz="1050" dirty="0"/>
              <a:t>칸 </a:t>
            </a:r>
            <a:r>
              <a:rPr lang="en-US" altLang="ko-KR" sz="1050" dirty="0"/>
              <a:t>– </a:t>
            </a:r>
            <a:r>
              <a:rPr lang="ko-KR" altLang="en-US" sz="1050" dirty="0" err="1"/>
              <a:t>수선및가봉</a:t>
            </a:r>
            <a:endParaRPr lang="en-US" altLang="ko-KR" sz="1050" dirty="0"/>
          </a:p>
          <a:p>
            <a:pPr marL="228600" indent="-228600"/>
            <a:r>
              <a:rPr lang="en-US" altLang="ko-KR" sz="1050" dirty="0"/>
              <a:t>     6</a:t>
            </a:r>
            <a:r>
              <a:rPr lang="ko-KR" altLang="en-US" sz="1050" dirty="0"/>
              <a:t>칸 </a:t>
            </a:r>
            <a:r>
              <a:rPr lang="en-US" altLang="ko-KR" sz="1050" dirty="0"/>
              <a:t>– </a:t>
            </a:r>
            <a:r>
              <a:rPr lang="ko-KR" altLang="en-US" sz="1050" dirty="0"/>
              <a:t>수선연락</a:t>
            </a:r>
            <a:endParaRPr lang="en-US" altLang="ko-KR" sz="1050" dirty="0"/>
          </a:p>
          <a:p>
            <a:pPr marL="228600" indent="-228600"/>
            <a:r>
              <a:rPr lang="en-US" altLang="ko-KR" sz="1050" dirty="0"/>
              <a:t>     7</a:t>
            </a:r>
            <a:r>
              <a:rPr lang="ko-KR" altLang="en-US" sz="1050" dirty="0"/>
              <a:t>칸 </a:t>
            </a:r>
            <a:r>
              <a:rPr lang="en-US" altLang="ko-KR" sz="1050" dirty="0"/>
              <a:t>– </a:t>
            </a:r>
            <a:r>
              <a:rPr lang="ko-KR" altLang="en-US" sz="1050" dirty="0"/>
              <a:t>납품완료</a:t>
            </a:r>
            <a:endParaRPr lang="en-US" altLang="ko-KR" sz="1050" dirty="0"/>
          </a:p>
          <a:p>
            <a:pPr marL="228600" indent="-228600"/>
            <a:endParaRPr lang="en-US" altLang="ko-KR" sz="1050" dirty="0"/>
          </a:p>
          <a:p>
            <a:pPr marL="228600" indent="-228600"/>
            <a:r>
              <a:rPr lang="en-US" altLang="ko-KR" sz="1050" dirty="0"/>
              <a:t>3. </a:t>
            </a:r>
            <a:r>
              <a:rPr lang="ko-KR" altLang="en-US" sz="1050" dirty="0"/>
              <a:t>주문추가 버튼 </a:t>
            </a:r>
            <a:r>
              <a:rPr lang="ko-KR" altLang="en-US" sz="1050" dirty="0" err="1"/>
              <a:t>클릭시는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다음장에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설명되</a:t>
            </a:r>
            <a:r>
              <a:rPr lang="ko-KR" altLang="en-US" sz="1050" dirty="0"/>
              <a:t> 있음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marL="228600" indent="-228600"/>
            <a:endParaRPr lang="en-US" altLang="ko-KR" sz="1050" dirty="0"/>
          </a:p>
          <a:p>
            <a:pPr marL="228600" indent="-228600"/>
            <a:r>
              <a:rPr lang="en-US" altLang="ko-KR" sz="1050" dirty="0"/>
              <a:t>4. </a:t>
            </a:r>
            <a:r>
              <a:rPr lang="ko-KR" altLang="en-US" sz="1050" dirty="0"/>
              <a:t>회원번호 또는 </a:t>
            </a:r>
            <a:r>
              <a:rPr lang="ko-KR" altLang="en-US" sz="1050" dirty="0" err="1"/>
              <a:t>이름클릭시</a:t>
            </a:r>
            <a:r>
              <a:rPr lang="ko-KR" altLang="en-US" sz="1050" dirty="0"/>
              <a:t> 상세 페이지가 뜬다</a:t>
            </a:r>
            <a:r>
              <a:rPr lang="en-US" altLang="ko-KR" sz="1050" dirty="0"/>
              <a:t>. </a:t>
            </a:r>
            <a:r>
              <a:rPr lang="ko-KR" altLang="en-US" sz="1050" dirty="0"/>
              <a:t>상세페이지는 주문추가 버튼 </a:t>
            </a:r>
            <a:r>
              <a:rPr lang="ko-KR" altLang="en-US" sz="1050" dirty="0" err="1"/>
              <a:t>클릭시</a:t>
            </a:r>
            <a:r>
              <a:rPr lang="ko-KR" altLang="en-US" sz="1050" dirty="0"/>
              <a:t> 뜨는 창과 동일하며</a:t>
            </a:r>
            <a:r>
              <a:rPr lang="en-US" altLang="ko-KR" sz="1050" dirty="0"/>
              <a:t>, </a:t>
            </a:r>
            <a:r>
              <a:rPr lang="ko-KR" altLang="en-US" sz="1050" dirty="0"/>
              <a:t>변경 가능하다</a:t>
            </a:r>
            <a:r>
              <a:rPr lang="en-US" altLang="ko-KR" sz="1050" dirty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11960" y="643900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체크 표시 상태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52120" y="643900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발주</a:t>
            </a:r>
          </a:p>
        </p:txBody>
      </p:sp>
      <p:grpSp>
        <p:nvGrpSpPr>
          <p:cNvPr id="4" name="그룹 32"/>
          <p:cNvGrpSpPr/>
          <p:nvPr/>
        </p:nvGrpSpPr>
        <p:grpSpPr>
          <a:xfrm>
            <a:off x="5580112" y="6476178"/>
            <a:ext cx="1152128" cy="216024"/>
            <a:chOff x="2195736" y="980728"/>
            <a:chExt cx="1152128" cy="216024"/>
          </a:xfrm>
        </p:grpSpPr>
        <p:sp>
          <p:nvSpPr>
            <p:cNvPr id="34" name="직사각형 33"/>
            <p:cNvSpPr/>
            <p:nvPr/>
          </p:nvSpPr>
          <p:spPr>
            <a:xfrm>
              <a:off x="2195736" y="980728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7"/>
            <p:cNvGrpSpPr/>
            <p:nvPr/>
          </p:nvGrpSpPr>
          <p:grpSpPr>
            <a:xfrm>
              <a:off x="3131840" y="980728"/>
              <a:ext cx="152725" cy="216024"/>
              <a:chOff x="3131840" y="980728"/>
              <a:chExt cx="152725" cy="216024"/>
            </a:xfrm>
          </p:grpSpPr>
          <p:sp>
            <p:nvSpPr>
              <p:cNvPr id="36" name="순서도: 병합 35"/>
              <p:cNvSpPr/>
              <p:nvPr/>
            </p:nvSpPr>
            <p:spPr>
              <a:xfrm>
                <a:off x="3140549" y="1035318"/>
                <a:ext cx="144016" cy="144016"/>
              </a:xfrm>
              <a:prstGeom prst="flowChartMerg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3131840" y="980728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/>
          <p:cNvSpPr txBox="1"/>
          <p:nvPr/>
        </p:nvSpPr>
        <p:spPr>
          <a:xfrm>
            <a:off x="6804248" y="643900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변경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876256" y="6439006"/>
            <a:ext cx="432048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D416B974-5990-4856-A625-452D75676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02787"/>
              </p:ext>
            </p:extLst>
          </p:nvPr>
        </p:nvGraphicFramePr>
        <p:xfrm>
          <a:off x="1223090" y="4055963"/>
          <a:ext cx="6139292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24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77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14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268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398587023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3321603392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xmlns="" val="350084543"/>
                    </a:ext>
                  </a:extLst>
                </a:gridCol>
                <a:gridCol w="14587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디자이너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주문수량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출고일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상태</a:t>
                      </a:r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상태표시줄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ㅁ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018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W000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00-000-00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메리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JK</a:t>
                      </a:r>
                      <a:r>
                        <a:rPr lang="en-US" altLang="ko-KR" sz="800" baseline="0" dirty="0"/>
                        <a:t> 2  V 2 P 3 Y1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T1,b1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11/23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일부배송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ㅁ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018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W000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00-000-00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메리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JK</a:t>
                      </a:r>
                      <a:r>
                        <a:rPr lang="en-US" altLang="ko-KR" sz="800" baseline="0" dirty="0"/>
                        <a:t> 2  V 2 P 3 Y1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T1,b1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11/23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일부배송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ㅁ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ㅁ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ㅁ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B1B9838E-0D09-44AE-AEC6-412850606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60426"/>
              </p:ext>
            </p:extLst>
          </p:nvPr>
        </p:nvGraphicFramePr>
        <p:xfrm>
          <a:off x="5903739" y="4399327"/>
          <a:ext cx="14579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31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모서리가 둥근 직사각형 5">
            <a:extLst>
              <a:ext uri="{FF2B5EF4-FFF2-40B4-BE49-F238E27FC236}">
                <a16:creationId xmlns:a16="http://schemas.microsoft.com/office/drawing/2014/main" xmlns="" id="{6ECB8B82-8BF1-4FE0-9D07-42672D3728EF}"/>
              </a:ext>
            </a:extLst>
          </p:cNvPr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D506E59E-C951-43E5-A577-80F261AD19B7}"/>
              </a:ext>
            </a:extLst>
          </p:cNvPr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8C9A4764-6AC1-4CB4-ADC6-404A20333188}"/>
              </a:ext>
            </a:extLst>
          </p:cNvPr>
          <p:cNvCxnSpPr/>
          <p:nvPr/>
        </p:nvCxnSpPr>
        <p:spPr>
          <a:xfrm>
            <a:off x="647026" y="2780928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6B2BEEA5-D8A7-45E2-B29C-D25C8DEB47B9}"/>
              </a:ext>
            </a:extLst>
          </p:cNvPr>
          <p:cNvGrpSpPr/>
          <p:nvPr/>
        </p:nvGrpSpPr>
        <p:grpSpPr>
          <a:xfrm>
            <a:off x="-45220" y="26127"/>
            <a:ext cx="1368152" cy="7155805"/>
            <a:chOff x="-387206" y="-273902"/>
            <a:chExt cx="1368152" cy="715580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CF151A03-3FF7-4CC5-AB95-03FB187D77DE}"/>
                </a:ext>
              </a:extLst>
            </p:cNvPr>
            <p:cNvSpPr txBox="1"/>
            <p:nvPr/>
          </p:nvSpPr>
          <p:spPr>
            <a:xfrm>
              <a:off x="-387206" y="-273902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54" name="모서리가 둥근 직사각형 6">
              <a:extLst>
                <a:ext uri="{FF2B5EF4-FFF2-40B4-BE49-F238E27FC236}">
                  <a16:creationId xmlns:a16="http://schemas.microsoft.com/office/drawing/2014/main" xmlns="" id="{C23722E0-9AC7-43E6-9B23-37F6843B06D6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7">
              <a:extLst>
                <a:ext uri="{FF2B5EF4-FFF2-40B4-BE49-F238E27FC236}">
                  <a16:creationId xmlns:a16="http://schemas.microsoft.com/office/drawing/2014/main" xmlns="" id="{BC39E6C6-D20C-4989-B27A-FD2B73FBD936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8">
              <a:extLst>
                <a:ext uri="{FF2B5EF4-FFF2-40B4-BE49-F238E27FC236}">
                  <a16:creationId xmlns:a16="http://schemas.microsoft.com/office/drawing/2014/main" xmlns="" id="{2CD9649D-8518-4ED7-9E6C-1CA668204219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9">
              <a:extLst>
                <a:ext uri="{FF2B5EF4-FFF2-40B4-BE49-F238E27FC236}">
                  <a16:creationId xmlns:a16="http://schemas.microsoft.com/office/drawing/2014/main" xmlns="" id="{DA6092AA-AECF-4A39-B233-4C4DCEFB7DF2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B1B9838E-0D09-44AE-AEC6-412850606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90286"/>
              </p:ext>
            </p:extLst>
          </p:nvPr>
        </p:nvGraphicFramePr>
        <p:xfrm>
          <a:off x="5922352" y="4783507"/>
          <a:ext cx="14579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31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908543" y="489929"/>
            <a:ext cx="1359768" cy="207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890185" y="111183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발주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908543" y="1144438"/>
            <a:ext cx="1152128" cy="216024"/>
            <a:chOff x="2195736" y="980728"/>
            <a:chExt cx="1152128" cy="216024"/>
          </a:xfrm>
        </p:grpSpPr>
        <p:sp>
          <p:nvSpPr>
            <p:cNvPr id="44" name="직사각형 43"/>
            <p:cNvSpPr/>
            <p:nvPr/>
          </p:nvSpPr>
          <p:spPr>
            <a:xfrm>
              <a:off x="2195736" y="980728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27"/>
            <p:cNvGrpSpPr/>
            <p:nvPr/>
          </p:nvGrpSpPr>
          <p:grpSpPr>
            <a:xfrm>
              <a:off x="3131840" y="980728"/>
              <a:ext cx="152725" cy="216024"/>
              <a:chOff x="3131840" y="980728"/>
              <a:chExt cx="152725" cy="216024"/>
            </a:xfrm>
          </p:grpSpPr>
          <p:sp>
            <p:nvSpPr>
              <p:cNvPr id="46" name="순서도: 병합 45"/>
              <p:cNvSpPr/>
              <p:nvPr/>
            </p:nvSpPr>
            <p:spPr>
              <a:xfrm>
                <a:off x="3140549" y="1035318"/>
                <a:ext cx="144016" cy="144016"/>
              </a:xfrm>
              <a:prstGeom prst="flowChartMerg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3131840" y="980728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8FA43107-F7E8-432F-B55E-175E841786BE}"/>
              </a:ext>
            </a:extLst>
          </p:cNvPr>
          <p:cNvSpPr txBox="1"/>
          <p:nvPr/>
        </p:nvSpPr>
        <p:spPr>
          <a:xfrm>
            <a:off x="1192635" y="110016"/>
            <a:ext cx="641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지급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909207" y="841631"/>
            <a:ext cx="1359768" cy="207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8FA43107-F7E8-432F-B55E-175E841786BE}"/>
              </a:ext>
            </a:extLst>
          </p:cNvPr>
          <p:cNvSpPr txBox="1"/>
          <p:nvPr/>
        </p:nvSpPr>
        <p:spPr>
          <a:xfrm>
            <a:off x="1188209" y="478361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회원번호</a:t>
            </a:r>
            <a:endParaRPr lang="ko-KR" altLang="en-US" sz="1100" dirty="0"/>
          </a:p>
        </p:txBody>
      </p:sp>
      <p:sp>
        <p:nvSpPr>
          <p:cNvPr id="62" name="TextBox 9">
            <a:extLst>
              <a:ext uri="{FF2B5EF4-FFF2-40B4-BE49-F238E27FC236}">
                <a16:creationId xmlns:a16="http://schemas.microsoft.com/office/drawing/2014/main" xmlns="" id="{8FA43107-F7E8-432F-B55E-175E841786BE}"/>
              </a:ext>
            </a:extLst>
          </p:cNvPr>
          <p:cNvSpPr txBox="1"/>
          <p:nvPr/>
        </p:nvSpPr>
        <p:spPr>
          <a:xfrm>
            <a:off x="1201675" y="803046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회원이름</a:t>
            </a:r>
            <a:endParaRPr lang="ko-KR" altLang="en-US" sz="1100" dirty="0"/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xmlns="" id="{8FA43107-F7E8-432F-B55E-175E841786BE}"/>
              </a:ext>
            </a:extLst>
          </p:cNvPr>
          <p:cNvSpPr txBox="1"/>
          <p:nvPr/>
        </p:nvSpPr>
        <p:spPr>
          <a:xfrm>
            <a:off x="1201675" y="1121645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상태</a:t>
            </a:r>
            <a:endParaRPr lang="ko-KR" altLang="en-US" sz="1100" dirty="0"/>
          </a:p>
        </p:txBody>
      </p:sp>
      <p:sp>
        <p:nvSpPr>
          <p:cNvPr id="64" name="타원 63"/>
          <p:cNvSpPr/>
          <p:nvPr/>
        </p:nvSpPr>
        <p:spPr>
          <a:xfrm>
            <a:off x="2123728" y="17014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2709340" y="17196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3491129" y="16881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8FA43107-F7E8-432F-B55E-175E841786BE}"/>
              </a:ext>
            </a:extLst>
          </p:cNvPr>
          <p:cNvSpPr txBox="1"/>
          <p:nvPr/>
        </p:nvSpPr>
        <p:spPr>
          <a:xfrm>
            <a:off x="2236744" y="113166"/>
            <a:ext cx="641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전체</a:t>
            </a:r>
            <a:endParaRPr lang="ko-KR" altLang="en-US" sz="1100" dirty="0"/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xmlns="" id="{8FA43107-F7E8-432F-B55E-175E841786BE}"/>
              </a:ext>
            </a:extLst>
          </p:cNvPr>
          <p:cNvSpPr txBox="1"/>
          <p:nvPr/>
        </p:nvSpPr>
        <p:spPr>
          <a:xfrm>
            <a:off x="2871358" y="100373"/>
            <a:ext cx="641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지급</a:t>
            </a:r>
            <a:endParaRPr lang="ko-KR" altLang="en-US" sz="1100" dirty="0"/>
          </a:p>
        </p:txBody>
      </p:sp>
      <p:sp>
        <p:nvSpPr>
          <p:cNvPr id="69" name="TextBox 9">
            <a:extLst>
              <a:ext uri="{FF2B5EF4-FFF2-40B4-BE49-F238E27FC236}">
                <a16:creationId xmlns:a16="http://schemas.microsoft.com/office/drawing/2014/main" xmlns="" id="{8FA43107-F7E8-432F-B55E-175E841786BE}"/>
              </a:ext>
            </a:extLst>
          </p:cNvPr>
          <p:cNvSpPr txBox="1"/>
          <p:nvPr/>
        </p:nvSpPr>
        <p:spPr>
          <a:xfrm>
            <a:off x="3727883" y="102308"/>
            <a:ext cx="641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미지급</a:t>
            </a:r>
            <a:endParaRPr lang="ko-KR" altLang="en-US" sz="1100" dirty="0"/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xmlns="" id="{8FA43107-F7E8-432F-B55E-175E841786BE}"/>
              </a:ext>
            </a:extLst>
          </p:cNvPr>
          <p:cNvSpPr txBox="1"/>
          <p:nvPr/>
        </p:nvSpPr>
        <p:spPr>
          <a:xfrm>
            <a:off x="1201729" y="1508674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매장</a:t>
            </a:r>
            <a:endParaRPr lang="ko-KR" altLang="en-US" sz="1100" dirty="0"/>
          </a:p>
        </p:txBody>
      </p:sp>
      <p:grpSp>
        <p:nvGrpSpPr>
          <p:cNvPr id="71" name="그룹 70"/>
          <p:cNvGrpSpPr/>
          <p:nvPr/>
        </p:nvGrpSpPr>
        <p:grpSpPr>
          <a:xfrm>
            <a:off x="1893004" y="1524059"/>
            <a:ext cx="1152128" cy="216024"/>
            <a:chOff x="2195736" y="980728"/>
            <a:chExt cx="1152128" cy="216024"/>
          </a:xfrm>
        </p:grpSpPr>
        <p:sp>
          <p:nvSpPr>
            <p:cNvPr id="72" name="직사각형 71"/>
            <p:cNvSpPr/>
            <p:nvPr/>
          </p:nvSpPr>
          <p:spPr>
            <a:xfrm>
              <a:off x="2195736" y="980728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27"/>
            <p:cNvGrpSpPr/>
            <p:nvPr/>
          </p:nvGrpSpPr>
          <p:grpSpPr>
            <a:xfrm>
              <a:off x="3131840" y="980728"/>
              <a:ext cx="152725" cy="216024"/>
              <a:chOff x="3131840" y="980728"/>
              <a:chExt cx="152725" cy="216024"/>
            </a:xfrm>
          </p:grpSpPr>
          <p:sp>
            <p:nvSpPr>
              <p:cNvPr id="74" name="순서도: 병합 73"/>
              <p:cNvSpPr/>
              <p:nvPr/>
            </p:nvSpPr>
            <p:spPr>
              <a:xfrm>
                <a:off x="3140549" y="1035318"/>
                <a:ext cx="144016" cy="144016"/>
              </a:xfrm>
              <a:prstGeom prst="flowChartMerg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3131840" y="980728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extBox 75"/>
          <p:cNvSpPr txBox="1"/>
          <p:nvPr/>
        </p:nvSpPr>
        <p:spPr>
          <a:xfrm>
            <a:off x="6926475" y="188629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검색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6948192" y="1928837"/>
            <a:ext cx="432048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504589" y="2827774"/>
            <a:ext cx="864096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832AE13E-76AA-4AE5-88B3-709FF0DB0EB8}"/>
              </a:ext>
            </a:extLst>
          </p:cNvPr>
          <p:cNvSpPr/>
          <p:nvPr/>
        </p:nvSpPr>
        <p:spPr>
          <a:xfrm>
            <a:off x="5895465" y="2827774"/>
            <a:ext cx="432048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9066581-09DB-4472-8A87-94A832CB0193}"/>
              </a:ext>
            </a:extLst>
          </p:cNvPr>
          <p:cNvSpPr txBox="1"/>
          <p:nvPr/>
        </p:nvSpPr>
        <p:spPr>
          <a:xfrm>
            <a:off x="5831548" y="279080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엑셀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9066581-09DB-4472-8A87-94A832CB0193}"/>
              </a:ext>
            </a:extLst>
          </p:cNvPr>
          <p:cNvSpPr txBox="1"/>
          <p:nvPr/>
        </p:nvSpPr>
        <p:spPr>
          <a:xfrm>
            <a:off x="6480212" y="282777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주문추가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452320" y="0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52320" y="332656"/>
            <a:ext cx="1691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1.</a:t>
            </a:r>
            <a:r>
              <a:rPr lang="ko-KR" altLang="en-US" sz="1050" dirty="0"/>
              <a:t>주문추가 버튼 </a:t>
            </a:r>
            <a:r>
              <a:rPr lang="ko-KR" altLang="en-US" sz="1050" dirty="0" err="1"/>
              <a:t>클릭시</a:t>
            </a:r>
            <a:r>
              <a:rPr lang="ko-KR" altLang="en-US" sz="1050" dirty="0"/>
              <a:t> 이런 창이 뜸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2. </a:t>
            </a:r>
            <a:r>
              <a:rPr lang="ko-KR" altLang="en-US" sz="1050" dirty="0"/>
              <a:t>회원번호 혹은 회원 이름을 검색하면 리스트가 뜬다</a:t>
            </a:r>
            <a:endParaRPr lang="en-US" altLang="ko-KR" sz="1050" dirty="0"/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/>
              <a:t>3. </a:t>
            </a:r>
            <a:r>
              <a:rPr lang="ko-KR" altLang="en-US" sz="1050" dirty="0"/>
              <a:t>회원정보는 가망회원</a:t>
            </a:r>
            <a:r>
              <a:rPr lang="en-US" altLang="ko-KR" sz="1050" dirty="0"/>
              <a:t>,</a:t>
            </a:r>
            <a:r>
              <a:rPr lang="ko-KR" altLang="en-US" sz="1050" dirty="0"/>
              <a:t>기존회원 모두 뜬다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4.</a:t>
            </a:r>
            <a:r>
              <a:rPr lang="ko-KR" altLang="en-US" sz="1050" dirty="0"/>
              <a:t>회원 이름을 클릭하면 </a:t>
            </a:r>
            <a:r>
              <a:rPr lang="ko-KR" altLang="en-US" sz="1050" dirty="0" err="1"/>
              <a:t>다음장에</a:t>
            </a:r>
            <a:r>
              <a:rPr lang="ko-KR" altLang="en-US" sz="1050" dirty="0"/>
              <a:t> 설명된 것과 같은 창이 떠서 주문추가가 가능하다</a:t>
            </a:r>
            <a:r>
              <a:rPr lang="en-US" altLang="ko-KR" sz="1050" dirty="0"/>
              <a:t>.(</a:t>
            </a:r>
            <a:r>
              <a:rPr lang="ko-KR" altLang="en-US" sz="1050" dirty="0"/>
              <a:t>이름</a:t>
            </a:r>
            <a:r>
              <a:rPr lang="en-US" altLang="ko-KR" sz="1050" dirty="0"/>
              <a:t> </a:t>
            </a:r>
            <a:r>
              <a:rPr lang="ko-KR" altLang="en-US" sz="1050" dirty="0"/>
              <a:t>전화번호 디자이너 결혼일 </a:t>
            </a:r>
            <a:r>
              <a:rPr lang="ko-KR" altLang="en-US" sz="1050" dirty="0" smtClean="0"/>
              <a:t>업체 </a:t>
            </a:r>
            <a:r>
              <a:rPr lang="ko-KR" altLang="en-US" sz="1050" dirty="0" err="1"/>
              <a:t>같은건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저장되</a:t>
            </a:r>
            <a:r>
              <a:rPr lang="ko-KR" altLang="en-US" sz="1050" dirty="0"/>
              <a:t> 있는 그대로 반영된다</a:t>
            </a:r>
            <a:r>
              <a:rPr lang="en-US" altLang="ko-KR" sz="1050" dirty="0"/>
              <a:t>. </a:t>
            </a:r>
            <a:r>
              <a:rPr lang="ko-KR" altLang="en-US" sz="1050" dirty="0"/>
              <a:t>정보가 </a:t>
            </a:r>
            <a:r>
              <a:rPr lang="ko-KR" altLang="en-US" sz="1050" dirty="0" err="1"/>
              <a:t>없는거는</a:t>
            </a:r>
            <a:r>
              <a:rPr lang="ko-KR" altLang="en-US" sz="1050" dirty="0"/>
              <a:t> 반영 </a:t>
            </a:r>
            <a:r>
              <a:rPr lang="ko-KR" altLang="en-US" sz="1050" dirty="0" err="1"/>
              <a:t>안되도</a:t>
            </a:r>
            <a:r>
              <a:rPr lang="ko-KR" altLang="en-US" sz="1050" dirty="0"/>
              <a:t> 된다</a:t>
            </a:r>
            <a:r>
              <a:rPr lang="en-US" altLang="ko-KR" sz="1050" dirty="0"/>
              <a:t>.)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</a:t>
            </a:r>
            <a:r>
              <a:rPr lang="ko-KR" altLang="en-US" sz="1050" dirty="0"/>
              <a:t>신규고객 버튼을 누르면 </a:t>
            </a:r>
            <a:r>
              <a:rPr lang="ko-KR" altLang="en-US" sz="1050" dirty="0" err="1"/>
              <a:t>다음장에</a:t>
            </a:r>
            <a:r>
              <a:rPr lang="ko-KR" altLang="en-US" sz="1050" dirty="0"/>
              <a:t> 설명 </a:t>
            </a:r>
            <a:r>
              <a:rPr lang="ko-KR" altLang="en-US" sz="1050" dirty="0" err="1"/>
              <a:t>된것과</a:t>
            </a:r>
            <a:r>
              <a:rPr lang="ko-KR" altLang="en-US" sz="1050" dirty="0"/>
              <a:t> 같이 뜬다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1331640" y="1886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주문추가 버튼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1475656" y="620688"/>
            <a:ext cx="4896544" cy="720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01960"/>
              </p:ext>
            </p:extLst>
          </p:nvPr>
        </p:nvGraphicFramePr>
        <p:xfrm>
          <a:off x="1259632" y="3385800"/>
          <a:ext cx="597666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1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1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01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회원번호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전화번호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디자이너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결혼일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업체</a:t>
                      </a:r>
                      <a:endParaRPr lang="ko-KR" alt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018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W0000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000-000-0000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메리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17-9-10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혼리지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032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D2000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000-000-2000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나다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18-2-3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웨이신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20" name="직선 화살표 연결선 119"/>
          <p:cNvCxnSpPr>
            <a:stCxn id="116" idx="3"/>
          </p:cNvCxnSpPr>
          <p:nvPr/>
        </p:nvCxnSpPr>
        <p:spPr>
          <a:xfrm flipV="1">
            <a:off x="6372200" y="620688"/>
            <a:ext cx="122413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5EFED46E-EF1E-4967-8B48-6795B5F5EB7D}"/>
              </a:ext>
            </a:extLst>
          </p:cNvPr>
          <p:cNvCxnSpPr/>
          <p:nvPr/>
        </p:nvCxnSpPr>
        <p:spPr>
          <a:xfrm>
            <a:off x="3195462" y="1412776"/>
            <a:ext cx="188406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5">
            <a:extLst>
              <a:ext uri="{FF2B5EF4-FFF2-40B4-BE49-F238E27FC236}">
                <a16:creationId xmlns:a16="http://schemas.microsoft.com/office/drawing/2014/main" xmlns="" id="{AD74BDAF-F361-4DB3-93B8-CA34600D636A}"/>
              </a:ext>
            </a:extLst>
          </p:cNvPr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7B9A0B8C-963A-484C-ACEF-5586586B5681}"/>
              </a:ext>
            </a:extLst>
          </p:cNvPr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4D03033A-C07F-464D-A24E-206DDFBBFF67}"/>
              </a:ext>
            </a:extLst>
          </p:cNvPr>
          <p:cNvCxnSpPr/>
          <p:nvPr/>
        </p:nvCxnSpPr>
        <p:spPr>
          <a:xfrm>
            <a:off x="755576" y="2780928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BC4D0575-FE0A-499F-AC94-0F63A6D845EA}"/>
              </a:ext>
            </a:extLst>
          </p:cNvPr>
          <p:cNvGrpSpPr/>
          <p:nvPr/>
        </p:nvGrpSpPr>
        <p:grpSpPr>
          <a:xfrm>
            <a:off x="-57588" y="26127"/>
            <a:ext cx="1368152" cy="7155805"/>
            <a:chOff x="-387206" y="-273902"/>
            <a:chExt cx="1368152" cy="715580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E5C7D77A-6934-412E-A305-1223E93FAFC3}"/>
                </a:ext>
              </a:extLst>
            </p:cNvPr>
            <p:cNvSpPr txBox="1"/>
            <p:nvPr/>
          </p:nvSpPr>
          <p:spPr>
            <a:xfrm>
              <a:off x="-387206" y="-273902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33" name="모서리가 둥근 직사각형 6">
              <a:extLst>
                <a:ext uri="{FF2B5EF4-FFF2-40B4-BE49-F238E27FC236}">
                  <a16:creationId xmlns:a16="http://schemas.microsoft.com/office/drawing/2014/main" xmlns="" id="{CE4AE122-DA94-41EB-B64C-030002E51948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7">
              <a:extLst>
                <a:ext uri="{FF2B5EF4-FFF2-40B4-BE49-F238E27FC236}">
                  <a16:creationId xmlns:a16="http://schemas.microsoft.com/office/drawing/2014/main" xmlns="" id="{CAEFD6AA-F47F-4634-94F8-650534957B02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8">
              <a:extLst>
                <a:ext uri="{FF2B5EF4-FFF2-40B4-BE49-F238E27FC236}">
                  <a16:creationId xmlns:a16="http://schemas.microsoft.com/office/drawing/2014/main" xmlns="" id="{DD8075A5-7D18-4FA4-9521-2627FFE62A45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9">
              <a:extLst>
                <a:ext uri="{FF2B5EF4-FFF2-40B4-BE49-F238E27FC236}">
                  <a16:creationId xmlns:a16="http://schemas.microsoft.com/office/drawing/2014/main" xmlns="" id="{6DB4E61C-A7E0-4A85-A56B-BD7D0666853E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671060" y="908091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136293" y="755437"/>
            <a:ext cx="1359768" cy="207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283129" y="936959"/>
            <a:ext cx="792088" cy="224563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319133" y="931761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신규고객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671061" y="919983"/>
            <a:ext cx="482980" cy="224563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83874" y="741151"/>
            <a:ext cx="974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회원번호</a:t>
            </a:r>
            <a:endParaRPr lang="ko-KR" alt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2096755" y="995019"/>
            <a:ext cx="951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회원이름</a:t>
            </a:r>
            <a:endParaRPr lang="ko-KR" altLang="en-US" sz="1050" dirty="0"/>
          </a:p>
        </p:txBody>
      </p:sp>
      <p:sp>
        <p:nvSpPr>
          <p:cNvPr id="41" name="직사각형 40"/>
          <p:cNvSpPr/>
          <p:nvPr/>
        </p:nvSpPr>
        <p:spPr>
          <a:xfrm>
            <a:off x="3122807" y="1038896"/>
            <a:ext cx="1359768" cy="207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452320" y="0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25758" y="327601"/>
            <a:ext cx="16916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50" dirty="0"/>
          </a:p>
          <a:p>
            <a:r>
              <a:rPr lang="en-US" altLang="ko-KR" sz="1050" dirty="0"/>
              <a:t>1.</a:t>
            </a:r>
            <a:r>
              <a:rPr lang="ko-KR" altLang="en-US" sz="1050" dirty="0"/>
              <a:t>회원정보를 </a:t>
            </a:r>
            <a:r>
              <a:rPr lang="ko-KR" altLang="en-US" sz="1050" dirty="0" err="1"/>
              <a:t>받아올수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있는거는</a:t>
            </a:r>
            <a:r>
              <a:rPr lang="ko-KR" altLang="en-US" sz="1050" dirty="0"/>
              <a:t> 받아온 상태로 창에 채워진다</a:t>
            </a:r>
            <a:r>
              <a:rPr lang="en-US" altLang="ko-KR" sz="1050" dirty="0"/>
              <a:t>.(</a:t>
            </a:r>
            <a:r>
              <a:rPr lang="ko-KR" altLang="en-US" sz="1050" dirty="0"/>
              <a:t>이름 </a:t>
            </a:r>
            <a:r>
              <a:rPr lang="en-US" altLang="ko-KR" sz="1050" dirty="0"/>
              <a:t>/</a:t>
            </a:r>
            <a:r>
              <a:rPr lang="ko-KR" altLang="en-US" sz="1050" dirty="0"/>
              <a:t>연락처</a:t>
            </a:r>
            <a:r>
              <a:rPr lang="en-US" altLang="ko-KR" sz="1050" dirty="0"/>
              <a:t>/</a:t>
            </a:r>
            <a:r>
              <a:rPr lang="ko-KR" altLang="en-US" sz="1050" dirty="0"/>
              <a:t>디자이너 등등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r>
              <a:rPr lang="en-US" altLang="ko-KR" sz="1050" dirty="0"/>
              <a:t>2. </a:t>
            </a:r>
            <a:r>
              <a:rPr lang="ko-KR" altLang="en-US" sz="1050" dirty="0"/>
              <a:t>상태는 아무것도 </a:t>
            </a:r>
            <a:r>
              <a:rPr lang="ko-KR" altLang="en-US" sz="1050" dirty="0" err="1"/>
              <a:t>선택안하고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저장시</a:t>
            </a:r>
            <a:r>
              <a:rPr lang="ko-KR" altLang="en-US" sz="1050" dirty="0"/>
              <a:t> 발주가 기본으로 </a:t>
            </a:r>
            <a:r>
              <a:rPr lang="ko-KR" altLang="en-US" sz="1050" dirty="0" err="1"/>
              <a:t>선택되</a:t>
            </a:r>
            <a:r>
              <a:rPr lang="ko-KR" altLang="en-US" sz="1050" dirty="0"/>
              <a:t> 있음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3. </a:t>
            </a:r>
            <a:r>
              <a:rPr lang="ko-KR" altLang="en-US" sz="1050" dirty="0"/>
              <a:t>회원 이름 클릭시도 동일한 창이 뜨지만 등록이 아니라 변경으로 바뀜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4.</a:t>
            </a:r>
            <a:r>
              <a:rPr lang="ko-KR" altLang="en-US" sz="1050" dirty="0" err="1"/>
              <a:t>웨딩플래너</a:t>
            </a:r>
            <a:r>
              <a:rPr lang="ko-KR" altLang="en-US" sz="1050" dirty="0"/>
              <a:t> 칸은 주관식으로 </a:t>
            </a:r>
            <a:r>
              <a:rPr lang="ko-KR" altLang="en-US" sz="1050" dirty="0" err="1"/>
              <a:t>적을수</a:t>
            </a:r>
            <a:r>
              <a:rPr lang="ko-KR" altLang="en-US" sz="1050" dirty="0"/>
              <a:t> 있도록</a:t>
            </a:r>
            <a:r>
              <a:rPr lang="en-US" altLang="ko-KR" sz="1050" dirty="0"/>
              <a:t>. 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</a:t>
            </a:r>
            <a:r>
              <a:rPr lang="ko-KR" altLang="en-US" sz="1050" dirty="0"/>
              <a:t>재작업 옆에 체크박스를 클릭하고 판매금액을 적으면 </a:t>
            </a:r>
            <a:r>
              <a:rPr lang="ko-KR" altLang="en-US" sz="1050" dirty="0" smtClean="0"/>
              <a:t>업체 </a:t>
            </a:r>
            <a:r>
              <a:rPr lang="ko-KR" altLang="en-US" sz="1050" dirty="0"/>
              <a:t>상관없이 판매금액 적은 그대로 </a:t>
            </a:r>
            <a:r>
              <a:rPr lang="en-US" altLang="ko-KR" sz="1050" dirty="0"/>
              <a:t>–</a:t>
            </a:r>
            <a:r>
              <a:rPr lang="ko-KR" altLang="en-US" sz="1050" dirty="0"/>
              <a:t>가 </a:t>
            </a:r>
            <a:r>
              <a:rPr lang="ko-KR" altLang="en-US" sz="1050" dirty="0" err="1"/>
              <a:t>적용되서</a:t>
            </a:r>
            <a:r>
              <a:rPr lang="ko-KR" altLang="en-US" sz="1050" dirty="0"/>
              <a:t> 실판매금액에 표시 된다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이렇게 적용이 </a:t>
            </a:r>
            <a:r>
              <a:rPr lang="ko-KR" altLang="en-US" sz="1050" dirty="0" err="1"/>
              <a:t>되야지만</a:t>
            </a:r>
            <a:r>
              <a:rPr lang="ko-KR" altLang="en-US" sz="1050" dirty="0"/>
              <a:t> 직원 인센티브에서 차감이 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6. </a:t>
            </a:r>
            <a:r>
              <a:rPr lang="ko-KR" altLang="en-US" sz="1050" dirty="0"/>
              <a:t>재작업 체크를 안하고 판매금액을 </a:t>
            </a:r>
            <a:r>
              <a:rPr lang="ko-KR" altLang="en-US" sz="1050" dirty="0" err="1"/>
              <a:t>적을시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업체별 </a:t>
            </a:r>
            <a:r>
              <a:rPr lang="ko-KR" altLang="en-US" sz="1050" dirty="0"/>
              <a:t>인센티브를 제외한 실 판매금액이 자동으로 보여진다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>
                <a:solidFill>
                  <a:srgbClr val="FF0000"/>
                </a:solidFill>
              </a:rPr>
              <a:t>7.</a:t>
            </a:r>
            <a:r>
              <a:rPr lang="ko-KR" altLang="en-US" sz="1050" dirty="0">
                <a:solidFill>
                  <a:srgbClr val="FF0000"/>
                </a:solidFill>
              </a:rPr>
              <a:t>결제 방식 나눠서 </a:t>
            </a:r>
            <a:r>
              <a:rPr lang="ko-KR" altLang="en-US" sz="1050" dirty="0" err="1">
                <a:solidFill>
                  <a:srgbClr val="FF0000"/>
                </a:solidFill>
              </a:rPr>
              <a:t>적을수</a:t>
            </a:r>
            <a:r>
              <a:rPr lang="ko-KR" altLang="en-US" sz="1050" dirty="0">
                <a:solidFill>
                  <a:srgbClr val="FF0000"/>
                </a:solidFill>
              </a:rPr>
              <a:t> 있도록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1886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주문추가 버튼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7704" y="934682"/>
            <a:ext cx="1642133" cy="35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07704" y="1231253"/>
            <a:ext cx="1642133" cy="35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전화번호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36096" y="6119718"/>
            <a:ext cx="772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563414" y="1330110"/>
            <a:ext cx="965961" cy="197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747845" y="585516"/>
            <a:ext cx="1642133" cy="35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디자이너</a:t>
            </a:r>
          </a:p>
        </p:txBody>
      </p:sp>
      <p:sp>
        <p:nvSpPr>
          <p:cNvPr id="35" name="TextBox 9"/>
          <p:cNvSpPr txBox="1"/>
          <p:nvPr/>
        </p:nvSpPr>
        <p:spPr>
          <a:xfrm>
            <a:off x="3790646" y="1231253"/>
            <a:ext cx="1642133" cy="35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결혼일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20272" y="1555906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업체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987954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주문수량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38301" y="1033540"/>
            <a:ext cx="965961" cy="197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728089" y="1626680"/>
            <a:ext cx="965961" cy="197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824685" y="1330110"/>
            <a:ext cx="965961" cy="197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627784" y="1915946"/>
            <a:ext cx="3168351" cy="10081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924442" y="462700"/>
            <a:ext cx="4339745" cy="6062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457172" y="6084757"/>
            <a:ext cx="482980" cy="296571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병합 25"/>
          <p:cNvSpPr/>
          <p:nvPr/>
        </p:nvSpPr>
        <p:spPr>
          <a:xfrm>
            <a:off x="3500858" y="1626680"/>
            <a:ext cx="193192" cy="197714"/>
          </a:xfrm>
          <a:prstGeom prst="flowChartMer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4540788" y="594016"/>
            <a:ext cx="965961" cy="236789"/>
            <a:chOff x="4900622" y="1250450"/>
            <a:chExt cx="965961" cy="236789"/>
          </a:xfrm>
        </p:grpSpPr>
        <p:sp>
          <p:nvSpPr>
            <p:cNvPr id="20" name="직사각형 19"/>
            <p:cNvSpPr/>
            <p:nvPr/>
          </p:nvSpPr>
          <p:spPr>
            <a:xfrm>
              <a:off x="4900622" y="1250450"/>
              <a:ext cx="965961" cy="197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병합 45"/>
            <p:cNvSpPr/>
            <p:nvPr/>
          </p:nvSpPr>
          <p:spPr>
            <a:xfrm>
              <a:off x="5661708" y="1289525"/>
              <a:ext cx="193192" cy="197714"/>
            </a:xfrm>
            <a:prstGeom prst="flowChartMer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5623526" y="1250450"/>
              <a:ext cx="0" cy="197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연결선 29"/>
          <p:cNvCxnSpPr/>
          <p:nvPr/>
        </p:nvCxnSpPr>
        <p:spPr>
          <a:xfrm>
            <a:off x="3500858" y="1626680"/>
            <a:ext cx="0" cy="19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07704" y="62068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회원번호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699792" y="620688"/>
            <a:ext cx="965961" cy="197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555776" y="1987954"/>
            <a:ext cx="295232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JK                   P                    V</a:t>
            </a:r>
          </a:p>
          <a:p>
            <a:r>
              <a:rPr lang="en-US" altLang="ko-KR" sz="1100" dirty="0"/>
              <a:t>  </a:t>
            </a:r>
          </a:p>
          <a:p>
            <a:r>
              <a:rPr lang="en-US" altLang="ko-KR" sz="1100" dirty="0"/>
              <a:t>  Y                  C                    SC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SH                   O</a:t>
            </a:r>
            <a:endParaRPr lang="ko-KR" altLang="en-US" sz="1100" dirty="0"/>
          </a:p>
        </p:txBody>
      </p:sp>
      <p:sp>
        <p:nvSpPr>
          <p:cNvPr id="54" name="직사각형 53"/>
          <p:cNvSpPr/>
          <p:nvPr/>
        </p:nvSpPr>
        <p:spPr>
          <a:xfrm>
            <a:off x="2843808" y="2059959"/>
            <a:ext cx="792088" cy="120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843808" y="2347991"/>
            <a:ext cx="792088" cy="120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851920" y="2059959"/>
            <a:ext cx="792088" cy="120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851920" y="2347991"/>
            <a:ext cx="792088" cy="120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932040" y="2059959"/>
            <a:ext cx="792088" cy="120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932040" y="2347991"/>
            <a:ext cx="792088" cy="120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843808" y="2708031"/>
            <a:ext cx="792088" cy="120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979712" y="3635599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주문일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979712" y="3861048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픽업일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79912" y="3644138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출고일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2555776" y="3644140"/>
            <a:ext cx="864096" cy="180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555776" y="3861050"/>
            <a:ext cx="864096" cy="180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355976" y="3644140"/>
            <a:ext cx="864096" cy="180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851920" y="3861048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상태</a:t>
            </a:r>
          </a:p>
        </p:txBody>
      </p:sp>
      <p:grpSp>
        <p:nvGrpSpPr>
          <p:cNvPr id="97" name="그룹 96"/>
          <p:cNvGrpSpPr/>
          <p:nvPr/>
        </p:nvGrpSpPr>
        <p:grpSpPr>
          <a:xfrm>
            <a:off x="4355976" y="3861048"/>
            <a:ext cx="864096" cy="216024"/>
            <a:chOff x="4900622" y="1250450"/>
            <a:chExt cx="965961" cy="236789"/>
          </a:xfrm>
        </p:grpSpPr>
        <p:sp>
          <p:nvSpPr>
            <p:cNvPr id="98" name="직사각형 97"/>
            <p:cNvSpPr/>
            <p:nvPr/>
          </p:nvSpPr>
          <p:spPr>
            <a:xfrm>
              <a:off x="4900622" y="1250450"/>
              <a:ext cx="965961" cy="197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순서도: 병합 98"/>
            <p:cNvSpPr/>
            <p:nvPr/>
          </p:nvSpPr>
          <p:spPr>
            <a:xfrm>
              <a:off x="5661708" y="1289525"/>
              <a:ext cx="193192" cy="197714"/>
            </a:xfrm>
            <a:prstGeom prst="flowChartMer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5623526" y="1250450"/>
              <a:ext cx="0" cy="197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1907704" y="4077072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판매금액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2627784" y="4077072"/>
            <a:ext cx="965961" cy="197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2051720" y="4607550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잔금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771800" y="4599438"/>
            <a:ext cx="965961" cy="197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979712" y="4869160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결제방식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123728" y="575967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비고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937117" y="4818502"/>
            <a:ext cx="4271748" cy="941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867AFBD9-D6D2-4023-A1D6-AD3B675DCC4B}"/>
              </a:ext>
            </a:extLst>
          </p:cNvPr>
          <p:cNvSpPr txBox="1"/>
          <p:nvPr/>
        </p:nvSpPr>
        <p:spPr>
          <a:xfrm>
            <a:off x="3792783" y="908720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웨딩플래너</a:t>
            </a:r>
            <a:endParaRPr lang="ko-KR" altLang="en-US" sz="11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BEE50D05-4ACE-42E5-B3D7-B473671682EB}"/>
              </a:ext>
            </a:extLst>
          </p:cNvPr>
          <p:cNvSpPr/>
          <p:nvPr/>
        </p:nvSpPr>
        <p:spPr>
          <a:xfrm>
            <a:off x="4830175" y="926144"/>
            <a:ext cx="965961" cy="197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A5FA92C9-8202-4245-BB02-33D0DF916C2C}"/>
              </a:ext>
            </a:extLst>
          </p:cNvPr>
          <p:cNvSpPr txBox="1"/>
          <p:nvPr/>
        </p:nvSpPr>
        <p:spPr>
          <a:xfrm>
            <a:off x="1979712" y="2996952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서비스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803996A4-271D-4E7A-ADEA-DEE86C281591}"/>
              </a:ext>
            </a:extLst>
          </p:cNvPr>
          <p:cNvSpPr/>
          <p:nvPr/>
        </p:nvSpPr>
        <p:spPr>
          <a:xfrm>
            <a:off x="2648674" y="2958246"/>
            <a:ext cx="2679410" cy="5052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D8B6D4E6-7A2D-4F86-BBA7-6F0EC535D2BE}"/>
              </a:ext>
            </a:extLst>
          </p:cNvPr>
          <p:cNvSpPr txBox="1"/>
          <p:nvPr/>
        </p:nvSpPr>
        <p:spPr>
          <a:xfrm>
            <a:off x="2699792" y="2924058"/>
            <a:ext cx="2503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넥타이               </a:t>
            </a:r>
            <a:r>
              <a:rPr lang="ko-KR" altLang="en-US" sz="1100" dirty="0" err="1"/>
              <a:t>보타이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ko-KR" altLang="en-US" sz="1100" dirty="0" err="1"/>
              <a:t>행커칩</a:t>
            </a:r>
            <a:r>
              <a:rPr lang="ko-KR" altLang="en-US" sz="1100" dirty="0"/>
              <a:t>               기타 </a:t>
            </a:r>
          </a:p>
        </p:txBody>
      </p:sp>
      <p:sp>
        <p:nvSpPr>
          <p:cNvPr id="126" name="TextBox 9">
            <a:extLst>
              <a:ext uri="{FF2B5EF4-FFF2-40B4-BE49-F238E27FC236}">
                <a16:creationId xmlns:a16="http://schemas.microsoft.com/office/drawing/2014/main" xmlns="" id="{8FA43107-F7E8-432F-B55E-175E841786BE}"/>
              </a:ext>
            </a:extLst>
          </p:cNvPr>
          <p:cNvSpPr txBox="1"/>
          <p:nvPr/>
        </p:nvSpPr>
        <p:spPr>
          <a:xfrm>
            <a:off x="4009987" y="4077072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지급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14BC9056-5070-4282-BA9D-EBE0265CA3D2}"/>
              </a:ext>
            </a:extLst>
          </p:cNvPr>
          <p:cNvSpPr/>
          <p:nvPr/>
        </p:nvSpPr>
        <p:spPr>
          <a:xfrm>
            <a:off x="4437494" y="4149080"/>
            <a:ext cx="144488" cy="1472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A97C02F7-B388-4765-AE64-071F2F57D17A}"/>
              </a:ext>
            </a:extLst>
          </p:cNvPr>
          <p:cNvSpPr/>
          <p:nvPr/>
        </p:nvSpPr>
        <p:spPr>
          <a:xfrm>
            <a:off x="3182773" y="3050277"/>
            <a:ext cx="583452" cy="126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25D97909-C1DA-4FBF-BEDD-36355070AC5E}"/>
              </a:ext>
            </a:extLst>
          </p:cNvPr>
          <p:cNvSpPr/>
          <p:nvPr/>
        </p:nvSpPr>
        <p:spPr>
          <a:xfrm>
            <a:off x="3320445" y="3237293"/>
            <a:ext cx="583452" cy="126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314F41D5-9845-4EC2-801E-57A891E578E9}"/>
              </a:ext>
            </a:extLst>
          </p:cNvPr>
          <p:cNvSpPr/>
          <p:nvPr/>
        </p:nvSpPr>
        <p:spPr>
          <a:xfrm>
            <a:off x="4266756" y="3171968"/>
            <a:ext cx="965961" cy="197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BBC4087C-3D40-4BDF-8869-105A0F576356}"/>
              </a:ext>
            </a:extLst>
          </p:cNvPr>
          <p:cNvSpPr/>
          <p:nvPr/>
        </p:nvSpPr>
        <p:spPr>
          <a:xfrm>
            <a:off x="4424896" y="3013449"/>
            <a:ext cx="792088" cy="120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1E5669B6-DC2C-4972-9224-0F0133BB0E6B}"/>
              </a:ext>
            </a:extLst>
          </p:cNvPr>
          <p:cNvSpPr txBox="1"/>
          <p:nvPr/>
        </p:nvSpPr>
        <p:spPr>
          <a:xfrm>
            <a:off x="1979712" y="5157192"/>
            <a:ext cx="52300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현금              카드               </a:t>
            </a:r>
            <a:r>
              <a:rPr lang="ko-KR" altLang="en-US" sz="1100" dirty="0" err="1"/>
              <a:t>웨이신</a:t>
            </a:r>
            <a:r>
              <a:rPr lang="ko-KR" altLang="en-US" sz="1100" dirty="0"/>
              <a:t>                                                     </a:t>
            </a:r>
            <a:r>
              <a:rPr lang="ko-KR" altLang="en-US" sz="1100" dirty="0" err="1"/>
              <a:t>쯔푸</a:t>
            </a:r>
            <a:r>
              <a:rPr lang="ko-KR" altLang="en-US" sz="1100" dirty="0"/>
              <a:t>              </a:t>
            </a:r>
            <a:r>
              <a:rPr lang="ko-KR" altLang="en-US" sz="1100" dirty="0" err="1"/>
              <a:t>따중</a:t>
            </a:r>
            <a:r>
              <a:rPr lang="ko-KR" altLang="en-US" sz="1100" dirty="0"/>
              <a:t>               </a:t>
            </a:r>
            <a:r>
              <a:rPr lang="ko-KR" altLang="en-US" sz="1100" dirty="0" err="1"/>
              <a:t>혼보회</a:t>
            </a:r>
            <a:r>
              <a:rPr lang="ko-KR" altLang="en-US" sz="1100" dirty="0"/>
              <a:t>                기타      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E358AB2F-32E2-430B-9A02-8D5F45BBEB0C}"/>
              </a:ext>
            </a:extLst>
          </p:cNvPr>
          <p:cNvSpPr/>
          <p:nvPr/>
        </p:nvSpPr>
        <p:spPr>
          <a:xfrm>
            <a:off x="3923928" y="2708031"/>
            <a:ext cx="792088" cy="120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5">
            <a:extLst>
              <a:ext uri="{FF2B5EF4-FFF2-40B4-BE49-F238E27FC236}">
                <a16:creationId xmlns:a16="http://schemas.microsoft.com/office/drawing/2014/main" xmlns="" id="{1149DC13-FDB7-4286-B594-6A4214C4ECAA}"/>
              </a:ext>
            </a:extLst>
          </p:cNvPr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xmlns="" id="{2D91CED2-1B8D-488E-B69B-340FF405A571}"/>
              </a:ext>
            </a:extLst>
          </p:cNvPr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A3A26EC6-469A-4C11-A13C-649E0C075B78}"/>
              </a:ext>
            </a:extLst>
          </p:cNvPr>
          <p:cNvCxnSpPr/>
          <p:nvPr/>
        </p:nvCxnSpPr>
        <p:spPr>
          <a:xfrm>
            <a:off x="690084" y="2708034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그룹 150">
            <a:extLst>
              <a:ext uri="{FF2B5EF4-FFF2-40B4-BE49-F238E27FC236}">
                <a16:creationId xmlns:a16="http://schemas.microsoft.com/office/drawing/2014/main" xmlns="" id="{A80EF6CB-C9CD-47DB-871C-1E5E77E24CB8}"/>
              </a:ext>
            </a:extLst>
          </p:cNvPr>
          <p:cNvGrpSpPr/>
          <p:nvPr/>
        </p:nvGrpSpPr>
        <p:grpSpPr>
          <a:xfrm>
            <a:off x="-36512" y="26127"/>
            <a:ext cx="1368152" cy="7155805"/>
            <a:chOff x="-353728" y="-220391"/>
            <a:chExt cx="1368152" cy="7155805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xmlns="" id="{10C648DF-994E-41DF-AD2C-8A349139B9B3}"/>
                </a:ext>
              </a:extLst>
            </p:cNvPr>
            <p:cNvSpPr txBox="1"/>
            <p:nvPr/>
          </p:nvSpPr>
          <p:spPr>
            <a:xfrm>
              <a:off x="-353728" y="-220391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153" name="모서리가 둥근 직사각형 6">
              <a:extLst>
                <a:ext uri="{FF2B5EF4-FFF2-40B4-BE49-F238E27FC236}">
                  <a16:creationId xmlns:a16="http://schemas.microsoft.com/office/drawing/2014/main" xmlns="" id="{F8A4641F-DE44-4EAB-80F1-62621F01971B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모서리가 둥근 직사각형 7">
              <a:extLst>
                <a:ext uri="{FF2B5EF4-FFF2-40B4-BE49-F238E27FC236}">
                  <a16:creationId xmlns:a16="http://schemas.microsoft.com/office/drawing/2014/main" xmlns="" id="{D5116DD4-7D5D-4349-93B4-361F3BBE2B0D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모서리가 둥근 직사각형 8">
              <a:extLst>
                <a:ext uri="{FF2B5EF4-FFF2-40B4-BE49-F238E27FC236}">
                  <a16:creationId xmlns:a16="http://schemas.microsoft.com/office/drawing/2014/main" xmlns="" id="{02454D3F-8FB1-46E7-B342-6B4EF9AF89E7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모서리가 둥근 직사각형 9">
              <a:extLst>
                <a:ext uri="{FF2B5EF4-FFF2-40B4-BE49-F238E27FC236}">
                  <a16:creationId xmlns:a16="http://schemas.microsoft.com/office/drawing/2014/main" xmlns="" id="{BABECA13-7E19-4E3A-9247-98B8AD86E9CE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5AEAD-EAE6-454F-BABA-2259B6283483}"/>
              </a:ext>
            </a:extLst>
          </p:cNvPr>
          <p:cNvSpPr/>
          <p:nvPr/>
        </p:nvSpPr>
        <p:spPr>
          <a:xfrm>
            <a:off x="2422297" y="5188806"/>
            <a:ext cx="554989" cy="213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83395062-389B-4FFC-B341-77C1525805EC}"/>
              </a:ext>
            </a:extLst>
          </p:cNvPr>
          <p:cNvSpPr/>
          <p:nvPr/>
        </p:nvSpPr>
        <p:spPr>
          <a:xfrm>
            <a:off x="2411760" y="5373216"/>
            <a:ext cx="554989" cy="213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CE55346A-6004-4941-AF82-031CD68BF9ED}"/>
              </a:ext>
            </a:extLst>
          </p:cNvPr>
          <p:cNvSpPr/>
          <p:nvPr/>
        </p:nvSpPr>
        <p:spPr>
          <a:xfrm>
            <a:off x="3368939" y="5157192"/>
            <a:ext cx="554989" cy="213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E73DBE8C-4D83-4BE4-8E71-4823A05AD78E}"/>
              </a:ext>
            </a:extLst>
          </p:cNvPr>
          <p:cNvSpPr/>
          <p:nvPr/>
        </p:nvSpPr>
        <p:spPr>
          <a:xfrm>
            <a:off x="3368939" y="5375451"/>
            <a:ext cx="554989" cy="213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5102029C-CEDF-4379-AA50-7DA2FC6898FC}"/>
              </a:ext>
            </a:extLst>
          </p:cNvPr>
          <p:cNvSpPr/>
          <p:nvPr/>
        </p:nvSpPr>
        <p:spPr>
          <a:xfrm>
            <a:off x="4521067" y="5157192"/>
            <a:ext cx="554989" cy="213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C81F408C-98D0-49EA-A055-D7D745B350C2}"/>
              </a:ext>
            </a:extLst>
          </p:cNvPr>
          <p:cNvSpPr/>
          <p:nvPr/>
        </p:nvSpPr>
        <p:spPr>
          <a:xfrm>
            <a:off x="4499992" y="5375451"/>
            <a:ext cx="554989" cy="213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FABCC8F9-7BEA-4330-A9AD-A62D7AEB1FB2}"/>
              </a:ext>
            </a:extLst>
          </p:cNvPr>
          <p:cNvSpPr/>
          <p:nvPr/>
        </p:nvSpPr>
        <p:spPr>
          <a:xfrm>
            <a:off x="5580112" y="5375451"/>
            <a:ext cx="554989" cy="213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FBA01269-7A83-4C91-9652-B4729A09A308}"/>
              </a:ext>
            </a:extLst>
          </p:cNvPr>
          <p:cNvSpPr/>
          <p:nvPr/>
        </p:nvSpPr>
        <p:spPr>
          <a:xfrm>
            <a:off x="2780184" y="5885656"/>
            <a:ext cx="2592288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5" name="그룹 164"/>
          <p:cNvGrpSpPr/>
          <p:nvPr/>
        </p:nvGrpSpPr>
        <p:grpSpPr>
          <a:xfrm>
            <a:off x="4580893" y="1652871"/>
            <a:ext cx="965961" cy="236789"/>
            <a:chOff x="4900622" y="1250450"/>
            <a:chExt cx="965961" cy="236789"/>
          </a:xfrm>
        </p:grpSpPr>
        <p:sp>
          <p:nvSpPr>
            <p:cNvPr id="166" name="직사각형 165"/>
            <p:cNvSpPr/>
            <p:nvPr/>
          </p:nvSpPr>
          <p:spPr>
            <a:xfrm>
              <a:off x="4900622" y="1250450"/>
              <a:ext cx="965961" cy="197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병합 166"/>
            <p:cNvSpPr/>
            <p:nvPr/>
          </p:nvSpPr>
          <p:spPr>
            <a:xfrm>
              <a:off x="5661708" y="1289525"/>
              <a:ext cx="193192" cy="197714"/>
            </a:xfrm>
            <a:prstGeom prst="flowChartMer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5623526" y="1250450"/>
              <a:ext cx="0" cy="197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TextBox 168"/>
          <p:cNvSpPr txBox="1"/>
          <p:nvPr/>
        </p:nvSpPr>
        <p:spPr>
          <a:xfrm>
            <a:off x="3854095" y="1629544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매장</a:t>
            </a:r>
            <a:endParaRPr lang="ko-KR" altLang="en-US" sz="1100" dirty="0"/>
          </a:p>
        </p:txBody>
      </p:sp>
      <p:sp>
        <p:nvSpPr>
          <p:cNvPr id="2" name="순서도: 처리 1"/>
          <p:cNvSpPr/>
          <p:nvPr/>
        </p:nvSpPr>
        <p:spPr>
          <a:xfrm>
            <a:off x="5221237" y="3629886"/>
            <a:ext cx="442363" cy="22048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달력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0" name="순서도: 처리 169"/>
          <p:cNvSpPr/>
          <p:nvPr/>
        </p:nvSpPr>
        <p:spPr>
          <a:xfrm>
            <a:off x="3413248" y="3633024"/>
            <a:ext cx="442363" cy="22048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달력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1" name="순서도: 처리 170"/>
          <p:cNvSpPr/>
          <p:nvPr/>
        </p:nvSpPr>
        <p:spPr>
          <a:xfrm>
            <a:off x="3421675" y="3852453"/>
            <a:ext cx="442363" cy="22048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달력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2" name="순서도: 처리 171"/>
          <p:cNvSpPr/>
          <p:nvPr/>
        </p:nvSpPr>
        <p:spPr>
          <a:xfrm>
            <a:off x="5524217" y="1317513"/>
            <a:ext cx="442363" cy="22048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달력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0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331640" y="188640"/>
          <a:ext cx="1535832" cy="35283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358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34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디자이너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8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쉬리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8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8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짜훼이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86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86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>
            <a:cxnSpLocks/>
          </p:cNvCxnSpPr>
          <p:nvPr/>
        </p:nvCxnSpPr>
        <p:spPr>
          <a:xfrm>
            <a:off x="2339752" y="1844824"/>
            <a:ext cx="1080120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24686" y="318279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클릭시</a:t>
            </a:r>
            <a:endParaRPr lang="ko-KR" altLang="en-US" sz="14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5779"/>
              </p:ext>
            </p:extLst>
          </p:nvPr>
        </p:nvGraphicFramePr>
        <p:xfrm>
          <a:off x="1278985" y="4458940"/>
          <a:ext cx="6138679" cy="79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805708433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xmlns="" val="421073260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92306279"/>
                    </a:ext>
                  </a:extLst>
                </a:gridCol>
                <a:gridCol w="8931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0366">
                  <a:extLst>
                    <a:ext uri="{9D8B030D-6E8A-4147-A177-3AD203B41FA5}">
                      <a16:colId xmlns:a16="http://schemas.microsoft.com/office/drawing/2014/main" xmlns="" val="300486726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디자이너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인센티브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직무급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보너스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사회보험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개인소득세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토탈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-130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23000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8" name="직선 연결선 17"/>
          <p:cNvCxnSpPr/>
          <p:nvPr/>
        </p:nvCxnSpPr>
        <p:spPr>
          <a:xfrm>
            <a:off x="7452320" y="0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52320" y="332656"/>
            <a:ext cx="1691680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1.</a:t>
            </a:r>
            <a:r>
              <a:rPr lang="ko-KR" altLang="en-US" sz="1050" dirty="0"/>
              <a:t>급여 </a:t>
            </a:r>
            <a:r>
              <a:rPr lang="ko-KR" altLang="en-US" sz="1050" dirty="0" err="1"/>
              <a:t>관리창은</a:t>
            </a:r>
            <a:r>
              <a:rPr lang="ko-KR" altLang="en-US" sz="1050" dirty="0"/>
              <a:t> 간단하게 디자이너 이름들만 보여지도록 뜬다</a:t>
            </a:r>
            <a:endParaRPr lang="en-US" altLang="ko-KR" sz="1050" dirty="0"/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/>
              <a:t>2. </a:t>
            </a:r>
            <a:r>
              <a:rPr lang="ko-KR" altLang="en-US" sz="1050" dirty="0"/>
              <a:t>자기의 급여만 </a:t>
            </a:r>
            <a:r>
              <a:rPr lang="ko-KR" altLang="en-US" sz="1050" dirty="0" err="1"/>
              <a:t>볼수</a:t>
            </a:r>
            <a:r>
              <a:rPr lang="ko-KR" altLang="en-US" sz="1050" dirty="0"/>
              <a:t> 있도록 </a:t>
            </a:r>
            <a:r>
              <a:rPr lang="ko-KR" altLang="en-US" sz="1050" dirty="0" err="1"/>
              <a:t>되있고</a:t>
            </a:r>
            <a:r>
              <a:rPr lang="en-US" altLang="ko-KR" sz="1050" dirty="0"/>
              <a:t>, </a:t>
            </a:r>
            <a:r>
              <a:rPr lang="ko-KR" altLang="en-US" sz="1050" dirty="0"/>
              <a:t>마스터나 혹은 권한이 부여된 아이디로는 </a:t>
            </a:r>
            <a:r>
              <a:rPr lang="ko-KR" altLang="en-US" sz="1050" dirty="0" err="1"/>
              <a:t>다른사람</a:t>
            </a:r>
            <a:r>
              <a:rPr lang="ko-KR" altLang="en-US" sz="1050" dirty="0"/>
              <a:t> 급여도 </a:t>
            </a:r>
            <a:r>
              <a:rPr lang="ko-KR" altLang="en-US" sz="1050" dirty="0" err="1"/>
              <a:t>볼수</a:t>
            </a:r>
            <a:r>
              <a:rPr lang="ko-KR" altLang="en-US" sz="1050" dirty="0"/>
              <a:t>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3. </a:t>
            </a:r>
            <a:r>
              <a:rPr lang="ko-KR" altLang="en-US" sz="1050" dirty="0"/>
              <a:t>직무급은 관리자 페이지에서 마스터가 정한대로 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4.</a:t>
            </a:r>
            <a:r>
              <a:rPr lang="ko-KR" altLang="en-US" sz="1050" dirty="0" err="1"/>
              <a:t>액셀로</a:t>
            </a:r>
            <a:r>
              <a:rPr lang="ko-KR" altLang="en-US" sz="1050" dirty="0"/>
              <a:t> 클릭하면 급여명세서가 </a:t>
            </a:r>
            <a:r>
              <a:rPr lang="ko-KR" altLang="en-US" sz="1050" dirty="0" err="1"/>
              <a:t>엑샐로</a:t>
            </a:r>
            <a:r>
              <a:rPr lang="ko-KR" altLang="en-US" sz="1050" dirty="0"/>
              <a:t> 보여진다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smtClean="0"/>
              <a:t>5. </a:t>
            </a:r>
            <a:r>
              <a:rPr lang="ko-KR" altLang="en-US" sz="1050" dirty="0"/>
              <a:t>인센티브는 실판매금액에서 </a:t>
            </a:r>
            <a:r>
              <a:rPr lang="ko-KR" altLang="en-US" sz="1050" dirty="0" err="1"/>
              <a:t>퍼샌테이지로</a:t>
            </a:r>
            <a:r>
              <a:rPr lang="ko-KR" altLang="en-US" sz="1050" dirty="0"/>
              <a:t> </a:t>
            </a:r>
            <a:r>
              <a:rPr lang="ko-KR" altLang="en-US" sz="1050" dirty="0" err="1"/>
              <a:t>계산되는거임</a:t>
            </a:r>
            <a:endParaRPr lang="en-US" altLang="ko-KR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7BE7CA9-7744-40F9-AF1F-89F9D9FA4527}"/>
              </a:ext>
            </a:extLst>
          </p:cNvPr>
          <p:cNvSpPr/>
          <p:nvPr/>
        </p:nvSpPr>
        <p:spPr>
          <a:xfrm>
            <a:off x="6084168" y="364390"/>
            <a:ext cx="482980" cy="224563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54C4B68-6EC5-463F-9D83-A9974A161E2B}"/>
              </a:ext>
            </a:extLst>
          </p:cNvPr>
          <p:cNvSpPr txBox="1"/>
          <p:nvPr/>
        </p:nvSpPr>
        <p:spPr>
          <a:xfrm>
            <a:off x="6098219" y="332656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엑셀로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72C53EB-5E86-4F41-98DE-9DFD939FA0EE}"/>
              </a:ext>
            </a:extLst>
          </p:cNvPr>
          <p:cNvSpPr txBox="1"/>
          <p:nvPr/>
        </p:nvSpPr>
        <p:spPr>
          <a:xfrm>
            <a:off x="2109420" y="392158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&lt;&lt;       &lt;      2017-7   &gt;       &gt;&gt;</a:t>
            </a:r>
          </a:p>
        </p:txBody>
      </p:sp>
      <p:sp>
        <p:nvSpPr>
          <p:cNvPr id="30" name="모서리가 둥근 직사각형 5">
            <a:extLst>
              <a:ext uri="{FF2B5EF4-FFF2-40B4-BE49-F238E27FC236}">
                <a16:creationId xmlns:a16="http://schemas.microsoft.com/office/drawing/2014/main" xmlns="" id="{5840B8EF-6FB9-4AF2-AE7B-C1E50FC40E1A}"/>
              </a:ext>
            </a:extLst>
          </p:cNvPr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02E9C6DB-CE38-4A59-9C88-43093EE08DEC}"/>
              </a:ext>
            </a:extLst>
          </p:cNvPr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17FE5406-3478-4D6A-8D5E-7AF7340821A0}"/>
              </a:ext>
            </a:extLst>
          </p:cNvPr>
          <p:cNvCxnSpPr/>
          <p:nvPr/>
        </p:nvCxnSpPr>
        <p:spPr>
          <a:xfrm>
            <a:off x="755576" y="3511168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2A260599-16C5-4A12-BC2E-0E95A6A1B4E9}"/>
              </a:ext>
            </a:extLst>
          </p:cNvPr>
          <p:cNvGrpSpPr/>
          <p:nvPr/>
        </p:nvGrpSpPr>
        <p:grpSpPr>
          <a:xfrm>
            <a:off x="-69990" y="-27384"/>
            <a:ext cx="1368152" cy="7155805"/>
            <a:chOff x="-387206" y="-273902"/>
            <a:chExt cx="1368152" cy="715580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2C1C776D-3B38-4DDA-936C-0C371BAA2F6F}"/>
                </a:ext>
              </a:extLst>
            </p:cNvPr>
            <p:cNvSpPr txBox="1"/>
            <p:nvPr/>
          </p:nvSpPr>
          <p:spPr>
            <a:xfrm>
              <a:off x="-387206" y="-273902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35" name="모서리가 둥근 직사각형 6">
              <a:extLst>
                <a:ext uri="{FF2B5EF4-FFF2-40B4-BE49-F238E27FC236}">
                  <a16:creationId xmlns:a16="http://schemas.microsoft.com/office/drawing/2014/main" xmlns="" id="{106956D2-08F5-4834-B21B-3368B17E8C1A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7">
              <a:extLst>
                <a:ext uri="{FF2B5EF4-FFF2-40B4-BE49-F238E27FC236}">
                  <a16:creationId xmlns:a16="http://schemas.microsoft.com/office/drawing/2014/main" xmlns="" id="{29FB3A56-D72C-4417-B28C-39120D82ADB5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8">
              <a:extLst>
                <a:ext uri="{FF2B5EF4-FFF2-40B4-BE49-F238E27FC236}">
                  <a16:creationId xmlns:a16="http://schemas.microsoft.com/office/drawing/2014/main" xmlns="" id="{98809E33-3AFE-47C0-9831-782E60B0CBD3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9">
              <a:extLst>
                <a:ext uri="{FF2B5EF4-FFF2-40B4-BE49-F238E27FC236}">
                  <a16:creationId xmlns:a16="http://schemas.microsoft.com/office/drawing/2014/main" xmlns="" id="{5C09524E-208A-4BDB-8B14-6800279EFBBA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452320" y="0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6068" y="170143"/>
            <a:ext cx="169168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휴일등록은 전 직원이 가능하도록</a:t>
            </a:r>
            <a:r>
              <a:rPr lang="en-US" altLang="ko-KR" sz="1050" dirty="0"/>
              <a:t>. </a:t>
            </a:r>
            <a:r>
              <a:rPr lang="ko-KR" altLang="en-US" sz="1050" dirty="0"/>
              <a:t>휴일등록을 누르면 휴일 날짜 선택 후 확인만 누르면 달력에 이름이 표시되도록</a:t>
            </a:r>
            <a:r>
              <a:rPr lang="en-US" altLang="ko-KR" sz="1050" dirty="0"/>
              <a:t>. </a:t>
            </a:r>
            <a:r>
              <a:rPr lang="ko-KR" altLang="en-US" sz="1050" dirty="0"/>
              <a:t>단 한번 등록한 휴일은 마스터만 변경</a:t>
            </a:r>
            <a:r>
              <a:rPr lang="en-US" altLang="ko-KR" sz="1050" dirty="0"/>
              <a:t>/</a:t>
            </a:r>
            <a:r>
              <a:rPr lang="ko-KR" altLang="en-US" sz="1050" dirty="0"/>
              <a:t>삭제 가능하도록</a:t>
            </a:r>
            <a:r>
              <a:rPr lang="en-US" altLang="ko-KR" sz="1050" dirty="0"/>
              <a:t>.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 err="1"/>
              <a:t>이번달</a:t>
            </a:r>
            <a:r>
              <a:rPr lang="ko-KR" altLang="en-US" sz="1050" dirty="0"/>
              <a:t> 휴일 칸은 주관식으로 되어있으며 공지사항 기능과 똑같이 마스터만 </a:t>
            </a:r>
            <a:r>
              <a:rPr lang="ko-KR" altLang="en-US" sz="1050" dirty="0" err="1"/>
              <a:t>적을수</a:t>
            </a:r>
            <a:r>
              <a:rPr lang="ko-KR" altLang="en-US" sz="1050" dirty="0"/>
              <a:t> 있다</a:t>
            </a:r>
            <a:r>
              <a:rPr lang="en-US" altLang="ko-KR" sz="1050" dirty="0"/>
              <a:t>. (</a:t>
            </a:r>
            <a:r>
              <a:rPr lang="ko-KR" altLang="en-US" sz="1050" dirty="0" err="1"/>
              <a:t>달별로</a:t>
            </a:r>
            <a:r>
              <a:rPr lang="ko-KR" altLang="en-US" sz="1050" dirty="0"/>
              <a:t> 적용</a:t>
            </a:r>
            <a:r>
              <a:rPr lang="en-US" altLang="ko-KR" sz="1050" dirty="0"/>
              <a:t>)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디자이너별 남은 휴일은 마스터 혹은 팀장 권한만 등록할 수 있도록</a:t>
            </a:r>
            <a:r>
              <a:rPr lang="en-US" altLang="ko-KR" sz="1050" dirty="0"/>
              <a:t>. </a:t>
            </a:r>
            <a:r>
              <a:rPr lang="ko-KR" altLang="en-US" sz="1050" dirty="0"/>
              <a:t>주관식으로</a:t>
            </a:r>
            <a:r>
              <a:rPr lang="en-US" altLang="ko-KR" sz="1050" dirty="0"/>
              <a:t>.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  <a:p>
            <a:pPr marL="228600" indent="-228600">
              <a:buAutoNum type="arabicPeriod"/>
            </a:pPr>
            <a:endParaRPr lang="en-US" altLang="ko-KR" sz="105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38840"/>
              </p:ext>
            </p:extLst>
          </p:nvPr>
        </p:nvGraphicFramePr>
        <p:xfrm>
          <a:off x="1445083" y="620688"/>
          <a:ext cx="5638485" cy="3672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9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23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33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97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9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3125"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</a:p>
                    <a:p>
                      <a:pPr algn="r" latinLnBrk="1"/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baseline="0" dirty="0"/>
                        <a:t>정인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31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정욱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31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14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16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18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31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20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21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22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23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24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25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31640" y="1886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이번달</a:t>
            </a:r>
            <a:r>
              <a:rPr lang="ko-KR" altLang="en-US" dirty="0"/>
              <a:t> 휴일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61045" y="26064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휴일등록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96136" y="260648"/>
            <a:ext cx="648072" cy="296571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4B2860F-26FC-4078-904B-D320B4FBE957}"/>
              </a:ext>
            </a:extLst>
          </p:cNvPr>
          <p:cNvSpPr/>
          <p:nvPr/>
        </p:nvSpPr>
        <p:spPr>
          <a:xfrm>
            <a:off x="2771800" y="260648"/>
            <a:ext cx="720080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2303F807-4A0C-43FC-BF9C-9E26444F6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732492"/>
              </p:ext>
            </p:extLst>
          </p:nvPr>
        </p:nvGraphicFramePr>
        <p:xfrm>
          <a:off x="1403648" y="4969976"/>
          <a:ext cx="3493156" cy="105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578">
                  <a:extLst>
                    <a:ext uri="{9D8B030D-6E8A-4147-A177-3AD203B41FA5}">
                      <a16:colId xmlns:a16="http://schemas.microsoft.com/office/drawing/2014/main" xmlns="" val="1270894324"/>
                    </a:ext>
                  </a:extLst>
                </a:gridCol>
                <a:gridCol w="1746578">
                  <a:extLst>
                    <a:ext uri="{9D8B030D-6E8A-4147-A177-3AD203B41FA5}">
                      <a16:colId xmlns:a16="http://schemas.microsoft.com/office/drawing/2014/main" xmlns="" val="4076799770"/>
                    </a:ext>
                  </a:extLst>
                </a:gridCol>
              </a:tblGrid>
              <a:tr h="262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디자이너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남은휴일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8356279"/>
                  </a:ext>
                </a:extLst>
              </a:tr>
              <a:tr h="262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짜훼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66385"/>
                  </a:ext>
                </a:extLst>
              </a:tr>
              <a:tr h="262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메리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0347342"/>
                  </a:ext>
                </a:extLst>
              </a:tr>
              <a:tr h="26282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264618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4BA4575-10C9-492B-AF22-5C41CDCD7E54}"/>
              </a:ext>
            </a:extLst>
          </p:cNvPr>
          <p:cNvSpPr/>
          <p:nvPr/>
        </p:nvSpPr>
        <p:spPr>
          <a:xfrm>
            <a:off x="3203848" y="5229200"/>
            <a:ext cx="720080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2AF8720-0E4A-489A-B4F9-AF0957628B0D}"/>
              </a:ext>
            </a:extLst>
          </p:cNvPr>
          <p:cNvSpPr/>
          <p:nvPr/>
        </p:nvSpPr>
        <p:spPr>
          <a:xfrm>
            <a:off x="3203848" y="5517232"/>
            <a:ext cx="720080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3DB0A74-BB0A-4569-8AC6-63CE1683DFB0}"/>
              </a:ext>
            </a:extLst>
          </p:cNvPr>
          <p:cNvSpPr/>
          <p:nvPr/>
        </p:nvSpPr>
        <p:spPr>
          <a:xfrm>
            <a:off x="4211960" y="5229200"/>
            <a:ext cx="486438" cy="246163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6C76758-7A2F-491F-9CA2-206740919761}"/>
              </a:ext>
            </a:extLst>
          </p:cNvPr>
          <p:cNvSpPr/>
          <p:nvPr/>
        </p:nvSpPr>
        <p:spPr>
          <a:xfrm>
            <a:off x="4211960" y="5508693"/>
            <a:ext cx="504056" cy="224563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D5184F-E94C-4201-A2EB-E16BBB7E8079}"/>
              </a:ext>
            </a:extLst>
          </p:cNvPr>
          <p:cNvSpPr txBox="1"/>
          <p:nvPr/>
        </p:nvSpPr>
        <p:spPr>
          <a:xfrm>
            <a:off x="4176724" y="5255167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확인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06F9651-15FF-4806-A07E-51D905FFFC1D}"/>
              </a:ext>
            </a:extLst>
          </p:cNvPr>
          <p:cNvSpPr txBox="1"/>
          <p:nvPr/>
        </p:nvSpPr>
        <p:spPr>
          <a:xfrm>
            <a:off x="4211960" y="551723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확인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721175B-86FE-4374-9D36-1662A307D4E9}"/>
              </a:ext>
            </a:extLst>
          </p:cNvPr>
          <p:cNvSpPr txBox="1"/>
          <p:nvPr/>
        </p:nvSpPr>
        <p:spPr>
          <a:xfrm>
            <a:off x="1484039" y="4427820"/>
            <a:ext cx="341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지난달 디자이너별 남은 휴일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6" name="모서리가 둥근 직사각형 5">
            <a:extLst>
              <a:ext uri="{FF2B5EF4-FFF2-40B4-BE49-F238E27FC236}">
                <a16:creationId xmlns:a16="http://schemas.microsoft.com/office/drawing/2014/main" xmlns="" id="{3BA0213A-C535-46AE-A438-ED59F426BE20}"/>
              </a:ext>
            </a:extLst>
          </p:cNvPr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D08BFF47-398C-4C55-9FF1-FC2470C724D3}"/>
              </a:ext>
            </a:extLst>
          </p:cNvPr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DC019D5E-D5A0-44A4-A871-3B9FA9E4D7B3}"/>
              </a:ext>
            </a:extLst>
          </p:cNvPr>
          <p:cNvCxnSpPr/>
          <p:nvPr/>
        </p:nvCxnSpPr>
        <p:spPr>
          <a:xfrm>
            <a:off x="827584" y="3933056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0D0AD146-AA1C-4FFD-9968-D33E85A874FB}"/>
              </a:ext>
            </a:extLst>
          </p:cNvPr>
          <p:cNvGrpSpPr/>
          <p:nvPr/>
        </p:nvGrpSpPr>
        <p:grpSpPr>
          <a:xfrm>
            <a:off x="-31137" y="26127"/>
            <a:ext cx="1368152" cy="7155805"/>
            <a:chOff x="-387206" y="-273902"/>
            <a:chExt cx="1368152" cy="715580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5AC0FF3-B681-4055-9D2D-F781A85D48C3}"/>
                </a:ext>
              </a:extLst>
            </p:cNvPr>
            <p:cNvSpPr txBox="1"/>
            <p:nvPr/>
          </p:nvSpPr>
          <p:spPr>
            <a:xfrm>
              <a:off x="-387206" y="-273902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37" name="모서리가 둥근 직사각형 6">
              <a:extLst>
                <a:ext uri="{FF2B5EF4-FFF2-40B4-BE49-F238E27FC236}">
                  <a16:creationId xmlns:a16="http://schemas.microsoft.com/office/drawing/2014/main" xmlns="" id="{5E7D354B-AF3E-459F-8841-50FFAABA661D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7">
              <a:extLst>
                <a:ext uri="{FF2B5EF4-FFF2-40B4-BE49-F238E27FC236}">
                  <a16:creationId xmlns:a16="http://schemas.microsoft.com/office/drawing/2014/main" xmlns="" id="{FC11F7CA-D6B4-4C87-B68F-BDB53B856D05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8">
              <a:extLst>
                <a:ext uri="{FF2B5EF4-FFF2-40B4-BE49-F238E27FC236}">
                  <a16:creationId xmlns:a16="http://schemas.microsoft.com/office/drawing/2014/main" xmlns="" id="{65BF2D9F-1147-4C64-8C0C-8CAA302285E2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9">
              <a:extLst>
                <a:ext uri="{FF2B5EF4-FFF2-40B4-BE49-F238E27FC236}">
                  <a16:creationId xmlns:a16="http://schemas.microsoft.com/office/drawing/2014/main" xmlns="" id="{812CC93E-EB2F-465E-9503-C4C740867DA7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452320" y="0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52320" y="332656"/>
            <a:ext cx="16916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1.</a:t>
            </a:r>
            <a:r>
              <a:rPr lang="ko-KR" altLang="en-US" sz="1050" dirty="0"/>
              <a:t>관리자페이지에서는 직원들의 권한 및 아이디 생성이 가능하도록 제작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2. </a:t>
            </a:r>
            <a:r>
              <a:rPr lang="ko-KR" altLang="en-US" sz="1050" dirty="0"/>
              <a:t>권한 부여는 체크되면 그 권한을 부여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4. </a:t>
            </a:r>
            <a:r>
              <a:rPr lang="ko-KR" altLang="en-US" sz="1050" dirty="0"/>
              <a:t>공지권한은 있음</a:t>
            </a:r>
            <a:r>
              <a:rPr lang="en-US" altLang="ko-KR" sz="1050" dirty="0"/>
              <a:t>/</a:t>
            </a:r>
            <a:r>
              <a:rPr lang="ko-KR" altLang="en-US" sz="1050" dirty="0"/>
              <a:t>없음으로 해서 권한을 주면 공지사항을 삭제 등록 가능하도록</a:t>
            </a:r>
            <a:r>
              <a:rPr lang="en-US" altLang="ko-KR" sz="1050" dirty="0"/>
              <a:t>(</a:t>
            </a:r>
            <a:r>
              <a:rPr lang="ko-KR" altLang="en-US" sz="1050" dirty="0"/>
              <a:t>휴일삭제권한도 동일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</a:t>
            </a:r>
            <a:r>
              <a:rPr lang="ko-KR" altLang="en-US" sz="1050" dirty="0"/>
              <a:t>기본금 설정은 금액을 </a:t>
            </a:r>
            <a:r>
              <a:rPr lang="ko-KR" altLang="en-US" sz="1050" dirty="0" err="1"/>
              <a:t>적을수</a:t>
            </a:r>
            <a:r>
              <a:rPr lang="ko-KR" altLang="en-US" sz="1050" dirty="0"/>
              <a:t> 있게 </a:t>
            </a:r>
            <a:r>
              <a:rPr lang="ko-KR" altLang="en-US" sz="1050" dirty="0" err="1"/>
              <a:t>되있다</a:t>
            </a:r>
            <a:r>
              <a:rPr lang="en-US" altLang="ko-KR" sz="1050" dirty="0"/>
              <a:t>.(</a:t>
            </a:r>
            <a:r>
              <a:rPr lang="ko-KR" altLang="en-US" sz="1050" dirty="0" err="1"/>
              <a:t>직무급설정</a:t>
            </a:r>
            <a:r>
              <a:rPr lang="ko-KR" altLang="en-US" sz="1050" dirty="0"/>
              <a:t> 인센티브 사회보험 개인소득세도 동일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r>
              <a:rPr lang="en-US" altLang="ko-KR" sz="1050" dirty="0"/>
              <a:t>6. </a:t>
            </a:r>
            <a:r>
              <a:rPr lang="ko-KR" altLang="en-US" sz="1050" dirty="0" smtClean="0"/>
              <a:t>개인인센티브</a:t>
            </a:r>
            <a:endParaRPr lang="en-US" altLang="ko-KR" sz="1050" dirty="0" smtClean="0"/>
          </a:p>
          <a:p>
            <a:r>
              <a:rPr lang="ko-KR" altLang="en-US" sz="1050" dirty="0" smtClean="0"/>
              <a:t>지점 인센티브 설정 가능</a:t>
            </a:r>
            <a:endParaRPr lang="en-US" altLang="ko-KR" sz="105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475656" y="476672"/>
          <a:ext cx="1199947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디자이너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ㅁ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메리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ㅁ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짜훼이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ㅁ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907704" y="18864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직원등록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234888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선택삭제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79712" y="188640"/>
            <a:ext cx="648072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979712" y="2348880"/>
            <a:ext cx="648072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0" idx="3"/>
          </p:cNvCxnSpPr>
          <p:nvPr/>
        </p:nvCxnSpPr>
        <p:spPr>
          <a:xfrm>
            <a:off x="2771800" y="319445"/>
            <a:ext cx="720080" cy="13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71800" y="40466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클릭시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491880" y="548970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91880" y="765865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전화번호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60998" y="4437112"/>
            <a:ext cx="576064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175448" y="1271953"/>
            <a:ext cx="720080" cy="1445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491880" y="982760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01249" y="1199951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비밀번호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3888" y="1772816"/>
            <a:ext cx="2808312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권한</a:t>
            </a:r>
            <a:r>
              <a:rPr lang="en-US" altLang="ko-KR" sz="1100" dirty="0"/>
              <a:t>-----------------------------</a:t>
            </a:r>
            <a:endParaRPr lang="ko-KR" altLang="en-US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3887416" y="621269"/>
            <a:ext cx="720080" cy="1445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103440" y="1055058"/>
            <a:ext cx="720080" cy="1445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175448" y="838163"/>
            <a:ext cx="720080" cy="1445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995936" y="2060848"/>
            <a:ext cx="2124744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55839" y="476672"/>
            <a:ext cx="2744353" cy="4248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724128" y="4437112"/>
            <a:ext cx="360040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995936" y="2060848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ㅁ</a:t>
            </a:r>
            <a:r>
              <a:rPr lang="ko-KR" altLang="en-US" sz="1000" dirty="0"/>
              <a:t> 개인매출       </a:t>
            </a:r>
            <a:r>
              <a:rPr lang="ko-KR" altLang="en-US" sz="1000" dirty="0" err="1"/>
              <a:t>ㅁ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지점매출</a:t>
            </a:r>
            <a:endParaRPr lang="en-US" altLang="ko-KR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4427984" y="1484778"/>
            <a:ext cx="720080" cy="1445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491880" y="1412776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비밀번호확인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91880" y="2060848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매출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1880" y="2492896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급여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995936" y="2564904"/>
            <a:ext cx="2124744" cy="3010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995936" y="2564904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ㅁ</a:t>
            </a:r>
            <a:r>
              <a:rPr lang="ko-KR" altLang="en-US" sz="1000" dirty="0"/>
              <a:t> 개인급여       </a:t>
            </a:r>
            <a:r>
              <a:rPr lang="ko-KR" altLang="en-US" sz="1000" dirty="0" err="1"/>
              <a:t>ㅁ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지점급여</a:t>
            </a:r>
            <a:endParaRPr lang="en-US" altLang="ko-KR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491880" y="2996952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휴일 삭제권한</a:t>
            </a:r>
          </a:p>
        </p:txBody>
      </p:sp>
      <p:grpSp>
        <p:nvGrpSpPr>
          <p:cNvPr id="66" name="그룹 91"/>
          <p:cNvGrpSpPr/>
          <p:nvPr/>
        </p:nvGrpSpPr>
        <p:grpSpPr>
          <a:xfrm>
            <a:off x="4499992" y="3068960"/>
            <a:ext cx="1008112" cy="144016"/>
            <a:chOff x="4900622" y="1250450"/>
            <a:chExt cx="965961" cy="236789"/>
          </a:xfrm>
        </p:grpSpPr>
        <p:sp>
          <p:nvSpPr>
            <p:cNvPr id="67" name="직사각형 66"/>
            <p:cNvSpPr/>
            <p:nvPr/>
          </p:nvSpPr>
          <p:spPr>
            <a:xfrm>
              <a:off x="4900622" y="1250450"/>
              <a:ext cx="965961" cy="197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순서도: 병합 67"/>
            <p:cNvSpPr/>
            <p:nvPr/>
          </p:nvSpPr>
          <p:spPr>
            <a:xfrm>
              <a:off x="5661708" y="1289525"/>
              <a:ext cx="193192" cy="197714"/>
            </a:xfrm>
            <a:prstGeom prst="flowChartMer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5623526" y="1250450"/>
              <a:ext cx="0" cy="197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3491880" y="3212976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공지권한</a:t>
            </a:r>
          </a:p>
        </p:txBody>
      </p:sp>
      <p:grpSp>
        <p:nvGrpSpPr>
          <p:cNvPr id="75" name="그룹 91"/>
          <p:cNvGrpSpPr/>
          <p:nvPr/>
        </p:nvGrpSpPr>
        <p:grpSpPr>
          <a:xfrm>
            <a:off x="4283968" y="3284984"/>
            <a:ext cx="1008112" cy="144016"/>
            <a:chOff x="4900622" y="1250450"/>
            <a:chExt cx="965961" cy="236789"/>
          </a:xfrm>
        </p:grpSpPr>
        <p:sp>
          <p:nvSpPr>
            <p:cNvPr id="76" name="직사각형 75"/>
            <p:cNvSpPr/>
            <p:nvPr/>
          </p:nvSpPr>
          <p:spPr>
            <a:xfrm>
              <a:off x="4900622" y="1250450"/>
              <a:ext cx="965961" cy="197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병합 76"/>
            <p:cNvSpPr/>
            <p:nvPr/>
          </p:nvSpPr>
          <p:spPr>
            <a:xfrm>
              <a:off x="5661708" y="1289525"/>
              <a:ext cx="193192" cy="197714"/>
            </a:xfrm>
            <a:prstGeom prst="flowChartMer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5623526" y="1250450"/>
              <a:ext cx="0" cy="197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직선 화살표 연결선 79"/>
          <p:cNvCxnSpPr/>
          <p:nvPr/>
        </p:nvCxnSpPr>
        <p:spPr>
          <a:xfrm>
            <a:off x="2483768" y="1772816"/>
            <a:ext cx="720080" cy="316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95736" y="472514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등록과동일하지만</a:t>
            </a:r>
            <a:r>
              <a:rPr lang="ko-KR" altLang="en-US" dirty="0"/>
              <a:t> 변경 가능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491880" y="3429000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기본급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4355976" y="3501009"/>
            <a:ext cx="936104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AE7AB04A-4AE5-4518-A386-027DC9663FCF}"/>
              </a:ext>
            </a:extLst>
          </p:cNvPr>
          <p:cNvSpPr txBox="1"/>
          <p:nvPr/>
        </p:nvSpPr>
        <p:spPr>
          <a:xfrm>
            <a:off x="3491880" y="3598383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직무급</a:t>
            </a:r>
            <a:endParaRPr lang="ko-KR" altLang="en-US" sz="11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AEF7914-1EE4-4BE9-A05C-61537D24CA42}"/>
              </a:ext>
            </a:extLst>
          </p:cNvPr>
          <p:cNvSpPr/>
          <p:nvPr/>
        </p:nvSpPr>
        <p:spPr>
          <a:xfrm>
            <a:off x="4355976" y="3645024"/>
            <a:ext cx="936104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24A6B18A-F636-4B1F-B41B-926ECFE86E28}"/>
              </a:ext>
            </a:extLst>
          </p:cNvPr>
          <p:cNvSpPr txBox="1"/>
          <p:nvPr/>
        </p:nvSpPr>
        <p:spPr>
          <a:xfrm>
            <a:off x="3491880" y="3742399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인센티브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2786771-1213-4CE9-81B7-DD89F9652F11}"/>
              </a:ext>
            </a:extLst>
          </p:cNvPr>
          <p:cNvSpPr txBox="1"/>
          <p:nvPr/>
        </p:nvSpPr>
        <p:spPr>
          <a:xfrm>
            <a:off x="5207008" y="3740442"/>
            <a:ext cx="170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%</a:t>
            </a:r>
            <a:endParaRPr lang="ko-KR" altLang="en-US" sz="1050" dirty="0"/>
          </a:p>
        </p:txBody>
      </p:sp>
      <p:grpSp>
        <p:nvGrpSpPr>
          <p:cNvPr id="88" name="그룹 91">
            <a:extLst>
              <a:ext uri="{FF2B5EF4-FFF2-40B4-BE49-F238E27FC236}">
                <a16:creationId xmlns:a16="http://schemas.microsoft.com/office/drawing/2014/main" xmlns="" id="{03880569-63ED-48B4-A6DD-56395F97552F}"/>
              </a:ext>
            </a:extLst>
          </p:cNvPr>
          <p:cNvGrpSpPr/>
          <p:nvPr/>
        </p:nvGrpSpPr>
        <p:grpSpPr>
          <a:xfrm>
            <a:off x="4270038" y="3798806"/>
            <a:ext cx="562133" cy="134250"/>
            <a:chOff x="4900622" y="1250450"/>
            <a:chExt cx="965961" cy="236789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9990D1B-38E1-4DAC-89FD-64AC1A121D50}"/>
                </a:ext>
              </a:extLst>
            </p:cNvPr>
            <p:cNvSpPr/>
            <p:nvPr/>
          </p:nvSpPr>
          <p:spPr>
            <a:xfrm>
              <a:off x="4900622" y="1250450"/>
              <a:ext cx="965961" cy="197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병합 89">
              <a:extLst>
                <a:ext uri="{FF2B5EF4-FFF2-40B4-BE49-F238E27FC236}">
                  <a16:creationId xmlns:a16="http://schemas.microsoft.com/office/drawing/2014/main" xmlns="" id="{A19E4CEB-4996-4FB6-BC53-2E98A4F4F447}"/>
                </a:ext>
              </a:extLst>
            </p:cNvPr>
            <p:cNvSpPr/>
            <p:nvPr/>
          </p:nvSpPr>
          <p:spPr>
            <a:xfrm>
              <a:off x="5661708" y="1289525"/>
              <a:ext cx="193192" cy="197714"/>
            </a:xfrm>
            <a:prstGeom prst="flowChartMer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xmlns="" id="{07C2886A-6577-4CB2-B62E-24CDFDCF4FB3}"/>
                </a:ext>
              </a:extLst>
            </p:cNvPr>
            <p:cNvCxnSpPr/>
            <p:nvPr/>
          </p:nvCxnSpPr>
          <p:spPr>
            <a:xfrm>
              <a:off x="5623526" y="1250450"/>
              <a:ext cx="0" cy="197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10CA4AB3-B69E-4FBB-8551-0AAC359EF513}"/>
              </a:ext>
            </a:extLst>
          </p:cNvPr>
          <p:cNvSpPr txBox="1"/>
          <p:nvPr/>
        </p:nvSpPr>
        <p:spPr>
          <a:xfrm>
            <a:off x="3491880" y="3958423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사회보험</a:t>
            </a:r>
            <a:endParaRPr lang="ko-KR" altLang="en-US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D44991C2-C91E-4C83-A8FC-FDFBD187ECF4}"/>
              </a:ext>
            </a:extLst>
          </p:cNvPr>
          <p:cNvSpPr txBox="1"/>
          <p:nvPr/>
        </p:nvSpPr>
        <p:spPr>
          <a:xfrm>
            <a:off x="3491880" y="4174447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개인소득세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3DD3CCCA-5507-427A-98E7-3684E6A5134E}"/>
              </a:ext>
            </a:extLst>
          </p:cNvPr>
          <p:cNvSpPr/>
          <p:nvPr/>
        </p:nvSpPr>
        <p:spPr>
          <a:xfrm>
            <a:off x="4283968" y="4005064"/>
            <a:ext cx="936104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6A2A8FEC-B4BD-4170-8C74-E29ADE02BF85}"/>
              </a:ext>
            </a:extLst>
          </p:cNvPr>
          <p:cNvSpPr/>
          <p:nvPr/>
        </p:nvSpPr>
        <p:spPr>
          <a:xfrm>
            <a:off x="4355976" y="4221088"/>
            <a:ext cx="936104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5">
            <a:extLst>
              <a:ext uri="{FF2B5EF4-FFF2-40B4-BE49-F238E27FC236}">
                <a16:creationId xmlns:a16="http://schemas.microsoft.com/office/drawing/2014/main" xmlns="" id="{EA081046-55CD-4E3B-A1BA-0805958DCEA4}"/>
              </a:ext>
            </a:extLst>
          </p:cNvPr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A15062A4-E13A-417A-BE2B-AB20C7340C52}"/>
              </a:ext>
            </a:extLst>
          </p:cNvPr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002CD080-E69B-488D-ACC6-9AE71B082311}"/>
              </a:ext>
            </a:extLst>
          </p:cNvPr>
          <p:cNvCxnSpPr/>
          <p:nvPr/>
        </p:nvCxnSpPr>
        <p:spPr>
          <a:xfrm>
            <a:off x="1187624" y="4221088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3B5A07CD-5537-435E-AA90-C98930428F6B}"/>
              </a:ext>
            </a:extLst>
          </p:cNvPr>
          <p:cNvGrpSpPr/>
          <p:nvPr/>
        </p:nvGrpSpPr>
        <p:grpSpPr>
          <a:xfrm>
            <a:off x="-69990" y="-27384"/>
            <a:ext cx="1368152" cy="7155805"/>
            <a:chOff x="-387206" y="-273902"/>
            <a:chExt cx="1368152" cy="715580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A21AFE66-B587-4359-AA75-42F38D0052E4}"/>
                </a:ext>
              </a:extLst>
            </p:cNvPr>
            <p:cNvSpPr txBox="1"/>
            <p:nvPr/>
          </p:nvSpPr>
          <p:spPr>
            <a:xfrm>
              <a:off x="-387206" y="-273902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99" name="모서리가 둥근 직사각형 6">
              <a:extLst>
                <a:ext uri="{FF2B5EF4-FFF2-40B4-BE49-F238E27FC236}">
                  <a16:creationId xmlns:a16="http://schemas.microsoft.com/office/drawing/2014/main" xmlns="" id="{8DBC6CA0-D0D8-4F99-9DC7-1AA3C5673DDB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7">
              <a:extLst>
                <a:ext uri="{FF2B5EF4-FFF2-40B4-BE49-F238E27FC236}">
                  <a16:creationId xmlns:a16="http://schemas.microsoft.com/office/drawing/2014/main" xmlns="" id="{D72A1879-3DF0-46E4-8CB2-E4771AB15714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모서리가 둥근 직사각형 8">
              <a:extLst>
                <a:ext uri="{FF2B5EF4-FFF2-40B4-BE49-F238E27FC236}">
                  <a16:creationId xmlns:a16="http://schemas.microsoft.com/office/drawing/2014/main" xmlns="" id="{4B57EA85-D891-4FA2-809C-EAEB870ABBB6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모서리가 둥근 직사각형 9">
              <a:extLst>
                <a:ext uri="{FF2B5EF4-FFF2-40B4-BE49-F238E27FC236}">
                  <a16:creationId xmlns:a16="http://schemas.microsoft.com/office/drawing/2014/main" xmlns="" id="{B491109F-17A0-4C67-B116-A4EB391E5EAB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39990D1B-38E1-4DAC-89FD-64AC1A121D50}"/>
              </a:ext>
            </a:extLst>
          </p:cNvPr>
          <p:cNvSpPr/>
          <p:nvPr/>
        </p:nvSpPr>
        <p:spPr>
          <a:xfrm>
            <a:off x="4906787" y="3790494"/>
            <a:ext cx="601317" cy="1359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91"/>
          <p:cNvGrpSpPr/>
          <p:nvPr/>
        </p:nvGrpSpPr>
        <p:grpSpPr>
          <a:xfrm>
            <a:off x="4283967" y="1704653"/>
            <a:ext cx="1008112" cy="144016"/>
            <a:chOff x="4900622" y="1250450"/>
            <a:chExt cx="965961" cy="236789"/>
          </a:xfrm>
        </p:grpSpPr>
        <p:sp>
          <p:nvSpPr>
            <p:cNvPr id="104" name="직사각형 103"/>
            <p:cNvSpPr/>
            <p:nvPr/>
          </p:nvSpPr>
          <p:spPr>
            <a:xfrm>
              <a:off x="4900622" y="1250450"/>
              <a:ext cx="965961" cy="197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순서도: 병합 104"/>
            <p:cNvSpPr/>
            <p:nvPr/>
          </p:nvSpPr>
          <p:spPr>
            <a:xfrm>
              <a:off x="5661708" y="1289525"/>
              <a:ext cx="193192" cy="197714"/>
            </a:xfrm>
            <a:prstGeom prst="flowChartMer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5623526" y="1250450"/>
              <a:ext cx="0" cy="197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3527884" y="1606055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매장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452320" y="0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52320" y="332656"/>
            <a:ext cx="169168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1.</a:t>
            </a:r>
            <a:r>
              <a:rPr lang="ko-KR" altLang="en-US" sz="1050" dirty="0"/>
              <a:t>업체등록도 가능하며 삭제도 가능하다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2. </a:t>
            </a:r>
            <a:r>
              <a:rPr lang="ko-KR" altLang="en-US" sz="1050" dirty="0"/>
              <a:t>커미션은 </a:t>
            </a:r>
            <a:r>
              <a:rPr lang="ko-KR" altLang="en-US" sz="1050" dirty="0" err="1"/>
              <a:t>퍼센테이지로</a:t>
            </a:r>
            <a:r>
              <a:rPr lang="ko-KR" altLang="en-US" sz="1050" dirty="0"/>
              <a:t> 표시 </a:t>
            </a:r>
            <a:r>
              <a:rPr lang="en-US" altLang="ko-KR" sz="1050" dirty="0"/>
              <a:t>.</a:t>
            </a:r>
            <a:r>
              <a:rPr lang="ko-KR" altLang="en-US" sz="1050" dirty="0"/>
              <a:t>여기서 커미션을 설정하면 주문추가 </a:t>
            </a:r>
            <a:r>
              <a:rPr lang="ko-KR" altLang="en-US" sz="1050" dirty="0" err="1"/>
              <a:t>할때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업체별 </a:t>
            </a:r>
            <a:r>
              <a:rPr lang="ko-KR" altLang="en-US" sz="1050" dirty="0"/>
              <a:t>커미션이 자동으로 </a:t>
            </a:r>
            <a:r>
              <a:rPr lang="ko-KR" altLang="en-US" sz="1050" dirty="0" err="1"/>
              <a:t>계산되서</a:t>
            </a:r>
            <a:r>
              <a:rPr lang="ko-KR" altLang="en-US" sz="1050" dirty="0"/>
              <a:t> 실판 매금액으로 나온다</a:t>
            </a:r>
            <a:r>
              <a:rPr lang="en-US" altLang="ko-KR" sz="1050" dirty="0"/>
              <a:t>.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475656" y="476672"/>
          <a:ext cx="1199947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업체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Cd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ㅁ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혼리지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ㅁ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따중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ㅁ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드림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907704" y="18864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업체등록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7704" y="234888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선택삭제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79712" y="188640"/>
            <a:ext cx="648072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979712" y="2348880"/>
            <a:ext cx="648072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0" idx="3"/>
          </p:cNvCxnSpPr>
          <p:nvPr/>
        </p:nvCxnSpPr>
        <p:spPr>
          <a:xfrm>
            <a:off x="2771800" y="319445"/>
            <a:ext cx="720080" cy="13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71800" y="40466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클릭시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491880" y="574047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업체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20072" y="1556792"/>
            <a:ext cx="576064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887416" y="621269"/>
            <a:ext cx="720080" cy="1445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55839" y="476672"/>
            <a:ext cx="2744353" cy="15841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292080" y="1556792"/>
            <a:ext cx="360040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2483768" y="1772816"/>
            <a:ext cx="720080" cy="316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95736" y="472514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등록과동일하지만</a:t>
            </a:r>
            <a:r>
              <a:rPr lang="ko-KR" altLang="en-US" dirty="0"/>
              <a:t> 변경 가능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491880" y="1019359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커미션 설정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4499992" y="1052736"/>
            <a:ext cx="936104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5">
            <a:extLst>
              <a:ext uri="{FF2B5EF4-FFF2-40B4-BE49-F238E27FC236}">
                <a16:creationId xmlns:a16="http://schemas.microsoft.com/office/drawing/2014/main" xmlns="" id="{71AE67C7-3B29-440F-91D6-8A9EDCE61083}"/>
              </a:ext>
            </a:extLst>
          </p:cNvPr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BFEBFC44-0DBB-406B-BD7D-51BF9774205E}"/>
              </a:ext>
            </a:extLst>
          </p:cNvPr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161CB95-B9EF-4F3C-BACC-F903EA4B9A50}"/>
              </a:ext>
            </a:extLst>
          </p:cNvPr>
          <p:cNvCxnSpPr/>
          <p:nvPr/>
        </p:nvCxnSpPr>
        <p:spPr>
          <a:xfrm>
            <a:off x="1115616" y="4293096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76F7CF12-781E-488F-A841-349624BF6A90}"/>
              </a:ext>
            </a:extLst>
          </p:cNvPr>
          <p:cNvGrpSpPr/>
          <p:nvPr/>
        </p:nvGrpSpPr>
        <p:grpSpPr>
          <a:xfrm>
            <a:off x="-69990" y="-27384"/>
            <a:ext cx="1368152" cy="7155805"/>
            <a:chOff x="-387206" y="-273902"/>
            <a:chExt cx="1368152" cy="715580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FCFF1A1-DCAD-4DD7-83C5-52B058A3475C}"/>
                </a:ext>
              </a:extLst>
            </p:cNvPr>
            <p:cNvSpPr txBox="1"/>
            <p:nvPr/>
          </p:nvSpPr>
          <p:spPr>
            <a:xfrm>
              <a:off x="-387206" y="-273902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42" name="모서리가 둥근 직사각형 6">
              <a:extLst>
                <a:ext uri="{FF2B5EF4-FFF2-40B4-BE49-F238E27FC236}">
                  <a16:creationId xmlns:a16="http://schemas.microsoft.com/office/drawing/2014/main" xmlns="" id="{20E99673-61AD-42E4-80C8-C94AD54F86EC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7">
              <a:extLst>
                <a:ext uri="{FF2B5EF4-FFF2-40B4-BE49-F238E27FC236}">
                  <a16:creationId xmlns:a16="http://schemas.microsoft.com/office/drawing/2014/main" xmlns="" id="{4FA629FA-5A13-40E8-96B9-277E7E50984E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8">
              <a:extLst>
                <a:ext uri="{FF2B5EF4-FFF2-40B4-BE49-F238E27FC236}">
                  <a16:creationId xmlns:a16="http://schemas.microsoft.com/office/drawing/2014/main" xmlns="" id="{22A5FBE0-5AD4-4898-A927-D1830A6130EE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9">
              <a:extLst>
                <a:ext uri="{FF2B5EF4-FFF2-40B4-BE49-F238E27FC236}">
                  <a16:creationId xmlns:a16="http://schemas.microsoft.com/office/drawing/2014/main" xmlns="" id="{6EADD100-02F4-4D03-8BDD-42E6C1A47B74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452320" y="0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52320" y="332656"/>
            <a:ext cx="1691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1.</a:t>
            </a:r>
            <a:r>
              <a:rPr lang="ko-KR" altLang="en-US" sz="1050" dirty="0"/>
              <a:t>로그인한 아이디의 정보만 </a:t>
            </a:r>
            <a:r>
              <a:rPr lang="ko-KR" altLang="en-US" sz="1050" dirty="0" err="1"/>
              <a:t>볼수</a:t>
            </a:r>
            <a:r>
              <a:rPr lang="ko-KR" altLang="en-US" sz="1050" dirty="0"/>
              <a:t>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2. </a:t>
            </a:r>
            <a:r>
              <a:rPr lang="ko-KR" altLang="en-US" sz="1050" dirty="0"/>
              <a:t>인센티브는 실 판매금액 대비 마스터가 등록한 만큼의 </a:t>
            </a:r>
            <a:r>
              <a:rPr lang="ko-KR" altLang="en-US" sz="1050" dirty="0" err="1"/>
              <a:t>퍼샌테이지로</a:t>
            </a:r>
            <a:r>
              <a:rPr lang="ko-KR" altLang="en-US" sz="1050" dirty="0"/>
              <a:t> 자동 계산된다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3.</a:t>
            </a:r>
            <a:r>
              <a:rPr lang="ko-KR" altLang="en-US" sz="1050" dirty="0"/>
              <a:t>기간설정한 </a:t>
            </a:r>
            <a:r>
              <a:rPr lang="ko-KR" altLang="en-US" sz="1050" dirty="0" err="1"/>
              <a:t>기간동안에</a:t>
            </a:r>
            <a:r>
              <a:rPr lang="ko-KR" altLang="en-US" sz="1050" dirty="0"/>
              <a:t> 판매한 내용들이 나온다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 smtClean="0"/>
              <a:t>마스터 권한</a:t>
            </a:r>
            <a:endParaRPr lang="en-US" altLang="ko-KR" sz="105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77233"/>
              </p:ext>
            </p:extLst>
          </p:nvPr>
        </p:nvGraphicFramePr>
        <p:xfrm>
          <a:off x="1331640" y="980726"/>
          <a:ext cx="792088" cy="144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디자이너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메리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짜훼이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91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>
            <a:off x="1979712" y="1412776"/>
            <a:ext cx="664689" cy="11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0346" y="1484784"/>
            <a:ext cx="48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클릭시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779912" y="227687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매출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53933"/>
              </p:ext>
            </p:extLst>
          </p:nvPr>
        </p:nvGraphicFramePr>
        <p:xfrm>
          <a:off x="1619672" y="2621136"/>
          <a:ext cx="5496270" cy="807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6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60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60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60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60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9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잔금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실판매액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업체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인센티브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9912" y="3553271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합계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91880" y="450912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회원수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73873"/>
              </p:ext>
            </p:extLst>
          </p:nvPr>
        </p:nvGraphicFramePr>
        <p:xfrm>
          <a:off x="2771800" y="4797152"/>
          <a:ext cx="2748135" cy="807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6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60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9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업체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총결제액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따중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059832" y="566124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업체 </a:t>
            </a:r>
            <a:r>
              <a:rPr lang="ko-KR" altLang="en-US" sz="1400" dirty="0"/>
              <a:t>별 판매 </a:t>
            </a:r>
            <a:r>
              <a:rPr lang="ko-KR" altLang="en-US" sz="1400" dirty="0" err="1"/>
              <a:t>확율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93026"/>
              </p:ext>
            </p:extLst>
          </p:nvPr>
        </p:nvGraphicFramePr>
        <p:xfrm>
          <a:off x="3131840" y="5949280"/>
          <a:ext cx="1832090" cy="807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6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9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업체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퍼샌트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따중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60%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72%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8FD783A9-3E19-4FC7-BEC6-420548AA373B}"/>
              </a:ext>
            </a:extLst>
          </p:cNvPr>
          <p:cNvGrpSpPr/>
          <p:nvPr/>
        </p:nvGrpSpPr>
        <p:grpSpPr>
          <a:xfrm>
            <a:off x="5652120" y="1844824"/>
            <a:ext cx="1152128" cy="216024"/>
            <a:chOff x="2195736" y="980728"/>
            <a:chExt cx="1152128" cy="2160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984EE996-8E3B-41B4-B9D1-8D6D2D2BC1F8}"/>
                </a:ext>
              </a:extLst>
            </p:cNvPr>
            <p:cNvSpPr/>
            <p:nvPr/>
          </p:nvSpPr>
          <p:spPr>
            <a:xfrm>
              <a:off x="2195736" y="980728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50E55601-10FC-480D-B38B-18EBE64FE1B4}"/>
                </a:ext>
              </a:extLst>
            </p:cNvPr>
            <p:cNvGrpSpPr/>
            <p:nvPr/>
          </p:nvGrpSpPr>
          <p:grpSpPr>
            <a:xfrm>
              <a:off x="3131840" y="980728"/>
              <a:ext cx="152725" cy="216024"/>
              <a:chOff x="3131840" y="980728"/>
              <a:chExt cx="152725" cy="216024"/>
            </a:xfrm>
          </p:grpSpPr>
          <p:sp>
            <p:nvSpPr>
              <p:cNvPr id="41" name="순서도: 병합 40">
                <a:extLst>
                  <a:ext uri="{FF2B5EF4-FFF2-40B4-BE49-F238E27FC236}">
                    <a16:creationId xmlns:a16="http://schemas.microsoft.com/office/drawing/2014/main" xmlns="" id="{6793B715-3DF8-4FA2-A47A-5577DA1AC93E}"/>
                  </a:ext>
                </a:extLst>
              </p:cNvPr>
              <p:cNvSpPr/>
              <p:nvPr/>
            </p:nvSpPr>
            <p:spPr>
              <a:xfrm>
                <a:off x="3140549" y="1035318"/>
                <a:ext cx="144016" cy="144016"/>
              </a:xfrm>
              <a:prstGeom prst="flowChartMerg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0F408D37-C2F8-458D-A494-873C1B09FA97}"/>
                  </a:ext>
                </a:extLst>
              </p:cNvPr>
              <p:cNvCxnSpPr/>
              <p:nvPr/>
            </p:nvCxnSpPr>
            <p:spPr>
              <a:xfrm>
                <a:off x="3131840" y="980728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3E6AB1A-801A-418F-9F16-9C805D1BE12E}"/>
              </a:ext>
            </a:extLst>
          </p:cNvPr>
          <p:cNvSpPr txBox="1"/>
          <p:nvPr/>
        </p:nvSpPr>
        <p:spPr>
          <a:xfrm>
            <a:off x="5706709" y="1855857"/>
            <a:ext cx="88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기간설정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1327FF0-5DB0-4D39-B4D9-FA91342C590F}"/>
              </a:ext>
            </a:extLst>
          </p:cNvPr>
          <p:cNvSpPr txBox="1"/>
          <p:nvPr/>
        </p:nvSpPr>
        <p:spPr>
          <a:xfrm>
            <a:off x="2267744" y="183553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2017-7-1   ~  2017 – 7 - 6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AEEA368-2357-4E7D-B7FB-27481F301304}"/>
              </a:ext>
            </a:extLst>
          </p:cNvPr>
          <p:cNvSpPr txBox="1"/>
          <p:nvPr/>
        </p:nvSpPr>
        <p:spPr>
          <a:xfrm>
            <a:off x="3013481" y="1345751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정인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2C837B5-7E4D-429B-AC7E-E49768A79760}"/>
              </a:ext>
            </a:extLst>
          </p:cNvPr>
          <p:cNvSpPr txBox="1"/>
          <p:nvPr/>
        </p:nvSpPr>
        <p:spPr>
          <a:xfrm>
            <a:off x="2300667" y="599703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</a:t>
            </a:r>
            <a:r>
              <a:rPr lang="ko-KR" altLang="en-US" sz="1100" dirty="0"/>
              <a:t>월 목표액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E4C4606-A55F-4451-AFE0-38C860539D6D}"/>
              </a:ext>
            </a:extLst>
          </p:cNvPr>
          <p:cNvSpPr/>
          <p:nvPr/>
        </p:nvSpPr>
        <p:spPr>
          <a:xfrm>
            <a:off x="3128251" y="615959"/>
            <a:ext cx="936104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026B7B7-796A-4E6B-9795-D45E70AED316}"/>
              </a:ext>
            </a:extLst>
          </p:cNvPr>
          <p:cNvSpPr txBox="1"/>
          <p:nvPr/>
        </p:nvSpPr>
        <p:spPr>
          <a:xfrm>
            <a:off x="2282740" y="859276"/>
            <a:ext cx="1481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</a:t>
            </a:r>
            <a:r>
              <a:rPr lang="ko-KR" altLang="en-US" sz="1100" dirty="0"/>
              <a:t>월 목표액 </a:t>
            </a:r>
            <a:r>
              <a:rPr lang="ko-KR" altLang="en-US" sz="1100" dirty="0" err="1"/>
              <a:t>달성률</a:t>
            </a:r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0051DA8-4F9C-46C6-904A-41039FC4D2A9}"/>
              </a:ext>
            </a:extLst>
          </p:cNvPr>
          <p:cNvSpPr txBox="1"/>
          <p:nvPr/>
        </p:nvSpPr>
        <p:spPr>
          <a:xfrm>
            <a:off x="3130152" y="779001"/>
            <a:ext cx="172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64%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F2219CB-D12E-4EA1-9C69-C77598DC522C}"/>
              </a:ext>
            </a:extLst>
          </p:cNvPr>
          <p:cNvSpPr txBox="1"/>
          <p:nvPr/>
        </p:nvSpPr>
        <p:spPr>
          <a:xfrm>
            <a:off x="4388899" y="615959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2017</a:t>
            </a:r>
            <a:r>
              <a:rPr lang="ko-KR" altLang="en-US" sz="1100" dirty="0"/>
              <a:t>년 목표액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22055402-37DB-4C28-B851-800507E355C5}"/>
              </a:ext>
            </a:extLst>
          </p:cNvPr>
          <p:cNvSpPr/>
          <p:nvPr/>
        </p:nvSpPr>
        <p:spPr>
          <a:xfrm>
            <a:off x="5504515" y="632215"/>
            <a:ext cx="936104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79618A9-7271-4711-B7A7-92B6F628DB69}"/>
              </a:ext>
            </a:extLst>
          </p:cNvPr>
          <p:cNvSpPr txBox="1"/>
          <p:nvPr/>
        </p:nvSpPr>
        <p:spPr>
          <a:xfrm>
            <a:off x="4367594" y="915101"/>
            <a:ext cx="2055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2017</a:t>
            </a:r>
            <a:r>
              <a:rPr lang="ko-KR" altLang="en-US" sz="1100" dirty="0"/>
              <a:t>년 목표액 </a:t>
            </a:r>
            <a:r>
              <a:rPr lang="ko-KR" altLang="en-US" sz="1100" dirty="0" err="1"/>
              <a:t>달성률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91C6C6A-30B7-4BA5-9732-B419C3ED351D}"/>
              </a:ext>
            </a:extLst>
          </p:cNvPr>
          <p:cNvSpPr txBox="1"/>
          <p:nvPr/>
        </p:nvSpPr>
        <p:spPr>
          <a:xfrm>
            <a:off x="5432507" y="822691"/>
            <a:ext cx="172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21%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C26C29F-FC93-4333-B4B3-1581F3424DEF}"/>
              </a:ext>
            </a:extLst>
          </p:cNvPr>
          <p:cNvSpPr txBox="1"/>
          <p:nvPr/>
        </p:nvSpPr>
        <p:spPr>
          <a:xfrm>
            <a:off x="2336163" y="20655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&lt;&lt;       &lt;      2017-7   &gt;       &gt;&gt;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E2CD36C-928F-4969-919D-239289C6DC48}"/>
              </a:ext>
            </a:extLst>
          </p:cNvPr>
          <p:cNvSpPr/>
          <p:nvPr/>
        </p:nvSpPr>
        <p:spPr>
          <a:xfrm>
            <a:off x="2168484" y="183130"/>
            <a:ext cx="5133735" cy="1205172"/>
          </a:xfrm>
          <a:prstGeom prst="rect">
            <a:avLst/>
          </a:prstGeom>
          <a:solidFill>
            <a:srgbClr val="FF0000">
              <a:alpha val="1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6FE871F4-FB00-47D1-B405-6FB081136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62037"/>
              </p:ext>
            </p:extLst>
          </p:nvPr>
        </p:nvGraphicFramePr>
        <p:xfrm>
          <a:off x="1235969" y="3826528"/>
          <a:ext cx="6126927" cy="53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8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27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52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375257694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1477493392"/>
                    </a:ext>
                  </a:extLst>
                </a:gridCol>
                <a:gridCol w="7848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6989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9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현금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웨이신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즈푸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혼보회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따중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합계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인센티브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5" name="모서리가 둥근 직사각형 5">
            <a:extLst>
              <a:ext uri="{FF2B5EF4-FFF2-40B4-BE49-F238E27FC236}">
                <a16:creationId xmlns:a16="http://schemas.microsoft.com/office/drawing/2014/main" xmlns="" id="{9703330A-9F28-44EC-9D5A-B5949F418E6D}"/>
              </a:ext>
            </a:extLst>
          </p:cNvPr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AF7F3842-44D0-4619-8020-83B0413298F6}"/>
              </a:ext>
            </a:extLst>
          </p:cNvPr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03F98A40-B5B4-4DC4-BFAD-401A8D5FCFB9}"/>
              </a:ext>
            </a:extLst>
          </p:cNvPr>
          <p:cNvCxnSpPr/>
          <p:nvPr/>
        </p:nvCxnSpPr>
        <p:spPr>
          <a:xfrm>
            <a:off x="899592" y="5085184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B1B3CEBF-592B-440E-9863-AAB12D3EB373}"/>
              </a:ext>
            </a:extLst>
          </p:cNvPr>
          <p:cNvGrpSpPr/>
          <p:nvPr/>
        </p:nvGrpSpPr>
        <p:grpSpPr>
          <a:xfrm>
            <a:off x="-69990" y="-27384"/>
            <a:ext cx="1368152" cy="7155805"/>
            <a:chOff x="-387206" y="-273902"/>
            <a:chExt cx="1368152" cy="715580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4A910720-2925-40EF-8CD9-DB95D256D820}"/>
                </a:ext>
              </a:extLst>
            </p:cNvPr>
            <p:cNvSpPr txBox="1"/>
            <p:nvPr/>
          </p:nvSpPr>
          <p:spPr>
            <a:xfrm>
              <a:off x="-387206" y="-273902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60" name="모서리가 둥근 직사각형 6">
              <a:extLst>
                <a:ext uri="{FF2B5EF4-FFF2-40B4-BE49-F238E27FC236}">
                  <a16:creationId xmlns:a16="http://schemas.microsoft.com/office/drawing/2014/main" xmlns="" id="{4EEB0380-5825-4CA6-B01A-2C982AC62EC3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7">
              <a:extLst>
                <a:ext uri="{FF2B5EF4-FFF2-40B4-BE49-F238E27FC236}">
                  <a16:creationId xmlns:a16="http://schemas.microsoft.com/office/drawing/2014/main" xmlns="" id="{4B143A28-715A-4AF5-8D05-83EFE2FB4595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8">
              <a:extLst>
                <a:ext uri="{FF2B5EF4-FFF2-40B4-BE49-F238E27FC236}">
                  <a16:creationId xmlns:a16="http://schemas.microsoft.com/office/drawing/2014/main" xmlns="" id="{1EF458A5-B676-4FE0-8CC3-F7AF7F1EDA14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9">
              <a:extLst>
                <a:ext uri="{FF2B5EF4-FFF2-40B4-BE49-F238E27FC236}">
                  <a16:creationId xmlns:a16="http://schemas.microsoft.com/office/drawing/2014/main" xmlns="" id="{76A21872-E8A3-4658-97D0-3CD2F46D9C17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452320" y="0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52320" y="332656"/>
            <a:ext cx="16916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en-US" altLang="ko-KR" sz="1050" dirty="0" smtClean="0"/>
              <a:t>.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지점매출 권한이 있는 사용자만 접근 가능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748022" y="155679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매출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91686"/>
              </p:ext>
            </p:extLst>
          </p:nvPr>
        </p:nvGraphicFramePr>
        <p:xfrm>
          <a:off x="1619672" y="2060848"/>
          <a:ext cx="5496271" cy="807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59767">
                  <a:extLst>
                    <a:ext uri="{9D8B030D-6E8A-4147-A177-3AD203B41FA5}">
                      <a16:colId xmlns:a16="http://schemas.microsoft.com/office/drawing/2014/main" xmlns="" val="87707260"/>
                    </a:ext>
                  </a:extLst>
                </a:gridCol>
              </a:tblGrid>
              <a:tr h="269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잔금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실판매액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업체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인센티브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디자이너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9912" y="299695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합계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18492"/>
              </p:ext>
            </p:extLst>
          </p:nvPr>
        </p:nvGraphicFramePr>
        <p:xfrm>
          <a:off x="1235969" y="3429000"/>
          <a:ext cx="6126927" cy="53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8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27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52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375257694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1477493392"/>
                    </a:ext>
                  </a:extLst>
                </a:gridCol>
                <a:gridCol w="7848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6989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9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현금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웨이신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즈푸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혼보회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따중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합계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인센티브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707904" y="414908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회원수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32544"/>
              </p:ext>
            </p:extLst>
          </p:nvPr>
        </p:nvGraphicFramePr>
        <p:xfrm>
          <a:off x="2771800" y="4509120"/>
          <a:ext cx="2736304" cy="807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6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42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9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업체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총결제액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따중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059832" y="5517232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업체 </a:t>
            </a:r>
            <a:r>
              <a:rPr lang="ko-KR" altLang="en-US" sz="1400" dirty="0"/>
              <a:t>별 판매 </a:t>
            </a:r>
            <a:r>
              <a:rPr lang="ko-KR" altLang="en-US" sz="1400" dirty="0" err="1"/>
              <a:t>확율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87833"/>
              </p:ext>
            </p:extLst>
          </p:nvPr>
        </p:nvGraphicFramePr>
        <p:xfrm>
          <a:off x="3131840" y="5949280"/>
          <a:ext cx="1832090" cy="807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6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9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업체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퍼샌트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따중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60%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72%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8FD783A9-3E19-4FC7-BEC6-420548AA373B}"/>
              </a:ext>
            </a:extLst>
          </p:cNvPr>
          <p:cNvGrpSpPr/>
          <p:nvPr/>
        </p:nvGrpSpPr>
        <p:grpSpPr>
          <a:xfrm>
            <a:off x="5652120" y="1340768"/>
            <a:ext cx="1152128" cy="216024"/>
            <a:chOff x="2195736" y="980728"/>
            <a:chExt cx="1152128" cy="2160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984EE996-8E3B-41B4-B9D1-8D6D2D2BC1F8}"/>
                </a:ext>
              </a:extLst>
            </p:cNvPr>
            <p:cNvSpPr/>
            <p:nvPr/>
          </p:nvSpPr>
          <p:spPr>
            <a:xfrm>
              <a:off x="2195736" y="980728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50E55601-10FC-480D-B38B-18EBE64FE1B4}"/>
                </a:ext>
              </a:extLst>
            </p:cNvPr>
            <p:cNvGrpSpPr/>
            <p:nvPr/>
          </p:nvGrpSpPr>
          <p:grpSpPr>
            <a:xfrm>
              <a:off x="3131840" y="980728"/>
              <a:ext cx="152725" cy="216024"/>
              <a:chOff x="3131840" y="980728"/>
              <a:chExt cx="152725" cy="216024"/>
            </a:xfrm>
          </p:grpSpPr>
          <p:sp>
            <p:nvSpPr>
              <p:cNvPr id="41" name="순서도: 병합 40">
                <a:extLst>
                  <a:ext uri="{FF2B5EF4-FFF2-40B4-BE49-F238E27FC236}">
                    <a16:creationId xmlns:a16="http://schemas.microsoft.com/office/drawing/2014/main" xmlns="" id="{6793B715-3DF8-4FA2-A47A-5577DA1AC93E}"/>
                  </a:ext>
                </a:extLst>
              </p:cNvPr>
              <p:cNvSpPr/>
              <p:nvPr/>
            </p:nvSpPr>
            <p:spPr>
              <a:xfrm>
                <a:off x="3140549" y="1035318"/>
                <a:ext cx="144016" cy="144016"/>
              </a:xfrm>
              <a:prstGeom prst="flowChartMerg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0F408D37-C2F8-458D-A494-873C1B09FA97}"/>
                  </a:ext>
                </a:extLst>
              </p:cNvPr>
              <p:cNvCxnSpPr/>
              <p:nvPr/>
            </p:nvCxnSpPr>
            <p:spPr>
              <a:xfrm>
                <a:off x="3131840" y="980728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3E6AB1A-801A-418F-9F16-9C805D1BE12E}"/>
              </a:ext>
            </a:extLst>
          </p:cNvPr>
          <p:cNvSpPr txBox="1"/>
          <p:nvPr/>
        </p:nvSpPr>
        <p:spPr>
          <a:xfrm>
            <a:off x="5706709" y="1279793"/>
            <a:ext cx="88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기간설정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1327FF0-5DB0-4D39-B4D9-FA91342C590F}"/>
              </a:ext>
            </a:extLst>
          </p:cNvPr>
          <p:cNvSpPr txBox="1"/>
          <p:nvPr/>
        </p:nvSpPr>
        <p:spPr>
          <a:xfrm>
            <a:off x="2051720" y="118746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2017-7-1   ~  2017 – 7 - 6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09ECD16-5EAB-44A7-965D-FD8104038CF2}"/>
              </a:ext>
            </a:extLst>
          </p:cNvPr>
          <p:cNvSpPr txBox="1"/>
          <p:nvPr/>
        </p:nvSpPr>
        <p:spPr>
          <a:xfrm>
            <a:off x="1368152" y="460416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</a:t>
            </a:r>
            <a:r>
              <a:rPr lang="ko-KR" altLang="en-US" sz="1100" dirty="0"/>
              <a:t>월 목표액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3A2FCB87-0D84-44BD-811B-153C3095638F}"/>
              </a:ext>
            </a:extLst>
          </p:cNvPr>
          <p:cNvSpPr/>
          <p:nvPr/>
        </p:nvSpPr>
        <p:spPr>
          <a:xfrm>
            <a:off x="2195736" y="476672"/>
            <a:ext cx="936104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E736448-6FB7-47AE-B77D-7D19C8EF1107}"/>
              </a:ext>
            </a:extLst>
          </p:cNvPr>
          <p:cNvSpPr txBox="1"/>
          <p:nvPr/>
        </p:nvSpPr>
        <p:spPr>
          <a:xfrm>
            <a:off x="1350225" y="719989"/>
            <a:ext cx="1481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</a:t>
            </a:r>
            <a:r>
              <a:rPr lang="ko-KR" altLang="en-US" sz="1100" dirty="0"/>
              <a:t>월 목표액 </a:t>
            </a:r>
            <a:r>
              <a:rPr lang="ko-KR" altLang="en-US" sz="1100" dirty="0" err="1"/>
              <a:t>달성률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3186273-8FE2-4BA3-8AD2-B5999ED7B7E4}"/>
              </a:ext>
            </a:extLst>
          </p:cNvPr>
          <p:cNvSpPr txBox="1"/>
          <p:nvPr/>
        </p:nvSpPr>
        <p:spPr>
          <a:xfrm>
            <a:off x="2197637" y="639714"/>
            <a:ext cx="172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64%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0382F93-FE1C-451F-ABE0-A391866E16A7}"/>
              </a:ext>
            </a:extLst>
          </p:cNvPr>
          <p:cNvSpPr txBox="1"/>
          <p:nvPr/>
        </p:nvSpPr>
        <p:spPr>
          <a:xfrm>
            <a:off x="3456384" y="476672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2017</a:t>
            </a:r>
            <a:r>
              <a:rPr lang="ko-KR" altLang="en-US" sz="1100" dirty="0"/>
              <a:t>년 목표액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F233A4D8-2C40-4202-B1EC-EFFB2228044F}"/>
              </a:ext>
            </a:extLst>
          </p:cNvPr>
          <p:cNvSpPr/>
          <p:nvPr/>
        </p:nvSpPr>
        <p:spPr>
          <a:xfrm>
            <a:off x="4572000" y="492928"/>
            <a:ext cx="936104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3BC0AC0-4983-4872-9242-19D0DC9CB3B8}"/>
              </a:ext>
            </a:extLst>
          </p:cNvPr>
          <p:cNvSpPr txBox="1"/>
          <p:nvPr/>
        </p:nvSpPr>
        <p:spPr>
          <a:xfrm>
            <a:off x="3435079" y="775814"/>
            <a:ext cx="2055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2017</a:t>
            </a:r>
            <a:r>
              <a:rPr lang="ko-KR" altLang="en-US" sz="1100" dirty="0"/>
              <a:t>년 목표액 </a:t>
            </a:r>
            <a:r>
              <a:rPr lang="ko-KR" altLang="en-US" sz="1100" dirty="0" err="1"/>
              <a:t>달성률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214EC34-00B6-4B80-AD18-BE310F7CA135}"/>
              </a:ext>
            </a:extLst>
          </p:cNvPr>
          <p:cNvSpPr txBox="1"/>
          <p:nvPr/>
        </p:nvSpPr>
        <p:spPr>
          <a:xfrm>
            <a:off x="4499992" y="683404"/>
            <a:ext cx="172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21%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9A92E67-E431-43AC-B9BE-2A7F6D6A9304}"/>
              </a:ext>
            </a:extLst>
          </p:cNvPr>
          <p:cNvSpPr txBox="1"/>
          <p:nvPr/>
        </p:nvSpPr>
        <p:spPr>
          <a:xfrm>
            <a:off x="1403648" y="6727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&lt;&lt;       &lt;      2017-7   &gt;       &gt;&gt;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200919D-8295-4900-9594-48A651FAEAEB}"/>
              </a:ext>
            </a:extLst>
          </p:cNvPr>
          <p:cNvSpPr/>
          <p:nvPr/>
        </p:nvSpPr>
        <p:spPr>
          <a:xfrm>
            <a:off x="1235969" y="43843"/>
            <a:ext cx="5133735" cy="1205172"/>
          </a:xfrm>
          <a:prstGeom prst="rect">
            <a:avLst/>
          </a:prstGeom>
          <a:solidFill>
            <a:srgbClr val="FF0000">
              <a:alpha val="1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3" name="모서리가 둥근 직사각형 5">
            <a:extLst>
              <a:ext uri="{FF2B5EF4-FFF2-40B4-BE49-F238E27FC236}">
                <a16:creationId xmlns:a16="http://schemas.microsoft.com/office/drawing/2014/main" xmlns="" id="{572B983C-A166-40C4-9DB3-85E1925A49A4}"/>
              </a:ext>
            </a:extLst>
          </p:cNvPr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79CB48A8-47F5-4179-99C5-D465EE729F4D}"/>
              </a:ext>
            </a:extLst>
          </p:cNvPr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2F1EAAD6-034D-427A-BF0C-04497D9DCE09}"/>
              </a:ext>
            </a:extLst>
          </p:cNvPr>
          <p:cNvCxnSpPr/>
          <p:nvPr/>
        </p:nvCxnSpPr>
        <p:spPr>
          <a:xfrm>
            <a:off x="866249" y="5496543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4BE650B4-F1F4-4CD6-B218-D5D1E72AA054}"/>
              </a:ext>
            </a:extLst>
          </p:cNvPr>
          <p:cNvGrpSpPr/>
          <p:nvPr/>
        </p:nvGrpSpPr>
        <p:grpSpPr>
          <a:xfrm>
            <a:off x="-69990" y="-27384"/>
            <a:ext cx="1368152" cy="7155805"/>
            <a:chOff x="-387206" y="-273902"/>
            <a:chExt cx="1368152" cy="715580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EBD2AE3-5F49-4B02-A800-BB85CAC18EE6}"/>
                </a:ext>
              </a:extLst>
            </p:cNvPr>
            <p:cNvSpPr txBox="1"/>
            <p:nvPr/>
          </p:nvSpPr>
          <p:spPr>
            <a:xfrm>
              <a:off x="-387206" y="-273902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58" name="모서리가 둥근 직사각형 6">
              <a:extLst>
                <a:ext uri="{FF2B5EF4-FFF2-40B4-BE49-F238E27FC236}">
                  <a16:creationId xmlns:a16="http://schemas.microsoft.com/office/drawing/2014/main" xmlns="" id="{69C772C2-62F3-4755-B86F-BBBD533A1186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7">
              <a:extLst>
                <a:ext uri="{FF2B5EF4-FFF2-40B4-BE49-F238E27FC236}">
                  <a16:creationId xmlns:a16="http://schemas.microsoft.com/office/drawing/2014/main" xmlns="" id="{AB5A34EB-485B-49C6-B7DC-5A7E6EE42C05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8">
              <a:extLst>
                <a:ext uri="{FF2B5EF4-FFF2-40B4-BE49-F238E27FC236}">
                  <a16:creationId xmlns:a16="http://schemas.microsoft.com/office/drawing/2014/main" xmlns="" id="{B3C8099D-3BBE-4A72-B951-6CAECE2CF5EE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9">
              <a:extLst>
                <a:ext uri="{FF2B5EF4-FFF2-40B4-BE49-F238E27FC236}">
                  <a16:creationId xmlns:a16="http://schemas.microsoft.com/office/drawing/2014/main" xmlns="" id="{84C2DCA7-1EEE-4B10-AFFF-5D8CD5A89D0E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983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452320" y="0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52320" y="332656"/>
            <a:ext cx="169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1.</a:t>
            </a:r>
            <a:r>
              <a:rPr lang="ko-KR" altLang="en-US" sz="1050" dirty="0"/>
              <a:t>마스터 권한만 </a:t>
            </a:r>
            <a:r>
              <a:rPr lang="ko-KR" altLang="en-US" sz="1050" dirty="0" err="1"/>
              <a:t>볼수</a:t>
            </a:r>
            <a:r>
              <a:rPr lang="ko-KR" altLang="en-US" sz="1050" dirty="0"/>
              <a:t>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765733"/>
              </p:ext>
            </p:extLst>
          </p:nvPr>
        </p:nvGraphicFramePr>
        <p:xfrm>
          <a:off x="1619672" y="2060848"/>
          <a:ext cx="5496271" cy="807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59767">
                  <a:extLst>
                    <a:ext uri="{9D8B030D-6E8A-4147-A177-3AD203B41FA5}">
                      <a16:colId xmlns:a16="http://schemas.microsoft.com/office/drawing/2014/main" xmlns="" val="87707260"/>
                    </a:ext>
                  </a:extLst>
                </a:gridCol>
              </a:tblGrid>
              <a:tr h="269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고객명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디자이너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웨딩플래너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판매금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커미션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9912" y="299695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합계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8FD783A9-3E19-4FC7-BEC6-420548AA373B}"/>
              </a:ext>
            </a:extLst>
          </p:cNvPr>
          <p:cNvGrpSpPr/>
          <p:nvPr/>
        </p:nvGrpSpPr>
        <p:grpSpPr>
          <a:xfrm>
            <a:off x="6084168" y="836712"/>
            <a:ext cx="1152128" cy="216024"/>
            <a:chOff x="2195736" y="980728"/>
            <a:chExt cx="1152128" cy="2160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984EE996-8E3B-41B4-B9D1-8D6D2D2BC1F8}"/>
                </a:ext>
              </a:extLst>
            </p:cNvPr>
            <p:cNvSpPr/>
            <p:nvPr/>
          </p:nvSpPr>
          <p:spPr>
            <a:xfrm>
              <a:off x="2195736" y="980728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50E55601-10FC-480D-B38B-18EBE64FE1B4}"/>
                </a:ext>
              </a:extLst>
            </p:cNvPr>
            <p:cNvGrpSpPr/>
            <p:nvPr/>
          </p:nvGrpSpPr>
          <p:grpSpPr>
            <a:xfrm>
              <a:off x="3131840" y="980728"/>
              <a:ext cx="152725" cy="216024"/>
              <a:chOff x="3131840" y="980728"/>
              <a:chExt cx="152725" cy="216024"/>
            </a:xfrm>
          </p:grpSpPr>
          <p:sp>
            <p:nvSpPr>
              <p:cNvPr id="41" name="순서도: 병합 40">
                <a:extLst>
                  <a:ext uri="{FF2B5EF4-FFF2-40B4-BE49-F238E27FC236}">
                    <a16:creationId xmlns:a16="http://schemas.microsoft.com/office/drawing/2014/main" xmlns="" id="{6793B715-3DF8-4FA2-A47A-5577DA1AC93E}"/>
                  </a:ext>
                </a:extLst>
              </p:cNvPr>
              <p:cNvSpPr/>
              <p:nvPr/>
            </p:nvSpPr>
            <p:spPr>
              <a:xfrm>
                <a:off x="3140549" y="1035318"/>
                <a:ext cx="144016" cy="144016"/>
              </a:xfrm>
              <a:prstGeom prst="flowChartMerg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0F408D37-C2F8-458D-A494-873C1B09FA97}"/>
                  </a:ext>
                </a:extLst>
              </p:cNvPr>
              <p:cNvCxnSpPr/>
              <p:nvPr/>
            </p:nvCxnSpPr>
            <p:spPr>
              <a:xfrm>
                <a:off x="3131840" y="980728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3E6AB1A-801A-418F-9F16-9C805D1BE12E}"/>
              </a:ext>
            </a:extLst>
          </p:cNvPr>
          <p:cNvSpPr txBox="1"/>
          <p:nvPr/>
        </p:nvSpPr>
        <p:spPr>
          <a:xfrm>
            <a:off x="6210765" y="775737"/>
            <a:ext cx="88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기간설정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1327FF0-5DB0-4D39-B4D9-FA91342C590F}"/>
              </a:ext>
            </a:extLst>
          </p:cNvPr>
          <p:cNvSpPr txBox="1"/>
          <p:nvPr/>
        </p:nvSpPr>
        <p:spPr>
          <a:xfrm>
            <a:off x="2699792" y="76470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2017-7-1   ~  2017 – 7 - 6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58AADBAA-469D-4F64-B514-02B2E64E9A83}"/>
              </a:ext>
            </a:extLst>
          </p:cNvPr>
          <p:cNvGrpSpPr/>
          <p:nvPr/>
        </p:nvGrpSpPr>
        <p:grpSpPr>
          <a:xfrm>
            <a:off x="1763688" y="825679"/>
            <a:ext cx="1152128" cy="216024"/>
            <a:chOff x="2195736" y="980728"/>
            <a:chExt cx="1152128" cy="21602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1318B11A-1991-47DB-8879-E5AB667671F3}"/>
                </a:ext>
              </a:extLst>
            </p:cNvPr>
            <p:cNvSpPr/>
            <p:nvPr/>
          </p:nvSpPr>
          <p:spPr>
            <a:xfrm>
              <a:off x="2195736" y="980728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355E4CFA-1C7B-436E-A8AB-BD843FEB45A9}"/>
                </a:ext>
              </a:extLst>
            </p:cNvPr>
            <p:cNvGrpSpPr/>
            <p:nvPr/>
          </p:nvGrpSpPr>
          <p:grpSpPr>
            <a:xfrm>
              <a:off x="3131840" y="980728"/>
              <a:ext cx="152725" cy="216024"/>
              <a:chOff x="3131840" y="980728"/>
              <a:chExt cx="152725" cy="216024"/>
            </a:xfrm>
          </p:grpSpPr>
          <p:sp>
            <p:nvSpPr>
              <p:cNvPr id="46" name="순서도: 병합 45">
                <a:extLst>
                  <a:ext uri="{FF2B5EF4-FFF2-40B4-BE49-F238E27FC236}">
                    <a16:creationId xmlns:a16="http://schemas.microsoft.com/office/drawing/2014/main" xmlns="" id="{14F02C3A-705B-4527-ACC0-617D3BF3596B}"/>
                  </a:ext>
                </a:extLst>
              </p:cNvPr>
              <p:cNvSpPr/>
              <p:nvPr/>
            </p:nvSpPr>
            <p:spPr>
              <a:xfrm>
                <a:off x="3140549" y="1035318"/>
                <a:ext cx="144016" cy="144016"/>
              </a:xfrm>
              <a:prstGeom prst="flowChartMerg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9433E92B-6389-40BE-BFEB-EA5699AEAF3E}"/>
                  </a:ext>
                </a:extLst>
              </p:cNvPr>
              <p:cNvCxnSpPr/>
              <p:nvPr/>
            </p:nvCxnSpPr>
            <p:spPr>
              <a:xfrm>
                <a:off x="3131840" y="980728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EC98B9C-7414-4FE6-B83A-03A556879CF2}"/>
              </a:ext>
            </a:extLst>
          </p:cNvPr>
          <p:cNvSpPr txBox="1"/>
          <p:nvPr/>
        </p:nvSpPr>
        <p:spPr>
          <a:xfrm>
            <a:off x="1890285" y="764704"/>
            <a:ext cx="88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  체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1A073710-D01D-45D1-ACF4-C67160D6E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50726"/>
              </p:ext>
            </p:extLst>
          </p:nvPr>
        </p:nvGraphicFramePr>
        <p:xfrm>
          <a:off x="2915816" y="3402190"/>
          <a:ext cx="2376264" cy="602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1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판매금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커미션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143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89ACC83A-AD7D-42AD-B2BD-A820CCA96E94}"/>
              </a:ext>
            </a:extLst>
          </p:cNvPr>
          <p:cNvSpPr/>
          <p:nvPr/>
        </p:nvSpPr>
        <p:spPr>
          <a:xfrm>
            <a:off x="6342055" y="395579"/>
            <a:ext cx="732808" cy="275892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1668F8F-D301-4F5A-9FE2-FE5F90BAE137}"/>
              </a:ext>
            </a:extLst>
          </p:cNvPr>
          <p:cNvSpPr txBox="1"/>
          <p:nvPr/>
        </p:nvSpPr>
        <p:spPr>
          <a:xfrm>
            <a:off x="6372200" y="39778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엑셀</a:t>
            </a:r>
            <a:endParaRPr lang="ko-KR" altLang="en-US" dirty="0"/>
          </a:p>
        </p:txBody>
      </p:sp>
      <p:sp>
        <p:nvSpPr>
          <p:cNvPr id="52" name="모서리가 둥근 직사각형 5">
            <a:extLst>
              <a:ext uri="{FF2B5EF4-FFF2-40B4-BE49-F238E27FC236}">
                <a16:creationId xmlns:a16="http://schemas.microsoft.com/office/drawing/2014/main" xmlns="" id="{19945966-EAA3-4754-B1A5-E37449D8C780}"/>
              </a:ext>
            </a:extLst>
          </p:cNvPr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0027BB21-0D36-4D6D-920A-66D5ABCD7D4E}"/>
              </a:ext>
            </a:extLst>
          </p:cNvPr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225FE6E9-4857-4CBD-A25F-9DBDEB4A2972}"/>
              </a:ext>
            </a:extLst>
          </p:cNvPr>
          <p:cNvCxnSpPr/>
          <p:nvPr/>
        </p:nvCxnSpPr>
        <p:spPr>
          <a:xfrm>
            <a:off x="1010130" y="5877272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E1096C7-D14A-44A8-843C-5DEADD8755B7}"/>
              </a:ext>
            </a:extLst>
          </p:cNvPr>
          <p:cNvGrpSpPr/>
          <p:nvPr/>
        </p:nvGrpSpPr>
        <p:grpSpPr>
          <a:xfrm>
            <a:off x="-69990" y="-27384"/>
            <a:ext cx="1368152" cy="7155805"/>
            <a:chOff x="-387206" y="-273902"/>
            <a:chExt cx="1368152" cy="715580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1B33A35F-8A66-429B-B590-4B93CB567997}"/>
                </a:ext>
              </a:extLst>
            </p:cNvPr>
            <p:cNvSpPr txBox="1"/>
            <p:nvPr/>
          </p:nvSpPr>
          <p:spPr>
            <a:xfrm>
              <a:off x="-387206" y="-273902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57" name="모서리가 둥근 직사각형 6">
              <a:extLst>
                <a:ext uri="{FF2B5EF4-FFF2-40B4-BE49-F238E27FC236}">
                  <a16:creationId xmlns:a16="http://schemas.microsoft.com/office/drawing/2014/main" xmlns="" id="{62F2554F-27C4-4A93-879F-B1DF2C600B45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7">
              <a:extLst>
                <a:ext uri="{FF2B5EF4-FFF2-40B4-BE49-F238E27FC236}">
                  <a16:creationId xmlns:a16="http://schemas.microsoft.com/office/drawing/2014/main" xmlns="" id="{9BEE1EEC-EB5A-43D2-9817-C19DF9C58D39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8">
              <a:extLst>
                <a:ext uri="{FF2B5EF4-FFF2-40B4-BE49-F238E27FC236}">
                  <a16:creationId xmlns:a16="http://schemas.microsoft.com/office/drawing/2014/main" xmlns="" id="{80154D77-0985-4BF9-94D3-285064A56DF6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9">
              <a:extLst>
                <a:ext uri="{FF2B5EF4-FFF2-40B4-BE49-F238E27FC236}">
                  <a16:creationId xmlns:a16="http://schemas.microsoft.com/office/drawing/2014/main" xmlns="" id="{49D09D91-F4DC-4925-9156-2B9B6FB6F44B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015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/>
          <p:nvPr/>
        </p:nvCxnSpPr>
        <p:spPr>
          <a:xfrm>
            <a:off x="611560" y="188640"/>
            <a:ext cx="79208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03648" y="47667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&lt;&lt;       &lt;      2017-7-1    &gt;       &gt;&gt;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259632" y="1412776"/>
          <a:ext cx="5760640" cy="982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84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915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52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공지일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2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2017/6/3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마스터권한만 등록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8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 2017/6/18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한번</a:t>
                      </a:r>
                      <a:r>
                        <a:rPr lang="ko-KR" altLang="en-US" sz="1000" baseline="0" dirty="0"/>
                        <a:t> 등록하면 지울 때 까지 매일매일 계속 공지 </a:t>
                      </a:r>
                      <a:r>
                        <a:rPr lang="ko-KR" altLang="en-US" sz="1000" baseline="0" dirty="0" err="1"/>
                        <a:t>되있음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03648" y="1772816"/>
            <a:ext cx="72008" cy="72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03648" y="2132856"/>
            <a:ext cx="72008" cy="72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156176" y="2420888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등록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16216" y="24208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삭제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228184" y="2464433"/>
            <a:ext cx="288032" cy="144016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88224" y="2475478"/>
            <a:ext cx="288032" cy="144016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80112" y="26064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한국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6176" y="2716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中國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71874" y="306529"/>
            <a:ext cx="360040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219475" y="315238"/>
            <a:ext cx="360040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203848" y="9807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 지 사 항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47864" y="29249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당 일 픽 업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99909"/>
              </p:ext>
            </p:extLst>
          </p:nvPr>
        </p:nvGraphicFramePr>
        <p:xfrm>
          <a:off x="1662876" y="3645024"/>
          <a:ext cx="4781332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5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5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953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디자이너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업체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W0000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000-000-0000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웨이신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02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02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37" name="직선 연결선 36"/>
          <p:cNvCxnSpPr/>
          <p:nvPr/>
        </p:nvCxnSpPr>
        <p:spPr>
          <a:xfrm>
            <a:off x="7452320" y="0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52320" y="1099646"/>
            <a:ext cx="1691680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1.</a:t>
            </a:r>
            <a:r>
              <a:rPr lang="ko-KR" altLang="en-US" sz="1050" dirty="0"/>
              <a:t>로그인 하면 제일 처음 페이지가 메인 페이지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2.</a:t>
            </a:r>
            <a:r>
              <a:rPr lang="ko-KR" altLang="en-US" sz="1050" dirty="0"/>
              <a:t>한국 버튼을 클릭하면 한국어로 보여짐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3.</a:t>
            </a:r>
            <a:r>
              <a:rPr lang="ko-KR" altLang="en-US" sz="1050" dirty="0"/>
              <a:t>중국버튼을 클릭하면 중국어로만 보여짐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4.</a:t>
            </a:r>
            <a:r>
              <a:rPr lang="ko-KR" altLang="en-US" sz="1050" dirty="0"/>
              <a:t>공지사항 등록 및 삭제는 마스터 권한만 가능</a:t>
            </a:r>
            <a:endParaRPr lang="en-US" altLang="ko-KR" sz="1050" dirty="0"/>
          </a:p>
          <a:p>
            <a:r>
              <a:rPr lang="ko-KR" altLang="en-US" sz="1050" dirty="0"/>
              <a:t>다른 아이디로 로그인 했을 시 사용권한 없음 경고 뜨던가 아예 버튼 자체가 안보이게 제작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6. </a:t>
            </a:r>
            <a:r>
              <a:rPr lang="ko-KR" altLang="en-US" sz="1050" dirty="0"/>
              <a:t>당일 픽업의 손님 이름이나 전화번호를 </a:t>
            </a:r>
            <a:r>
              <a:rPr lang="ko-KR" altLang="en-US" sz="1050" dirty="0" err="1"/>
              <a:t>클릭시</a:t>
            </a:r>
            <a:r>
              <a:rPr lang="ko-KR" altLang="en-US" sz="1050" dirty="0"/>
              <a:t> 상세 페이지가 </a:t>
            </a:r>
            <a:r>
              <a:rPr lang="ko-KR" altLang="en-US" sz="1050" dirty="0" err="1"/>
              <a:t>나타날수</a:t>
            </a:r>
            <a:r>
              <a:rPr lang="ko-KR" altLang="en-US" sz="1050" dirty="0"/>
              <a:t> 있도록 제작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9" name="모서리가 둥근 직사각형 5">
            <a:extLst>
              <a:ext uri="{FF2B5EF4-FFF2-40B4-BE49-F238E27FC236}">
                <a16:creationId xmlns:a16="http://schemas.microsoft.com/office/drawing/2014/main" xmlns="" id="{B32D3DF4-DA69-4F18-8599-C7D59F92146C}"/>
              </a:ext>
            </a:extLst>
          </p:cNvPr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27A317B-A880-4E2C-8E05-8F7758243EB4}"/>
              </a:ext>
            </a:extLst>
          </p:cNvPr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8D489CA0-D5F9-461A-8BB1-0ECD903F12B4}"/>
              </a:ext>
            </a:extLst>
          </p:cNvPr>
          <p:cNvGrpSpPr/>
          <p:nvPr/>
        </p:nvGrpSpPr>
        <p:grpSpPr>
          <a:xfrm>
            <a:off x="-69990" y="-27384"/>
            <a:ext cx="1368152" cy="7155805"/>
            <a:chOff x="-387206" y="-273902"/>
            <a:chExt cx="1368152" cy="715580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77B97E81-9872-454F-AA1D-E9E480C76DC8}"/>
                </a:ext>
              </a:extLst>
            </p:cNvPr>
            <p:cNvSpPr txBox="1"/>
            <p:nvPr/>
          </p:nvSpPr>
          <p:spPr>
            <a:xfrm>
              <a:off x="-387206" y="-273902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40" name="모서리가 둥근 직사각형 6">
              <a:extLst>
                <a:ext uri="{FF2B5EF4-FFF2-40B4-BE49-F238E27FC236}">
                  <a16:creationId xmlns:a16="http://schemas.microsoft.com/office/drawing/2014/main" xmlns="" id="{FC7B7D5B-5476-463A-BCCF-E4809794FFA5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7">
              <a:extLst>
                <a:ext uri="{FF2B5EF4-FFF2-40B4-BE49-F238E27FC236}">
                  <a16:creationId xmlns:a16="http://schemas.microsoft.com/office/drawing/2014/main" xmlns="" id="{99B367A3-9EA5-449D-8320-AB35C73695FC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8">
              <a:extLst>
                <a:ext uri="{FF2B5EF4-FFF2-40B4-BE49-F238E27FC236}">
                  <a16:creationId xmlns:a16="http://schemas.microsoft.com/office/drawing/2014/main" xmlns="" id="{E70AF865-CF12-42A7-ADF6-5C5FF211F029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9">
              <a:extLst>
                <a:ext uri="{FF2B5EF4-FFF2-40B4-BE49-F238E27FC236}">
                  <a16:creationId xmlns:a16="http://schemas.microsoft.com/office/drawing/2014/main" xmlns="" id="{F39D9151-42CC-4E4D-BEB9-577D0AC89120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596336" y="26127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CCA1147B-1C28-4859-A84F-FAEF05054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87544"/>
              </p:ext>
            </p:extLst>
          </p:nvPr>
        </p:nvGraphicFramePr>
        <p:xfrm>
          <a:off x="2213182" y="1233133"/>
          <a:ext cx="425962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56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97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811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업체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마케팅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ㅇㄹㄴㅇㄹㄴㄹㅇㄴㄹ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ED179C6-33E1-41D4-8913-237C98C3424A}"/>
              </a:ext>
            </a:extLst>
          </p:cNvPr>
          <p:cNvSpPr txBox="1"/>
          <p:nvPr/>
        </p:nvSpPr>
        <p:spPr>
          <a:xfrm>
            <a:off x="6095331" y="760898"/>
            <a:ext cx="10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업무등록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847985-015B-4997-BF18-1B506D59086C}"/>
              </a:ext>
            </a:extLst>
          </p:cNvPr>
          <p:cNvSpPr/>
          <p:nvPr/>
        </p:nvSpPr>
        <p:spPr>
          <a:xfrm>
            <a:off x="6071440" y="776844"/>
            <a:ext cx="732808" cy="275892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1EA81F9A-6B79-4AE1-A925-6B009CA7C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87300"/>
              </p:ext>
            </p:extLst>
          </p:nvPr>
        </p:nvGraphicFramePr>
        <p:xfrm>
          <a:off x="2868516" y="2462611"/>
          <a:ext cx="4525757" cy="7124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9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54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496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3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업체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주관식으로 </a:t>
                      </a:r>
                      <a:r>
                        <a:rPr lang="ko-KR" altLang="en-US" sz="1100" dirty="0" err="1"/>
                        <a:t>적을수</a:t>
                      </a:r>
                      <a:r>
                        <a:rPr lang="ko-KR" altLang="en-US" sz="1100" dirty="0"/>
                        <a:t> 있게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9" name="그룹 91">
            <a:extLst>
              <a:ext uri="{FF2B5EF4-FFF2-40B4-BE49-F238E27FC236}">
                <a16:creationId xmlns:a16="http://schemas.microsoft.com/office/drawing/2014/main" xmlns="" id="{179A4C87-6401-44C3-9F82-C6F201570AC3}"/>
              </a:ext>
            </a:extLst>
          </p:cNvPr>
          <p:cNvGrpSpPr/>
          <p:nvPr/>
        </p:nvGrpSpPr>
        <p:grpSpPr>
          <a:xfrm>
            <a:off x="2901300" y="2985170"/>
            <a:ext cx="464653" cy="126177"/>
            <a:chOff x="4900622" y="1250450"/>
            <a:chExt cx="965961" cy="23678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BD46F1C4-F8FF-4D26-B3D9-306432C2190A}"/>
                </a:ext>
              </a:extLst>
            </p:cNvPr>
            <p:cNvSpPr/>
            <p:nvPr/>
          </p:nvSpPr>
          <p:spPr>
            <a:xfrm>
              <a:off x="4900622" y="1250450"/>
              <a:ext cx="965961" cy="197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병합 20">
              <a:extLst>
                <a:ext uri="{FF2B5EF4-FFF2-40B4-BE49-F238E27FC236}">
                  <a16:creationId xmlns:a16="http://schemas.microsoft.com/office/drawing/2014/main" xmlns="" id="{866778D1-5C8E-42A9-AE91-C1185EB2AFFD}"/>
                </a:ext>
              </a:extLst>
            </p:cNvPr>
            <p:cNvSpPr/>
            <p:nvPr/>
          </p:nvSpPr>
          <p:spPr>
            <a:xfrm>
              <a:off x="5661708" y="1289525"/>
              <a:ext cx="193192" cy="197714"/>
            </a:xfrm>
            <a:prstGeom prst="flowChartMer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BEE99FC7-A267-4A28-A93F-727A183763C0}"/>
                </a:ext>
              </a:extLst>
            </p:cNvPr>
            <p:cNvCxnSpPr/>
            <p:nvPr/>
          </p:nvCxnSpPr>
          <p:spPr>
            <a:xfrm>
              <a:off x="5623526" y="1250450"/>
              <a:ext cx="0" cy="197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B3E079F7-8037-4874-B758-6A2444F4604F}"/>
              </a:ext>
            </a:extLst>
          </p:cNvPr>
          <p:cNvCxnSpPr>
            <a:cxnSpLocks/>
          </p:cNvCxnSpPr>
          <p:nvPr/>
        </p:nvCxnSpPr>
        <p:spPr>
          <a:xfrm>
            <a:off x="6460231" y="939898"/>
            <a:ext cx="0" cy="149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67A9D4-C627-4684-A49D-51CE27064A96}"/>
              </a:ext>
            </a:extLst>
          </p:cNvPr>
          <p:cNvSpPr txBox="1"/>
          <p:nvPr/>
        </p:nvSpPr>
        <p:spPr>
          <a:xfrm>
            <a:off x="7596336" y="395825"/>
            <a:ext cx="14401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</a:t>
            </a:r>
            <a:r>
              <a:rPr lang="ko-KR" altLang="en-US" sz="1100" dirty="0"/>
              <a:t>작성자에는 직원들 이름이 </a:t>
            </a:r>
            <a:r>
              <a:rPr lang="ko-KR" altLang="en-US" sz="1100" dirty="0" err="1"/>
              <a:t>들어감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업무는 상담</a:t>
            </a:r>
            <a:r>
              <a:rPr lang="en-US" altLang="ko-KR" sz="1100" dirty="0"/>
              <a:t>/</a:t>
            </a:r>
            <a:r>
              <a:rPr lang="ko-KR" altLang="en-US" sz="1100" dirty="0"/>
              <a:t>마케팅</a:t>
            </a:r>
            <a:r>
              <a:rPr lang="en-US" altLang="ko-KR" sz="1100" dirty="0"/>
              <a:t>/</a:t>
            </a:r>
            <a:r>
              <a:rPr lang="ko-KR" altLang="en-US" sz="1100" dirty="0"/>
              <a:t>합작</a:t>
            </a:r>
            <a:r>
              <a:rPr lang="en-US" altLang="ko-KR" sz="1100" dirty="0"/>
              <a:t>/</a:t>
            </a:r>
            <a:r>
              <a:rPr lang="ko-KR" altLang="en-US" sz="1100" dirty="0"/>
              <a:t>출장</a:t>
            </a:r>
            <a:r>
              <a:rPr lang="en-US" altLang="ko-KR" sz="1100" dirty="0"/>
              <a:t>/</a:t>
            </a:r>
            <a:r>
              <a:rPr lang="ko-KR" altLang="en-US" sz="1100" dirty="0"/>
              <a:t>가망 이 </a:t>
            </a:r>
            <a:r>
              <a:rPr lang="ko-KR" altLang="en-US" sz="1100" dirty="0" err="1"/>
              <a:t>들어감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가망고객 추가 </a:t>
            </a:r>
            <a:r>
              <a:rPr lang="ko-KR" altLang="en-US" sz="1100" dirty="0" err="1"/>
              <a:t>했을시</a:t>
            </a:r>
            <a:r>
              <a:rPr lang="ko-KR" altLang="en-US" sz="1100" dirty="0"/>
              <a:t> 자동으로 일일일지에 추가 되도록</a:t>
            </a:r>
            <a:r>
              <a:rPr lang="en-US" altLang="ko-KR" sz="1100" dirty="0"/>
              <a:t>(</a:t>
            </a:r>
            <a:r>
              <a:rPr lang="ko-KR" altLang="en-US" sz="1100" dirty="0"/>
              <a:t>작성자는 담당디자이너 업무는 가망으로 뜨고  </a:t>
            </a:r>
            <a:r>
              <a:rPr lang="ko-KR" altLang="en-US" sz="1100" dirty="0" smtClean="0"/>
              <a:t>업체도 </a:t>
            </a:r>
            <a:r>
              <a:rPr lang="ko-KR" altLang="en-US" sz="1100" dirty="0"/>
              <a:t>그대로 받아오게</a:t>
            </a:r>
            <a:r>
              <a:rPr lang="en-US" altLang="ko-KR" sz="1100" dirty="0"/>
              <a:t>.</a:t>
            </a:r>
            <a:r>
              <a:rPr lang="ko-KR" altLang="en-US" sz="1100" dirty="0"/>
              <a:t>가망등록추가에 있는 상담내용이 그대로 반영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/>
              <a:t>4. </a:t>
            </a:r>
            <a:r>
              <a:rPr lang="ko-KR" altLang="en-US" sz="1100" dirty="0" smtClean="0"/>
              <a:t>업체에는 </a:t>
            </a:r>
            <a:r>
              <a:rPr lang="ko-KR" altLang="en-US" sz="1100" dirty="0"/>
              <a:t>관리자페이지에서 등록한 업체들이 나옴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5. </a:t>
            </a:r>
            <a:r>
              <a:rPr lang="ko-KR" altLang="en-US" sz="1100" dirty="0"/>
              <a:t>기간을 설정하면 작성자와 </a:t>
            </a:r>
            <a:r>
              <a:rPr lang="ko-KR" altLang="en-US" sz="1100" dirty="0" smtClean="0"/>
              <a:t>업체별 </a:t>
            </a:r>
            <a:r>
              <a:rPr lang="ko-KR" altLang="en-US" sz="1100" dirty="0"/>
              <a:t>상담 인원수가 </a:t>
            </a:r>
            <a:r>
              <a:rPr lang="ko-KR" altLang="en-US" sz="1100" dirty="0" err="1"/>
              <a:t>계산되서</a:t>
            </a:r>
            <a:r>
              <a:rPr lang="ko-KR" altLang="en-US" sz="1100" dirty="0"/>
              <a:t> 나오게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6.</a:t>
            </a:r>
            <a:r>
              <a:rPr lang="ko-KR" altLang="en-US" sz="1100" dirty="0" err="1"/>
              <a:t>엑셀누르면</a:t>
            </a:r>
            <a:r>
              <a:rPr lang="ko-KR" altLang="en-US" sz="1100" dirty="0"/>
              <a:t> 엑셀로 보여지게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25B3813-8594-4EBC-9603-EDAEF9C91AC0}"/>
              </a:ext>
            </a:extLst>
          </p:cNvPr>
          <p:cNvSpPr txBox="1"/>
          <p:nvPr/>
        </p:nvSpPr>
        <p:spPr>
          <a:xfrm>
            <a:off x="1170206" y="621507"/>
            <a:ext cx="45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&lt;&lt;       &lt;      2017-7 -1  &gt;       &gt;&gt;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E330F350-AD23-40B0-B2A1-4AD3A922B163}"/>
              </a:ext>
            </a:extLst>
          </p:cNvPr>
          <p:cNvGrpSpPr/>
          <p:nvPr/>
        </p:nvGrpSpPr>
        <p:grpSpPr>
          <a:xfrm>
            <a:off x="5444108" y="3752575"/>
            <a:ext cx="1152128" cy="216024"/>
            <a:chOff x="2195736" y="980728"/>
            <a:chExt cx="1152128" cy="21602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EE5D54CF-D9AE-47F3-B7F2-6222F0A62B7D}"/>
                </a:ext>
              </a:extLst>
            </p:cNvPr>
            <p:cNvSpPr/>
            <p:nvPr/>
          </p:nvSpPr>
          <p:spPr>
            <a:xfrm>
              <a:off x="2195736" y="980728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10CFD064-44F8-4D5F-8B9C-D0AE8BFBD4FB}"/>
                </a:ext>
              </a:extLst>
            </p:cNvPr>
            <p:cNvGrpSpPr/>
            <p:nvPr/>
          </p:nvGrpSpPr>
          <p:grpSpPr>
            <a:xfrm>
              <a:off x="3131840" y="980728"/>
              <a:ext cx="152725" cy="216024"/>
              <a:chOff x="3131840" y="980728"/>
              <a:chExt cx="152725" cy="216024"/>
            </a:xfrm>
          </p:grpSpPr>
          <p:sp>
            <p:nvSpPr>
              <p:cNvPr id="42" name="순서도: 병합 41">
                <a:extLst>
                  <a:ext uri="{FF2B5EF4-FFF2-40B4-BE49-F238E27FC236}">
                    <a16:creationId xmlns:a16="http://schemas.microsoft.com/office/drawing/2014/main" xmlns="" id="{5C7BF288-FE11-4C29-A453-9E23A0F84FD1}"/>
                  </a:ext>
                </a:extLst>
              </p:cNvPr>
              <p:cNvSpPr/>
              <p:nvPr/>
            </p:nvSpPr>
            <p:spPr>
              <a:xfrm>
                <a:off x="3140549" y="1035318"/>
                <a:ext cx="144016" cy="144016"/>
              </a:xfrm>
              <a:prstGeom prst="flowChartMerg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xmlns="" id="{E1BAF359-3ED7-49F8-91AD-CCD1A60B3021}"/>
                  </a:ext>
                </a:extLst>
              </p:cNvPr>
              <p:cNvCxnSpPr/>
              <p:nvPr/>
            </p:nvCxnSpPr>
            <p:spPr>
              <a:xfrm>
                <a:off x="3131840" y="980728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541A95C-3EF8-4722-9872-3226A20ECB99}"/>
              </a:ext>
            </a:extLst>
          </p:cNvPr>
          <p:cNvSpPr txBox="1"/>
          <p:nvPr/>
        </p:nvSpPr>
        <p:spPr>
          <a:xfrm>
            <a:off x="5498697" y="3691600"/>
            <a:ext cx="88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기간설정</a:t>
            </a:r>
          </a:p>
        </p:txBody>
      </p:sp>
      <p:grpSp>
        <p:nvGrpSpPr>
          <p:cNvPr id="45" name="그룹 91">
            <a:extLst>
              <a:ext uri="{FF2B5EF4-FFF2-40B4-BE49-F238E27FC236}">
                <a16:creationId xmlns:a16="http://schemas.microsoft.com/office/drawing/2014/main" xmlns="" id="{0904E293-4290-406C-9F1E-358D9FC009BA}"/>
              </a:ext>
            </a:extLst>
          </p:cNvPr>
          <p:cNvGrpSpPr/>
          <p:nvPr/>
        </p:nvGrpSpPr>
        <p:grpSpPr>
          <a:xfrm>
            <a:off x="3503710" y="2980855"/>
            <a:ext cx="464653" cy="126177"/>
            <a:chOff x="4900622" y="1250450"/>
            <a:chExt cx="965961" cy="23678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209FB2E2-7DB8-4654-961A-DC8BF0E5D285}"/>
                </a:ext>
              </a:extLst>
            </p:cNvPr>
            <p:cNvSpPr/>
            <p:nvPr/>
          </p:nvSpPr>
          <p:spPr>
            <a:xfrm>
              <a:off x="4900622" y="1250450"/>
              <a:ext cx="965961" cy="197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병합 46">
              <a:extLst>
                <a:ext uri="{FF2B5EF4-FFF2-40B4-BE49-F238E27FC236}">
                  <a16:creationId xmlns:a16="http://schemas.microsoft.com/office/drawing/2014/main" xmlns="" id="{B0CAEED0-4EA7-41C0-8CC0-E83A0407382E}"/>
                </a:ext>
              </a:extLst>
            </p:cNvPr>
            <p:cNvSpPr/>
            <p:nvPr/>
          </p:nvSpPr>
          <p:spPr>
            <a:xfrm>
              <a:off x="5661708" y="1289525"/>
              <a:ext cx="193192" cy="197714"/>
            </a:xfrm>
            <a:prstGeom prst="flowChartMer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A475DFE5-B1AD-415B-994D-B90BEDBF797F}"/>
                </a:ext>
              </a:extLst>
            </p:cNvPr>
            <p:cNvCxnSpPr/>
            <p:nvPr/>
          </p:nvCxnSpPr>
          <p:spPr>
            <a:xfrm>
              <a:off x="5623526" y="1250450"/>
              <a:ext cx="0" cy="197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91">
            <a:extLst>
              <a:ext uri="{FF2B5EF4-FFF2-40B4-BE49-F238E27FC236}">
                <a16:creationId xmlns:a16="http://schemas.microsoft.com/office/drawing/2014/main" xmlns="" id="{B5D44F40-3E11-4E31-B4B5-851078D32403}"/>
              </a:ext>
            </a:extLst>
          </p:cNvPr>
          <p:cNvGrpSpPr/>
          <p:nvPr/>
        </p:nvGrpSpPr>
        <p:grpSpPr>
          <a:xfrm>
            <a:off x="4151782" y="2980855"/>
            <a:ext cx="464653" cy="126177"/>
            <a:chOff x="4900622" y="1250450"/>
            <a:chExt cx="965961" cy="23678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667A4F86-C73C-4E89-AE5D-CDBF76DD49B8}"/>
                </a:ext>
              </a:extLst>
            </p:cNvPr>
            <p:cNvSpPr/>
            <p:nvPr/>
          </p:nvSpPr>
          <p:spPr>
            <a:xfrm>
              <a:off x="4900622" y="1250450"/>
              <a:ext cx="965961" cy="197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병합 50">
              <a:extLst>
                <a:ext uri="{FF2B5EF4-FFF2-40B4-BE49-F238E27FC236}">
                  <a16:creationId xmlns:a16="http://schemas.microsoft.com/office/drawing/2014/main" xmlns="" id="{6CA9ADEE-5E10-4735-91D7-79664DCE0E95}"/>
                </a:ext>
              </a:extLst>
            </p:cNvPr>
            <p:cNvSpPr/>
            <p:nvPr/>
          </p:nvSpPr>
          <p:spPr>
            <a:xfrm>
              <a:off x="5661708" y="1289525"/>
              <a:ext cx="193192" cy="197714"/>
            </a:xfrm>
            <a:prstGeom prst="flowChartMer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7EE59DFD-BA62-4D96-9163-DD69E1849319}"/>
                </a:ext>
              </a:extLst>
            </p:cNvPr>
            <p:cNvCxnSpPr/>
            <p:nvPr/>
          </p:nvCxnSpPr>
          <p:spPr>
            <a:xfrm>
              <a:off x="5623526" y="1250450"/>
              <a:ext cx="0" cy="197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16ED242-60F2-4C17-9E51-4C5A6E80D005}"/>
              </a:ext>
            </a:extLst>
          </p:cNvPr>
          <p:cNvSpPr txBox="1"/>
          <p:nvPr/>
        </p:nvSpPr>
        <p:spPr>
          <a:xfrm>
            <a:off x="1979712" y="370774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2017-7-1   ~  2017 – 7 - 6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30901710-6B5B-40CA-93DE-7555B497B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643"/>
              </p:ext>
            </p:extLst>
          </p:nvPr>
        </p:nvGraphicFramePr>
        <p:xfrm>
          <a:off x="2419986" y="4137675"/>
          <a:ext cx="41129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78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61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1112">
                  <a:extLst>
                    <a:ext uri="{9D8B030D-6E8A-4147-A177-3AD203B41FA5}">
                      <a16:colId xmlns:a16="http://schemas.microsoft.com/office/drawing/2014/main" xmlns="" val="2993976248"/>
                    </a:ext>
                  </a:extLst>
                </a:gridCol>
                <a:gridCol w="625770">
                  <a:extLst>
                    <a:ext uri="{9D8B030D-6E8A-4147-A177-3AD203B41FA5}">
                      <a16:colId xmlns:a16="http://schemas.microsoft.com/office/drawing/2014/main" xmlns="" val="1912344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업체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가망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Ido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4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따중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6567776"/>
                  </a:ext>
                </a:extLst>
              </a:tr>
              <a:tr h="1696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드림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05587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9578958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4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5107103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84029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6174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0A60D64-F4D2-4C0C-A093-4878595E0407}"/>
              </a:ext>
            </a:extLst>
          </p:cNvPr>
          <p:cNvSpPr/>
          <p:nvPr/>
        </p:nvSpPr>
        <p:spPr>
          <a:xfrm>
            <a:off x="6607494" y="3754460"/>
            <a:ext cx="732808" cy="275892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9F80570-F768-479B-A702-A6FBBFD0EC92}"/>
              </a:ext>
            </a:extLst>
          </p:cNvPr>
          <p:cNvSpPr txBox="1"/>
          <p:nvPr/>
        </p:nvSpPr>
        <p:spPr>
          <a:xfrm>
            <a:off x="6604944" y="3752575"/>
            <a:ext cx="10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엑셀</a:t>
            </a:r>
            <a:endParaRPr lang="ko-KR" altLang="en-US" sz="1200" dirty="0"/>
          </a:p>
        </p:txBody>
      </p:sp>
      <p:sp>
        <p:nvSpPr>
          <p:cNvPr id="57" name="모서리가 둥근 직사각형 5">
            <a:extLst>
              <a:ext uri="{FF2B5EF4-FFF2-40B4-BE49-F238E27FC236}">
                <a16:creationId xmlns:a16="http://schemas.microsoft.com/office/drawing/2014/main" xmlns="" id="{4C11D32B-94E8-4537-85F5-412379589239}"/>
              </a:ext>
            </a:extLst>
          </p:cNvPr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96BD44B3-EB41-46DF-A108-6960B94CC645}"/>
              </a:ext>
            </a:extLst>
          </p:cNvPr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4C5D2D1B-A52C-4708-874E-E36199D0055A}"/>
              </a:ext>
            </a:extLst>
          </p:cNvPr>
          <p:cNvCxnSpPr/>
          <p:nvPr/>
        </p:nvCxnSpPr>
        <p:spPr>
          <a:xfrm>
            <a:off x="910288" y="6237312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A1F57B15-6B66-4A25-933E-5194A0DA3715}"/>
              </a:ext>
            </a:extLst>
          </p:cNvPr>
          <p:cNvGrpSpPr/>
          <p:nvPr/>
        </p:nvGrpSpPr>
        <p:grpSpPr>
          <a:xfrm>
            <a:off x="-69990" y="-27384"/>
            <a:ext cx="1368152" cy="7155805"/>
            <a:chOff x="-387206" y="-273902"/>
            <a:chExt cx="1368152" cy="715580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86F25E77-4619-409F-AE62-181802AA2009}"/>
                </a:ext>
              </a:extLst>
            </p:cNvPr>
            <p:cNvSpPr txBox="1"/>
            <p:nvPr/>
          </p:nvSpPr>
          <p:spPr>
            <a:xfrm>
              <a:off x="-387206" y="-273902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62" name="모서리가 둥근 직사각형 6">
              <a:extLst>
                <a:ext uri="{FF2B5EF4-FFF2-40B4-BE49-F238E27FC236}">
                  <a16:creationId xmlns:a16="http://schemas.microsoft.com/office/drawing/2014/main" xmlns="" id="{1A5C7767-955B-4ACC-BE25-8C280C8B8CA1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7">
              <a:extLst>
                <a:ext uri="{FF2B5EF4-FFF2-40B4-BE49-F238E27FC236}">
                  <a16:creationId xmlns:a16="http://schemas.microsoft.com/office/drawing/2014/main" xmlns="" id="{4F85CE32-89F9-4AC2-90D6-06D80EDD1D31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8">
              <a:extLst>
                <a:ext uri="{FF2B5EF4-FFF2-40B4-BE49-F238E27FC236}">
                  <a16:creationId xmlns:a16="http://schemas.microsoft.com/office/drawing/2014/main" xmlns="" id="{A07A721B-805F-4DC1-BEE2-CB362D9C0F7D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9">
              <a:extLst>
                <a:ext uri="{FF2B5EF4-FFF2-40B4-BE49-F238E27FC236}">
                  <a16:creationId xmlns:a16="http://schemas.microsoft.com/office/drawing/2014/main" xmlns="" id="{74ED7DE2-79C3-4104-8ABC-FCA2738D1726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25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605132" y="100772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971600" y="6669360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1BAA677C-7358-419C-A556-2BFE18E9AFDF}"/>
              </a:ext>
            </a:extLst>
          </p:cNvPr>
          <p:cNvGrpSpPr/>
          <p:nvPr/>
        </p:nvGrpSpPr>
        <p:grpSpPr>
          <a:xfrm>
            <a:off x="-69990" y="-27384"/>
            <a:ext cx="1368152" cy="7155805"/>
            <a:chOff x="-387206" y="-273902"/>
            <a:chExt cx="1368152" cy="715580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7CB36860-18E0-4C95-BD0A-038697848897}"/>
                </a:ext>
              </a:extLst>
            </p:cNvPr>
            <p:cNvSpPr txBox="1"/>
            <p:nvPr/>
          </p:nvSpPr>
          <p:spPr>
            <a:xfrm>
              <a:off x="-387206" y="-273902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32" name="모서리가 둥근 직사각형 6">
              <a:extLst>
                <a:ext uri="{FF2B5EF4-FFF2-40B4-BE49-F238E27FC236}">
                  <a16:creationId xmlns:a16="http://schemas.microsoft.com/office/drawing/2014/main" xmlns="" id="{37EC0F24-0AAC-4DFA-B7BE-75D1682F70B8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7">
              <a:extLst>
                <a:ext uri="{FF2B5EF4-FFF2-40B4-BE49-F238E27FC236}">
                  <a16:creationId xmlns:a16="http://schemas.microsoft.com/office/drawing/2014/main" xmlns="" id="{E78A36CA-1EAB-4563-B66C-3473E62A928C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8">
              <a:extLst>
                <a:ext uri="{FF2B5EF4-FFF2-40B4-BE49-F238E27FC236}">
                  <a16:creationId xmlns:a16="http://schemas.microsoft.com/office/drawing/2014/main" xmlns="" id="{5C4BC5C8-C11F-4D1E-B322-FBA21C9A488D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9">
              <a:extLst>
                <a:ext uri="{FF2B5EF4-FFF2-40B4-BE49-F238E27FC236}">
                  <a16:creationId xmlns:a16="http://schemas.microsoft.com/office/drawing/2014/main" xmlns="" id="{6B0CEF55-3462-4D28-86FD-F7094179B28A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ED179C6-33E1-41D4-8913-237C98C3424A}"/>
              </a:ext>
            </a:extLst>
          </p:cNvPr>
          <p:cNvSpPr txBox="1"/>
          <p:nvPr/>
        </p:nvSpPr>
        <p:spPr>
          <a:xfrm>
            <a:off x="6028096" y="1203966"/>
            <a:ext cx="10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추가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847985-015B-4997-BF18-1B506D59086C}"/>
              </a:ext>
            </a:extLst>
          </p:cNvPr>
          <p:cNvSpPr/>
          <p:nvPr/>
        </p:nvSpPr>
        <p:spPr>
          <a:xfrm>
            <a:off x="5945713" y="1205073"/>
            <a:ext cx="732808" cy="275892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B3E079F7-8037-4874-B758-6A2444F4604F}"/>
              </a:ext>
            </a:extLst>
          </p:cNvPr>
          <p:cNvCxnSpPr>
            <a:cxnSpLocks/>
          </p:cNvCxnSpPr>
          <p:nvPr/>
        </p:nvCxnSpPr>
        <p:spPr>
          <a:xfrm>
            <a:off x="6528190" y="1480965"/>
            <a:ext cx="0" cy="234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67A9D4-C627-4684-A49D-51CE27064A96}"/>
              </a:ext>
            </a:extLst>
          </p:cNvPr>
          <p:cNvSpPr txBox="1"/>
          <p:nvPr/>
        </p:nvSpPr>
        <p:spPr>
          <a:xfrm>
            <a:off x="7605132" y="233312"/>
            <a:ext cx="14401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/>
          </a:p>
          <a:p>
            <a:r>
              <a:rPr lang="ko-KR" altLang="en-US" sz="1100" dirty="0">
                <a:solidFill>
                  <a:srgbClr val="FF0000"/>
                </a:solidFill>
              </a:rPr>
              <a:t>마스터 권한만 </a:t>
            </a:r>
            <a:r>
              <a:rPr lang="ko-KR" altLang="en-US" sz="1100" dirty="0" err="1">
                <a:solidFill>
                  <a:srgbClr val="FF0000"/>
                </a:solidFill>
              </a:rPr>
              <a:t>볼수있게</a:t>
            </a:r>
            <a:r>
              <a:rPr lang="en-US" altLang="ko-KR" sz="1100" dirty="0">
                <a:solidFill>
                  <a:srgbClr val="FF0000"/>
                </a:solidFill>
              </a:rPr>
              <a:t>! </a:t>
            </a:r>
          </a:p>
          <a:p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당월 순매출은 매장 매출의 당월 매출이 그대로 반영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추가 해서 적으면 무조건 </a:t>
            </a:r>
            <a:r>
              <a:rPr lang="en-US" altLang="ko-KR" sz="1100" dirty="0"/>
              <a:t>– </a:t>
            </a:r>
            <a:r>
              <a:rPr lang="ko-KR" altLang="en-US" sz="1100" dirty="0"/>
              <a:t>처리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분류에는 급여</a:t>
            </a:r>
            <a:r>
              <a:rPr lang="en-US" altLang="ko-KR" sz="1100" dirty="0"/>
              <a:t>/</a:t>
            </a:r>
            <a:r>
              <a:rPr lang="ko-KR" altLang="en-US" sz="1100" dirty="0"/>
              <a:t>식비</a:t>
            </a:r>
            <a:r>
              <a:rPr lang="en-US" altLang="ko-KR" sz="1100" dirty="0"/>
              <a:t>/</a:t>
            </a:r>
            <a:r>
              <a:rPr lang="ko-KR" altLang="en-US" sz="1100" dirty="0"/>
              <a:t>출장</a:t>
            </a:r>
            <a:r>
              <a:rPr lang="en-US" altLang="ko-KR" sz="1100" dirty="0"/>
              <a:t>/</a:t>
            </a:r>
            <a:r>
              <a:rPr lang="ko-KR" altLang="en-US" sz="1100" dirty="0"/>
              <a:t>물류</a:t>
            </a:r>
            <a:r>
              <a:rPr lang="en-US" altLang="ko-KR" sz="1100" dirty="0"/>
              <a:t>/</a:t>
            </a:r>
            <a:r>
              <a:rPr lang="ko-KR" altLang="en-US" sz="1100" dirty="0"/>
              <a:t>공임</a:t>
            </a:r>
            <a:r>
              <a:rPr lang="en-US" altLang="ko-KR" sz="1100" dirty="0"/>
              <a:t>/</a:t>
            </a:r>
            <a:r>
              <a:rPr lang="ko-KR" altLang="en-US" sz="1100" dirty="0"/>
              <a:t>광고</a:t>
            </a:r>
            <a:r>
              <a:rPr lang="en-US" altLang="ko-KR" sz="1100" dirty="0"/>
              <a:t>/</a:t>
            </a:r>
            <a:r>
              <a:rPr lang="ko-KR" altLang="en-US" sz="1100" dirty="0" err="1"/>
              <a:t>문구류</a:t>
            </a:r>
            <a:r>
              <a:rPr lang="en-US" altLang="ko-KR" sz="1100" dirty="0"/>
              <a:t>/</a:t>
            </a:r>
            <a:r>
              <a:rPr lang="ko-KR" altLang="en-US" sz="1100" dirty="0"/>
              <a:t>가구류</a:t>
            </a:r>
            <a:r>
              <a:rPr lang="en-US" altLang="ko-KR" sz="1100" dirty="0"/>
              <a:t>/</a:t>
            </a:r>
            <a:r>
              <a:rPr lang="ko-KR" altLang="en-US" sz="1100" dirty="0"/>
              <a:t>세탁</a:t>
            </a:r>
            <a:r>
              <a:rPr lang="en-US" altLang="ko-KR" sz="1100" dirty="0"/>
              <a:t>/</a:t>
            </a:r>
            <a:r>
              <a:rPr lang="ko-KR" altLang="en-US" sz="1100" dirty="0"/>
              <a:t>세금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회계비</a:t>
            </a:r>
            <a:r>
              <a:rPr lang="en-US" altLang="ko-KR" sz="1100" dirty="0"/>
              <a:t>/</a:t>
            </a:r>
            <a:r>
              <a:rPr lang="ko-KR" altLang="en-US" sz="1100" dirty="0"/>
              <a:t>수선비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택배비</a:t>
            </a:r>
            <a:r>
              <a:rPr lang="en-US" altLang="ko-KR" sz="1100" dirty="0"/>
              <a:t>/</a:t>
            </a:r>
            <a:r>
              <a:rPr lang="ko-KR" altLang="en-US" sz="1100" dirty="0"/>
              <a:t>고객선물기타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4. </a:t>
            </a:r>
            <a:r>
              <a:rPr lang="ko-KR" altLang="en-US" sz="1100" dirty="0" err="1"/>
              <a:t>분류별</a:t>
            </a:r>
            <a:r>
              <a:rPr lang="ko-KR" altLang="en-US" sz="1100" dirty="0"/>
              <a:t> 월별 통계는 급여는 급여끼리 합산해서 </a:t>
            </a:r>
            <a:r>
              <a:rPr lang="ko-KR" altLang="en-US" sz="1100" dirty="0" err="1"/>
              <a:t>총금액</a:t>
            </a:r>
            <a:r>
              <a:rPr lang="ko-KR" altLang="en-US" sz="1100" dirty="0"/>
              <a:t> 그리고 순매출에서 차지하는 </a:t>
            </a:r>
            <a:r>
              <a:rPr lang="en-US" altLang="ko-KR" sz="1100" dirty="0"/>
              <a:t>%</a:t>
            </a:r>
            <a:r>
              <a:rPr lang="ko-KR" altLang="en-US" sz="1100" dirty="0"/>
              <a:t>가 나오도록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5.</a:t>
            </a:r>
            <a:r>
              <a:rPr lang="ko-KR" altLang="en-US" sz="1100" dirty="0"/>
              <a:t>급여는 자동으로 등록되도록</a:t>
            </a:r>
            <a:r>
              <a:rPr lang="en-US" altLang="ko-KR" sz="1100" dirty="0"/>
              <a:t>.( </a:t>
            </a:r>
            <a:r>
              <a:rPr lang="ko-KR" altLang="en-US" sz="1100" dirty="0" err="1"/>
              <a:t>직원별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매출란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25B3813-8594-4EBC-9603-EDAEF9C91AC0}"/>
              </a:ext>
            </a:extLst>
          </p:cNvPr>
          <p:cNvSpPr txBox="1"/>
          <p:nvPr/>
        </p:nvSpPr>
        <p:spPr>
          <a:xfrm>
            <a:off x="1170206" y="621507"/>
            <a:ext cx="45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&lt;&lt;       &lt;      2017-7 -1  &gt;       &gt;&gt;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74B3741-29F5-42BE-AC4D-1497E0B2889F}"/>
              </a:ext>
            </a:extLst>
          </p:cNvPr>
          <p:cNvSpPr txBox="1"/>
          <p:nvPr/>
        </p:nvSpPr>
        <p:spPr>
          <a:xfrm>
            <a:off x="1774437" y="1564212"/>
            <a:ext cx="132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당월 </a:t>
            </a:r>
            <a:r>
              <a:rPr lang="ko-KR" altLang="en-US" sz="1400" dirty="0" err="1"/>
              <a:t>순매출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C60A08D-5615-40E7-8A2A-80ED00665098}"/>
              </a:ext>
            </a:extLst>
          </p:cNvPr>
          <p:cNvSpPr txBox="1"/>
          <p:nvPr/>
        </p:nvSpPr>
        <p:spPr>
          <a:xfrm>
            <a:off x="3172919" y="1564212"/>
            <a:ext cx="136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1,000,000</a:t>
            </a:r>
            <a:endParaRPr lang="ko-KR" altLang="en-US" dirty="0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47BC764A-6D24-4FC1-A543-7D12643D6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77307"/>
              </p:ext>
            </p:extLst>
          </p:nvPr>
        </p:nvGraphicFramePr>
        <p:xfrm>
          <a:off x="1774437" y="1894099"/>
          <a:ext cx="4995549" cy="1385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3090652824"/>
                    </a:ext>
                  </a:extLst>
                </a:gridCol>
                <a:gridCol w="1122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00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7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퍼센테이지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22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급여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100,000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10%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70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식비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50,000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5%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26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EF8FA57-E76A-4306-AEE8-8893C84526A7}"/>
              </a:ext>
            </a:extLst>
          </p:cNvPr>
          <p:cNvSpPr txBox="1"/>
          <p:nvPr/>
        </p:nvSpPr>
        <p:spPr>
          <a:xfrm>
            <a:off x="1738259" y="3557038"/>
            <a:ext cx="132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당월 순이익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C3FC5D1-84DB-4D90-9157-8CBFABBAD5B1}"/>
              </a:ext>
            </a:extLst>
          </p:cNvPr>
          <p:cNvSpPr txBox="1"/>
          <p:nvPr/>
        </p:nvSpPr>
        <p:spPr>
          <a:xfrm>
            <a:off x="3061331" y="3522322"/>
            <a:ext cx="136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850,000</a:t>
            </a:r>
            <a:endParaRPr lang="ko-KR" altLang="en-US" dirty="0"/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94CC38BA-A8DF-4B28-ABE2-9EF243D1B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14769"/>
              </p:ext>
            </p:extLst>
          </p:nvPr>
        </p:nvGraphicFramePr>
        <p:xfrm>
          <a:off x="4370935" y="3912524"/>
          <a:ext cx="3087722" cy="528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7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7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5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28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적을수있게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적을수있게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6CD4EC1-19ED-4037-BF74-3AF2574D3DB7}"/>
              </a:ext>
            </a:extLst>
          </p:cNvPr>
          <p:cNvSpPr/>
          <p:nvPr/>
        </p:nvSpPr>
        <p:spPr>
          <a:xfrm>
            <a:off x="4535174" y="4231249"/>
            <a:ext cx="720080" cy="1445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A15F5DE-6E5C-4012-8ADE-1231019B70A5}"/>
              </a:ext>
            </a:extLst>
          </p:cNvPr>
          <p:cNvCxnSpPr>
            <a:cxnSpLocks/>
          </p:cNvCxnSpPr>
          <p:nvPr/>
        </p:nvCxnSpPr>
        <p:spPr>
          <a:xfrm>
            <a:off x="5111238" y="4231539"/>
            <a:ext cx="0" cy="14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병합 64">
            <a:extLst>
              <a:ext uri="{FF2B5EF4-FFF2-40B4-BE49-F238E27FC236}">
                <a16:creationId xmlns:a16="http://schemas.microsoft.com/office/drawing/2014/main" xmlns="" id="{1CF8680D-9D98-484A-97E8-887E406C8A92}"/>
              </a:ext>
            </a:extLst>
          </p:cNvPr>
          <p:cNvSpPr/>
          <p:nvPr/>
        </p:nvSpPr>
        <p:spPr>
          <a:xfrm>
            <a:off x="5111238" y="4231539"/>
            <a:ext cx="148040" cy="144597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F176A45-AF2D-40E9-9D19-493EABEFE6D6}"/>
              </a:ext>
            </a:extLst>
          </p:cNvPr>
          <p:cNvSpPr txBox="1"/>
          <p:nvPr/>
        </p:nvSpPr>
        <p:spPr>
          <a:xfrm>
            <a:off x="3385488" y="4540682"/>
            <a:ext cx="190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분류별</a:t>
            </a:r>
            <a:r>
              <a:rPr lang="ko-KR" altLang="en-US" sz="1400" dirty="0"/>
              <a:t> 월별 통계</a:t>
            </a:r>
            <a:endParaRPr lang="ko-KR" altLang="en-US" dirty="0"/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0F1C402B-008B-4700-BD9B-BE978400B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51350"/>
              </p:ext>
            </p:extLst>
          </p:nvPr>
        </p:nvGraphicFramePr>
        <p:xfrm>
          <a:off x="2247148" y="5086429"/>
          <a:ext cx="3630338" cy="1346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3090652824"/>
                    </a:ext>
                  </a:extLst>
                </a:gridCol>
                <a:gridCol w="14700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7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총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퍼센테이지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급여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300,000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30%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식비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150,000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5%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5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452320" y="0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52320" y="332656"/>
            <a:ext cx="1691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구매고객리스트에서는 어떠한 정보도 수정 불가능</a:t>
            </a:r>
            <a:r>
              <a:rPr lang="en-US" altLang="ko-KR" sz="1050" dirty="0"/>
              <a:t>.  </a:t>
            </a:r>
            <a:r>
              <a:rPr lang="ko-KR" altLang="en-US" sz="1050" dirty="0"/>
              <a:t>단지 리스트만 </a:t>
            </a:r>
            <a:r>
              <a:rPr lang="ko-KR" altLang="en-US" sz="1050" dirty="0" err="1"/>
              <a:t>볼수</a:t>
            </a:r>
            <a:r>
              <a:rPr lang="ko-KR" altLang="en-US" sz="1050" dirty="0"/>
              <a:t> 있음</a:t>
            </a:r>
            <a:endParaRPr lang="en-US" altLang="ko-KR" sz="1050" dirty="0"/>
          </a:p>
          <a:p>
            <a:pPr marL="228600" indent="-228600">
              <a:buAutoNum type="arabicPeriod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변경하고 싶은 내용이 있으면 주문관리에서 리스트 클릭하면 정보 변경 가능하도록</a:t>
            </a:r>
            <a:endParaRPr lang="en-US" altLang="ko-KR" sz="1050" dirty="0"/>
          </a:p>
          <a:p>
            <a:pPr marL="228600" indent="-228600">
              <a:buAutoNum type="arabicPeriod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손님 이름을 </a:t>
            </a:r>
            <a:r>
              <a:rPr lang="ko-KR" altLang="en-US" sz="1050" dirty="0" err="1"/>
              <a:t>클릭시</a:t>
            </a:r>
            <a:r>
              <a:rPr lang="ko-KR" altLang="en-US" sz="1050" dirty="0"/>
              <a:t> 손님이름 아래로 구매 정보들이 뜸</a:t>
            </a:r>
            <a:r>
              <a:rPr lang="en-US" altLang="ko-KR" sz="1050" dirty="0"/>
              <a:t>.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검색은 회원이름 </a:t>
            </a:r>
            <a:r>
              <a:rPr lang="en-US" altLang="ko-KR" sz="1050" dirty="0"/>
              <a:t>/ </a:t>
            </a:r>
            <a:r>
              <a:rPr lang="ko-KR" altLang="en-US" sz="1050" dirty="0"/>
              <a:t>회원번호로만 검색 가능 하도록</a:t>
            </a:r>
            <a:r>
              <a:rPr lang="en-US" altLang="ko-KR" sz="1050" dirty="0"/>
              <a:t>. </a:t>
            </a:r>
            <a:r>
              <a:rPr lang="ko-KR" altLang="en-US" sz="1050" dirty="0"/>
              <a:t>기능이 더 추가 되면 너무 복잡함</a:t>
            </a:r>
            <a:r>
              <a:rPr lang="en-US" altLang="ko-KR" sz="1050" dirty="0"/>
              <a:t>. (</a:t>
            </a:r>
            <a:r>
              <a:rPr lang="ko-KR" altLang="en-US" sz="1050" dirty="0"/>
              <a:t>결혼일별로나 주문일별로 도 검색 가능하도록 </a:t>
            </a:r>
            <a:r>
              <a:rPr lang="ko-KR" altLang="en-US" sz="1050" dirty="0" err="1"/>
              <a:t>할수</a:t>
            </a:r>
            <a:r>
              <a:rPr lang="ko-KR" altLang="en-US" sz="1050" dirty="0"/>
              <a:t> 있으면 그렇게도 추가 제작</a:t>
            </a:r>
            <a:r>
              <a:rPr lang="en-US" altLang="ko-KR" sz="1050" dirty="0"/>
              <a:t>)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97044"/>
              </p:ext>
            </p:extLst>
          </p:nvPr>
        </p:nvGraphicFramePr>
        <p:xfrm>
          <a:off x="1331640" y="404664"/>
          <a:ext cx="5976666" cy="3847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1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1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01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회원번호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전화번호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디자이너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결혼일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업체</a:t>
                      </a:r>
                      <a:endParaRPr lang="ko-KR" alt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018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W0000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000-000-0000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메리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17-9-10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혼리지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032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D2000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000-000-2000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나다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18-2-3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웨이신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68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구매 내용 </a:t>
                      </a:r>
                      <a:r>
                        <a:rPr lang="en-US" altLang="ko-KR" sz="1050" dirty="0"/>
                        <a:t>:  JK  1   V  1  P  2  Y  5    </a:t>
                      </a:r>
                      <a:r>
                        <a:rPr lang="ko-KR" altLang="en-US" sz="1050" dirty="0"/>
                        <a:t>지급 </a:t>
                      </a:r>
                      <a:r>
                        <a:rPr lang="ko-KR" altLang="en-US" sz="1050" dirty="0" err="1"/>
                        <a:t>ㅁ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주문일 </a:t>
                      </a:r>
                      <a:r>
                        <a:rPr lang="en-US" altLang="ko-KR" sz="1050" dirty="0"/>
                        <a:t>: 17-1-2</a:t>
                      </a:r>
                      <a:r>
                        <a:rPr lang="en-US" altLang="ko-KR" sz="1050" baseline="0" dirty="0"/>
                        <a:t>       </a:t>
                      </a:r>
                      <a:r>
                        <a:rPr lang="ko-KR" altLang="en-US" sz="1050" dirty="0"/>
                        <a:t>출고일 </a:t>
                      </a:r>
                      <a:r>
                        <a:rPr lang="en-US" altLang="ko-KR" sz="1050" dirty="0"/>
                        <a:t>: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17-3-2     </a:t>
                      </a:r>
                      <a:r>
                        <a:rPr lang="ko-KR" altLang="en-US" sz="1050" dirty="0"/>
                        <a:t>픽업일  </a:t>
                      </a:r>
                      <a:r>
                        <a:rPr lang="en-US" altLang="ko-KR" sz="1050" dirty="0"/>
                        <a:t>: 17-4-5</a:t>
                      </a:r>
                    </a:p>
                    <a:p>
                      <a:pPr algn="ctr" latinLnBrk="1"/>
                      <a:r>
                        <a:rPr lang="ko-KR" altLang="en-US" sz="1050" dirty="0"/>
                        <a:t>구매금액  </a:t>
                      </a:r>
                      <a:r>
                        <a:rPr lang="en-US" altLang="ko-KR" sz="1050" dirty="0"/>
                        <a:t>: 100,000   </a:t>
                      </a:r>
                      <a:r>
                        <a:rPr lang="ko-KR" altLang="en-US" sz="1050" dirty="0"/>
                        <a:t>실 판매금액 </a:t>
                      </a:r>
                      <a:r>
                        <a:rPr lang="en-US" altLang="ko-KR" sz="1050" dirty="0"/>
                        <a:t>: 90,000   </a:t>
                      </a:r>
                      <a:r>
                        <a:rPr lang="ko-KR" altLang="en-US" sz="1050" dirty="0"/>
                        <a:t>잔금 </a:t>
                      </a:r>
                      <a:r>
                        <a:rPr lang="en-US" altLang="ko-KR" sz="1050" dirty="0"/>
                        <a:t>:  0   </a:t>
                      </a:r>
                      <a:r>
                        <a:rPr lang="ko-KR" altLang="en-US" sz="1050" dirty="0"/>
                        <a:t>결제방식  </a:t>
                      </a:r>
                      <a:r>
                        <a:rPr lang="en-US" altLang="ko-KR" sz="1050" dirty="0"/>
                        <a:t>: </a:t>
                      </a:r>
                      <a:r>
                        <a:rPr lang="ko-KR" altLang="en-US" sz="1050" dirty="0"/>
                        <a:t>현금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비고  </a:t>
                      </a:r>
                      <a:r>
                        <a:rPr lang="en-US" altLang="ko-KR" sz="1050" dirty="0"/>
                        <a:t>------------------------------------------------------------</a:t>
                      </a:r>
                    </a:p>
                    <a:p>
                      <a:pPr algn="ctr" latinLnBrk="1"/>
                      <a:endParaRPr lang="en-US" altLang="ko-KR" sz="1050" dirty="0"/>
                    </a:p>
                    <a:p>
                      <a:pPr algn="ctr" latinLnBrk="1"/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 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  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en-US" altLang="ko-KR" sz="1050" dirty="0"/>
                        <a:t>                                                                                           </a:t>
                      </a:r>
                      <a:r>
                        <a:rPr lang="ko-KR" altLang="en-US" sz="1050" dirty="0"/>
                        <a:t>닫기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078</a:t>
                      </a:r>
                      <a:endParaRPr lang="ko-KR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E0202</a:t>
                      </a:r>
                      <a:endParaRPr lang="ko-KR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000-0000-0202</a:t>
                      </a:r>
                      <a:endParaRPr lang="ko-KR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짜훼이</a:t>
                      </a:r>
                      <a:endParaRPr lang="ko-KR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17-3-2</a:t>
                      </a:r>
                      <a:endParaRPr lang="ko-KR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따중</a:t>
                      </a:r>
                      <a:endParaRPr lang="ko-KR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354782" y="3060251"/>
            <a:ext cx="288032" cy="144016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15816" y="2348880"/>
            <a:ext cx="31683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04048" y="260648"/>
            <a:ext cx="1359768" cy="207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16216" y="260648"/>
            <a:ext cx="360040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444208" y="26064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검색</a:t>
            </a:r>
          </a:p>
        </p:txBody>
      </p:sp>
      <p:sp>
        <p:nvSpPr>
          <p:cNvPr id="29" name="모서리가 둥근 직사각형 5">
            <a:extLst>
              <a:ext uri="{FF2B5EF4-FFF2-40B4-BE49-F238E27FC236}">
                <a16:creationId xmlns:a16="http://schemas.microsoft.com/office/drawing/2014/main" xmlns="" id="{7C6DA7BB-F23E-4406-BD77-ACC0C5611E56}"/>
              </a:ext>
            </a:extLst>
          </p:cNvPr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7DE96EFF-C337-4963-833F-A314BBB564A8}"/>
              </a:ext>
            </a:extLst>
          </p:cNvPr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264487E-A82D-44EA-ADE7-1F61B72296B2}"/>
              </a:ext>
            </a:extLst>
          </p:cNvPr>
          <p:cNvCxnSpPr/>
          <p:nvPr/>
        </p:nvCxnSpPr>
        <p:spPr>
          <a:xfrm>
            <a:off x="755576" y="908720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F0F95C8B-659B-4475-907A-8462D0F0FF86}"/>
              </a:ext>
            </a:extLst>
          </p:cNvPr>
          <p:cNvGrpSpPr/>
          <p:nvPr/>
        </p:nvGrpSpPr>
        <p:grpSpPr>
          <a:xfrm>
            <a:off x="41021" y="0"/>
            <a:ext cx="1368152" cy="7155805"/>
            <a:chOff x="-329615" y="-245301"/>
            <a:chExt cx="1368152" cy="715580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032DB04-DD05-4D35-807F-5EDB53435BB9}"/>
                </a:ext>
              </a:extLst>
            </p:cNvPr>
            <p:cNvSpPr txBox="1"/>
            <p:nvPr/>
          </p:nvSpPr>
          <p:spPr>
            <a:xfrm>
              <a:off x="-329615" y="-245301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34" name="모서리가 둥근 직사각형 6">
              <a:extLst>
                <a:ext uri="{FF2B5EF4-FFF2-40B4-BE49-F238E27FC236}">
                  <a16:creationId xmlns:a16="http://schemas.microsoft.com/office/drawing/2014/main" xmlns="" id="{26DC4B79-0DE4-45E0-A8A0-2CA0FBC884CE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7">
              <a:extLst>
                <a:ext uri="{FF2B5EF4-FFF2-40B4-BE49-F238E27FC236}">
                  <a16:creationId xmlns:a16="http://schemas.microsoft.com/office/drawing/2014/main" xmlns="" id="{CB00B756-6D0B-4186-A5BB-ACA7AC2A3030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8">
              <a:extLst>
                <a:ext uri="{FF2B5EF4-FFF2-40B4-BE49-F238E27FC236}">
                  <a16:creationId xmlns:a16="http://schemas.microsoft.com/office/drawing/2014/main" xmlns="" id="{09DDFF98-98CD-494C-B500-4BC485263663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9">
              <a:extLst>
                <a:ext uri="{FF2B5EF4-FFF2-40B4-BE49-F238E27FC236}">
                  <a16:creationId xmlns:a16="http://schemas.microsoft.com/office/drawing/2014/main" xmlns="" id="{3EACE2B6-0E58-4273-ACC8-8F973A893D8A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452320" y="0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52320" y="332656"/>
            <a:ext cx="16916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가망고객 </a:t>
            </a:r>
            <a:r>
              <a:rPr lang="ko-KR" altLang="en-US" sz="1050" dirty="0" err="1"/>
              <a:t>클릭시</a:t>
            </a:r>
            <a:r>
              <a:rPr lang="ko-KR" altLang="en-US" sz="1050" dirty="0"/>
              <a:t> 처음 페이지는 리스트로 보여지도록</a:t>
            </a:r>
            <a:r>
              <a:rPr lang="en-US" altLang="ko-KR" sz="1050" dirty="0"/>
              <a:t>.  </a:t>
            </a:r>
            <a:r>
              <a:rPr lang="ko-KR" altLang="en-US" sz="1050" dirty="0" err="1"/>
              <a:t>확율버튼</a:t>
            </a:r>
            <a:r>
              <a:rPr lang="ko-KR" altLang="en-US" sz="1050" dirty="0"/>
              <a:t> 클릭하면 확률로</a:t>
            </a:r>
            <a:r>
              <a:rPr lang="en-US" altLang="ko-KR" sz="1050" dirty="0"/>
              <a:t>, </a:t>
            </a:r>
            <a:r>
              <a:rPr lang="ko-KR" altLang="en-US" sz="1050" dirty="0"/>
              <a:t>달력 누르면 달력 으로 보여지게</a:t>
            </a:r>
            <a:endParaRPr lang="en-US" altLang="ko-KR" sz="1050" dirty="0"/>
          </a:p>
          <a:p>
            <a:pPr marL="228600" indent="-228600">
              <a:buAutoNum type="arabicPeriod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가망고객추가 버튼 </a:t>
            </a:r>
            <a:r>
              <a:rPr lang="ko-KR" altLang="en-US" sz="1050" dirty="0" err="1"/>
              <a:t>클릭시</a:t>
            </a:r>
            <a:r>
              <a:rPr lang="ko-KR" altLang="en-US" sz="1050" dirty="0"/>
              <a:t> 아래 와 같은 창이 뜨도록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3. </a:t>
            </a:r>
            <a:r>
              <a:rPr lang="ko-KR" altLang="en-US" sz="1050" dirty="0" err="1"/>
              <a:t>이름클릭시</a:t>
            </a:r>
            <a:r>
              <a:rPr lang="ko-KR" altLang="en-US" sz="1050" dirty="0"/>
              <a:t> 가망고객추가 창과 동일하게 뜨고</a:t>
            </a:r>
            <a:r>
              <a:rPr lang="en-US" altLang="ko-KR" sz="1050" dirty="0"/>
              <a:t>, </a:t>
            </a:r>
            <a:r>
              <a:rPr lang="ko-KR" altLang="en-US" sz="1050" dirty="0"/>
              <a:t>변경 가능하도록 함</a:t>
            </a:r>
            <a:r>
              <a:rPr lang="en-US" altLang="ko-KR" sz="1050" dirty="0"/>
              <a:t>. 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  <a:p>
            <a:r>
              <a:rPr lang="en-US" altLang="ko-KR" sz="1050" dirty="0"/>
              <a:t>4. </a:t>
            </a:r>
            <a:r>
              <a:rPr lang="ko-KR" altLang="en-US" sz="1050" dirty="0"/>
              <a:t>빨간</a:t>
            </a:r>
            <a:r>
              <a:rPr lang="en-US" altLang="ko-KR" sz="1050" dirty="0"/>
              <a:t>- </a:t>
            </a:r>
            <a:r>
              <a:rPr lang="ko-KR" altLang="en-US" sz="1050" dirty="0" err="1"/>
              <a:t>구매확율</a:t>
            </a:r>
            <a:r>
              <a:rPr lang="ko-KR" altLang="en-US" sz="1050" dirty="0"/>
              <a:t> </a:t>
            </a:r>
            <a:r>
              <a:rPr lang="en-US" altLang="ko-KR" sz="1050" dirty="0"/>
              <a:t>0%</a:t>
            </a:r>
          </a:p>
          <a:p>
            <a:pPr marL="228600" indent="-228600"/>
            <a:r>
              <a:rPr lang="en-US" altLang="ko-KR" sz="1050" dirty="0"/>
              <a:t>     </a:t>
            </a:r>
            <a:r>
              <a:rPr lang="ko-KR" altLang="en-US" sz="1050" dirty="0"/>
              <a:t>주황</a:t>
            </a:r>
            <a:r>
              <a:rPr lang="en-US" altLang="ko-KR" sz="1050" dirty="0"/>
              <a:t>- </a:t>
            </a:r>
            <a:r>
              <a:rPr lang="ko-KR" altLang="en-US" sz="1050" dirty="0" err="1"/>
              <a:t>구매확율</a:t>
            </a:r>
            <a:r>
              <a:rPr lang="en-US" altLang="ko-KR" sz="1050" dirty="0"/>
              <a:t>50%</a:t>
            </a:r>
          </a:p>
          <a:p>
            <a:pPr marL="228600" indent="-228600"/>
            <a:r>
              <a:rPr lang="en-US" altLang="ko-KR" sz="1050" dirty="0"/>
              <a:t>     </a:t>
            </a:r>
            <a:r>
              <a:rPr lang="ko-KR" altLang="en-US" sz="1050" dirty="0"/>
              <a:t>초록</a:t>
            </a:r>
            <a:r>
              <a:rPr lang="en-US" altLang="ko-KR" sz="1050" dirty="0"/>
              <a:t>- </a:t>
            </a:r>
            <a:r>
              <a:rPr lang="ko-KR" altLang="en-US" sz="1050" dirty="0"/>
              <a:t>구매함</a:t>
            </a:r>
            <a:endParaRPr lang="en-US" altLang="ko-KR" sz="1050" dirty="0"/>
          </a:p>
          <a:p>
            <a:pPr marL="228600" indent="-228600"/>
            <a:endParaRPr lang="en-US" altLang="ko-KR" sz="1050" dirty="0"/>
          </a:p>
          <a:p>
            <a:pPr marL="228600" indent="-228600"/>
            <a:r>
              <a:rPr lang="en-US" altLang="ko-KR" sz="1050" dirty="0"/>
              <a:t>5. </a:t>
            </a:r>
            <a:r>
              <a:rPr lang="ko-KR" altLang="en-US" sz="1050" dirty="0"/>
              <a:t>구매고객으로 버튼을 </a:t>
            </a:r>
            <a:r>
              <a:rPr lang="ko-KR" altLang="en-US" sz="1050" dirty="0" err="1"/>
              <a:t>클릭시</a:t>
            </a:r>
            <a:r>
              <a:rPr lang="ko-KR" altLang="en-US" sz="1050" dirty="0"/>
              <a:t> 주문추가하기 창과 동일한 창이 뜬다</a:t>
            </a:r>
            <a:r>
              <a:rPr lang="en-US" altLang="ko-KR" sz="1050" dirty="0"/>
              <a:t>. (</a:t>
            </a:r>
            <a:r>
              <a:rPr lang="ko-KR" altLang="en-US" sz="1050" dirty="0"/>
              <a:t>입력되 있는 정보는 그대로 반영</a:t>
            </a:r>
            <a:r>
              <a:rPr lang="en-US" altLang="ko-KR" sz="1050" dirty="0"/>
              <a:t>)</a:t>
            </a:r>
          </a:p>
          <a:p>
            <a:pPr marL="228600" indent="-228600"/>
            <a:endParaRPr lang="en-US" altLang="ko-KR" sz="1050" dirty="0"/>
          </a:p>
          <a:p>
            <a:pPr marL="228600" indent="-228600"/>
            <a:r>
              <a:rPr lang="en-US" altLang="ko-KR" sz="1050" dirty="0"/>
              <a:t>6. </a:t>
            </a:r>
            <a:r>
              <a:rPr lang="ko-KR" altLang="en-US" sz="1050" dirty="0"/>
              <a:t>보기 화살표를 누르면 아래로 창이 보여지면서 </a:t>
            </a:r>
            <a:r>
              <a:rPr lang="ko-KR" altLang="en-US" sz="1050" dirty="0" smtClean="0"/>
              <a:t>업체</a:t>
            </a:r>
            <a:r>
              <a:rPr lang="en-US" altLang="ko-KR" sz="1050" dirty="0" smtClean="0"/>
              <a:t>/</a:t>
            </a:r>
            <a:r>
              <a:rPr lang="ko-KR" altLang="en-US" sz="1050" dirty="0"/>
              <a:t>이름</a:t>
            </a:r>
            <a:r>
              <a:rPr lang="en-US" altLang="ko-KR" sz="1050" dirty="0"/>
              <a:t>/</a:t>
            </a:r>
            <a:r>
              <a:rPr lang="ko-KR" altLang="en-US" sz="1050" dirty="0"/>
              <a:t>연락처</a:t>
            </a:r>
            <a:r>
              <a:rPr lang="en-US" altLang="ko-KR" sz="1050" dirty="0"/>
              <a:t>/</a:t>
            </a:r>
            <a:r>
              <a:rPr lang="ko-KR" altLang="en-US" sz="1050" dirty="0"/>
              <a:t>디자이너</a:t>
            </a:r>
            <a:r>
              <a:rPr lang="en-US" altLang="ko-KR" sz="1050" dirty="0"/>
              <a:t>/</a:t>
            </a:r>
            <a:r>
              <a:rPr lang="ko-KR" altLang="en-US" sz="1050" dirty="0"/>
              <a:t>결혼일</a:t>
            </a:r>
            <a:r>
              <a:rPr lang="en-US" altLang="ko-KR" sz="1050" dirty="0"/>
              <a:t>/</a:t>
            </a:r>
            <a:r>
              <a:rPr lang="ko-KR" altLang="en-US" sz="1050" dirty="0"/>
              <a:t>방문일</a:t>
            </a:r>
            <a:r>
              <a:rPr lang="en-US" altLang="ko-KR" sz="1050" dirty="0"/>
              <a:t>/</a:t>
            </a:r>
            <a:r>
              <a:rPr lang="ko-KR" altLang="en-US" sz="1050" dirty="0"/>
              <a:t>가능여부</a:t>
            </a:r>
            <a:r>
              <a:rPr lang="en-US" altLang="ko-KR" sz="1050" dirty="0"/>
              <a:t>/</a:t>
            </a:r>
            <a:r>
              <a:rPr lang="ko-KR" altLang="en-US" sz="1050" dirty="0"/>
              <a:t>선물</a:t>
            </a:r>
            <a:r>
              <a:rPr lang="en-US" altLang="ko-KR" sz="1050" dirty="0"/>
              <a:t>/</a:t>
            </a:r>
            <a:r>
              <a:rPr lang="ko-KR" altLang="en-US" sz="1050" dirty="0"/>
              <a:t>픽업여부를 선택해서 선택한 것들만 표에 </a:t>
            </a:r>
            <a:r>
              <a:rPr lang="ko-KR" altLang="en-US" sz="1050" dirty="0" err="1"/>
              <a:t>적용되서</a:t>
            </a:r>
            <a:r>
              <a:rPr lang="ko-KR" altLang="en-US" sz="1050" dirty="0"/>
              <a:t> 보여지도록</a:t>
            </a:r>
            <a:r>
              <a:rPr lang="en-US" altLang="ko-KR" sz="1050" dirty="0"/>
              <a:t>.</a:t>
            </a:r>
          </a:p>
          <a:p>
            <a:pPr marL="228600" indent="-228600"/>
            <a:endParaRPr lang="en-US" altLang="ko-KR" sz="1050" dirty="0"/>
          </a:p>
          <a:p>
            <a:pPr marL="228600" indent="-228600"/>
            <a:r>
              <a:rPr lang="en-US" altLang="ko-KR" sz="1050" dirty="0"/>
              <a:t>7. </a:t>
            </a:r>
            <a:r>
              <a:rPr lang="ko-KR" altLang="en-US" sz="1050" dirty="0"/>
              <a:t>검색은 회원이름 </a:t>
            </a:r>
            <a:r>
              <a:rPr lang="ko-KR" altLang="en-US" sz="1050" dirty="0" err="1"/>
              <a:t>검색할수</a:t>
            </a:r>
            <a:r>
              <a:rPr lang="ko-KR" altLang="en-US" sz="1050" dirty="0"/>
              <a:t> 있게 제작</a:t>
            </a:r>
            <a:endParaRPr lang="en-US" altLang="ko-KR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1331640" y="188640"/>
            <a:ext cx="576064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51720" y="188640"/>
            <a:ext cx="576064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9632" y="18864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리스트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8850" y="16027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달력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619672" y="404664"/>
            <a:ext cx="360040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18258"/>
              </p:ext>
            </p:extLst>
          </p:nvPr>
        </p:nvGraphicFramePr>
        <p:xfrm>
          <a:off x="1403648" y="908720"/>
          <a:ext cx="5184576" cy="2142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디자이너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방문일자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업체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가능여부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W0000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000-00000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메리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17-7-1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따중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D2929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000-2929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정욱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17-4-2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혼리지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012160" y="54868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가망고객추가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084168" y="548680"/>
            <a:ext cx="792088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/>
          <p:nvPr/>
        </p:nvCxnSpPr>
        <p:spPr>
          <a:xfrm rot="16200000" flipH="1">
            <a:off x="4896036" y="2096852"/>
            <a:ext cx="3240360" cy="432048"/>
          </a:xfrm>
          <a:prstGeom prst="bentConnector3">
            <a:avLst>
              <a:gd name="adj1" fmla="val 2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00192" y="335699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endParaRPr lang="ko-KR" altLang="en-US" sz="12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3325754" y="3248980"/>
            <a:ext cx="3066186" cy="3528392"/>
            <a:chOff x="3203848" y="692696"/>
            <a:chExt cx="3066186" cy="3528392"/>
          </a:xfrm>
        </p:grpSpPr>
        <p:sp>
          <p:nvSpPr>
            <p:cNvPr id="35" name="TextBox 34"/>
            <p:cNvSpPr txBox="1"/>
            <p:nvPr/>
          </p:nvSpPr>
          <p:spPr>
            <a:xfrm>
              <a:off x="3203848" y="764994"/>
              <a:ext cx="1224136" cy="262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이름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03848" y="981889"/>
              <a:ext cx="1224136" cy="262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전화번호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0112" y="3933056"/>
              <a:ext cx="576064" cy="262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등록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327576" y="837293"/>
              <a:ext cx="720080" cy="1445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83560" y="1054187"/>
              <a:ext cx="720080" cy="1445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887416" y="1487977"/>
              <a:ext cx="720080" cy="1445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병합 40"/>
            <p:cNvSpPr/>
            <p:nvPr/>
          </p:nvSpPr>
          <p:spPr>
            <a:xfrm>
              <a:off x="5759624" y="1054187"/>
              <a:ext cx="144016" cy="144597"/>
            </a:xfrm>
            <a:prstGeom prst="flowChartMer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140"/>
            <p:cNvGrpSpPr/>
            <p:nvPr/>
          </p:nvGrpSpPr>
          <p:grpSpPr>
            <a:xfrm>
              <a:off x="3203848" y="692696"/>
              <a:ext cx="2952329" cy="3528392"/>
              <a:chOff x="3203848" y="692696"/>
              <a:chExt cx="2952329" cy="35283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4607496" y="764994"/>
                <a:ext cx="1224136" cy="262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디자이너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203848" y="1198784"/>
                <a:ext cx="1224136" cy="262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방문일</a:t>
                </a:r>
              </a:p>
            </p:txBody>
          </p:sp>
          <p:sp>
            <p:nvSpPr>
              <p:cNvPr id="53" name="TextBox 9"/>
              <p:cNvSpPr txBox="1"/>
              <p:nvPr/>
            </p:nvSpPr>
            <p:spPr>
              <a:xfrm>
                <a:off x="4616290" y="935279"/>
                <a:ext cx="1224136" cy="262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결혼일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213217" y="1415975"/>
                <a:ext cx="1224136" cy="262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업체</a:t>
                </a:r>
                <a:endParaRPr lang="ko-KR" altLang="en-US" sz="11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03848" y="1632573"/>
                <a:ext cx="1224136" cy="262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선물종류</a:t>
                </a: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599384" y="837293"/>
                <a:ext cx="720080" cy="1445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815408" y="1271082"/>
                <a:ext cx="720080" cy="1445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887416" y="1054187"/>
                <a:ext cx="720080" cy="1445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887416" y="1704872"/>
                <a:ext cx="2124744" cy="572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267807" y="692696"/>
                <a:ext cx="2888370" cy="35283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순서도: 병합 63"/>
              <p:cNvSpPr/>
              <p:nvPr/>
            </p:nvSpPr>
            <p:spPr>
              <a:xfrm>
                <a:off x="5894931" y="865870"/>
                <a:ext cx="144016" cy="144597"/>
              </a:xfrm>
              <a:prstGeom prst="flowChartMerg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순서도: 병합 42"/>
            <p:cNvSpPr/>
            <p:nvPr/>
          </p:nvSpPr>
          <p:spPr>
            <a:xfrm>
              <a:off x="4463480" y="1487977"/>
              <a:ext cx="144016" cy="144597"/>
            </a:xfrm>
            <a:prstGeom prst="flowChartMer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병합 43"/>
            <p:cNvSpPr/>
            <p:nvPr/>
          </p:nvSpPr>
          <p:spPr>
            <a:xfrm>
              <a:off x="4391472" y="1271082"/>
              <a:ext cx="144016" cy="144597"/>
            </a:xfrm>
            <a:prstGeom prst="flowChartMer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5866468" y="837293"/>
              <a:ext cx="0" cy="1445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759624" y="1054187"/>
              <a:ext cx="0" cy="1445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391472" y="1271082"/>
              <a:ext cx="0" cy="1445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63480" y="1487977"/>
              <a:ext cx="0" cy="1445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923928" y="1700808"/>
              <a:ext cx="23461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선물 </a:t>
              </a:r>
              <a:r>
                <a:rPr lang="en-US" altLang="ko-KR" sz="1000" dirty="0"/>
                <a:t>set    A </a:t>
              </a:r>
              <a:r>
                <a:rPr lang="ko-KR" altLang="en-US" sz="1000" dirty="0" err="1"/>
                <a:t>ㅁ</a:t>
              </a:r>
              <a:r>
                <a:rPr lang="ko-KR" altLang="en-US" sz="1000" dirty="0"/>
                <a:t>  </a:t>
              </a:r>
              <a:r>
                <a:rPr lang="en-US" altLang="ko-KR" sz="1000" dirty="0"/>
                <a:t>B </a:t>
              </a:r>
              <a:r>
                <a:rPr lang="ko-KR" altLang="en-US" sz="1000" dirty="0" err="1"/>
                <a:t>ㅁ</a:t>
              </a:r>
              <a:r>
                <a:rPr lang="ko-KR" altLang="en-US" sz="1000" dirty="0"/>
                <a:t>   </a:t>
              </a:r>
              <a:r>
                <a:rPr lang="en-US" altLang="ko-KR" sz="1000" dirty="0"/>
                <a:t>C </a:t>
              </a:r>
              <a:r>
                <a:rPr lang="ko-KR" altLang="en-US" sz="1000" dirty="0" err="1"/>
                <a:t>ㅁ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D </a:t>
              </a:r>
              <a:r>
                <a:rPr lang="ko-KR" altLang="en-US" sz="1000" dirty="0" err="1"/>
                <a:t>ㅁ</a:t>
              </a:r>
              <a:endParaRPr lang="en-US" altLang="ko-KR" sz="1000" dirty="0"/>
            </a:p>
            <a:p>
              <a:r>
                <a:rPr lang="ko-KR" altLang="en-US" sz="1000" dirty="0" err="1"/>
                <a:t>커프스</a:t>
              </a:r>
              <a:r>
                <a:rPr lang="ko-KR" altLang="en-US" sz="1000" dirty="0"/>
                <a:t>      </a:t>
              </a:r>
              <a:r>
                <a:rPr lang="en-US" altLang="ko-KR" sz="1000" dirty="0"/>
                <a:t>A </a:t>
              </a:r>
              <a:r>
                <a:rPr lang="ko-KR" altLang="en-US" sz="1000" dirty="0" err="1"/>
                <a:t>ㅁ</a:t>
              </a:r>
              <a:r>
                <a:rPr lang="ko-KR" altLang="en-US" sz="1000" dirty="0"/>
                <a:t>  </a:t>
              </a:r>
              <a:r>
                <a:rPr lang="en-US" altLang="ko-KR" sz="1000" dirty="0"/>
                <a:t>B </a:t>
              </a:r>
              <a:r>
                <a:rPr lang="ko-KR" altLang="en-US" sz="1000" dirty="0" err="1"/>
                <a:t>ㅁ</a:t>
              </a:r>
              <a:r>
                <a:rPr lang="ko-KR" altLang="en-US" sz="1000" dirty="0"/>
                <a:t>   </a:t>
              </a:r>
              <a:r>
                <a:rPr lang="en-US" altLang="ko-KR" sz="1000" dirty="0"/>
                <a:t>C </a:t>
              </a:r>
              <a:r>
                <a:rPr lang="ko-KR" altLang="en-US" sz="1000" dirty="0" err="1"/>
                <a:t>ㅁ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D </a:t>
              </a:r>
              <a:r>
                <a:rPr lang="ko-KR" altLang="en-US" sz="1000" dirty="0" err="1"/>
                <a:t>ㅁ</a:t>
              </a:r>
              <a:endParaRPr lang="en-US" altLang="ko-KR" sz="1000" dirty="0"/>
            </a:p>
            <a:p>
              <a:r>
                <a:rPr lang="ko-KR" altLang="en-US" sz="1000" dirty="0"/>
                <a:t>양말 </a:t>
              </a:r>
              <a:r>
                <a:rPr lang="ko-KR" altLang="en-US" sz="1000" dirty="0" err="1"/>
                <a:t>ㅁ</a:t>
              </a:r>
              <a:r>
                <a:rPr lang="ko-KR" altLang="en-US" sz="1000" dirty="0"/>
                <a:t>   기타 </a:t>
              </a:r>
              <a:r>
                <a:rPr lang="ko-KR" altLang="en-US" sz="1000" dirty="0" err="1"/>
                <a:t>ㅁ</a:t>
              </a:r>
              <a:endParaRPr lang="ko-KR" altLang="en-US" sz="1000" dirty="0"/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5796136" y="6453336"/>
            <a:ext cx="360040" cy="216895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419872" y="4750511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가능 여부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7864" y="5831686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상담내용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067944" y="5949280"/>
            <a:ext cx="2160240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211960" y="6021868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글 </a:t>
            </a:r>
            <a:r>
              <a:rPr lang="ko-KR" altLang="en-US" sz="800" dirty="0" err="1"/>
              <a:t>작성할수</a:t>
            </a:r>
            <a:r>
              <a:rPr lang="ko-KR" altLang="en-US" sz="800" dirty="0"/>
              <a:t> 있게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788024" y="6453336"/>
            <a:ext cx="792088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716016" y="645333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구매고객으로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FB0C300-3535-4390-A2B7-81D5303E28B4}"/>
              </a:ext>
            </a:extLst>
          </p:cNvPr>
          <p:cNvSpPr txBox="1"/>
          <p:nvPr/>
        </p:nvSpPr>
        <p:spPr>
          <a:xfrm>
            <a:off x="2699791" y="17110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확율</a:t>
            </a:r>
            <a:endParaRPr lang="ko-KR" altLang="en-US" sz="14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496D89F5-1080-41E1-98D7-D892B178DD69}"/>
              </a:ext>
            </a:extLst>
          </p:cNvPr>
          <p:cNvSpPr/>
          <p:nvPr/>
        </p:nvSpPr>
        <p:spPr>
          <a:xfrm>
            <a:off x="2682044" y="188640"/>
            <a:ext cx="576064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3F7F0747-883A-464F-A471-948FB74F0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73547"/>
              </p:ext>
            </p:extLst>
          </p:nvPr>
        </p:nvGraphicFramePr>
        <p:xfrm>
          <a:off x="3563886" y="5002376"/>
          <a:ext cx="2592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7">
                  <a:extLst>
                    <a:ext uri="{9D8B030D-6E8A-4147-A177-3AD203B41FA5}">
                      <a16:colId xmlns:a16="http://schemas.microsoft.com/office/drawing/2014/main" xmlns="" val="3790806894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xmlns="" val="2654240502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xmlns="" val="316594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5421707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A40929FD-44F1-4837-A7C3-BCDDBC2C31EC}"/>
              </a:ext>
            </a:extLst>
          </p:cNvPr>
          <p:cNvSpPr/>
          <p:nvPr/>
        </p:nvSpPr>
        <p:spPr>
          <a:xfrm>
            <a:off x="2987824" y="548680"/>
            <a:ext cx="683568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12C0446-4124-4856-AC06-D550DCEC14D8}"/>
              </a:ext>
            </a:extLst>
          </p:cNvPr>
          <p:cNvSpPr txBox="1"/>
          <p:nvPr/>
        </p:nvSpPr>
        <p:spPr>
          <a:xfrm>
            <a:off x="3059832" y="528935"/>
            <a:ext cx="720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FF89E4D-958F-4FFC-B83B-469562AEB394}"/>
              </a:ext>
            </a:extLst>
          </p:cNvPr>
          <p:cNvSpPr/>
          <p:nvPr/>
        </p:nvSpPr>
        <p:spPr>
          <a:xfrm>
            <a:off x="1475656" y="616085"/>
            <a:ext cx="1466287" cy="184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xmlns="" id="{8EEFFB04-F454-43AB-8597-A980CBE22900}"/>
              </a:ext>
            </a:extLst>
          </p:cNvPr>
          <p:cNvSpPr/>
          <p:nvPr/>
        </p:nvSpPr>
        <p:spPr>
          <a:xfrm>
            <a:off x="2771800" y="616085"/>
            <a:ext cx="145747" cy="194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BC2A8BE1-6E5A-45C1-9AB1-716E5749698E}"/>
              </a:ext>
            </a:extLst>
          </p:cNvPr>
          <p:cNvCxnSpPr/>
          <p:nvPr/>
        </p:nvCxnSpPr>
        <p:spPr>
          <a:xfrm>
            <a:off x="2699792" y="616085"/>
            <a:ext cx="0" cy="148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F5FBFCED-89B1-4B93-988C-E5A3163404D7}"/>
              </a:ext>
            </a:extLst>
          </p:cNvPr>
          <p:cNvCxnSpPr/>
          <p:nvPr/>
        </p:nvCxnSpPr>
        <p:spPr>
          <a:xfrm flipH="1">
            <a:off x="1763688" y="836712"/>
            <a:ext cx="576064" cy="281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679905AE-47DD-42EA-BDAF-CB2E7CF5F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32098"/>
              </p:ext>
            </p:extLst>
          </p:nvPr>
        </p:nvGraphicFramePr>
        <p:xfrm>
          <a:off x="1316997" y="3356992"/>
          <a:ext cx="1235017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xmlns="" val="2635319046"/>
                    </a:ext>
                  </a:extLst>
                </a:gridCol>
                <a:gridCol w="971174">
                  <a:extLst>
                    <a:ext uri="{9D8B030D-6E8A-4147-A177-3AD203B41FA5}">
                      <a16:colId xmlns:a16="http://schemas.microsoft.com/office/drawing/2014/main" xmlns="" val="2450658814"/>
                    </a:ext>
                  </a:extLst>
                </a:gridCol>
              </a:tblGrid>
              <a:tr h="13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업체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7802990"/>
                  </a:ext>
                </a:extLst>
              </a:tr>
              <a:tr h="13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4199671"/>
                  </a:ext>
                </a:extLst>
              </a:tr>
              <a:tr h="13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253301"/>
                  </a:ext>
                </a:extLst>
              </a:tr>
              <a:tr h="13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디자이너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7125825"/>
                  </a:ext>
                </a:extLst>
              </a:tr>
              <a:tr h="13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결혼일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744541"/>
                  </a:ext>
                </a:extLst>
              </a:tr>
              <a:tr h="13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방문일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5982546"/>
                  </a:ext>
                </a:extLst>
              </a:tr>
              <a:tr h="13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가능여부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2749616"/>
                  </a:ext>
                </a:extLst>
              </a:tr>
              <a:tr h="13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4804310"/>
                  </a:ext>
                </a:extLst>
              </a:tr>
              <a:tr h="13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ㅁ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픽업여부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5455503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CB744A89-D227-4E48-8CEB-F65BD56F569C}"/>
              </a:ext>
            </a:extLst>
          </p:cNvPr>
          <p:cNvSpPr txBox="1"/>
          <p:nvPr/>
        </p:nvSpPr>
        <p:spPr>
          <a:xfrm>
            <a:off x="3275856" y="5337841"/>
            <a:ext cx="1224136" cy="26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 선물픽업 </a:t>
            </a:r>
            <a:r>
              <a:rPr lang="ko-KR" altLang="en-US" sz="1100" dirty="0"/>
              <a:t>여부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2182FAC6-B80D-4757-9984-68065DDA21CB}"/>
              </a:ext>
            </a:extLst>
          </p:cNvPr>
          <p:cNvSpPr/>
          <p:nvPr/>
        </p:nvSpPr>
        <p:spPr>
          <a:xfrm>
            <a:off x="4355976" y="5372926"/>
            <a:ext cx="720080" cy="1445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9EECAD84-0D68-487E-8CA9-E3F864D77112}"/>
              </a:ext>
            </a:extLst>
          </p:cNvPr>
          <p:cNvCxnSpPr>
            <a:cxnSpLocks/>
          </p:cNvCxnSpPr>
          <p:nvPr/>
        </p:nvCxnSpPr>
        <p:spPr>
          <a:xfrm>
            <a:off x="4932040" y="5373216"/>
            <a:ext cx="0" cy="14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병합 87">
            <a:extLst>
              <a:ext uri="{FF2B5EF4-FFF2-40B4-BE49-F238E27FC236}">
                <a16:creationId xmlns:a16="http://schemas.microsoft.com/office/drawing/2014/main" xmlns="" id="{64CD1114-E609-4547-9D28-2F33DD4BA1F6}"/>
              </a:ext>
            </a:extLst>
          </p:cNvPr>
          <p:cNvSpPr/>
          <p:nvPr/>
        </p:nvSpPr>
        <p:spPr>
          <a:xfrm>
            <a:off x="4932040" y="5373216"/>
            <a:ext cx="148040" cy="144597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851920" y="548680"/>
            <a:ext cx="1359768" cy="207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5364088" y="548680"/>
            <a:ext cx="360040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5292080" y="54868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검색</a:t>
            </a:r>
          </a:p>
        </p:txBody>
      </p:sp>
      <p:sp>
        <p:nvSpPr>
          <p:cNvPr id="90" name="모서리가 둥근 직사각형 5">
            <a:extLst>
              <a:ext uri="{FF2B5EF4-FFF2-40B4-BE49-F238E27FC236}">
                <a16:creationId xmlns:a16="http://schemas.microsoft.com/office/drawing/2014/main" xmlns="" id="{A49C3971-E080-4BFB-9BB6-864C3DD1B652}"/>
              </a:ext>
            </a:extLst>
          </p:cNvPr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B71A496C-F2D1-46D8-AFC8-5C90D5894C76}"/>
              </a:ext>
            </a:extLst>
          </p:cNvPr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0D03AF4C-6899-4733-B1C3-8901B71E1D27}"/>
              </a:ext>
            </a:extLst>
          </p:cNvPr>
          <p:cNvCxnSpPr/>
          <p:nvPr/>
        </p:nvCxnSpPr>
        <p:spPr>
          <a:xfrm>
            <a:off x="750233" y="1556792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2680A7F1-910F-4119-88CD-51C160AA929C}"/>
              </a:ext>
            </a:extLst>
          </p:cNvPr>
          <p:cNvGrpSpPr/>
          <p:nvPr/>
        </p:nvGrpSpPr>
        <p:grpSpPr>
          <a:xfrm>
            <a:off x="-41855" y="-11152"/>
            <a:ext cx="1368152" cy="7155805"/>
            <a:chOff x="-387206" y="-273902"/>
            <a:chExt cx="1368152" cy="715580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65BD11C6-C1A4-4394-A711-27FA84B48C28}"/>
                </a:ext>
              </a:extLst>
            </p:cNvPr>
            <p:cNvSpPr txBox="1"/>
            <p:nvPr/>
          </p:nvSpPr>
          <p:spPr>
            <a:xfrm>
              <a:off x="-387206" y="-273902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95" name="모서리가 둥근 직사각형 6">
              <a:extLst>
                <a:ext uri="{FF2B5EF4-FFF2-40B4-BE49-F238E27FC236}">
                  <a16:creationId xmlns:a16="http://schemas.microsoft.com/office/drawing/2014/main" xmlns="" id="{551AC785-3302-411B-B61E-17A009B053FF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7">
              <a:extLst>
                <a:ext uri="{FF2B5EF4-FFF2-40B4-BE49-F238E27FC236}">
                  <a16:creationId xmlns:a16="http://schemas.microsoft.com/office/drawing/2014/main" xmlns="" id="{D121D5AF-BAF9-4BB4-8276-46509CB7FC65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8">
              <a:extLst>
                <a:ext uri="{FF2B5EF4-FFF2-40B4-BE49-F238E27FC236}">
                  <a16:creationId xmlns:a16="http://schemas.microsoft.com/office/drawing/2014/main" xmlns="" id="{01600457-553B-48DF-ADD5-A78A4D78375F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">
              <a:extLst>
                <a:ext uri="{FF2B5EF4-FFF2-40B4-BE49-F238E27FC236}">
                  <a16:creationId xmlns:a16="http://schemas.microsoft.com/office/drawing/2014/main" xmlns="" id="{1327FB44-BAA9-4749-859E-EB2180D16BAB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957337"/>
              </p:ext>
            </p:extLst>
          </p:nvPr>
        </p:nvGraphicFramePr>
        <p:xfrm>
          <a:off x="1259632" y="953346"/>
          <a:ext cx="5575188" cy="5904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91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9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5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91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10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3456">
                <a:tc>
                  <a:txBody>
                    <a:bodyPr/>
                    <a:lstStyle/>
                    <a:p>
                      <a:pPr algn="l" latinLnBrk="1"/>
                      <a:endParaRPr lang="en-US" altLang="ko-KR" sz="1050" dirty="0"/>
                    </a:p>
                    <a:p>
                      <a:pPr algn="l" latinLnBrk="1"/>
                      <a:r>
                        <a:rPr lang="ko-KR" altLang="en-US" sz="1050" dirty="0"/>
                        <a:t>이름</a:t>
                      </a:r>
                      <a:r>
                        <a:rPr lang="en-US" altLang="ko-KR" sz="1050" dirty="0"/>
                        <a:t>-</a:t>
                      </a:r>
                      <a:r>
                        <a:rPr lang="ko-KR" altLang="en-US" sz="1050" dirty="0"/>
                        <a:t>디자이너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</a:t>
                      </a:r>
                    </a:p>
                    <a:p>
                      <a:pPr algn="r" latinLnBrk="1"/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baseline="0" dirty="0">
                          <a:solidFill>
                            <a:srgbClr val="FFC000"/>
                          </a:solidFill>
                        </a:rPr>
                        <a:t>W0000-</a:t>
                      </a:r>
                      <a:r>
                        <a:rPr lang="ko-KR" altLang="en-US" sz="1000" baseline="0" dirty="0">
                          <a:solidFill>
                            <a:srgbClr val="FFC000"/>
                          </a:solidFill>
                        </a:rPr>
                        <a:t>정인</a:t>
                      </a:r>
                      <a:endParaRPr lang="ko-KR" altLang="en-US" sz="10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234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8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d9292-</a:t>
                      </a:r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정욱</a:t>
                      </a:r>
                      <a:endParaRPr lang="en-US" altLang="ko-KR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234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14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16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17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18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234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20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21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22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23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24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25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7452320" y="0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52320" y="332656"/>
            <a:ext cx="1691680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달력 버튼 </a:t>
            </a:r>
            <a:r>
              <a:rPr lang="ko-KR" altLang="en-US" sz="1050" dirty="0" err="1"/>
              <a:t>클릭시</a:t>
            </a:r>
            <a:r>
              <a:rPr lang="ko-KR" altLang="en-US" sz="1050" dirty="0"/>
              <a:t> 달력에 보여진다</a:t>
            </a:r>
            <a:r>
              <a:rPr lang="en-US" altLang="ko-KR" sz="105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50" dirty="0"/>
              <a:t>고객 이름에 색깔은</a:t>
            </a:r>
            <a:r>
              <a:rPr lang="en-US" altLang="ko-KR" sz="1050" dirty="0"/>
              <a:t> </a:t>
            </a:r>
            <a:r>
              <a:rPr lang="ko-KR" altLang="en-US" sz="1050" dirty="0"/>
              <a:t>가능여부의 색깔과 동일하게 제작</a:t>
            </a:r>
            <a:r>
              <a:rPr lang="en-US" altLang="ko-KR" sz="1050" dirty="0"/>
              <a:t>.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 err="1"/>
              <a:t>날짜옆에</a:t>
            </a:r>
            <a:r>
              <a:rPr lang="ko-KR" altLang="en-US" sz="1050" dirty="0"/>
              <a:t> </a:t>
            </a:r>
            <a:r>
              <a:rPr lang="en-US" altLang="ko-KR" sz="1050" dirty="0"/>
              <a:t>&gt;</a:t>
            </a:r>
            <a:r>
              <a:rPr lang="ko-KR" altLang="en-US" sz="1050" dirty="0"/>
              <a:t> 화살표를 누르면 </a:t>
            </a:r>
            <a:r>
              <a:rPr lang="ko-KR" altLang="en-US" sz="1050" dirty="0" err="1"/>
              <a:t>달별로</a:t>
            </a:r>
            <a:r>
              <a:rPr lang="ko-KR" altLang="en-US" sz="1050" dirty="0"/>
              <a:t> 이동 </a:t>
            </a:r>
            <a:r>
              <a:rPr lang="en-US" altLang="ko-KR" sz="1050" dirty="0"/>
              <a:t>. &gt;&gt; </a:t>
            </a:r>
            <a:r>
              <a:rPr lang="ko-KR" altLang="en-US" sz="1050" dirty="0"/>
              <a:t>누르면 </a:t>
            </a:r>
            <a:r>
              <a:rPr lang="ko-KR" altLang="en-US" sz="1050" dirty="0" err="1"/>
              <a:t>년별로</a:t>
            </a:r>
            <a:r>
              <a:rPr lang="ko-KR" altLang="en-US" sz="1050" dirty="0"/>
              <a:t> 이동</a:t>
            </a:r>
            <a:r>
              <a:rPr lang="en-US" altLang="ko-KR" sz="1050" dirty="0"/>
              <a:t>.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손님이름 </a:t>
            </a:r>
            <a:r>
              <a:rPr lang="ko-KR" altLang="en-US" sz="1050" dirty="0" err="1"/>
              <a:t>클릭시</a:t>
            </a:r>
            <a:r>
              <a:rPr lang="ko-KR" altLang="en-US" sz="1050" dirty="0"/>
              <a:t> 가망고객정보가 뜨도록</a:t>
            </a:r>
            <a:endParaRPr lang="en-US" altLang="ko-KR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1403648" y="47667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&lt;&lt;       &lt;      2017-7   &gt;       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92E0359-E5B2-4011-8941-679EFDA73B29}"/>
              </a:ext>
            </a:extLst>
          </p:cNvPr>
          <p:cNvSpPr txBox="1"/>
          <p:nvPr/>
        </p:nvSpPr>
        <p:spPr>
          <a:xfrm>
            <a:off x="1259632" y="18864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리스트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8ADB701-AE5D-49A7-8458-1F4F716B6913}"/>
              </a:ext>
            </a:extLst>
          </p:cNvPr>
          <p:cNvSpPr/>
          <p:nvPr/>
        </p:nvSpPr>
        <p:spPr>
          <a:xfrm>
            <a:off x="1277050" y="217103"/>
            <a:ext cx="576064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1F41681-57FC-46D5-B0B2-795CFC3A74BB}"/>
              </a:ext>
            </a:extLst>
          </p:cNvPr>
          <p:cNvSpPr/>
          <p:nvPr/>
        </p:nvSpPr>
        <p:spPr>
          <a:xfrm>
            <a:off x="2051720" y="188640"/>
            <a:ext cx="576064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CBF5D96-D646-4127-B7B4-016537733A26}"/>
              </a:ext>
            </a:extLst>
          </p:cNvPr>
          <p:cNvSpPr txBox="1"/>
          <p:nvPr/>
        </p:nvSpPr>
        <p:spPr>
          <a:xfrm>
            <a:off x="2078850" y="16027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달력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CDC5B79-8CE9-4203-AC74-70764070BDF3}"/>
              </a:ext>
            </a:extLst>
          </p:cNvPr>
          <p:cNvSpPr/>
          <p:nvPr/>
        </p:nvSpPr>
        <p:spPr>
          <a:xfrm>
            <a:off x="2682044" y="188640"/>
            <a:ext cx="576064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579A0BC-C845-4108-B813-D7FE935F916A}"/>
              </a:ext>
            </a:extLst>
          </p:cNvPr>
          <p:cNvSpPr txBox="1"/>
          <p:nvPr/>
        </p:nvSpPr>
        <p:spPr>
          <a:xfrm>
            <a:off x="2627784" y="16155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확율</a:t>
            </a:r>
            <a:endParaRPr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6DB08879-652C-41B3-8A04-7FAFE9E4561B}"/>
              </a:ext>
            </a:extLst>
          </p:cNvPr>
          <p:cNvCxnSpPr>
            <a:cxnSpLocks/>
          </p:cNvCxnSpPr>
          <p:nvPr/>
        </p:nvCxnSpPr>
        <p:spPr>
          <a:xfrm>
            <a:off x="2259501" y="395037"/>
            <a:ext cx="142547" cy="2990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5">
            <a:extLst>
              <a:ext uri="{FF2B5EF4-FFF2-40B4-BE49-F238E27FC236}">
                <a16:creationId xmlns:a16="http://schemas.microsoft.com/office/drawing/2014/main" xmlns="" id="{8C3337F7-7363-46A7-9F7F-47796F966A46}"/>
              </a:ext>
            </a:extLst>
          </p:cNvPr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1E5B0BC6-8BE8-40D1-A05B-59C20F5E3C5D}"/>
              </a:ext>
            </a:extLst>
          </p:cNvPr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DBE2A8F4-86B1-4250-852E-9E202C2878B5}"/>
              </a:ext>
            </a:extLst>
          </p:cNvPr>
          <p:cNvCxnSpPr/>
          <p:nvPr/>
        </p:nvCxnSpPr>
        <p:spPr>
          <a:xfrm>
            <a:off x="827584" y="1484784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53CEEAF7-2DC9-4DC6-B08D-D0139FAADA3B}"/>
              </a:ext>
            </a:extLst>
          </p:cNvPr>
          <p:cNvGrpSpPr/>
          <p:nvPr/>
        </p:nvGrpSpPr>
        <p:grpSpPr>
          <a:xfrm>
            <a:off x="-69990" y="-27384"/>
            <a:ext cx="1368152" cy="7155805"/>
            <a:chOff x="-387206" y="-273902"/>
            <a:chExt cx="1368152" cy="715580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8EE12D07-1AE6-47C6-90C4-EA3E8D8DCBA6}"/>
                </a:ext>
              </a:extLst>
            </p:cNvPr>
            <p:cNvSpPr txBox="1"/>
            <p:nvPr/>
          </p:nvSpPr>
          <p:spPr>
            <a:xfrm>
              <a:off x="-387206" y="-273902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39" name="모서리가 둥근 직사각형 6">
              <a:extLst>
                <a:ext uri="{FF2B5EF4-FFF2-40B4-BE49-F238E27FC236}">
                  <a16:creationId xmlns:a16="http://schemas.microsoft.com/office/drawing/2014/main" xmlns="" id="{25FE8E24-CA40-4BC4-9055-83A6FFAA029D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7">
              <a:extLst>
                <a:ext uri="{FF2B5EF4-FFF2-40B4-BE49-F238E27FC236}">
                  <a16:creationId xmlns:a16="http://schemas.microsoft.com/office/drawing/2014/main" xmlns="" id="{842E4A82-C7C1-4567-8B5C-E7FF045D7245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8">
              <a:extLst>
                <a:ext uri="{FF2B5EF4-FFF2-40B4-BE49-F238E27FC236}">
                  <a16:creationId xmlns:a16="http://schemas.microsoft.com/office/drawing/2014/main" xmlns="" id="{C4D296FA-7333-42EC-894A-97EA07D875EB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9">
              <a:extLst>
                <a:ext uri="{FF2B5EF4-FFF2-40B4-BE49-F238E27FC236}">
                  <a16:creationId xmlns:a16="http://schemas.microsoft.com/office/drawing/2014/main" xmlns="" id="{E6B51FCD-EB85-4A77-85CE-F4892580E0C8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452320" y="0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52320" y="332656"/>
            <a:ext cx="169168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기간설정을 누르면 항공사에서 출발일 도착일 지정하는 것과 동일한 방법으로 날짜 선택하면 아래 표에 업체별 </a:t>
            </a:r>
            <a:r>
              <a:rPr lang="ko-KR" altLang="en-US" sz="1050" dirty="0" err="1"/>
              <a:t>직원별</a:t>
            </a:r>
            <a:r>
              <a:rPr lang="ko-KR" altLang="en-US" sz="1050" dirty="0"/>
              <a:t> 선택일에 </a:t>
            </a:r>
            <a:r>
              <a:rPr lang="ko-KR" altLang="en-US" sz="1050" dirty="0" err="1"/>
              <a:t>회원수</a:t>
            </a:r>
            <a:r>
              <a:rPr lang="ko-KR" altLang="en-US" sz="1050" dirty="0"/>
              <a:t> 합과 </a:t>
            </a:r>
            <a:r>
              <a:rPr lang="ko-KR" altLang="en-US" sz="1050" dirty="0" err="1"/>
              <a:t>구매확율별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퍼샌트가</a:t>
            </a:r>
            <a:r>
              <a:rPr lang="ko-KR" altLang="en-US" sz="1050" dirty="0"/>
              <a:t> 나타난다</a:t>
            </a:r>
            <a:r>
              <a:rPr lang="en-US" altLang="ko-KR" sz="1050" dirty="0"/>
              <a:t>.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엑셀로 저장을 누르면 현재 보여지는 표가 엑셀에 저장되어 프린트가 가능하도록</a:t>
            </a:r>
            <a:r>
              <a:rPr lang="en-US" altLang="ko-KR" sz="1050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18864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리스트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277050" y="217103"/>
            <a:ext cx="576064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171142" y="345720"/>
            <a:ext cx="14401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75656" y="47667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업체별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195736" y="548680"/>
            <a:ext cx="1152128" cy="216024"/>
            <a:chOff x="2195736" y="980728"/>
            <a:chExt cx="1152128" cy="216024"/>
          </a:xfrm>
        </p:grpSpPr>
        <p:sp>
          <p:nvSpPr>
            <p:cNvPr id="23" name="직사각형 22"/>
            <p:cNvSpPr/>
            <p:nvPr/>
          </p:nvSpPr>
          <p:spPr>
            <a:xfrm>
              <a:off x="2195736" y="980728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3131840" y="980728"/>
              <a:ext cx="152725" cy="216024"/>
              <a:chOff x="3131840" y="980728"/>
              <a:chExt cx="152725" cy="216024"/>
            </a:xfrm>
          </p:grpSpPr>
          <p:sp>
            <p:nvSpPr>
              <p:cNvPr id="24" name="순서도: 병합 23"/>
              <p:cNvSpPr/>
              <p:nvPr/>
            </p:nvSpPr>
            <p:spPr>
              <a:xfrm>
                <a:off x="3140549" y="1035318"/>
                <a:ext cx="144016" cy="144016"/>
              </a:xfrm>
              <a:prstGeom prst="flowChartMerg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3131840" y="980728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2250325" y="503306"/>
            <a:ext cx="88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기간설정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30246" y="350100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직원별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547664" y="83671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2017-7-1   ~  2017 – 7 - 6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5F6DF5B-3E7A-4740-8278-B5CBC4ED116C}"/>
              </a:ext>
            </a:extLst>
          </p:cNvPr>
          <p:cNvSpPr/>
          <p:nvPr/>
        </p:nvSpPr>
        <p:spPr>
          <a:xfrm>
            <a:off x="2051720" y="188640"/>
            <a:ext cx="576064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16767A22-40B2-4F05-9864-B1833B96005B}"/>
              </a:ext>
            </a:extLst>
          </p:cNvPr>
          <p:cNvSpPr txBox="1"/>
          <p:nvPr/>
        </p:nvSpPr>
        <p:spPr>
          <a:xfrm>
            <a:off x="5036754" y="222659"/>
            <a:ext cx="11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엑셀로저장</a:t>
            </a:r>
            <a:endParaRPr lang="ko-KR" altLang="en-US" sz="1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79FBE68-A5BF-48A7-BF61-E9657E7DC0E9}"/>
              </a:ext>
            </a:extLst>
          </p:cNvPr>
          <p:cNvSpPr/>
          <p:nvPr/>
        </p:nvSpPr>
        <p:spPr>
          <a:xfrm>
            <a:off x="2682044" y="188640"/>
            <a:ext cx="576064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A2CB87-97B5-4998-BF85-A9246A0DB355}"/>
              </a:ext>
            </a:extLst>
          </p:cNvPr>
          <p:cNvSpPr txBox="1"/>
          <p:nvPr/>
        </p:nvSpPr>
        <p:spPr>
          <a:xfrm>
            <a:off x="2627784" y="16155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확율</a:t>
            </a:r>
            <a:endParaRPr lang="ko-KR" altLang="en-US" sz="1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B4CC0A-D6D8-451D-ACED-8A50F4623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79529"/>
              </p:ext>
            </p:extLst>
          </p:nvPr>
        </p:nvGraphicFramePr>
        <p:xfrm>
          <a:off x="1524000" y="1397000"/>
          <a:ext cx="45601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xmlns="" val="231415127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1137179788"/>
                    </a:ext>
                  </a:extLst>
                </a:gridCol>
                <a:gridCol w="1104292">
                  <a:extLst>
                    <a:ext uri="{9D8B030D-6E8A-4147-A177-3AD203B41FA5}">
                      <a16:colId xmlns:a16="http://schemas.microsoft.com/office/drawing/2014/main" xmlns="" val="446364290"/>
                    </a:ext>
                  </a:extLst>
                </a:gridCol>
                <a:gridCol w="1238924">
                  <a:extLst>
                    <a:ext uri="{9D8B030D-6E8A-4147-A177-3AD203B41FA5}">
                      <a16:colId xmlns:a16="http://schemas.microsoft.com/office/drawing/2014/main" xmlns="" val="739681041"/>
                    </a:ext>
                  </a:extLst>
                </a:gridCol>
                <a:gridCol w="1041161">
                  <a:extLst>
                    <a:ext uri="{9D8B030D-6E8A-4147-A177-3AD203B41FA5}">
                      <a16:colId xmlns:a16="http://schemas.microsoft.com/office/drawing/2014/main" xmlns="" val="1097848679"/>
                    </a:ext>
                  </a:extLst>
                </a:gridCol>
              </a:tblGrid>
              <a:tr h="224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업체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회원수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구매확율</a:t>
                      </a:r>
                      <a:r>
                        <a:rPr lang="en-US" altLang="ko-KR" sz="1000" dirty="0"/>
                        <a:t>0%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구매확율</a:t>
                      </a:r>
                      <a:r>
                        <a:rPr lang="en-US" altLang="ko-KR" sz="1000" dirty="0"/>
                        <a:t>50%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구매함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304554"/>
                  </a:ext>
                </a:extLst>
              </a:tr>
              <a:tr h="224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35%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50%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9182347"/>
                  </a:ext>
                </a:extLst>
              </a:tr>
              <a:tr h="224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혼리지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60%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40%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5032755"/>
                  </a:ext>
                </a:extLst>
              </a:tr>
              <a:tr h="224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따중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0782800"/>
                  </a:ext>
                </a:extLst>
              </a:tr>
              <a:tr h="22475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8138144"/>
                  </a:ext>
                </a:extLst>
              </a:tr>
              <a:tr h="22475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1294564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8EAA2D56-E672-47F5-8388-EA141E4B9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63374"/>
              </p:ext>
            </p:extLst>
          </p:nvPr>
        </p:nvGraphicFramePr>
        <p:xfrm>
          <a:off x="1503951" y="4566808"/>
          <a:ext cx="515628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85">
                  <a:extLst>
                    <a:ext uri="{9D8B030D-6E8A-4147-A177-3AD203B41FA5}">
                      <a16:colId xmlns:a16="http://schemas.microsoft.com/office/drawing/2014/main" xmlns="" val="2314151274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xmlns="" val="3214153920"/>
                    </a:ext>
                  </a:extLst>
                </a:gridCol>
                <a:gridCol w="1289070">
                  <a:extLst>
                    <a:ext uri="{9D8B030D-6E8A-4147-A177-3AD203B41FA5}">
                      <a16:colId xmlns:a16="http://schemas.microsoft.com/office/drawing/2014/main" xmlns="" val="1137179788"/>
                    </a:ext>
                  </a:extLst>
                </a:gridCol>
                <a:gridCol w="1400878">
                  <a:extLst>
                    <a:ext uri="{9D8B030D-6E8A-4147-A177-3AD203B41FA5}">
                      <a16:colId xmlns:a16="http://schemas.microsoft.com/office/drawing/2014/main" xmlns="" val="739681041"/>
                    </a:ext>
                  </a:extLst>
                </a:gridCol>
                <a:gridCol w="1177263">
                  <a:extLst>
                    <a:ext uri="{9D8B030D-6E8A-4147-A177-3AD203B41FA5}">
                      <a16:colId xmlns:a16="http://schemas.microsoft.com/office/drawing/2014/main" xmlns="" val="1097848679"/>
                    </a:ext>
                  </a:extLst>
                </a:gridCol>
              </a:tblGrid>
              <a:tr h="224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디자이너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회원수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구매확율</a:t>
                      </a:r>
                      <a:r>
                        <a:rPr lang="en-US" altLang="ko-KR" sz="1000" dirty="0"/>
                        <a:t>0%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구매확율</a:t>
                      </a:r>
                      <a:r>
                        <a:rPr lang="en-US" altLang="ko-KR" sz="1000" dirty="0"/>
                        <a:t>50%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구매함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304554"/>
                  </a:ext>
                </a:extLst>
              </a:tr>
              <a:tr h="224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35%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50%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9182347"/>
                  </a:ext>
                </a:extLst>
              </a:tr>
              <a:tr h="224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짜훼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60%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40%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5032755"/>
                  </a:ext>
                </a:extLst>
              </a:tr>
              <a:tr h="224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0782800"/>
                  </a:ext>
                </a:extLst>
              </a:tr>
              <a:tr h="22475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8138144"/>
                  </a:ext>
                </a:extLst>
              </a:tr>
              <a:tr h="22475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1294564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C2D928C-B6F4-40EB-97EA-CD4FF7D518E3}"/>
              </a:ext>
            </a:extLst>
          </p:cNvPr>
          <p:cNvSpPr txBox="1"/>
          <p:nvPr/>
        </p:nvSpPr>
        <p:spPr>
          <a:xfrm>
            <a:off x="1547664" y="399577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2017-7-1   ~  2017 – 7 - 8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40CAD6B3-E326-4F88-942E-4A0AC4D4AE54}"/>
              </a:ext>
            </a:extLst>
          </p:cNvPr>
          <p:cNvGrpSpPr/>
          <p:nvPr/>
        </p:nvGrpSpPr>
        <p:grpSpPr>
          <a:xfrm>
            <a:off x="2267744" y="3701431"/>
            <a:ext cx="1152128" cy="216024"/>
            <a:chOff x="2195736" y="980728"/>
            <a:chExt cx="1152128" cy="21602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F47E377C-91BF-4BEB-B394-AC1C0DDF4890}"/>
                </a:ext>
              </a:extLst>
            </p:cNvPr>
            <p:cNvSpPr/>
            <p:nvPr/>
          </p:nvSpPr>
          <p:spPr>
            <a:xfrm>
              <a:off x="2195736" y="980728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EF0415F3-3431-4DA5-BA62-BC0B20AC92F5}"/>
                </a:ext>
              </a:extLst>
            </p:cNvPr>
            <p:cNvGrpSpPr/>
            <p:nvPr/>
          </p:nvGrpSpPr>
          <p:grpSpPr>
            <a:xfrm>
              <a:off x="3131840" y="980728"/>
              <a:ext cx="152725" cy="216024"/>
              <a:chOff x="3131840" y="980728"/>
              <a:chExt cx="152725" cy="216024"/>
            </a:xfrm>
          </p:grpSpPr>
          <p:sp>
            <p:nvSpPr>
              <p:cNvPr id="71" name="순서도: 병합 70">
                <a:extLst>
                  <a:ext uri="{FF2B5EF4-FFF2-40B4-BE49-F238E27FC236}">
                    <a16:creationId xmlns:a16="http://schemas.microsoft.com/office/drawing/2014/main" xmlns="" id="{0A042EBC-9FF6-409F-A0E5-C236C99EA61B}"/>
                  </a:ext>
                </a:extLst>
              </p:cNvPr>
              <p:cNvSpPr/>
              <p:nvPr/>
            </p:nvSpPr>
            <p:spPr>
              <a:xfrm>
                <a:off x="3140549" y="1035318"/>
                <a:ext cx="144016" cy="144016"/>
              </a:xfrm>
              <a:prstGeom prst="flowChartMerg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xmlns="" id="{C07C7228-C71A-4A1E-BF3F-793B6DAEAAB5}"/>
                  </a:ext>
                </a:extLst>
              </p:cNvPr>
              <p:cNvCxnSpPr/>
              <p:nvPr/>
            </p:nvCxnSpPr>
            <p:spPr>
              <a:xfrm>
                <a:off x="3131840" y="980728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BFDF464-849C-4DDD-8789-425219E11F41}"/>
              </a:ext>
            </a:extLst>
          </p:cNvPr>
          <p:cNvSpPr txBox="1"/>
          <p:nvPr/>
        </p:nvSpPr>
        <p:spPr>
          <a:xfrm>
            <a:off x="2322333" y="3656057"/>
            <a:ext cx="88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기간설정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2C4D1D2-A161-4682-8A23-87CDE658E6E3}"/>
              </a:ext>
            </a:extLst>
          </p:cNvPr>
          <p:cNvSpPr txBox="1"/>
          <p:nvPr/>
        </p:nvSpPr>
        <p:spPr>
          <a:xfrm>
            <a:off x="2078850" y="16027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달력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E9B01A2B-0C81-46DC-8269-363B39B90C3B}"/>
              </a:ext>
            </a:extLst>
          </p:cNvPr>
          <p:cNvSpPr/>
          <p:nvPr/>
        </p:nvSpPr>
        <p:spPr>
          <a:xfrm>
            <a:off x="5036753" y="261268"/>
            <a:ext cx="1047416" cy="171859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5">
            <a:extLst>
              <a:ext uri="{FF2B5EF4-FFF2-40B4-BE49-F238E27FC236}">
                <a16:creationId xmlns:a16="http://schemas.microsoft.com/office/drawing/2014/main" xmlns="" id="{485A5BC6-C8AB-4B00-A93F-F50806FD2BF8}"/>
              </a:ext>
            </a:extLst>
          </p:cNvPr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8BDE3EE6-2AFE-4448-BFB9-BE39A38DF02A}"/>
              </a:ext>
            </a:extLst>
          </p:cNvPr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E5DB022-408B-4E2C-8158-642840E31E3E}"/>
              </a:ext>
            </a:extLst>
          </p:cNvPr>
          <p:cNvCxnSpPr/>
          <p:nvPr/>
        </p:nvCxnSpPr>
        <p:spPr>
          <a:xfrm>
            <a:off x="722098" y="1484784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991C07F0-6B78-4804-BF0F-EA25950ECCB5}"/>
              </a:ext>
            </a:extLst>
          </p:cNvPr>
          <p:cNvGrpSpPr/>
          <p:nvPr/>
        </p:nvGrpSpPr>
        <p:grpSpPr>
          <a:xfrm>
            <a:off x="-69990" y="-27384"/>
            <a:ext cx="1368152" cy="7155805"/>
            <a:chOff x="-387206" y="-273902"/>
            <a:chExt cx="1368152" cy="715580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32D67876-FF7B-47BE-8311-0180C1B972A9}"/>
                </a:ext>
              </a:extLst>
            </p:cNvPr>
            <p:cNvSpPr txBox="1"/>
            <p:nvPr/>
          </p:nvSpPr>
          <p:spPr>
            <a:xfrm>
              <a:off x="-387206" y="-273902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45" name="모서리가 둥근 직사각형 6">
              <a:extLst>
                <a:ext uri="{FF2B5EF4-FFF2-40B4-BE49-F238E27FC236}">
                  <a16:creationId xmlns:a16="http://schemas.microsoft.com/office/drawing/2014/main" xmlns="" id="{132A668A-B68D-4B12-AEE5-1F89C8D53B9F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7">
              <a:extLst>
                <a:ext uri="{FF2B5EF4-FFF2-40B4-BE49-F238E27FC236}">
                  <a16:creationId xmlns:a16="http://schemas.microsoft.com/office/drawing/2014/main" xmlns="" id="{E67A53B1-CF80-45FD-B078-2D1291C3B387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8">
              <a:extLst>
                <a:ext uri="{FF2B5EF4-FFF2-40B4-BE49-F238E27FC236}">
                  <a16:creationId xmlns:a16="http://schemas.microsoft.com/office/drawing/2014/main" xmlns="" id="{CA9A959F-8BB4-480D-B043-B38C045F5E36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9">
              <a:extLst>
                <a:ext uri="{FF2B5EF4-FFF2-40B4-BE49-F238E27FC236}">
                  <a16:creationId xmlns:a16="http://schemas.microsoft.com/office/drawing/2014/main" xmlns="" id="{8A22B017-D241-472B-A0BC-1F1F1F8F0CB5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452320" y="0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52320" y="332656"/>
            <a:ext cx="16916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검색은 회원이름</a:t>
            </a:r>
            <a:r>
              <a:rPr lang="en-US" altLang="ko-KR" sz="1050" dirty="0"/>
              <a:t>/</a:t>
            </a:r>
            <a:r>
              <a:rPr lang="ko-KR" altLang="en-US" sz="1050" dirty="0"/>
              <a:t>회원번호로 검색 가능하도록</a:t>
            </a:r>
            <a:endParaRPr lang="en-US" altLang="ko-KR" sz="1050" dirty="0"/>
          </a:p>
          <a:p>
            <a:pPr marL="228600" indent="-228600">
              <a:buAutoNum type="arabicPeriod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주문관리의 한국 페이지에서는 상태표시</a:t>
            </a:r>
            <a:endParaRPr lang="en-US" altLang="ko-KR" sz="1050" dirty="0"/>
          </a:p>
          <a:p>
            <a:pPr marL="228600" indent="-228600"/>
            <a:r>
              <a:rPr lang="en-US" altLang="ko-KR" sz="1050" dirty="0"/>
              <a:t>   </a:t>
            </a:r>
          </a:p>
          <a:p>
            <a:pPr marL="228600" indent="-228600"/>
            <a:r>
              <a:rPr lang="en-US" altLang="ko-KR" sz="1050" dirty="0"/>
              <a:t>     1</a:t>
            </a:r>
            <a:r>
              <a:rPr lang="ko-KR" altLang="en-US" sz="1050" dirty="0"/>
              <a:t>칸 </a:t>
            </a:r>
            <a:r>
              <a:rPr lang="en-US" altLang="ko-KR" sz="1050" dirty="0"/>
              <a:t>– </a:t>
            </a:r>
            <a:r>
              <a:rPr lang="ko-KR" altLang="en-US" sz="1050" dirty="0"/>
              <a:t>발주</a:t>
            </a:r>
            <a:endParaRPr lang="en-US" altLang="ko-KR" sz="1050" dirty="0"/>
          </a:p>
          <a:p>
            <a:pPr marL="228600" indent="-228600"/>
            <a:r>
              <a:rPr lang="en-US" altLang="ko-KR" sz="1050" dirty="0"/>
              <a:t>     2</a:t>
            </a:r>
            <a:r>
              <a:rPr lang="ko-KR" altLang="en-US" sz="1050" dirty="0"/>
              <a:t>칸 </a:t>
            </a:r>
            <a:r>
              <a:rPr lang="en-US" altLang="ko-KR" sz="1050" dirty="0"/>
              <a:t>– </a:t>
            </a:r>
            <a:r>
              <a:rPr lang="ko-KR" altLang="en-US" sz="1050" dirty="0"/>
              <a:t>제작완성</a:t>
            </a:r>
            <a:endParaRPr lang="en-US" altLang="ko-KR" sz="1050" dirty="0"/>
          </a:p>
          <a:p>
            <a:pPr marL="228600" indent="-228600"/>
            <a:r>
              <a:rPr lang="en-US" altLang="ko-KR" sz="1050" dirty="0"/>
              <a:t>     3</a:t>
            </a:r>
            <a:r>
              <a:rPr lang="ko-KR" altLang="en-US" sz="1050" dirty="0"/>
              <a:t>칸 </a:t>
            </a:r>
            <a:r>
              <a:rPr lang="en-US" altLang="ko-KR" sz="1050" dirty="0"/>
              <a:t>– </a:t>
            </a:r>
            <a:r>
              <a:rPr lang="ko-KR" altLang="en-US" sz="1050" dirty="0"/>
              <a:t>중국배송</a:t>
            </a:r>
            <a:endParaRPr lang="en-US" altLang="ko-KR" sz="1050" dirty="0"/>
          </a:p>
          <a:p>
            <a:pPr marL="228600" indent="-228600"/>
            <a:r>
              <a:rPr lang="en-US" altLang="ko-KR" sz="1050" dirty="0"/>
              <a:t>     4</a:t>
            </a:r>
            <a:r>
              <a:rPr lang="ko-KR" altLang="en-US" sz="1050" dirty="0"/>
              <a:t>칸 </a:t>
            </a:r>
            <a:r>
              <a:rPr lang="en-US" altLang="ko-KR" sz="1050" dirty="0"/>
              <a:t>– </a:t>
            </a:r>
            <a:r>
              <a:rPr lang="ko-KR" altLang="en-US" sz="1000" dirty="0" err="1"/>
              <a:t>매장도착및연락</a:t>
            </a:r>
            <a:endParaRPr lang="en-US" altLang="ko-KR" sz="1050" dirty="0"/>
          </a:p>
          <a:p>
            <a:pPr marL="228600" indent="-228600"/>
            <a:r>
              <a:rPr lang="en-US" altLang="ko-KR" sz="1050" dirty="0"/>
              <a:t>     5</a:t>
            </a:r>
            <a:r>
              <a:rPr lang="ko-KR" altLang="en-US" sz="1050" dirty="0"/>
              <a:t>칸 </a:t>
            </a:r>
            <a:r>
              <a:rPr lang="en-US" altLang="ko-KR" sz="1050" dirty="0"/>
              <a:t>– </a:t>
            </a:r>
            <a:r>
              <a:rPr lang="ko-KR" altLang="en-US" sz="1050" dirty="0" err="1"/>
              <a:t>수선및가봉</a:t>
            </a:r>
            <a:endParaRPr lang="en-US" altLang="ko-KR" sz="1050" dirty="0"/>
          </a:p>
          <a:p>
            <a:pPr marL="228600" indent="-228600"/>
            <a:r>
              <a:rPr lang="en-US" altLang="ko-KR" sz="1050" dirty="0"/>
              <a:t>     6</a:t>
            </a:r>
            <a:r>
              <a:rPr lang="ko-KR" altLang="en-US" sz="1050" dirty="0"/>
              <a:t>칸 </a:t>
            </a:r>
            <a:r>
              <a:rPr lang="en-US" altLang="ko-KR" sz="1050" dirty="0"/>
              <a:t>– </a:t>
            </a:r>
            <a:r>
              <a:rPr lang="ko-KR" altLang="en-US" sz="1050" dirty="0"/>
              <a:t>수선연락</a:t>
            </a:r>
            <a:endParaRPr lang="en-US" altLang="ko-KR" sz="1050" dirty="0"/>
          </a:p>
          <a:p>
            <a:pPr marL="228600" indent="-228600"/>
            <a:r>
              <a:rPr lang="en-US" altLang="ko-KR" sz="1050" dirty="0"/>
              <a:t>     7</a:t>
            </a:r>
            <a:r>
              <a:rPr lang="ko-KR" altLang="en-US" sz="1050" dirty="0"/>
              <a:t>칸 </a:t>
            </a:r>
            <a:r>
              <a:rPr lang="en-US" altLang="ko-KR" sz="1050" dirty="0"/>
              <a:t>– </a:t>
            </a:r>
            <a:r>
              <a:rPr lang="ko-KR" altLang="en-US" sz="1050" dirty="0"/>
              <a:t>납품완료</a:t>
            </a:r>
            <a:endParaRPr lang="en-US" altLang="ko-KR" sz="1050" dirty="0"/>
          </a:p>
          <a:p>
            <a:pPr marL="228600" indent="-228600"/>
            <a:endParaRPr lang="en-US" altLang="ko-KR" sz="1050" dirty="0"/>
          </a:p>
          <a:p>
            <a:pPr marL="228600" indent="-228600"/>
            <a:r>
              <a:rPr lang="en-US" altLang="ko-KR" sz="1050" dirty="0"/>
              <a:t>3. </a:t>
            </a:r>
            <a:r>
              <a:rPr lang="ko-KR" altLang="en-US" sz="1050" dirty="0"/>
              <a:t>주문추가 버튼 </a:t>
            </a:r>
            <a:r>
              <a:rPr lang="ko-KR" altLang="en-US" sz="1050" dirty="0" err="1"/>
              <a:t>클릭시는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다음장에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설명되</a:t>
            </a:r>
            <a:r>
              <a:rPr lang="ko-KR" altLang="en-US" sz="1050" dirty="0"/>
              <a:t> 있음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marL="228600" indent="-228600"/>
            <a:endParaRPr lang="en-US" altLang="ko-KR" sz="1050" dirty="0"/>
          </a:p>
          <a:p>
            <a:pPr marL="228600" indent="-228600"/>
            <a:r>
              <a:rPr lang="en-US" altLang="ko-KR" sz="1050" dirty="0"/>
              <a:t>4. </a:t>
            </a:r>
            <a:r>
              <a:rPr lang="ko-KR" altLang="en-US" sz="1050" dirty="0"/>
              <a:t>회원번호 또는 </a:t>
            </a:r>
            <a:r>
              <a:rPr lang="ko-KR" altLang="en-US" sz="1050" dirty="0" err="1"/>
              <a:t>이름클릭시</a:t>
            </a:r>
            <a:r>
              <a:rPr lang="ko-KR" altLang="en-US" sz="1050" dirty="0"/>
              <a:t> 상세 페이지가 뜬다</a:t>
            </a:r>
            <a:r>
              <a:rPr lang="en-US" altLang="ko-KR" sz="1050" dirty="0"/>
              <a:t>. </a:t>
            </a:r>
            <a:r>
              <a:rPr lang="ko-KR" altLang="en-US" sz="1050" dirty="0"/>
              <a:t>상세페이지는 주문추가 버튼 </a:t>
            </a:r>
            <a:r>
              <a:rPr lang="ko-KR" altLang="en-US" sz="1050" dirty="0" err="1"/>
              <a:t>클릭시</a:t>
            </a:r>
            <a:r>
              <a:rPr lang="ko-KR" altLang="en-US" sz="1050" dirty="0"/>
              <a:t> 뜨는 창과 동일하며</a:t>
            </a:r>
            <a:r>
              <a:rPr lang="en-US" altLang="ko-KR" sz="1050" dirty="0"/>
              <a:t>, </a:t>
            </a:r>
            <a:r>
              <a:rPr lang="ko-KR" altLang="en-US" sz="1050" dirty="0"/>
              <a:t>변경 가능하다</a:t>
            </a:r>
            <a:r>
              <a:rPr lang="en-US" altLang="ko-KR" sz="1050" dirty="0"/>
              <a:t>.</a:t>
            </a:r>
          </a:p>
          <a:p>
            <a:pPr marL="228600" indent="-228600"/>
            <a:endParaRPr lang="en-US" altLang="ko-KR" sz="1050" dirty="0"/>
          </a:p>
          <a:p>
            <a:pPr marL="228600" indent="-228600"/>
            <a:r>
              <a:rPr lang="en-US" altLang="ko-KR" sz="1050" dirty="0"/>
              <a:t>5. </a:t>
            </a:r>
            <a:r>
              <a:rPr lang="ko-KR" altLang="en-US" sz="1050" dirty="0"/>
              <a:t>회원번호 앞 체크 박스를 클릭해서 선택한 회원별로 상태를 한번에 일괄 변경 가능하도록</a:t>
            </a:r>
            <a:r>
              <a:rPr lang="en-US" altLang="ko-KR" sz="1050" dirty="0"/>
              <a:t>.</a:t>
            </a:r>
          </a:p>
          <a:p>
            <a:pPr marL="228600" indent="-228600"/>
            <a:endParaRPr lang="en-US" altLang="ko-KR" sz="1050" dirty="0"/>
          </a:p>
          <a:p>
            <a:pPr marL="228600" indent="-228600"/>
            <a:r>
              <a:rPr lang="en-US" altLang="ko-KR" sz="1050" dirty="0"/>
              <a:t>6. </a:t>
            </a:r>
            <a:r>
              <a:rPr lang="ko-KR" altLang="en-US" sz="1050" dirty="0"/>
              <a:t>현재 보여지는 표를 엑셀로 </a:t>
            </a:r>
            <a:r>
              <a:rPr lang="ko-KR" altLang="en-US" sz="1050" dirty="0" err="1"/>
              <a:t>저장가능하도록</a:t>
            </a:r>
            <a:r>
              <a:rPr lang="en-US" altLang="ko-KR" sz="1050" dirty="0" smtClean="0"/>
              <a:t>.</a:t>
            </a:r>
          </a:p>
          <a:p>
            <a:pPr marL="228600" indent="-228600"/>
            <a:r>
              <a:rPr lang="en-US" altLang="ko-KR" sz="1050" dirty="0" smtClean="0"/>
              <a:t>7. </a:t>
            </a:r>
            <a:r>
              <a:rPr lang="ko-KR" altLang="en-US" sz="1050" dirty="0" smtClean="0"/>
              <a:t>지급 </a:t>
            </a:r>
            <a:r>
              <a:rPr lang="ko-KR" altLang="en-US" sz="1050" dirty="0" err="1" smtClean="0"/>
              <a:t>체크건은</a:t>
            </a:r>
            <a:r>
              <a:rPr lang="ko-KR" altLang="en-US" sz="1050" dirty="0" smtClean="0"/>
              <a:t> 빨간색으로 표시</a:t>
            </a:r>
            <a:endParaRPr lang="en-US" altLang="ko-KR" sz="105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91452"/>
              </p:ext>
            </p:extLst>
          </p:nvPr>
        </p:nvGraphicFramePr>
        <p:xfrm>
          <a:off x="1277024" y="3272658"/>
          <a:ext cx="6139292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24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77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14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268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398587023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3321603392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xmlns="" val="350084543"/>
                    </a:ext>
                  </a:extLst>
                </a:gridCol>
                <a:gridCol w="14587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디자이너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주문수량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출고일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상태</a:t>
                      </a:r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상태표시줄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ㅁ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018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W000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00-000-00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메리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JK</a:t>
                      </a:r>
                      <a:r>
                        <a:rPr lang="en-US" altLang="ko-KR" sz="800" baseline="0" dirty="0"/>
                        <a:t> 2  V 2 P 3 Y1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T1,b1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11/23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중국배송</a:t>
                      </a:r>
                    </a:p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ㅁ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018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W000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00-000-00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메리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JK</a:t>
                      </a:r>
                      <a:r>
                        <a:rPr lang="en-US" altLang="ko-KR" sz="800" baseline="0" dirty="0"/>
                        <a:t> 2  V 2 P 3 Y1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T1,b1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11/23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중국배송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ㅁ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ㅁ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238299"/>
              </p:ext>
            </p:extLst>
          </p:nvPr>
        </p:nvGraphicFramePr>
        <p:xfrm>
          <a:off x="5976358" y="3640865"/>
          <a:ext cx="14579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31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908543" y="489929"/>
            <a:ext cx="1359768" cy="207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926475" y="188629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검색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948192" y="1928837"/>
            <a:ext cx="432048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90185" y="111183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발주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908543" y="1144438"/>
            <a:ext cx="1152128" cy="216024"/>
            <a:chOff x="2195736" y="980728"/>
            <a:chExt cx="1152128" cy="216024"/>
          </a:xfrm>
        </p:grpSpPr>
        <p:sp>
          <p:nvSpPr>
            <p:cNvPr id="22" name="직사각형 21"/>
            <p:cNvSpPr/>
            <p:nvPr/>
          </p:nvSpPr>
          <p:spPr>
            <a:xfrm>
              <a:off x="2195736" y="980728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7"/>
            <p:cNvGrpSpPr/>
            <p:nvPr/>
          </p:nvGrpSpPr>
          <p:grpSpPr>
            <a:xfrm>
              <a:off x="3131840" y="980728"/>
              <a:ext cx="152725" cy="216024"/>
              <a:chOff x="3131840" y="980728"/>
              <a:chExt cx="152725" cy="216024"/>
            </a:xfrm>
          </p:grpSpPr>
          <p:sp>
            <p:nvSpPr>
              <p:cNvPr id="24" name="순서도: 병합 23"/>
              <p:cNvSpPr/>
              <p:nvPr/>
            </p:nvSpPr>
            <p:spPr>
              <a:xfrm>
                <a:off x="3140549" y="1035318"/>
                <a:ext cx="144016" cy="144016"/>
              </a:xfrm>
              <a:prstGeom prst="flowChartMerg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3131840" y="980728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7"/>
          <p:cNvSpPr txBox="1"/>
          <p:nvPr/>
        </p:nvSpPr>
        <p:spPr>
          <a:xfrm>
            <a:off x="6543537" y="278218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주문추가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04589" y="2827774"/>
            <a:ext cx="864096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86556" y="5926494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체크 표시 상태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26716" y="592649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발주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5454708" y="5963666"/>
            <a:ext cx="1152128" cy="216024"/>
            <a:chOff x="2195736" y="980728"/>
            <a:chExt cx="1152128" cy="216024"/>
          </a:xfrm>
        </p:grpSpPr>
        <p:sp>
          <p:nvSpPr>
            <p:cNvPr id="34" name="직사각형 33"/>
            <p:cNvSpPr/>
            <p:nvPr/>
          </p:nvSpPr>
          <p:spPr>
            <a:xfrm>
              <a:off x="2195736" y="980728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27"/>
            <p:cNvGrpSpPr/>
            <p:nvPr/>
          </p:nvGrpSpPr>
          <p:grpSpPr>
            <a:xfrm>
              <a:off x="3131840" y="980728"/>
              <a:ext cx="152725" cy="216024"/>
              <a:chOff x="3131840" y="980728"/>
              <a:chExt cx="152725" cy="216024"/>
            </a:xfrm>
          </p:grpSpPr>
          <p:sp>
            <p:nvSpPr>
              <p:cNvPr id="36" name="순서도: 병합 35"/>
              <p:cNvSpPr/>
              <p:nvPr/>
            </p:nvSpPr>
            <p:spPr>
              <a:xfrm>
                <a:off x="3140549" y="1035318"/>
                <a:ext cx="144016" cy="144016"/>
              </a:xfrm>
              <a:prstGeom prst="flowChartMerg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3131840" y="980728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/>
          <p:cNvSpPr txBox="1"/>
          <p:nvPr/>
        </p:nvSpPr>
        <p:spPr>
          <a:xfrm>
            <a:off x="6678844" y="592649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변경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750852" y="5926494"/>
            <a:ext cx="432048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832AE13E-76AA-4AE5-88B3-709FF0DB0EB8}"/>
              </a:ext>
            </a:extLst>
          </p:cNvPr>
          <p:cNvSpPr/>
          <p:nvPr/>
        </p:nvSpPr>
        <p:spPr>
          <a:xfrm>
            <a:off x="5895465" y="2827774"/>
            <a:ext cx="432048" cy="216024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9066581-09DB-4472-8A87-94A832CB0193}"/>
              </a:ext>
            </a:extLst>
          </p:cNvPr>
          <p:cNvSpPr txBox="1"/>
          <p:nvPr/>
        </p:nvSpPr>
        <p:spPr>
          <a:xfrm>
            <a:off x="5865823" y="276679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엑셀</a:t>
            </a:r>
          </a:p>
        </p:txBody>
      </p:sp>
      <p:sp>
        <p:nvSpPr>
          <p:cNvPr id="49" name="모서리가 둥근 직사각형 5">
            <a:extLst>
              <a:ext uri="{FF2B5EF4-FFF2-40B4-BE49-F238E27FC236}">
                <a16:creationId xmlns:a16="http://schemas.microsoft.com/office/drawing/2014/main" xmlns="" id="{AC8E0C47-6652-41A5-9512-309B96D2AA78}"/>
              </a:ext>
            </a:extLst>
          </p:cNvPr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8C67890F-F8FF-46E6-947A-4CAA1C353350}"/>
              </a:ext>
            </a:extLst>
          </p:cNvPr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2772B003-8C37-4A0F-9FD9-351A3855DA98}"/>
              </a:ext>
            </a:extLst>
          </p:cNvPr>
          <p:cNvCxnSpPr/>
          <p:nvPr/>
        </p:nvCxnSpPr>
        <p:spPr>
          <a:xfrm>
            <a:off x="695561" y="2276872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B7C170FA-06CA-407C-A962-0D6D09100B16}"/>
              </a:ext>
            </a:extLst>
          </p:cNvPr>
          <p:cNvGrpSpPr/>
          <p:nvPr/>
        </p:nvGrpSpPr>
        <p:grpSpPr>
          <a:xfrm>
            <a:off x="-69990" y="-27384"/>
            <a:ext cx="1368152" cy="7155805"/>
            <a:chOff x="-387206" y="-273902"/>
            <a:chExt cx="1368152" cy="715580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C18CC8D9-1214-47D7-B90D-3E6D0FC18D7D}"/>
                </a:ext>
              </a:extLst>
            </p:cNvPr>
            <p:cNvSpPr txBox="1"/>
            <p:nvPr/>
          </p:nvSpPr>
          <p:spPr>
            <a:xfrm>
              <a:off x="-387206" y="-273902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54" name="모서리가 둥근 직사각형 6">
              <a:extLst>
                <a:ext uri="{FF2B5EF4-FFF2-40B4-BE49-F238E27FC236}">
                  <a16:creationId xmlns:a16="http://schemas.microsoft.com/office/drawing/2014/main" xmlns="" id="{0B0899A6-2EC3-4F53-9D76-D6A30B4090C8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7">
              <a:extLst>
                <a:ext uri="{FF2B5EF4-FFF2-40B4-BE49-F238E27FC236}">
                  <a16:creationId xmlns:a16="http://schemas.microsoft.com/office/drawing/2014/main" xmlns="" id="{976C3475-5697-4770-BEE7-FB956F47D0A7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8">
              <a:extLst>
                <a:ext uri="{FF2B5EF4-FFF2-40B4-BE49-F238E27FC236}">
                  <a16:creationId xmlns:a16="http://schemas.microsoft.com/office/drawing/2014/main" xmlns="" id="{CB2A9ABF-6636-47C9-AFC2-AEE4A338FAF8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9">
              <a:extLst>
                <a:ext uri="{FF2B5EF4-FFF2-40B4-BE49-F238E27FC236}">
                  <a16:creationId xmlns:a16="http://schemas.microsoft.com/office/drawing/2014/main" xmlns="" id="{61EE6327-BFD2-45DE-9D07-BFD77D07CB7B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8FA43107-F7E8-432F-B55E-175E841786BE}"/>
              </a:ext>
            </a:extLst>
          </p:cNvPr>
          <p:cNvSpPr txBox="1"/>
          <p:nvPr/>
        </p:nvSpPr>
        <p:spPr>
          <a:xfrm>
            <a:off x="1192635" y="110016"/>
            <a:ext cx="641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지급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51940"/>
              </p:ext>
            </p:extLst>
          </p:nvPr>
        </p:nvGraphicFramePr>
        <p:xfrm>
          <a:off x="5972128" y="3992738"/>
          <a:ext cx="14579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31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1909207" y="841631"/>
            <a:ext cx="1359768" cy="207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8FA43107-F7E8-432F-B55E-175E841786BE}"/>
              </a:ext>
            </a:extLst>
          </p:cNvPr>
          <p:cNvSpPr txBox="1"/>
          <p:nvPr/>
        </p:nvSpPr>
        <p:spPr>
          <a:xfrm>
            <a:off x="1188209" y="478361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회원번호</a:t>
            </a:r>
            <a:endParaRPr lang="ko-KR" altLang="en-US" sz="1100" dirty="0"/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8FA43107-F7E8-432F-B55E-175E841786BE}"/>
              </a:ext>
            </a:extLst>
          </p:cNvPr>
          <p:cNvSpPr txBox="1"/>
          <p:nvPr/>
        </p:nvSpPr>
        <p:spPr>
          <a:xfrm>
            <a:off x="1201675" y="803046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회원이름</a:t>
            </a:r>
            <a:endParaRPr lang="ko-KR" altLang="en-US" sz="1100" dirty="0"/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8FA43107-F7E8-432F-B55E-175E841786BE}"/>
              </a:ext>
            </a:extLst>
          </p:cNvPr>
          <p:cNvSpPr txBox="1"/>
          <p:nvPr/>
        </p:nvSpPr>
        <p:spPr>
          <a:xfrm>
            <a:off x="1201675" y="1121645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상태</a:t>
            </a:r>
            <a:endParaRPr lang="ko-KR" altLang="en-US" sz="1100" dirty="0"/>
          </a:p>
        </p:txBody>
      </p:sp>
      <p:sp>
        <p:nvSpPr>
          <p:cNvPr id="2" name="타원 1"/>
          <p:cNvSpPr/>
          <p:nvPr/>
        </p:nvSpPr>
        <p:spPr>
          <a:xfrm>
            <a:off x="2123728" y="17014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709340" y="17196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491129" y="16881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8FA43107-F7E8-432F-B55E-175E841786BE}"/>
              </a:ext>
            </a:extLst>
          </p:cNvPr>
          <p:cNvSpPr txBox="1"/>
          <p:nvPr/>
        </p:nvSpPr>
        <p:spPr>
          <a:xfrm>
            <a:off x="2236744" y="113166"/>
            <a:ext cx="641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전체</a:t>
            </a:r>
            <a:endParaRPr lang="ko-KR" altLang="en-US" sz="1100" dirty="0"/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8FA43107-F7E8-432F-B55E-175E841786BE}"/>
              </a:ext>
            </a:extLst>
          </p:cNvPr>
          <p:cNvSpPr txBox="1"/>
          <p:nvPr/>
        </p:nvSpPr>
        <p:spPr>
          <a:xfrm>
            <a:off x="2871358" y="100373"/>
            <a:ext cx="641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지급</a:t>
            </a:r>
            <a:endParaRPr lang="ko-KR" altLang="en-US" sz="1100" dirty="0"/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8FA43107-F7E8-432F-B55E-175E841786BE}"/>
              </a:ext>
            </a:extLst>
          </p:cNvPr>
          <p:cNvSpPr txBox="1"/>
          <p:nvPr/>
        </p:nvSpPr>
        <p:spPr>
          <a:xfrm>
            <a:off x="3727883" y="102308"/>
            <a:ext cx="641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미지급</a:t>
            </a:r>
            <a:endParaRPr lang="ko-KR" altLang="en-US" sz="1100" dirty="0"/>
          </a:p>
        </p:txBody>
      </p:sp>
      <p:sp>
        <p:nvSpPr>
          <p:cNvPr id="62" name="TextBox 9">
            <a:extLst>
              <a:ext uri="{FF2B5EF4-FFF2-40B4-BE49-F238E27FC236}">
                <a16:creationId xmlns:a16="http://schemas.microsoft.com/office/drawing/2014/main" xmlns="" id="{8FA43107-F7E8-432F-B55E-175E841786BE}"/>
              </a:ext>
            </a:extLst>
          </p:cNvPr>
          <p:cNvSpPr txBox="1"/>
          <p:nvPr/>
        </p:nvSpPr>
        <p:spPr>
          <a:xfrm>
            <a:off x="1201729" y="1508674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매장</a:t>
            </a:r>
            <a:endParaRPr lang="ko-KR" altLang="en-US" sz="11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1893004" y="1524059"/>
            <a:ext cx="1152128" cy="216024"/>
            <a:chOff x="2195736" y="980728"/>
            <a:chExt cx="1152128" cy="216024"/>
          </a:xfrm>
        </p:grpSpPr>
        <p:sp>
          <p:nvSpPr>
            <p:cNvPr id="65" name="직사각형 64"/>
            <p:cNvSpPr/>
            <p:nvPr/>
          </p:nvSpPr>
          <p:spPr>
            <a:xfrm>
              <a:off x="2195736" y="980728"/>
              <a:ext cx="1152128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27"/>
            <p:cNvGrpSpPr/>
            <p:nvPr/>
          </p:nvGrpSpPr>
          <p:grpSpPr>
            <a:xfrm>
              <a:off x="3131840" y="980728"/>
              <a:ext cx="152725" cy="216024"/>
              <a:chOff x="3131840" y="980728"/>
              <a:chExt cx="152725" cy="216024"/>
            </a:xfrm>
          </p:grpSpPr>
          <p:sp>
            <p:nvSpPr>
              <p:cNvPr id="67" name="순서도: 병합 66"/>
              <p:cNvSpPr/>
              <p:nvPr/>
            </p:nvSpPr>
            <p:spPr>
              <a:xfrm>
                <a:off x="3140549" y="1035318"/>
                <a:ext cx="144016" cy="144016"/>
              </a:xfrm>
              <a:prstGeom prst="flowChartMerg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3131840" y="980728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452320" y="0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52320" y="332656"/>
            <a:ext cx="169168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1.</a:t>
            </a:r>
            <a:r>
              <a:rPr lang="ko-KR" altLang="en-US" sz="1050" dirty="0"/>
              <a:t>주문추가 버튼 </a:t>
            </a:r>
            <a:r>
              <a:rPr lang="ko-KR" altLang="en-US" sz="1050" dirty="0" err="1"/>
              <a:t>클릭시</a:t>
            </a:r>
            <a:r>
              <a:rPr lang="ko-KR" altLang="en-US" sz="1050" dirty="0"/>
              <a:t> 이런 창이 뜸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2. </a:t>
            </a:r>
            <a:r>
              <a:rPr lang="ko-KR" altLang="en-US" sz="1050" dirty="0"/>
              <a:t>회원번호 혹은 회원 이름을 검색하면 리스트가 뜬다</a:t>
            </a:r>
            <a:endParaRPr lang="en-US" altLang="ko-KR" sz="1050" dirty="0"/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/>
              <a:t>3. </a:t>
            </a:r>
            <a:r>
              <a:rPr lang="ko-KR" altLang="en-US" sz="1050" dirty="0"/>
              <a:t>회원정보는 가망회원</a:t>
            </a:r>
            <a:r>
              <a:rPr lang="en-US" altLang="ko-KR" sz="1050" dirty="0"/>
              <a:t>,</a:t>
            </a:r>
            <a:r>
              <a:rPr lang="ko-KR" altLang="en-US" sz="1050" dirty="0"/>
              <a:t>기존회원 모두 뜬다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4.</a:t>
            </a:r>
            <a:r>
              <a:rPr lang="ko-KR" altLang="en-US" sz="1050" dirty="0"/>
              <a:t>회원 이름을 클릭하면 </a:t>
            </a:r>
            <a:r>
              <a:rPr lang="ko-KR" altLang="en-US" sz="1050" dirty="0" err="1"/>
              <a:t>다음장에</a:t>
            </a:r>
            <a:r>
              <a:rPr lang="ko-KR" altLang="en-US" sz="1050" dirty="0"/>
              <a:t> 설명된 것과 같은 창이 떠서 주문추가가 가능하다</a:t>
            </a:r>
            <a:r>
              <a:rPr lang="en-US" altLang="ko-KR" sz="1050" dirty="0"/>
              <a:t>.(</a:t>
            </a:r>
            <a:r>
              <a:rPr lang="ko-KR" altLang="en-US" sz="1050" dirty="0"/>
              <a:t>이름</a:t>
            </a:r>
            <a:r>
              <a:rPr lang="en-US" altLang="ko-KR" sz="1050" dirty="0"/>
              <a:t> </a:t>
            </a:r>
            <a:r>
              <a:rPr lang="ko-KR" altLang="en-US" sz="1050" dirty="0"/>
              <a:t>전화번호 디자이너 결혼일 </a:t>
            </a:r>
            <a:r>
              <a:rPr lang="ko-KR" altLang="en-US" sz="1050" dirty="0" smtClean="0"/>
              <a:t>업체 </a:t>
            </a:r>
            <a:r>
              <a:rPr lang="ko-KR" altLang="en-US" sz="1050" dirty="0" err="1"/>
              <a:t>같은건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저장되</a:t>
            </a:r>
            <a:r>
              <a:rPr lang="ko-KR" altLang="en-US" sz="1050" dirty="0"/>
              <a:t> 있는 그대로 반영된다</a:t>
            </a:r>
            <a:r>
              <a:rPr lang="en-US" altLang="ko-KR" sz="1050" dirty="0"/>
              <a:t>. </a:t>
            </a:r>
            <a:r>
              <a:rPr lang="ko-KR" altLang="en-US" sz="1050" dirty="0"/>
              <a:t>정보가 </a:t>
            </a:r>
            <a:r>
              <a:rPr lang="ko-KR" altLang="en-US" sz="1050" dirty="0" err="1"/>
              <a:t>없는거는</a:t>
            </a:r>
            <a:r>
              <a:rPr lang="ko-KR" altLang="en-US" sz="1050" dirty="0"/>
              <a:t> 반영 </a:t>
            </a:r>
            <a:r>
              <a:rPr lang="ko-KR" altLang="en-US" sz="1050" dirty="0" err="1"/>
              <a:t>안되도</a:t>
            </a:r>
            <a:r>
              <a:rPr lang="ko-KR" altLang="en-US" sz="1050" dirty="0"/>
              <a:t> 된다</a:t>
            </a:r>
            <a:r>
              <a:rPr lang="en-US" altLang="ko-KR" sz="1050" dirty="0"/>
              <a:t>.)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</a:t>
            </a:r>
            <a:r>
              <a:rPr lang="ko-KR" altLang="en-US" sz="1050" dirty="0"/>
              <a:t>신규고객 버튼을 누르면 </a:t>
            </a:r>
            <a:r>
              <a:rPr lang="ko-KR" altLang="en-US" sz="1050" dirty="0" err="1"/>
              <a:t>다음장에</a:t>
            </a:r>
            <a:r>
              <a:rPr lang="ko-KR" altLang="en-US" sz="1050" dirty="0"/>
              <a:t> 설명 </a:t>
            </a:r>
            <a:r>
              <a:rPr lang="ko-KR" altLang="en-US" sz="1050" dirty="0" err="1"/>
              <a:t>된것과</a:t>
            </a:r>
            <a:r>
              <a:rPr lang="ko-KR" altLang="en-US" sz="1050" dirty="0"/>
              <a:t> 같이 뜬다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1331640" y="1886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주문추가 버튼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671060" y="908091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3136293" y="755437"/>
            <a:ext cx="1359768" cy="207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1453219" y="590908"/>
            <a:ext cx="4752528" cy="720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43256"/>
              </p:ext>
            </p:extLst>
          </p:nvPr>
        </p:nvGraphicFramePr>
        <p:xfrm>
          <a:off x="1259632" y="3385800"/>
          <a:ext cx="597666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1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1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01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회원번호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전화번호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디자이너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결혼일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업체</a:t>
                      </a:r>
                      <a:endParaRPr lang="ko-KR" alt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018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W0000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000-000-0000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메리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17-9-10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혼리지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032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D2000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000-000-2000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나다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18-2-3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웨이신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20" name="직선 화살표 연결선 119"/>
          <p:cNvCxnSpPr>
            <a:stCxn id="116" idx="3"/>
          </p:cNvCxnSpPr>
          <p:nvPr/>
        </p:nvCxnSpPr>
        <p:spPr>
          <a:xfrm flipV="1">
            <a:off x="6205747" y="590908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5EFED46E-EF1E-4967-8B48-6795B5F5EB7D}"/>
              </a:ext>
            </a:extLst>
          </p:cNvPr>
          <p:cNvCxnSpPr/>
          <p:nvPr/>
        </p:nvCxnSpPr>
        <p:spPr>
          <a:xfrm>
            <a:off x="3195462" y="1412776"/>
            <a:ext cx="188406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283129" y="936959"/>
            <a:ext cx="792088" cy="224563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19133" y="931761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신규고객</a:t>
            </a:r>
          </a:p>
        </p:txBody>
      </p:sp>
      <p:sp>
        <p:nvSpPr>
          <p:cNvPr id="26" name="모서리가 둥근 직사각형 5">
            <a:extLst>
              <a:ext uri="{FF2B5EF4-FFF2-40B4-BE49-F238E27FC236}">
                <a16:creationId xmlns:a16="http://schemas.microsoft.com/office/drawing/2014/main" xmlns="" id="{6F88410B-2F15-464C-97F9-F33A4E4B73F2}"/>
              </a:ext>
            </a:extLst>
          </p:cNvPr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2D528E2D-B36A-4416-AB5E-103649CC8676}"/>
              </a:ext>
            </a:extLst>
          </p:cNvPr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D395F0C4-2DEB-4597-BB8D-1FCE68A34188}"/>
              </a:ext>
            </a:extLst>
          </p:cNvPr>
          <p:cNvCxnSpPr/>
          <p:nvPr/>
        </p:nvCxnSpPr>
        <p:spPr>
          <a:xfrm>
            <a:off x="722098" y="2204864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B13DC2B5-BD0E-4A8E-8BC7-458B8D3C32AC}"/>
              </a:ext>
            </a:extLst>
          </p:cNvPr>
          <p:cNvGrpSpPr/>
          <p:nvPr/>
        </p:nvGrpSpPr>
        <p:grpSpPr>
          <a:xfrm>
            <a:off x="-69990" y="-27384"/>
            <a:ext cx="1368152" cy="7155805"/>
            <a:chOff x="-387206" y="-273902"/>
            <a:chExt cx="1368152" cy="715580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EA50A5C0-D711-4F25-A429-B92B33A129FF}"/>
                </a:ext>
              </a:extLst>
            </p:cNvPr>
            <p:cNvSpPr txBox="1"/>
            <p:nvPr/>
          </p:nvSpPr>
          <p:spPr>
            <a:xfrm>
              <a:off x="-387206" y="-273902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33" name="모서리가 둥근 직사각형 6">
              <a:extLst>
                <a:ext uri="{FF2B5EF4-FFF2-40B4-BE49-F238E27FC236}">
                  <a16:creationId xmlns:a16="http://schemas.microsoft.com/office/drawing/2014/main" xmlns="" id="{7CDE6C98-89D5-4B3E-B889-8601FCA36646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7">
              <a:extLst>
                <a:ext uri="{FF2B5EF4-FFF2-40B4-BE49-F238E27FC236}">
                  <a16:creationId xmlns:a16="http://schemas.microsoft.com/office/drawing/2014/main" xmlns="" id="{117898EE-C751-4F66-8C55-10B4C91FF140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8">
              <a:extLst>
                <a:ext uri="{FF2B5EF4-FFF2-40B4-BE49-F238E27FC236}">
                  <a16:creationId xmlns:a16="http://schemas.microsoft.com/office/drawing/2014/main" xmlns="" id="{7BA3239C-7E6B-4989-8DA8-9D84F901AE8F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9">
              <a:extLst>
                <a:ext uri="{FF2B5EF4-FFF2-40B4-BE49-F238E27FC236}">
                  <a16:creationId xmlns:a16="http://schemas.microsoft.com/office/drawing/2014/main" xmlns="" id="{C66B4D99-0482-43C3-B364-59C835259029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671061" y="919983"/>
            <a:ext cx="482980" cy="224563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83874" y="741151"/>
            <a:ext cx="974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회원번호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2096755" y="995019"/>
            <a:ext cx="951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회원이름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3122807" y="1038896"/>
            <a:ext cx="1359768" cy="207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7452320" y="0"/>
            <a:ext cx="0" cy="6858000"/>
          </a:xfrm>
          <a:prstGeom prst="line">
            <a:avLst/>
          </a:prstGeom>
          <a:ln w="317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25758" y="327601"/>
            <a:ext cx="1691680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50" dirty="0"/>
          </a:p>
          <a:p>
            <a:r>
              <a:rPr lang="en-US" altLang="ko-KR" sz="1050" dirty="0"/>
              <a:t>1.</a:t>
            </a:r>
            <a:r>
              <a:rPr lang="ko-KR" altLang="en-US" sz="1050" dirty="0"/>
              <a:t>회원정보를 </a:t>
            </a:r>
            <a:r>
              <a:rPr lang="ko-KR" altLang="en-US" sz="1050" dirty="0" err="1"/>
              <a:t>받아올수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있는거는</a:t>
            </a:r>
            <a:r>
              <a:rPr lang="ko-KR" altLang="en-US" sz="1050" dirty="0"/>
              <a:t> 받아온 상태로 창에 채워진다</a:t>
            </a:r>
            <a:r>
              <a:rPr lang="en-US" altLang="ko-KR" sz="1050" dirty="0"/>
              <a:t>.(</a:t>
            </a:r>
            <a:r>
              <a:rPr lang="ko-KR" altLang="en-US" sz="1050" dirty="0"/>
              <a:t>이름 </a:t>
            </a:r>
            <a:r>
              <a:rPr lang="en-US" altLang="ko-KR" sz="1050" dirty="0"/>
              <a:t>/</a:t>
            </a:r>
            <a:r>
              <a:rPr lang="ko-KR" altLang="en-US" sz="1050" dirty="0"/>
              <a:t>연락처</a:t>
            </a:r>
            <a:r>
              <a:rPr lang="en-US" altLang="ko-KR" sz="1050" dirty="0"/>
              <a:t>/</a:t>
            </a:r>
            <a:r>
              <a:rPr lang="ko-KR" altLang="en-US" sz="1050" dirty="0"/>
              <a:t>디자이너 등등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r>
              <a:rPr lang="en-US" altLang="ko-KR" sz="1050" dirty="0"/>
              <a:t>2. </a:t>
            </a:r>
            <a:r>
              <a:rPr lang="ko-KR" altLang="en-US" sz="1050" dirty="0"/>
              <a:t>상태는 아무것도 </a:t>
            </a:r>
            <a:r>
              <a:rPr lang="ko-KR" altLang="en-US" sz="1050" dirty="0" err="1"/>
              <a:t>선택안하고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저장시</a:t>
            </a:r>
            <a:r>
              <a:rPr lang="ko-KR" altLang="en-US" sz="1050" dirty="0"/>
              <a:t> 발주가 기본으로 </a:t>
            </a:r>
            <a:r>
              <a:rPr lang="ko-KR" altLang="en-US" sz="1050" dirty="0" err="1"/>
              <a:t>선택되</a:t>
            </a:r>
            <a:r>
              <a:rPr lang="ko-KR" altLang="en-US" sz="1050" dirty="0"/>
              <a:t> 있음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3. </a:t>
            </a:r>
            <a:r>
              <a:rPr lang="ko-KR" altLang="en-US" sz="1050" dirty="0"/>
              <a:t>회원 이름 클릭시도 동일한 창이 뜨지만 등록이 아니라 변경으로 바뀜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4.</a:t>
            </a:r>
            <a:r>
              <a:rPr lang="ko-KR" altLang="en-US" sz="1050" dirty="0" err="1"/>
              <a:t>웨딩플래너</a:t>
            </a:r>
            <a:r>
              <a:rPr lang="ko-KR" altLang="en-US" sz="1050" dirty="0"/>
              <a:t> 칸은 주관식으로 </a:t>
            </a:r>
            <a:r>
              <a:rPr lang="ko-KR" altLang="en-US" sz="1050" dirty="0" err="1"/>
              <a:t>적을수</a:t>
            </a:r>
            <a:r>
              <a:rPr lang="ko-KR" altLang="en-US" sz="1050" dirty="0"/>
              <a:t> 있도록</a:t>
            </a:r>
            <a:r>
              <a:rPr lang="en-US" altLang="ko-KR" sz="1050" dirty="0"/>
              <a:t>. 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</a:t>
            </a:r>
            <a:r>
              <a:rPr lang="ko-KR" altLang="en-US" sz="1050" dirty="0"/>
              <a:t>재작업 옆에 체크박스를 클릭하고 판매금액을 적으면 </a:t>
            </a:r>
            <a:r>
              <a:rPr lang="ko-KR" altLang="en-US" sz="1050" dirty="0" smtClean="0"/>
              <a:t>업체 </a:t>
            </a:r>
            <a:r>
              <a:rPr lang="ko-KR" altLang="en-US" sz="1050" dirty="0"/>
              <a:t>상관없이 판매금액 적은 그대로 </a:t>
            </a:r>
            <a:r>
              <a:rPr lang="en-US" altLang="ko-KR" sz="1050" dirty="0"/>
              <a:t>–</a:t>
            </a:r>
            <a:r>
              <a:rPr lang="ko-KR" altLang="en-US" sz="1050" dirty="0"/>
              <a:t>가 </a:t>
            </a:r>
            <a:r>
              <a:rPr lang="ko-KR" altLang="en-US" sz="1050" dirty="0" err="1"/>
              <a:t>적용되서</a:t>
            </a:r>
            <a:r>
              <a:rPr lang="ko-KR" altLang="en-US" sz="1050" dirty="0"/>
              <a:t> 실판매금액에 표시 된다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이렇게 적용이 </a:t>
            </a:r>
            <a:r>
              <a:rPr lang="ko-KR" altLang="en-US" sz="1050" dirty="0" err="1"/>
              <a:t>되야지만</a:t>
            </a:r>
            <a:r>
              <a:rPr lang="ko-KR" altLang="en-US" sz="1050" dirty="0"/>
              <a:t> 직원 인센티브에서 차감이 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6. </a:t>
            </a:r>
            <a:r>
              <a:rPr lang="ko-KR" altLang="en-US" sz="1050" dirty="0"/>
              <a:t>재작업 체크를 안하고 판매금액을 </a:t>
            </a:r>
            <a:r>
              <a:rPr lang="ko-KR" altLang="en-US" sz="1050" dirty="0" err="1"/>
              <a:t>적을시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업체별 </a:t>
            </a:r>
            <a:r>
              <a:rPr lang="ko-KR" altLang="en-US" sz="1050" dirty="0"/>
              <a:t>인센티브를 제외한 실 판매금액이 자동으로 보여진다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>
                <a:solidFill>
                  <a:srgbClr val="FF0000"/>
                </a:solidFill>
              </a:rPr>
              <a:t>7.</a:t>
            </a:r>
            <a:r>
              <a:rPr lang="ko-KR" altLang="en-US" sz="1050" dirty="0">
                <a:solidFill>
                  <a:srgbClr val="FF0000"/>
                </a:solidFill>
              </a:rPr>
              <a:t>결제 방식 나눠서 </a:t>
            </a:r>
            <a:r>
              <a:rPr lang="ko-KR" altLang="en-US" sz="1050" dirty="0" err="1">
                <a:solidFill>
                  <a:srgbClr val="FF0000"/>
                </a:solidFill>
              </a:rPr>
              <a:t>적을수</a:t>
            </a:r>
            <a:r>
              <a:rPr lang="ko-KR" altLang="en-US" sz="1050" dirty="0">
                <a:solidFill>
                  <a:srgbClr val="FF0000"/>
                </a:solidFill>
              </a:rPr>
              <a:t> 있도록</a:t>
            </a:r>
            <a:r>
              <a:rPr lang="en-US" altLang="ko-KR" sz="105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1640" y="1886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주문추가 버튼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7704" y="934682"/>
            <a:ext cx="1642133" cy="35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07704" y="1231253"/>
            <a:ext cx="1642133" cy="35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전화번호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36096" y="6119718"/>
            <a:ext cx="772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563414" y="1330110"/>
            <a:ext cx="965961" cy="197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747845" y="585516"/>
            <a:ext cx="1642133" cy="35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디자이너</a:t>
            </a:r>
          </a:p>
        </p:txBody>
      </p:sp>
      <p:sp>
        <p:nvSpPr>
          <p:cNvPr id="35" name="TextBox 9"/>
          <p:cNvSpPr txBox="1"/>
          <p:nvPr/>
        </p:nvSpPr>
        <p:spPr>
          <a:xfrm>
            <a:off x="3790646" y="1231253"/>
            <a:ext cx="1642133" cy="35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결혼일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20272" y="1555906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업체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987954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주문수량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438301" y="1033540"/>
            <a:ext cx="965961" cy="197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728089" y="1626680"/>
            <a:ext cx="965961" cy="197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824685" y="1330110"/>
            <a:ext cx="965961" cy="197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627784" y="1915946"/>
            <a:ext cx="3168351" cy="10081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924442" y="462700"/>
            <a:ext cx="4339745" cy="6062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457172" y="6084757"/>
            <a:ext cx="482980" cy="296571"/>
          </a:xfrm>
          <a:prstGeom prst="rect">
            <a:avLst/>
          </a:prstGeom>
          <a:solidFill>
            <a:srgbClr val="FFC000">
              <a:alpha val="19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병합 25"/>
          <p:cNvSpPr/>
          <p:nvPr/>
        </p:nvSpPr>
        <p:spPr>
          <a:xfrm>
            <a:off x="3500858" y="1626680"/>
            <a:ext cx="193192" cy="197714"/>
          </a:xfrm>
          <a:prstGeom prst="flowChartMer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4540788" y="594016"/>
            <a:ext cx="965961" cy="236789"/>
            <a:chOff x="4900622" y="1250450"/>
            <a:chExt cx="965961" cy="236789"/>
          </a:xfrm>
        </p:grpSpPr>
        <p:sp>
          <p:nvSpPr>
            <p:cNvPr id="20" name="직사각형 19"/>
            <p:cNvSpPr/>
            <p:nvPr/>
          </p:nvSpPr>
          <p:spPr>
            <a:xfrm>
              <a:off x="4900622" y="1250450"/>
              <a:ext cx="965961" cy="197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병합 45"/>
            <p:cNvSpPr/>
            <p:nvPr/>
          </p:nvSpPr>
          <p:spPr>
            <a:xfrm>
              <a:off x="5661708" y="1289525"/>
              <a:ext cx="193192" cy="197714"/>
            </a:xfrm>
            <a:prstGeom prst="flowChartMer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5623526" y="1250450"/>
              <a:ext cx="0" cy="197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연결선 29"/>
          <p:cNvCxnSpPr/>
          <p:nvPr/>
        </p:nvCxnSpPr>
        <p:spPr>
          <a:xfrm>
            <a:off x="3500858" y="1626680"/>
            <a:ext cx="0" cy="19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07704" y="62068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회원번호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699792" y="620688"/>
            <a:ext cx="965961" cy="197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555776" y="1987954"/>
            <a:ext cx="295232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JK                   P                    V</a:t>
            </a:r>
          </a:p>
          <a:p>
            <a:r>
              <a:rPr lang="en-US" altLang="ko-KR" sz="1100" dirty="0"/>
              <a:t>  </a:t>
            </a:r>
          </a:p>
          <a:p>
            <a:r>
              <a:rPr lang="en-US" altLang="ko-KR" sz="1100" dirty="0"/>
              <a:t>  Y                  C                    SC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SH                   O</a:t>
            </a:r>
            <a:endParaRPr lang="ko-KR" altLang="en-US" sz="1100" dirty="0"/>
          </a:p>
        </p:txBody>
      </p:sp>
      <p:sp>
        <p:nvSpPr>
          <p:cNvPr id="54" name="직사각형 53"/>
          <p:cNvSpPr/>
          <p:nvPr/>
        </p:nvSpPr>
        <p:spPr>
          <a:xfrm>
            <a:off x="2843808" y="2059959"/>
            <a:ext cx="792088" cy="120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843808" y="2347991"/>
            <a:ext cx="792088" cy="120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851920" y="2059959"/>
            <a:ext cx="792088" cy="120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851920" y="2347991"/>
            <a:ext cx="792088" cy="120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932040" y="2059959"/>
            <a:ext cx="792088" cy="120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932040" y="2347991"/>
            <a:ext cx="792088" cy="120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843808" y="2708031"/>
            <a:ext cx="792088" cy="120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979712" y="3635599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주문일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979712" y="3861048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픽업일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79912" y="3644138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출고일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2555776" y="3644140"/>
            <a:ext cx="864096" cy="180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555776" y="3861050"/>
            <a:ext cx="864096" cy="180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355976" y="3644140"/>
            <a:ext cx="864096" cy="180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851920" y="3861048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상태</a:t>
            </a:r>
          </a:p>
        </p:txBody>
      </p:sp>
      <p:grpSp>
        <p:nvGrpSpPr>
          <p:cNvPr id="97" name="그룹 96"/>
          <p:cNvGrpSpPr/>
          <p:nvPr/>
        </p:nvGrpSpPr>
        <p:grpSpPr>
          <a:xfrm>
            <a:off x="4355976" y="3861048"/>
            <a:ext cx="864096" cy="216024"/>
            <a:chOff x="4900622" y="1250450"/>
            <a:chExt cx="965961" cy="236789"/>
          </a:xfrm>
        </p:grpSpPr>
        <p:sp>
          <p:nvSpPr>
            <p:cNvPr id="98" name="직사각형 97"/>
            <p:cNvSpPr/>
            <p:nvPr/>
          </p:nvSpPr>
          <p:spPr>
            <a:xfrm>
              <a:off x="4900622" y="1250450"/>
              <a:ext cx="965961" cy="197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순서도: 병합 98"/>
            <p:cNvSpPr/>
            <p:nvPr/>
          </p:nvSpPr>
          <p:spPr>
            <a:xfrm>
              <a:off x="5661708" y="1289525"/>
              <a:ext cx="193192" cy="197714"/>
            </a:xfrm>
            <a:prstGeom prst="flowChartMer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5623526" y="1250450"/>
              <a:ext cx="0" cy="197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1907704" y="4077072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판매금액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2627784" y="4077072"/>
            <a:ext cx="965961" cy="197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2051720" y="4607550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잔금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771800" y="4599438"/>
            <a:ext cx="965961" cy="197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979712" y="4869160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결제방식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123728" y="575967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비고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937117" y="4818502"/>
            <a:ext cx="4271748" cy="941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867AFBD9-D6D2-4023-A1D6-AD3B675DCC4B}"/>
              </a:ext>
            </a:extLst>
          </p:cNvPr>
          <p:cNvSpPr txBox="1"/>
          <p:nvPr/>
        </p:nvSpPr>
        <p:spPr>
          <a:xfrm>
            <a:off x="3792783" y="908720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웨딩플래너</a:t>
            </a:r>
            <a:endParaRPr lang="ko-KR" altLang="en-US" sz="11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BEE50D05-4ACE-42E5-B3D7-B473671682EB}"/>
              </a:ext>
            </a:extLst>
          </p:cNvPr>
          <p:cNvSpPr/>
          <p:nvPr/>
        </p:nvSpPr>
        <p:spPr>
          <a:xfrm>
            <a:off x="4830175" y="926144"/>
            <a:ext cx="965961" cy="197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A5FA92C9-8202-4245-BB02-33D0DF916C2C}"/>
              </a:ext>
            </a:extLst>
          </p:cNvPr>
          <p:cNvSpPr txBox="1"/>
          <p:nvPr/>
        </p:nvSpPr>
        <p:spPr>
          <a:xfrm>
            <a:off x="1979712" y="2996952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서비스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803996A4-271D-4E7A-ADEA-DEE86C281591}"/>
              </a:ext>
            </a:extLst>
          </p:cNvPr>
          <p:cNvSpPr/>
          <p:nvPr/>
        </p:nvSpPr>
        <p:spPr>
          <a:xfrm>
            <a:off x="2648674" y="2958246"/>
            <a:ext cx="2679410" cy="5052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D8B6D4E6-7A2D-4F86-BBA7-6F0EC535D2BE}"/>
              </a:ext>
            </a:extLst>
          </p:cNvPr>
          <p:cNvSpPr txBox="1"/>
          <p:nvPr/>
        </p:nvSpPr>
        <p:spPr>
          <a:xfrm>
            <a:off x="2699792" y="2924058"/>
            <a:ext cx="2503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넥타이               </a:t>
            </a:r>
            <a:r>
              <a:rPr lang="ko-KR" altLang="en-US" sz="1100" dirty="0" err="1"/>
              <a:t>보타이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ko-KR" altLang="en-US" sz="1100" dirty="0" err="1"/>
              <a:t>행커칩</a:t>
            </a:r>
            <a:r>
              <a:rPr lang="ko-KR" altLang="en-US" sz="1100" dirty="0"/>
              <a:t>               기타 </a:t>
            </a:r>
          </a:p>
        </p:txBody>
      </p:sp>
      <p:sp>
        <p:nvSpPr>
          <p:cNvPr id="126" name="TextBox 9">
            <a:extLst>
              <a:ext uri="{FF2B5EF4-FFF2-40B4-BE49-F238E27FC236}">
                <a16:creationId xmlns:a16="http://schemas.microsoft.com/office/drawing/2014/main" xmlns="" id="{8FA43107-F7E8-432F-B55E-175E841786BE}"/>
              </a:ext>
            </a:extLst>
          </p:cNvPr>
          <p:cNvSpPr txBox="1"/>
          <p:nvPr/>
        </p:nvSpPr>
        <p:spPr>
          <a:xfrm>
            <a:off x="4009987" y="4077072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지급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14BC9056-5070-4282-BA9D-EBE0265CA3D2}"/>
              </a:ext>
            </a:extLst>
          </p:cNvPr>
          <p:cNvSpPr/>
          <p:nvPr/>
        </p:nvSpPr>
        <p:spPr>
          <a:xfrm>
            <a:off x="4437494" y="4149080"/>
            <a:ext cx="144488" cy="1472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A97C02F7-B388-4765-AE64-071F2F57D17A}"/>
              </a:ext>
            </a:extLst>
          </p:cNvPr>
          <p:cNvSpPr/>
          <p:nvPr/>
        </p:nvSpPr>
        <p:spPr>
          <a:xfrm>
            <a:off x="3182773" y="3050277"/>
            <a:ext cx="583452" cy="126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25D97909-C1DA-4FBF-BEDD-36355070AC5E}"/>
              </a:ext>
            </a:extLst>
          </p:cNvPr>
          <p:cNvSpPr/>
          <p:nvPr/>
        </p:nvSpPr>
        <p:spPr>
          <a:xfrm>
            <a:off x="3320445" y="3237293"/>
            <a:ext cx="583452" cy="126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314F41D5-9845-4EC2-801E-57A891E578E9}"/>
              </a:ext>
            </a:extLst>
          </p:cNvPr>
          <p:cNvSpPr/>
          <p:nvPr/>
        </p:nvSpPr>
        <p:spPr>
          <a:xfrm>
            <a:off x="4266756" y="3171968"/>
            <a:ext cx="965961" cy="197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BBC4087C-3D40-4BDF-8869-105A0F576356}"/>
              </a:ext>
            </a:extLst>
          </p:cNvPr>
          <p:cNvSpPr/>
          <p:nvPr/>
        </p:nvSpPr>
        <p:spPr>
          <a:xfrm>
            <a:off x="4424896" y="3013449"/>
            <a:ext cx="792088" cy="120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1E5669B6-DC2C-4972-9224-0F0133BB0E6B}"/>
              </a:ext>
            </a:extLst>
          </p:cNvPr>
          <p:cNvSpPr txBox="1"/>
          <p:nvPr/>
        </p:nvSpPr>
        <p:spPr>
          <a:xfrm>
            <a:off x="1979712" y="5157192"/>
            <a:ext cx="52300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현금              카드               </a:t>
            </a:r>
            <a:r>
              <a:rPr lang="ko-KR" altLang="en-US" sz="1100" dirty="0" err="1"/>
              <a:t>웨이신</a:t>
            </a:r>
            <a:r>
              <a:rPr lang="ko-KR" altLang="en-US" sz="1100" dirty="0"/>
              <a:t>                                                     </a:t>
            </a:r>
            <a:r>
              <a:rPr lang="ko-KR" altLang="en-US" sz="1100" dirty="0" err="1"/>
              <a:t>쯔푸</a:t>
            </a:r>
            <a:r>
              <a:rPr lang="ko-KR" altLang="en-US" sz="1100" dirty="0"/>
              <a:t>              </a:t>
            </a:r>
            <a:r>
              <a:rPr lang="ko-KR" altLang="en-US" sz="1100" dirty="0" err="1"/>
              <a:t>따중</a:t>
            </a:r>
            <a:r>
              <a:rPr lang="ko-KR" altLang="en-US" sz="1100" dirty="0"/>
              <a:t>               </a:t>
            </a:r>
            <a:r>
              <a:rPr lang="ko-KR" altLang="en-US" sz="1100" dirty="0" err="1"/>
              <a:t>혼보회</a:t>
            </a:r>
            <a:r>
              <a:rPr lang="ko-KR" altLang="en-US" sz="1100" dirty="0"/>
              <a:t>                기타      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E358AB2F-32E2-430B-9A02-8D5F45BBEB0C}"/>
              </a:ext>
            </a:extLst>
          </p:cNvPr>
          <p:cNvSpPr/>
          <p:nvPr/>
        </p:nvSpPr>
        <p:spPr>
          <a:xfrm>
            <a:off x="3923928" y="2708031"/>
            <a:ext cx="792088" cy="120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5">
            <a:extLst>
              <a:ext uri="{FF2B5EF4-FFF2-40B4-BE49-F238E27FC236}">
                <a16:creationId xmlns:a16="http://schemas.microsoft.com/office/drawing/2014/main" xmlns="" id="{1149DC13-FDB7-4286-B594-6A4214C4ECAA}"/>
              </a:ext>
            </a:extLst>
          </p:cNvPr>
          <p:cNvSpPr/>
          <p:nvPr/>
        </p:nvSpPr>
        <p:spPr>
          <a:xfrm>
            <a:off x="0" y="26127"/>
            <a:ext cx="467544" cy="288032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xmlns="" id="{2D91CED2-1B8D-488E-B69B-340FF405A571}"/>
              </a:ext>
            </a:extLst>
          </p:cNvPr>
          <p:cNvCxnSpPr/>
          <p:nvPr/>
        </p:nvCxnSpPr>
        <p:spPr>
          <a:xfrm>
            <a:off x="1170206" y="0"/>
            <a:ext cx="0" cy="6858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A3A26EC6-469A-4C11-A13C-649E0C075B78}"/>
              </a:ext>
            </a:extLst>
          </p:cNvPr>
          <p:cNvCxnSpPr/>
          <p:nvPr/>
        </p:nvCxnSpPr>
        <p:spPr>
          <a:xfrm>
            <a:off x="611560" y="2302836"/>
            <a:ext cx="57606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그룹 150">
            <a:extLst>
              <a:ext uri="{FF2B5EF4-FFF2-40B4-BE49-F238E27FC236}">
                <a16:creationId xmlns:a16="http://schemas.microsoft.com/office/drawing/2014/main" xmlns="" id="{A80EF6CB-C9CD-47DB-871C-1E5E77E24CB8}"/>
              </a:ext>
            </a:extLst>
          </p:cNvPr>
          <p:cNvGrpSpPr/>
          <p:nvPr/>
        </p:nvGrpSpPr>
        <p:grpSpPr>
          <a:xfrm>
            <a:off x="-69990" y="-27384"/>
            <a:ext cx="1368152" cy="7155805"/>
            <a:chOff x="-387206" y="-273902"/>
            <a:chExt cx="1368152" cy="7155805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xmlns="" id="{10C648DF-994E-41DF-AD2C-8A349139B9B3}"/>
                </a:ext>
              </a:extLst>
            </p:cNvPr>
            <p:cNvSpPr txBox="1"/>
            <p:nvPr/>
          </p:nvSpPr>
          <p:spPr>
            <a:xfrm>
              <a:off x="-387206" y="-273902"/>
              <a:ext cx="1368152" cy="7155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메인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고객관리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구매고객리스트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가망고객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주문관리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한국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중국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직원관리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급여관리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휴일관리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관리자 페이지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ko-KR" altLang="en-US" sz="1300" dirty="0"/>
                <a:t>매출관리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 err="1"/>
                <a:t>직원별매출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매장매출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업체별 인센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일일일지</a:t>
              </a:r>
              <a:endParaRPr lang="en-US" altLang="ko-KR" sz="1300" dirty="0"/>
            </a:p>
            <a:p>
              <a:endParaRPr lang="en-US" altLang="ko-KR" sz="1300" dirty="0"/>
            </a:p>
            <a:p>
              <a:r>
                <a:rPr lang="en-US" altLang="ko-KR" sz="1300" dirty="0"/>
                <a:t>-</a:t>
              </a:r>
              <a:r>
                <a:rPr lang="ko-KR" altLang="en-US" sz="1300" dirty="0"/>
                <a:t>가계부</a:t>
              </a:r>
              <a:endParaRPr lang="en-US" altLang="ko-KR" sz="1300" dirty="0"/>
            </a:p>
          </p:txBody>
        </p:sp>
        <p:sp>
          <p:nvSpPr>
            <p:cNvPr id="153" name="모서리가 둥근 직사각형 6">
              <a:extLst>
                <a:ext uri="{FF2B5EF4-FFF2-40B4-BE49-F238E27FC236}">
                  <a16:creationId xmlns:a16="http://schemas.microsoft.com/office/drawing/2014/main" xmlns="" id="{F8A4641F-DE44-4EAB-80F1-62621F01971B}"/>
                </a:ext>
              </a:extLst>
            </p:cNvPr>
            <p:cNvSpPr/>
            <p:nvPr/>
          </p:nvSpPr>
          <p:spPr>
            <a:xfrm>
              <a:off x="-329614" y="1467561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모서리가 둥근 직사각형 7">
              <a:extLst>
                <a:ext uri="{FF2B5EF4-FFF2-40B4-BE49-F238E27FC236}">
                  <a16:creationId xmlns:a16="http://schemas.microsoft.com/office/drawing/2014/main" xmlns="" id="{D5116DD4-7D5D-4349-93B4-361F3BBE2B0D}"/>
                </a:ext>
              </a:extLst>
            </p:cNvPr>
            <p:cNvSpPr/>
            <p:nvPr/>
          </p:nvSpPr>
          <p:spPr>
            <a:xfrm>
              <a:off x="-317216" y="2673452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모서리가 둥근 직사각형 8">
              <a:extLst>
                <a:ext uri="{FF2B5EF4-FFF2-40B4-BE49-F238E27FC236}">
                  <a16:creationId xmlns:a16="http://schemas.microsoft.com/office/drawing/2014/main" xmlns="" id="{02454D3F-8FB1-46E7-B342-6B4EF9AF89E7}"/>
                </a:ext>
              </a:extLst>
            </p:cNvPr>
            <p:cNvSpPr/>
            <p:nvPr/>
          </p:nvSpPr>
          <p:spPr>
            <a:xfrm>
              <a:off x="-329614" y="4194374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모서리가 둥근 직사각형 9">
              <a:extLst>
                <a:ext uri="{FF2B5EF4-FFF2-40B4-BE49-F238E27FC236}">
                  <a16:creationId xmlns:a16="http://schemas.microsoft.com/office/drawing/2014/main" xmlns="" id="{BABECA13-7E19-4E3A-9247-98B8AD86E9CE}"/>
                </a:ext>
              </a:extLst>
            </p:cNvPr>
            <p:cNvSpPr/>
            <p:nvPr/>
          </p:nvSpPr>
          <p:spPr>
            <a:xfrm>
              <a:off x="-306520" y="115465"/>
              <a:ext cx="899592" cy="360040"/>
            </a:xfrm>
            <a:prstGeom prst="round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5AEAD-EAE6-454F-BABA-2259B6283483}"/>
              </a:ext>
            </a:extLst>
          </p:cNvPr>
          <p:cNvSpPr/>
          <p:nvPr/>
        </p:nvSpPr>
        <p:spPr>
          <a:xfrm>
            <a:off x="2422297" y="5188806"/>
            <a:ext cx="554989" cy="213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83395062-389B-4FFC-B341-77C1525805EC}"/>
              </a:ext>
            </a:extLst>
          </p:cNvPr>
          <p:cNvSpPr/>
          <p:nvPr/>
        </p:nvSpPr>
        <p:spPr>
          <a:xfrm>
            <a:off x="2411760" y="5373216"/>
            <a:ext cx="554989" cy="213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CE55346A-6004-4941-AF82-031CD68BF9ED}"/>
              </a:ext>
            </a:extLst>
          </p:cNvPr>
          <p:cNvSpPr/>
          <p:nvPr/>
        </p:nvSpPr>
        <p:spPr>
          <a:xfrm>
            <a:off x="3368939" y="5157192"/>
            <a:ext cx="554989" cy="213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E73DBE8C-4D83-4BE4-8E71-4823A05AD78E}"/>
              </a:ext>
            </a:extLst>
          </p:cNvPr>
          <p:cNvSpPr/>
          <p:nvPr/>
        </p:nvSpPr>
        <p:spPr>
          <a:xfrm>
            <a:off x="3368939" y="5375451"/>
            <a:ext cx="554989" cy="213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5102029C-CEDF-4379-AA50-7DA2FC6898FC}"/>
              </a:ext>
            </a:extLst>
          </p:cNvPr>
          <p:cNvSpPr/>
          <p:nvPr/>
        </p:nvSpPr>
        <p:spPr>
          <a:xfrm>
            <a:off x="4521067" y="5157192"/>
            <a:ext cx="554989" cy="213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C81F408C-98D0-49EA-A055-D7D745B350C2}"/>
              </a:ext>
            </a:extLst>
          </p:cNvPr>
          <p:cNvSpPr/>
          <p:nvPr/>
        </p:nvSpPr>
        <p:spPr>
          <a:xfrm>
            <a:off x="4499992" y="5375451"/>
            <a:ext cx="554989" cy="213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FABCC8F9-7BEA-4330-A9AD-A62D7AEB1FB2}"/>
              </a:ext>
            </a:extLst>
          </p:cNvPr>
          <p:cNvSpPr/>
          <p:nvPr/>
        </p:nvSpPr>
        <p:spPr>
          <a:xfrm>
            <a:off x="5580112" y="5375451"/>
            <a:ext cx="554989" cy="213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FBA01269-7A83-4C91-9652-B4729A09A308}"/>
              </a:ext>
            </a:extLst>
          </p:cNvPr>
          <p:cNvSpPr/>
          <p:nvPr/>
        </p:nvSpPr>
        <p:spPr>
          <a:xfrm>
            <a:off x="2780184" y="5885656"/>
            <a:ext cx="2592288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3899437" y="1611997"/>
            <a:ext cx="1642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매장</a:t>
            </a:r>
            <a:endParaRPr lang="ko-KR" altLang="en-US" sz="1100" dirty="0"/>
          </a:p>
        </p:txBody>
      </p:sp>
      <p:grpSp>
        <p:nvGrpSpPr>
          <p:cNvPr id="166" name="그룹 165"/>
          <p:cNvGrpSpPr/>
          <p:nvPr/>
        </p:nvGrpSpPr>
        <p:grpSpPr>
          <a:xfrm>
            <a:off x="4580893" y="1652871"/>
            <a:ext cx="965961" cy="236789"/>
            <a:chOff x="4900622" y="1250450"/>
            <a:chExt cx="965961" cy="236789"/>
          </a:xfrm>
        </p:grpSpPr>
        <p:sp>
          <p:nvSpPr>
            <p:cNvPr id="167" name="직사각형 166"/>
            <p:cNvSpPr/>
            <p:nvPr/>
          </p:nvSpPr>
          <p:spPr>
            <a:xfrm>
              <a:off x="4900622" y="1250450"/>
              <a:ext cx="965961" cy="1977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병합 167"/>
            <p:cNvSpPr/>
            <p:nvPr/>
          </p:nvSpPr>
          <p:spPr>
            <a:xfrm>
              <a:off x="5661708" y="1289525"/>
              <a:ext cx="193192" cy="197714"/>
            </a:xfrm>
            <a:prstGeom prst="flowChartMer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9" name="직선 연결선 168"/>
            <p:cNvCxnSpPr/>
            <p:nvPr/>
          </p:nvCxnSpPr>
          <p:spPr>
            <a:xfrm>
              <a:off x="5623526" y="1250450"/>
              <a:ext cx="0" cy="197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순서도: 처리 169"/>
          <p:cNvSpPr/>
          <p:nvPr/>
        </p:nvSpPr>
        <p:spPr>
          <a:xfrm>
            <a:off x="5524217" y="1317513"/>
            <a:ext cx="442363" cy="22048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달력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1" name="순서도: 처리 170"/>
          <p:cNvSpPr/>
          <p:nvPr/>
        </p:nvSpPr>
        <p:spPr>
          <a:xfrm>
            <a:off x="5224242" y="3621255"/>
            <a:ext cx="442363" cy="22048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달력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2" name="순서도: 처리 171"/>
          <p:cNvSpPr/>
          <p:nvPr/>
        </p:nvSpPr>
        <p:spPr>
          <a:xfrm>
            <a:off x="3436610" y="3634531"/>
            <a:ext cx="442363" cy="22048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달력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3" name="순서도: 처리 172"/>
          <p:cNvSpPr/>
          <p:nvPr/>
        </p:nvSpPr>
        <p:spPr>
          <a:xfrm>
            <a:off x="3432024" y="3829799"/>
            <a:ext cx="442363" cy="22048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달력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2813</Words>
  <Application>Microsoft Office PowerPoint</Application>
  <PresentationFormat>화면 슬라이드 쇼(4:3)</PresentationFormat>
  <Paragraphs>1526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no-01</cp:lastModifiedBy>
  <cp:revision>90</cp:revision>
  <dcterms:created xsi:type="dcterms:W3CDTF">2017-06-18T11:45:18Z</dcterms:created>
  <dcterms:modified xsi:type="dcterms:W3CDTF">2017-07-10T02:32:06Z</dcterms:modified>
</cp:coreProperties>
</file>