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2" r:id="rId13"/>
    <p:sldId id="273" r:id="rId14"/>
    <p:sldId id="269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6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4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94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1990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91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79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40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10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5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6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9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9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57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49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2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202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D%81%AC%EB%A1%A4%EB%9F%AC" TargetMode="External"/><Relationship Id="rId2" Type="http://schemas.openxmlformats.org/officeDocument/2006/relationships/hyperlink" Target="https://namu.wiki/w/%EC%9B%B9%20%ED%8E%98%EC%9D%B4%EC%A7%8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E%90%EB%A3%8C" TargetMode="External"/><Relationship Id="rId2" Type="http://schemas.openxmlformats.org/officeDocument/2006/relationships/hyperlink" Target="https://ko.wikipedia.org/wiki/%EB%8D%B0%EC%9D%B4%ED%84%B0%EB%B2%A0%EC%9D%B4%EC%8A%A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빅데이터란</a:t>
            </a:r>
            <a:r>
              <a:rPr lang="ko-KR" altLang="en-US" dirty="0" smtClean="0"/>
              <a:t> 무엇인가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17780" y="4786426"/>
            <a:ext cx="8637072" cy="977621"/>
          </a:xfrm>
        </p:spPr>
        <p:txBody>
          <a:bodyPr/>
          <a:lstStyle/>
          <a:p>
            <a:pPr algn="r"/>
            <a:r>
              <a:rPr lang="en-US" altLang="ko-KR" dirty="0" smtClean="0"/>
              <a:t>2021.12.01 </a:t>
            </a:r>
            <a:r>
              <a:rPr lang="ko-KR" altLang="en-US" dirty="0" err="1" smtClean="0"/>
              <a:t>박현호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810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1579" y="1208868"/>
            <a:ext cx="9603275" cy="64488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저장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8903" y="1853754"/>
            <a:ext cx="10155952" cy="4314571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noSQL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NotOnlySQL</a:t>
            </a:r>
            <a:r>
              <a:rPr lang="en-US" altLang="ko-KR" sz="2400" dirty="0" smtClean="0"/>
              <a:t>): </a:t>
            </a:r>
            <a:r>
              <a:rPr lang="ko-KR" altLang="en-US" sz="2400" dirty="0" smtClean="0"/>
              <a:t>기존 </a:t>
            </a:r>
            <a:r>
              <a:rPr lang="en-US" altLang="ko-KR" sz="2400" dirty="0" smtClean="0"/>
              <a:t>RDBMS</a:t>
            </a:r>
            <a:r>
              <a:rPr lang="ko-KR" altLang="en-US" sz="2400" dirty="0" smtClean="0"/>
              <a:t>가 풍부한 데이터 모델을 기반으로 다양한 응용에서 요구하는 기능을 지원하는 반면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비용이 높고 확장성이 떨어지는 문제를 해결하기 위해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응용 요구에 맞는 최적화된 다양한 데이터 관리 기술이 필요함을 인지하면서 관심 받기 시작한 기술</a:t>
            </a:r>
            <a:r>
              <a:rPr lang="en-US" altLang="ko-KR" sz="2400" dirty="0" smtClean="0"/>
              <a:t>,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> </a:t>
            </a:r>
            <a:r>
              <a:rPr lang="ko-KR" altLang="en-US" sz="2400" smtClean="0"/>
              <a:t>사전에 </a:t>
            </a:r>
            <a:r>
              <a:rPr lang="ko-KR" altLang="en-US" sz="2400" dirty="0" smtClean="0"/>
              <a:t>스키마 구조를 정의할 수 없는 데이터에 대한 저장 관리 요구가 늘어나면서 </a:t>
            </a:r>
            <a:r>
              <a:rPr lang="en-US" altLang="ko-KR" sz="2400" dirty="0" smtClean="0"/>
              <a:t>RDBMS </a:t>
            </a:r>
            <a:r>
              <a:rPr lang="ko-KR" altLang="en-US" sz="2400" dirty="0" smtClean="0"/>
              <a:t>이외의 다른 데이터 저장 관리 기술이 요구되면서 관심을 받고있다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1800" dirty="0" smtClean="0"/>
              <a:t>대표적인 </a:t>
            </a:r>
            <a:r>
              <a:rPr lang="en-US" altLang="ko-KR" sz="1800" dirty="0" err="1" smtClean="0"/>
              <a:t>noSQL</a:t>
            </a:r>
            <a:r>
              <a:rPr lang="ko-KR" altLang="en-US" sz="1800" dirty="0" smtClean="0"/>
              <a:t>로는 구글의 </a:t>
            </a:r>
            <a:r>
              <a:rPr lang="en-US" altLang="ko-KR" sz="1800" dirty="0" err="1" smtClean="0"/>
              <a:t>Bigtable</a:t>
            </a:r>
            <a:r>
              <a:rPr lang="en-US" altLang="ko-KR" sz="1800" dirty="0" smtClean="0"/>
              <a:t>, Hadoop</a:t>
            </a:r>
            <a:r>
              <a:rPr lang="ko-KR" altLang="en-US" sz="1800" dirty="0" smtClean="0"/>
              <a:t>의 </a:t>
            </a:r>
            <a:r>
              <a:rPr lang="en-US" altLang="ko-KR" sz="1800" dirty="0" err="1" smtClean="0"/>
              <a:t>Hbase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아마존의 </a:t>
            </a:r>
            <a:r>
              <a:rPr lang="en-US" altLang="ko-KR" sz="1800" dirty="0" smtClean="0"/>
              <a:t>Dynamo </a:t>
            </a:r>
            <a:r>
              <a:rPr lang="ko-KR" altLang="en-US" sz="1800" dirty="0" smtClean="0"/>
              <a:t>등이 있다</a:t>
            </a:r>
            <a:r>
              <a:rPr lang="en-US" altLang="ko-KR" sz="1800" dirty="0" smtClean="0"/>
              <a:t>.</a:t>
            </a:r>
            <a:endParaRPr lang="en-US" altLang="ko-KR" sz="1700" dirty="0" smtClean="0"/>
          </a:p>
          <a:p>
            <a:r>
              <a:rPr lang="en-US" altLang="ko-KR" sz="1700" dirty="0" smtClean="0"/>
              <a:t>SQL : Structured Query Language(</a:t>
            </a:r>
            <a:r>
              <a:rPr lang="ko-KR" altLang="en-US" sz="1700" dirty="0" smtClean="0"/>
              <a:t>구조적 질의 언어</a:t>
            </a:r>
            <a:r>
              <a:rPr lang="en-US" altLang="ko-KR" sz="1700" dirty="0" smtClean="0"/>
              <a:t>)</a:t>
            </a:r>
            <a:r>
              <a:rPr lang="ko-KR" altLang="en-US" sz="1700" dirty="0" smtClean="0"/>
              <a:t>의 </a:t>
            </a:r>
            <a:r>
              <a:rPr lang="ko-KR" altLang="en-US" sz="1700" dirty="0" err="1" smtClean="0"/>
              <a:t>줄임말로</a:t>
            </a:r>
            <a:r>
              <a:rPr lang="en-US" altLang="ko-KR" sz="1700" dirty="0" smtClean="0"/>
              <a:t>, RDBMS</a:t>
            </a:r>
            <a:r>
              <a:rPr lang="ko-KR" altLang="en-US" sz="1700" dirty="0" smtClean="0"/>
              <a:t>에서 자료를 관리 및 처리하기 위해 설계된 언어</a:t>
            </a:r>
            <a:r>
              <a:rPr lang="en-US" altLang="ko-KR" sz="1700" dirty="0" smtClean="0"/>
              <a:t>.</a:t>
            </a:r>
            <a:r>
              <a:rPr lang="ko-KR" altLang="en-US" sz="1700" dirty="0" smtClean="0"/>
              <a:t> </a:t>
            </a:r>
            <a:endParaRPr lang="en-US" altLang="ko-KR" sz="1700" dirty="0"/>
          </a:p>
        </p:txBody>
      </p:sp>
      <p:sp>
        <p:nvSpPr>
          <p:cNvPr id="5" name="TextBox 4"/>
          <p:cNvSpPr txBox="1"/>
          <p:nvPr/>
        </p:nvSpPr>
        <p:spPr>
          <a:xfrm>
            <a:off x="278969" y="232474"/>
            <a:ext cx="221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빅데이터의 기술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659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1579" y="1208868"/>
            <a:ext cx="9603275" cy="64488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8903" y="1853754"/>
            <a:ext cx="10155952" cy="4314571"/>
          </a:xfrm>
        </p:spPr>
        <p:txBody>
          <a:bodyPr>
            <a:normAutofit/>
          </a:bodyPr>
          <a:lstStyle/>
          <a:p>
            <a:r>
              <a:rPr lang="ko-KR" altLang="en-US" sz="1700" dirty="0" err="1" smtClean="0"/>
              <a:t>빅데이터의</a:t>
            </a:r>
            <a:r>
              <a:rPr lang="ko-KR" altLang="en-US" sz="1700" dirty="0" smtClean="0"/>
              <a:t> 분석은 추세</a:t>
            </a:r>
            <a:r>
              <a:rPr lang="en-US" altLang="ko-KR" sz="1700" dirty="0" smtClean="0"/>
              <a:t>,</a:t>
            </a:r>
            <a:r>
              <a:rPr lang="ko-KR" altLang="en-US" sz="1700" dirty="0" smtClean="0"/>
              <a:t>패턴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고객 행동 및 시장 선호도 등을 파악하여 더 나은 비즈니스 의사 결정을 제공 하기 위해 크고 복잡한 데이터 소스를 분석하는 것</a:t>
            </a:r>
            <a:r>
              <a:rPr lang="en-US" altLang="ko-KR" sz="1700" dirty="0" smtClean="0"/>
              <a:t>.</a:t>
            </a:r>
          </a:p>
          <a:p>
            <a:r>
              <a:rPr lang="ko-KR" altLang="en-US" sz="1700" dirty="0" smtClean="0"/>
              <a:t>분석의 복잡성으로 인해 다양한 방법이 필요</a:t>
            </a:r>
            <a:r>
              <a:rPr lang="en-US" altLang="ko-KR" sz="1700" dirty="0" smtClean="0"/>
              <a:t>.</a:t>
            </a:r>
          </a:p>
          <a:p>
            <a:endParaRPr lang="en-US" altLang="ko-KR" sz="1700" dirty="0" smtClean="0"/>
          </a:p>
          <a:p>
            <a:r>
              <a:rPr lang="en-US" altLang="ko-KR" sz="1700" dirty="0"/>
              <a:t>1</a:t>
            </a:r>
            <a:r>
              <a:rPr lang="en-US" altLang="ko-KR" sz="1700" dirty="0" smtClean="0"/>
              <a:t>.</a:t>
            </a:r>
            <a:r>
              <a:rPr lang="ko-KR" altLang="en-US" sz="1700" dirty="0" smtClean="0"/>
              <a:t>소셜 네트워크 분석 </a:t>
            </a:r>
            <a:r>
              <a:rPr lang="en-US" altLang="ko-KR" sz="1700" dirty="0" smtClean="0"/>
              <a:t>: </a:t>
            </a:r>
            <a:r>
              <a:rPr lang="ko-KR" altLang="en-US" sz="1700" dirty="0" smtClean="0"/>
              <a:t>소셜 네트워크의 연결 구조나 강도 등을 바탕으로 소셜 네트워크에 나타난 영향력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관심사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성향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행동 패턴 등을 추출</a:t>
            </a:r>
            <a:endParaRPr lang="en-US" altLang="ko-KR" sz="1700" dirty="0" smtClean="0"/>
          </a:p>
          <a:p>
            <a:r>
              <a:rPr lang="en-US" altLang="ko-KR" sz="1700" dirty="0" smtClean="0"/>
              <a:t>2.</a:t>
            </a:r>
            <a:r>
              <a:rPr lang="en-US" altLang="ko-KR" sz="1700" dirty="0"/>
              <a:t> </a:t>
            </a:r>
            <a:r>
              <a:rPr lang="ko-KR" altLang="en-US" sz="1700" dirty="0" smtClean="0"/>
              <a:t>예측 </a:t>
            </a:r>
            <a:r>
              <a:rPr lang="ko-KR" altLang="en-US" sz="1700" dirty="0"/>
              <a:t>분석 </a:t>
            </a:r>
            <a:r>
              <a:rPr lang="en-US" altLang="ko-KR" sz="1700" dirty="0"/>
              <a:t>: </a:t>
            </a:r>
            <a:r>
              <a:rPr lang="ko-KR" altLang="en-US" sz="1700" dirty="0"/>
              <a:t>현재 및 과거 데이터를 분석하여 미래 이벤트를 예측하는 분석</a:t>
            </a:r>
            <a:endParaRPr lang="en-US" altLang="ko-KR" sz="1700" dirty="0"/>
          </a:p>
          <a:p>
            <a:r>
              <a:rPr lang="en-US" altLang="ko-KR" sz="1700" dirty="0"/>
              <a:t>3.</a:t>
            </a:r>
            <a:r>
              <a:rPr lang="ko-KR" altLang="en-US" sz="1700" dirty="0" err="1" smtClean="0"/>
              <a:t>소셜네트워크</a:t>
            </a:r>
            <a:r>
              <a:rPr lang="ko-KR" altLang="en-US" sz="1700" dirty="0" smtClean="0"/>
              <a:t> </a:t>
            </a:r>
            <a:r>
              <a:rPr lang="ko-KR" altLang="en-US" sz="1700" dirty="0"/>
              <a:t>분석 </a:t>
            </a:r>
            <a:r>
              <a:rPr lang="en-US" altLang="ko-KR" sz="1700" dirty="0"/>
              <a:t>: </a:t>
            </a:r>
            <a:r>
              <a:rPr lang="ko-KR" altLang="en-US" sz="1700" dirty="0" err="1"/>
              <a:t>소셜</a:t>
            </a:r>
            <a:r>
              <a:rPr lang="ko-KR" altLang="en-US" sz="1700" dirty="0"/>
              <a:t> 네트워크의 연결 구조나 강도 등을 바탕으로 </a:t>
            </a:r>
            <a:r>
              <a:rPr lang="ko-KR" altLang="en-US" sz="1700" dirty="0" err="1"/>
              <a:t>소셜</a:t>
            </a:r>
            <a:r>
              <a:rPr lang="ko-KR" altLang="en-US" sz="1700" dirty="0"/>
              <a:t> 네트워크에 나타난 영향력</a:t>
            </a:r>
            <a:r>
              <a:rPr lang="en-US" altLang="ko-KR" sz="1700" dirty="0"/>
              <a:t>, </a:t>
            </a:r>
            <a:r>
              <a:rPr lang="ko-KR" altLang="en-US" sz="1700" dirty="0"/>
              <a:t>관심사</a:t>
            </a:r>
            <a:r>
              <a:rPr lang="en-US" altLang="ko-KR" sz="1700" dirty="0"/>
              <a:t>, </a:t>
            </a:r>
            <a:r>
              <a:rPr lang="ko-KR" altLang="en-US" sz="1700" dirty="0"/>
              <a:t>성향</a:t>
            </a:r>
            <a:r>
              <a:rPr lang="en-US" altLang="ko-KR" sz="1700" dirty="0"/>
              <a:t>, </a:t>
            </a:r>
            <a:r>
              <a:rPr lang="ko-KR" altLang="en-US" sz="1700" dirty="0"/>
              <a:t>행동 패턴 등을 </a:t>
            </a:r>
            <a:r>
              <a:rPr lang="ko-KR" altLang="en-US" sz="1700" dirty="0" smtClean="0"/>
              <a:t>추출</a:t>
            </a:r>
            <a:endParaRPr lang="en-US" altLang="ko-KR" sz="1700" dirty="0" smtClean="0"/>
          </a:p>
          <a:p>
            <a:r>
              <a:rPr lang="en-US" altLang="ko-KR" sz="1700" dirty="0"/>
              <a:t>4.</a:t>
            </a:r>
            <a:r>
              <a:rPr lang="ko-KR" altLang="en-US" sz="1700" dirty="0"/>
              <a:t>군집화 </a:t>
            </a:r>
            <a:r>
              <a:rPr lang="en-US" altLang="ko-KR" sz="1700" dirty="0"/>
              <a:t>: </a:t>
            </a:r>
            <a:r>
              <a:rPr lang="ko-KR" altLang="en-US" sz="1700" dirty="0"/>
              <a:t>데이터 간의 </a:t>
            </a:r>
            <a:r>
              <a:rPr lang="ko-KR" altLang="en-US" sz="1700" dirty="0" err="1"/>
              <a:t>유사도를</a:t>
            </a:r>
            <a:r>
              <a:rPr lang="ko-KR" altLang="en-US" sz="1700" dirty="0"/>
              <a:t> 측정한 후 이를 바탕으로 특성이 비슷한 데이터를 합쳐가면서 최종적으로 유사 특성의 데이터 집합을 추출</a:t>
            </a:r>
            <a:endParaRPr lang="en-US" altLang="ko-KR" sz="1700" dirty="0"/>
          </a:p>
          <a:p>
            <a:endParaRPr lang="en-US" altLang="ko-KR" sz="1700" dirty="0"/>
          </a:p>
          <a:p>
            <a:endParaRPr lang="en-US" altLang="ko-KR" sz="17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78969" y="232474"/>
            <a:ext cx="221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빅데이터의 기술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881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1579" y="1208868"/>
            <a:ext cx="9603275" cy="64488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8903" y="1853754"/>
            <a:ext cx="10155952" cy="4314571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빅데이터의 처리는 빅데이터에서 유용한 정보 및 숨어 있는 지식을 찾아내기 위한 데이터 가공 및 분석 </a:t>
            </a:r>
            <a:r>
              <a:rPr lang="ko-KR" altLang="en-US" sz="1700" dirty="0" smtClean="0"/>
              <a:t>과정이다</a:t>
            </a:r>
            <a:r>
              <a:rPr lang="en-US" altLang="ko-KR" sz="1700" dirty="0" smtClean="0"/>
              <a:t>.</a:t>
            </a:r>
          </a:p>
          <a:p>
            <a:endParaRPr lang="en-US" altLang="ko-KR" sz="1700" dirty="0" smtClean="0"/>
          </a:p>
          <a:p>
            <a:r>
              <a:rPr lang="en-US" altLang="ko-KR" sz="1700" dirty="0" smtClean="0"/>
              <a:t>1.</a:t>
            </a:r>
            <a:r>
              <a:rPr lang="ko-KR" altLang="en-US" sz="1700" dirty="0" smtClean="0"/>
              <a:t>텍스트 </a:t>
            </a:r>
            <a:r>
              <a:rPr lang="ko-KR" altLang="en-US" sz="1700" dirty="0" err="1" smtClean="0"/>
              <a:t>마이닝</a:t>
            </a:r>
            <a:r>
              <a:rPr lang="ko-KR" altLang="en-US" sz="1700" dirty="0" smtClean="0"/>
              <a:t> </a:t>
            </a:r>
            <a:r>
              <a:rPr lang="en-US" altLang="ko-KR" sz="1700" dirty="0" smtClean="0"/>
              <a:t>: </a:t>
            </a:r>
            <a:r>
              <a:rPr lang="ko-KR" altLang="en-US" sz="1700" dirty="0" err="1" smtClean="0"/>
              <a:t>반정형</a:t>
            </a:r>
            <a:r>
              <a:rPr lang="ko-KR" altLang="en-US" sz="1700" dirty="0" smtClean="0"/>
              <a:t> 또는 비정형 텍스트에서 자연어 처리 기술로 정보를 추출하고 가공함</a:t>
            </a:r>
            <a:endParaRPr lang="en-US" altLang="ko-KR" sz="1700" dirty="0" smtClean="0"/>
          </a:p>
          <a:p>
            <a:r>
              <a:rPr lang="en-US" altLang="ko-KR" sz="1700" dirty="0" smtClean="0"/>
              <a:t>2. </a:t>
            </a:r>
            <a:r>
              <a:rPr lang="ko-KR" altLang="en-US" sz="1700" dirty="0" err="1" smtClean="0"/>
              <a:t>오피니언</a:t>
            </a:r>
            <a:r>
              <a:rPr lang="ko-KR" altLang="en-US" sz="1700" dirty="0" smtClean="0"/>
              <a:t> </a:t>
            </a:r>
            <a:r>
              <a:rPr lang="ko-KR" altLang="en-US" sz="1700" dirty="0" err="1" smtClean="0"/>
              <a:t>마이닝</a:t>
            </a:r>
            <a:r>
              <a:rPr lang="ko-KR" altLang="en-US" sz="1700" dirty="0" smtClean="0"/>
              <a:t> </a:t>
            </a:r>
            <a:r>
              <a:rPr lang="en-US" altLang="ko-KR" sz="1700" dirty="0" smtClean="0"/>
              <a:t>: SNS,</a:t>
            </a:r>
            <a:r>
              <a:rPr lang="ko-KR" altLang="en-US" sz="1700" dirty="0" smtClean="0"/>
              <a:t>블로그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게시판 등에 기록된 사용자들의 의견을 수집하고 분석하여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제품이나 서비스에 대한 긍정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부정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중립 등의 선호도를 추출</a:t>
            </a:r>
            <a:endParaRPr lang="en-US" altLang="ko-KR" sz="1700" dirty="0" smtClean="0"/>
          </a:p>
          <a:p>
            <a:r>
              <a:rPr lang="en-US" altLang="ko-KR" sz="1700" dirty="0"/>
              <a:t>3.</a:t>
            </a:r>
            <a:r>
              <a:rPr lang="ko-KR" altLang="en-US" sz="1700" dirty="0"/>
              <a:t> 배치 처리 </a:t>
            </a:r>
            <a:r>
              <a:rPr lang="en-US" altLang="ko-KR" sz="1700" dirty="0"/>
              <a:t>: </a:t>
            </a:r>
            <a:r>
              <a:rPr lang="ko-KR" altLang="en-US" sz="1700" dirty="0"/>
              <a:t>대량의 데이터를 분할하여 각 데이터 파티션을 동시에 분산 처리함</a:t>
            </a:r>
            <a:r>
              <a:rPr lang="en-US" altLang="ko-KR" sz="1700" dirty="0"/>
              <a:t>.</a:t>
            </a:r>
            <a:r>
              <a:rPr lang="ko-KR" altLang="en-US" sz="1700" dirty="0"/>
              <a:t>처리시간 단축</a:t>
            </a:r>
            <a:endParaRPr lang="en-US" altLang="ko-KR" sz="1700" dirty="0"/>
          </a:p>
          <a:p>
            <a:r>
              <a:rPr lang="en-US" altLang="ko-KR" sz="1700" dirty="0"/>
              <a:t>4.</a:t>
            </a:r>
            <a:r>
              <a:rPr lang="ko-KR" altLang="en-US" sz="1700" dirty="0"/>
              <a:t> 반복 처리 </a:t>
            </a:r>
            <a:r>
              <a:rPr lang="en-US" altLang="ko-KR" sz="1700" dirty="0"/>
              <a:t>: </a:t>
            </a:r>
            <a:r>
              <a:rPr lang="ko-KR" altLang="en-US" sz="1700" dirty="0"/>
              <a:t>데이터를 가공</a:t>
            </a:r>
            <a:r>
              <a:rPr lang="en-US" altLang="ko-KR" sz="1700" dirty="0"/>
              <a:t>,</a:t>
            </a:r>
            <a:r>
              <a:rPr lang="ko-KR" altLang="en-US" sz="1700" dirty="0"/>
              <a:t>분석 하는 업무는 대게 다른 데이터 집합에 대해 동일한 </a:t>
            </a:r>
            <a:r>
              <a:rPr lang="ko-KR" altLang="en-US" sz="1700" dirty="0" err="1"/>
              <a:t>로직을</a:t>
            </a:r>
            <a:r>
              <a:rPr lang="ko-KR" altLang="en-US" sz="1700" dirty="0"/>
              <a:t> 적용하여 처리한다</a:t>
            </a:r>
            <a:r>
              <a:rPr lang="en-US" altLang="ko-KR" sz="1700" dirty="0"/>
              <a:t>. </a:t>
            </a:r>
            <a:endParaRPr lang="en-US" altLang="ko-KR" sz="1700" dirty="0" smtClean="0"/>
          </a:p>
          <a:p>
            <a:r>
              <a:rPr lang="en-US" altLang="ko-KR" sz="1700" dirty="0"/>
              <a:t>5.</a:t>
            </a:r>
            <a:r>
              <a:rPr lang="ko-KR" altLang="en-US" sz="1700" dirty="0"/>
              <a:t> </a:t>
            </a:r>
            <a:r>
              <a:rPr lang="ko-KR" altLang="en-US" sz="1700" dirty="0" err="1"/>
              <a:t>스트리밍</a:t>
            </a:r>
            <a:r>
              <a:rPr lang="ko-KR" altLang="en-US" sz="1700" dirty="0"/>
              <a:t> 처리 </a:t>
            </a:r>
            <a:r>
              <a:rPr lang="en-US" altLang="ko-KR" sz="1700" dirty="0"/>
              <a:t>: </a:t>
            </a:r>
            <a:r>
              <a:rPr lang="ko-KR" altLang="en-US" sz="1700" dirty="0"/>
              <a:t>이벤트 </a:t>
            </a:r>
            <a:r>
              <a:rPr lang="ko-KR" altLang="en-US" sz="1700" dirty="0" err="1"/>
              <a:t>스트리밍이라고</a:t>
            </a:r>
            <a:r>
              <a:rPr lang="ko-KR" altLang="en-US" sz="1700" dirty="0"/>
              <a:t> 불리는 끊임없이 움직이는 데이터 흐름을 처리</a:t>
            </a:r>
            <a:r>
              <a:rPr lang="en-US" altLang="ko-KR" sz="1700" dirty="0"/>
              <a:t>.</a:t>
            </a:r>
          </a:p>
          <a:p>
            <a:pPr marL="0" indent="0">
              <a:buNone/>
            </a:pPr>
            <a:r>
              <a:rPr lang="en-US" altLang="ko-KR" sz="1700" dirty="0"/>
              <a:t>	-</a:t>
            </a:r>
            <a:r>
              <a:rPr lang="ko-KR" altLang="en-US" sz="1700" dirty="0"/>
              <a:t>웹 클릭</a:t>
            </a:r>
            <a:r>
              <a:rPr lang="en-US" altLang="ko-KR" sz="1700" dirty="0"/>
              <a:t>, </a:t>
            </a:r>
            <a:r>
              <a:rPr lang="ko-KR" altLang="en-US" sz="1700" dirty="0"/>
              <a:t>거래</a:t>
            </a:r>
            <a:r>
              <a:rPr lang="en-US" altLang="ko-KR" sz="1700" dirty="0"/>
              <a:t>, </a:t>
            </a:r>
            <a:r>
              <a:rPr lang="ko-KR" altLang="en-US" sz="1700" dirty="0"/>
              <a:t>사기 행위 등 동작의 결과로 발생하는 모든 이벤트로 구성되며 시간대를 </a:t>
            </a:r>
            <a:r>
              <a:rPr lang="ko-KR" altLang="en-US" sz="1700" dirty="0" smtClean="0"/>
              <a:t>포함</a:t>
            </a:r>
            <a:endParaRPr lang="en-US" altLang="ko-KR" sz="1700" dirty="0" smtClean="0"/>
          </a:p>
          <a:p>
            <a:r>
              <a:rPr lang="en-US" altLang="ko-KR" sz="1700" dirty="0" smtClean="0"/>
              <a:t>6</a:t>
            </a:r>
            <a:r>
              <a:rPr lang="en-US" altLang="ko-KR" sz="1700" dirty="0"/>
              <a:t>.</a:t>
            </a:r>
            <a:r>
              <a:rPr lang="ko-KR" altLang="en-US" sz="1700" dirty="0"/>
              <a:t>머신 러닝 </a:t>
            </a:r>
            <a:r>
              <a:rPr lang="en-US" altLang="ko-KR" sz="1700" dirty="0"/>
              <a:t>:  </a:t>
            </a:r>
            <a:r>
              <a:rPr lang="ko-KR" altLang="en-US" sz="1700" dirty="0"/>
              <a:t>경험을 통해 자동으로 개선하는 컴퓨터 알고리즘의 연구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인공지능의 분야</a:t>
            </a:r>
            <a:endParaRPr lang="en-US" altLang="ko-KR" sz="1700" dirty="0"/>
          </a:p>
          <a:p>
            <a:pPr marL="0" indent="0">
              <a:buNone/>
            </a:pPr>
            <a:endParaRPr lang="en-US" altLang="ko-KR" sz="1700" dirty="0" smtClean="0"/>
          </a:p>
          <a:p>
            <a:endParaRPr lang="en-US" altLang="ko-KR" sz="1700" dirty="0" smtClean="0"/>
          </a:p>
          <a:p>
            <a:pPr marL="0" indent="0">
              <a:buNone/>
            </a:pPr>
            <a:endParaRPr lang="en-US" altLang="ko-KR" sz="1700" dirty="0"/>
          </a:p>
          <a:p>
            <a:endParaRPr lang="en-US" altLang="ko-KR" sz="1700" dirty="0" smtClean="0"/>
          </a:p>
          <a:p>
            <a:endParaRPr lang="en-US" altLang="ko-KR" sz="17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78969" y="232474"/>
            <a:ext cx="221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빅데이터의 기술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4341" y="111512"/>
            <a:ext cx="41482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※</a:t>
            </a:r>
            <a:r>
              <a:rPr lang="ko-KR" altLang="en-US" b="1" dirty="0" smtClean="0"/>
              <a:t>데이터 </a:t>
            </a:r>
            <a:r>
              <a:rPr lang="ko-KR" altLang="en-US" b="1" dirty="0" err="1"/>
              <a:t>마이닝</a:t>
            </a:r>
            <a:r>
              <a:rPr lang="en-US" altLang="ko-KR" dirty="0"/>
              <a:t>(data mining)</a:t>
            </a:r>
            <a:r>
              <a:rPr lang="ko-KR" altLang="en-US" dirty="0"/>
              <a:t>은 대규모로 저장된 데이터 안에서 체계적이고 자동적으로 통계적 규칙이나 패턴을 분석하여 </a:t>
            </a:r>
            <a:r>
              <a:rPr lang="ko-KR" altLang="en-US" dirty="0" smtClean="0"/>
              <a:t>가치 있는 </a:t>
            </a:r>
            <a:r>
              <a:rPr lang="ko-KR" altLang="en-US" dirty="0"/>
              <a:t>정보를 추출하는 과정이다</a:t>
            </a:r>
            <a:r>
              <a:rPr lang="en-US" altLang="ko-KR" dirty="0"/>
              <a:t>.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31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1579" y="1208868"/>
            <a:ext cx="9603275" cy="64488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처리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8903" y="1853754"/>
            <a:ext cx="10155952" cy="4314571"/>
          </a:xfrm>
        </p:spPr>
        <p:txBody>
          <a:bodyPr>
            <a:normAutofit/>
          </a:bodyPr>
          <a:lstStyle/>
          <a:p>
            <a:r>
              <a:rPr lang="ko-KR" altLang="en-US" sz="1700" dirty="0" err="1" smtClean="0"/>
              <a:t>맵리듀스</a:t>
            </a:r>
            <a:r>
              <a:rPr lang="ko-KR" altLang="en-US" sz="1700" dirty="0" smtClean="0"/>
              <a:t> </a:t>
            </a:r>
            <a:r>
              <a:rPr lang="en-US" altLang="ko-KR" sz="1700" dirty="0" smtClean="0"/>
              <a:t>: </a:t>
            </a:r>
            <a:r>
              <a:rPr lang="ko-KR" altLang="en-US" sz="1700" dirty="0" smtClean="0"/>
              <a:t>분산 병렬 데이터 처리 기술의 표준</a:t>
            </a:r>
            <a:endParaRPr lang="en-US" altLang="ko-KR" sz="1700" dirty="0"/>
          </a:p>
          <a:p>
            <a:r>
              <a:rPr lang="en-US" altLang="ko-KR" sz="1700" dirty="0" smtClean="0"/>
              <a:t>R : R </a:t>
            </a:r>
            <a:r>
              <a:rPr lang="ko-KR" altLang="en-US" sz="1700" dirty="0" smtClean="0"/>
              <a:t>언어와 개발 환경으로 기본적인 통계 기법부터 모델링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최신 데이터 </a:t>
            </a:r>
            <a:r>
              <a:rPr lang="ko-KR" altLang="en-US" sz="1700" dirty="0" err="1" smtClean="0"/>
              <a:t>마이닝</a:t>
            </a:r>
            <a:r>
              <a:rPr lang="ko-KR" altLang="en-US" sz="1700" dirty="0" smtClean="0"/>
              <a:t> 기법까지 구현 및 개선이 가능</a:t>
            </a:r>
            <a:endParaRPr lang="en-US" altLang="ko-KR" sz="1700" dirty="0" smtClean="0"/>
          </a:p>
          <a:p>
            <a:r>
              <a:rPr lang="ko-KR" altLang="en-US" sz="1700" dirty="0" err="1" smtClean="0"/>
              <a:t>하둡</a:t>
            </a:r>
            <a:r>
              <a:rPr lang="ko-KR" altLang="en-US" sz="1700" dirty="0" smtClean="0"/>
              <a:t> </a:t>
            </a:r>
            <a:r>
              <a:rPr lang="en-US" altLang="ko-KR" sz="1700" dirty="0" smtClean="0"/>
              <a:t>: </a:t>
            </a:r>
            <a:r>
              <a:rPr lang="ko-KR" altLang="en-US" sz="1700" dirty="0" smtClean="0"/>
              <a:t>정형</a:t>
            </a:r>
            <a:r>
              <a:rPr lang="en-US" altLang="ko-KR" sz="1700" dirty="0" smtClean="0"/>
              <a:t>,</a:t>
            </a:r>
            <a:r>
              <a:rPr lang="ko-KR" altLang="en-US" sz="1700" dirty="0" smtClean="0"/>
              <a:t>비정형 </a:t>
            </a:r>
            <a:r>
              <a:rPr lang="ko-KR" altLang="en-US" sz="1700" dirty="0" err="1" smtClean="0"/>
              <a:t>빅데이터</a:t>
            </a:r>
            <a:r>
              <a:rPr lang="ko-KR" altLang="en-US" sz="1700" dirty="0" smtClean="0"/>
              <a:t> 분석에 가장 선호되는 솔루션</a:t>
            </a:r>
            <a:r>
              <a:rPr lang="en-US" altLang="ko-KR" sz="1700" dirty="0" smtClean="0"/>
              <a:t>.</a:t>
            </a:r>
          </a:p>
          <a:p>
            <a:r>
              <a:rPr lang="ko-KR" altLang="en-US" sz="1700" dirty="0" smtClean="0"/>
              <a:t>등</a:t>
            </a:r>
            <a:r>
              <a:rPr lang="en-US" altLang="ko-KR" sz="1700" dirty="0" smtClean="0"/>
              <a:t>.</a:t>
            </a:r>
          </a:p>
          <a:p>
            <a:endParaRPr lang="en-US" altLang="ko-KR" sz="1700" dirty="0" smtClean="0"/>
          </a:p>
          <a:p>
            <a:pPr marL="0" indent="0">
              <a:buNone/>
            </a:pPr>
            <a:endParaRPr lang="en-US" altLang="ko-KR" sz="1700" dirty="0"/>
          </a:p>
          <a:p>
            <a:endParaRPr lang="en-US" altLang="ko-KR" sz="1700" dirty="0" smtClean="0"/>
          </a:p>
          <a:p>
            <a:endParaRPr lang="en-US" altLang="ko-KR" sz="17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78969" y="232474"/>
            <a:ext cx="221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빅데이터의 기술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03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1579" y="1208868"/>
            <a:ext cx="9603275" cy="64488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8903" y="1853754"/>
            <a:ext cx="10337368" cy="4314571"/>
          </a:xfrm>
        </p:spPr>
        <p:txBody>
          <a:bodyPr>
            <a:normAutofit/>
          </a:bodyPr>
          <a:lstStyle/>
          <a:p>
            <a:r>
              <a:rPr lang="ko-KR" altLang="en-US" sz="1700" dirty="0" smtClean="0"/>
              <a:t>빅데이터는 분석 자체도 중요하지만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분석 결과와 가치를 서비스에 어떻게 적용할 것인지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또 그 가치를 사용자에게 어떻게 보여줄 것인지가 더 중요하다</a:t>
            </a:r>
            <a:r>
              <a:rPr lang="en-US" altLang="ko-KR" sz="1700" dirty="0" smtClean="0"/>
              <a:t>. </a:t>
            </a:r>
            <a:r>
              <a:rPr lang="ko-KR" altLang="en-US" sz="1700" dirty="0" smtClean="0"/>
              <a:t>단순한 숫자 정보나 텍스트로는 사람들에게 그 의미를 설득력 있게 전달하기 어렵기 때문에</a:t>
            </a:r>
            <a:r>
              <a:rPr lang="en-US" altLang="ko-KR" sz="1700" dirty="0" smtClean="0"/>
              <a:t>,  </a:t>
            </a:r>
            <a:r>
              <a:rPr lang="ko-KR" altLang="en-US" sz="1700" dirty="0" smtClean="0"/>
              <a:t>분석된 결과를 적절한 차트나 이미지 등으로 시각화 하는 것을 표현이라 한다</a:t>
            </a:r>
            <a:r>
              <a:rPr lang="en-US" altLang="ko-KR" sz="1700" dirty="0" smtClean="0"/>
              <a:t>.</a:t>
            </a:r>
          </a:p>
          <a:p>
            <a:r>
              <a:rPr lang="ko-KR" altLang="en-US" sz="1700" dirty="0" smtClean="0"/>
              <a:t>데이터 시각화는 정보를 시각적으로 표현하는 기술로 정확한 정의나 역할 등을 명시하기는 어려우나 정보 시각화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과학적 시각화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인포그래픽스 등으로 나눌 수 있다</a:t>
            </a:r>
            <a:r>
              <a:rPr lang="en-US" altLang="ko-KR" sz="1700" dirty="0" smtClean="0"/>
              <a:t>.</a:t>
            </a:r>
          </a:p>
          <a:p>
            <a:r>
              <a:rPr lang="en-US" altLang="ko-KR" sz="1700" dirty="0" smtClean="0"/>
              <a:t>1. </a:t>
            </a:r>
            <a:r>
              <a:rPr lang="ko-KR" altLang="en-US" sz="1700" dirty="0" smtClean="0"/>
              <a:t>정보 시각화 </a:t>
            </a:r>
            <a:r>
              <a:rPr lang="en-US" altLang="ko-KR" sz="1700" dirty="0" smtClean="0"/>
              <a:t>: </a:t>
            </a:r>
            <a:r>
              <a:rPr lang="ko-KR" altLang="en-US" sz="1700" dirty="0" smtClean="0"/>
              <a:t>대규모 데이터를 색체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통계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도표</a:t>
            </a:r>
            <a:r>
              <a:rPr lang="en-US" altLang="ko-KR" sz="1700" dirty="0" smtClean="0"/>
              <a:t>,</a:t>
            </a:r>
            <a:r>
              <a:rPr lang="ko-KR" altLang="en-US" sz="1700" dirty="0" smtClean="0"/>
              <a:t>그래프 등</a:t>
            </a:r>
            <a:r>
              <a:rPr lang="en-US" altLang="ko-KR" sz="1700" dirty="0" smtClean="0"/>
              <a:t>), </a:t>
            </a:r>
            <a:r>
              <a:rPr lang="ko-KR" altLang="en-US" sz="1700" dirty="0" smtClean="0"/>
              <a:t>이미지 등을 활용해 요약적으로 표현하는 것</a:t>
            </a:r>
            <a:endParaRPr lang="en-US" altLang="ko-KR" sz="1700" dirty="0" smtClean="0"/>
          </a:p>
          <a:p>
            <a:r>
              <a:rPr lang="en-US" altLang="ko-KR" sz="1700" dirty="0" smtClean="0"/>
              <a:t>2.</a:t>
            </a:r>
            <a:r>
              <a:rPr lang="ko-KR" altLang="en-US" sz="1700" dirty="0" smtClean="0"/>
              <a:t>과학적 시각화</a:t>
            </a:r>
            <a:r>
              <a:rPr lang="en-US" altLang="ko-KR" sz="1700" dirty="0" smtClean="0"/>
              <a:t>: </a:t>
            </a:r>
            <a:r>
              <a:rPr lang="ko-KR" altLang="en-US" sz="1700" dirty="0" smtClean="0"/>
              <a:t>실험결과나 시뮬레이션 데이터 등 복잡한 데이터를 쉽게 탐색할 수 있도록 </a:t>
            </a:r>
            <a:r>
              <a:rPr lang="en-US" altLang="ko-KR" sz="1700" dirty="0" smtClean="0"/>
              <a:t>3</a:t>
            </a:r>
            <a:r>
              <a:rPr lang="ko-KR" altLang="en-US" sz="1700" dirty="0" smtClean="0"/>
              <a:t>차원 그래픽 기술 등을 활용하여 시각화</a:t>
            </a:r>
            <a:endParaRPr lang="en-US" altLang="ko-KR" sz="1700" dirty="0" smtClean="0"/>
          </a:p>
          <a:p>
            <a:r>
              <a:rPr lang="en-US" altLang="ko-KR" sz="1700" dirty="0" smtClean="0"/>
              <a:t>3.</a:t>
            </a:r>
            <a:r>
              <a:rPr lang="ko-KR" altLang="en-US" sz="1700" dirty="0" smtClean="0"/>
              <a:t>인포그래픽스 </a:t>
            </a:r>
            <a:r>
              <a:rPr lang="en-US" altLang="ko-KR" sz="1700" dirty="0" smtClean="0"/>
              <a:t>: </a:t>
            </a:r>
            <a:r>
              <a:rPr lang="ko-KR" altLang="en-US" sz="1700" dirty="0" smtClean="0"/>
              <a:t>인포메이션과 그래픽의 합성어로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복잡한 수치나 글로 표현되어 있는 다량의 정보를 차트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지도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다이어그램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로고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일러스트레이션 등을 활용하여 한눈에 파악할 수 있도록 하는 디자인이다</a:t>
            </a:r>
            <a:r>
              <a:rPr lang="en-US" altLang="ko-KR" sz="1700" dirty="0" smtClean="0"/>
              <a:t>.</a:t>
            </a:r>
            <a:endParaRPr lang="en-US" altLang="ko-KR" sz="1700" dirty="0"/>
          </a:p>
        </p:txBody>
      </p:sp>
      <p:sp>
        <p:nvSpPr>
          <p:cNvPr id="5" name="TextBox 4"/>
          <p:cNvSpPr txBox="1"/>
          <p:nvPr/>
        </p:nvSpPr>
        <p:spPr>
          <a:xfrm>
            <a:off x="278969" y="232474"/>
            <a:ext cx="221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빅데이터의 기술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64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1579" y="1208868"/>
            <a:ext cx="9603275" cy="64488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8903" y="1853754"/>
            <a:ext cx="10155952" cy="4314571"/>
          </a:xfrm>
        </p:spPr>
        <p:txBody>
          <a:bodyPr>
            <a:normAutofit/>
          </a:bodyPr>
          <a:lstStyle/>
          <a:p>
            <a:r>
              <a:rPr lang="ko-KR" altLang="en-US" sz="1700" dirty="0" err="1" smtClean="0"/>
              <a:t>빅데이터는</a:t>
            </a:r>
            <a:r>
              <a:rPr lang="ko-KR" altLang="en-US" sz="1700" dirty="0" smtClean="0"/>
              <a:t> 기존의 </a:t>
            </a:r>
            <a:r>
              <a:rPr lang="en-US" altLang="ko-KR" sz="1700" dirty="0" smtClean="0"/>
              <a:t>IT </a:t>
            </a:r>
            <a:r>
              <a:rPr lang="ko-KR" altLang="en-US" sz="1700" dirty="0" smtClean="0"/>
              <a:t>방식으로는 처리</a:t>
            </a:r>
            <a:r>
              <a:rPr lang="en-US" altLang="ko-KR" sz="1700" dirty="0" smtClean="0"/>
              <a:t>/</a:t>
            </a:r>
            <a:r>
              <a:rPr lang="ko-KR" altLang="en-US" sz="1700" dirty="0" smtClean="0"/>
              <a:t>저장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관리</a:t>
            </a:r>
            <a:r>
              <a:rPr lang="en-US" altLang="ko-KR" sz="1700" dirty="0" smtClean="0"/>
              <a:t>/</a:t>
            </a:r>
            <a:r>
              <a:rPr lang="ko-KR" altLang="en-US" sz="1700" dirty="0" smtClean="0"/>
              <a:t>분석이 어려울 정도로 데이터의 생성 속도가 빠르고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다양한 종류로 구성된 큰 데이터 이므로 정보를 분석하여 활용하는 방법에 있어서 사전에 예측 및 대응 하는 방향으로 발전하고 있다</a:t>
            </a:r>
            <a:r>
              <a:rPr lang="en-US" altLang="ko-KR" sz="1700" dirty="0" smtClean="0"/>
              <a:t>.</a:t>
            </a:r>
            <a:br>
              <a:rPr lang="en-US" altLang="ko-KR" sz="1700" dirty="0" smtClean="0"/>
            </a:br>
            <a:r>
              <a:rPr lang="en-US" altLang="ko-KR" sz="1700" dirty="0" smtClean="0"/>
              <a:t> </a:t>
            </a:r>
            <a:r>
              <a:rPr lang="ko-KR" altLang="en-US" sz="1700" dirty="0" smtClean="0"/>
              <a:t>기존에는 이미 발생한 현상에 대한 정보를 저장 관리하고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이로부터 왜 발생했는지 이유를 확인하는 방식이었지만</a:t>
            </a:r>
            <a:r>
              <a:rPr lang="en-US" altLang="ko-KR" sz="1700" dirty="0" smtClean="0"/>
              <a:t>,  </a:t>
            </a:r>
            <a:r>
              <a:rPr lang="ko-KR" altLang="en-US" sz="1700" dirty="0" smtClean="0"/>
              <a:t>지금은 현재 어떤 일이 발생하고 있으며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왜 발생하는지를 실시간으로 파악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활용하고자 하는 요구가 커지고 있다</a:t>
            </a:r>
            <a:r>
              <a:rPr lang="en-US" altLang="ko-KR" sz="1700" dirty="0" smtClean="0"/>
              <a:t>. </a:t>
            </a:r>
            <a:br>
              <a:rPr lang="en-US" altLang="ko-KR" sz="1700" dirty="0" smtClean="0"/>
            </a:br>
            <a:r>
              <a:rPr lang="en-US" altLang="ko-KR" sz="1700" dirty="0" smtClean="0"/>
              <a:t> </a:t>
            </a:r>
            <a:r>
              <a:rPr lang="ko-KR" altLang="en-US" sz="1700" dirty="0" smtClean="0"/>
              <a:t>앞으로는 미래에 발생할 일에 대해 미리 예측하고 대응 방안을 마련하기 위한 분석 방법으로 발전할 것이다</a:t>
            </a:r>
            <a:r>
              <a:rPr lang="en-US" altLang="ko-KR" sz="1700" dirty="0" smtClean="0"/>
              <a:t>.</a:t>
            </a:r>
          </a:p>
          <a:p>
            <a:pPr marL="0" indent="0">
              <a:buNone/>
            </a:pPr>
            <a:endParaRPr lang="en-US" altLang="ko-KR" sz="1700" dirty="0"/>
          </a:p>
          <a:p>
            <a:endParaRPr lang="en-US" altLang="ko-KR" sz="1700" dirty="0" smtClean="0"/>
          </a:p>
          <a:p>
            <a:endParaRPr lang="en-US" altLang="ko-KR" sz="17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78969" y="232474"/>
            <a:ext cx="318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</a:t>
            </a:r>
            <a:r>
              <a:rPr lang="ko-KR" altLang="en-US" dirty="0" err="1"/>
              <a:t>빅데이터의</a:t>
            </a:r>
            <a:r>
              <a:rPr lang="ko-KR" altLang="en-US" dirty="0"/>
              <a:t> 활용 분야 및 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9567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1579" y="1208868"/>
            <a:ext cx="9603275" cy="64488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활용분야 및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8903" y="1853754"/>
            <a:ext cx="10155952" cy="4314571"/>
          </a:xfrm>
        </p:spPr>
        <p:txBody>
          <a:bodyPr>
            <a:normAutofit/>
          </a:bodyPr>
          <a:lstStyle/>
          <a:p>
            <a:r>
              <a:rPr lang="en-US" altLang="ko-KR" sz="1700" dirty="0" smtClean="0"/>
              <a:t>1.</a:t>
            </a:r>
            <a:r>
              <a:rPr lang="ko-KR" altLang="en-US" sz="1700" dirty="0" smtClean="0"/>
              <a:t>정치 분야 활용 사례</a:t>
            </a:r>
            <a:r>
              <a:rPr lang="en-US" altLang="ko-KR" sz="1700" dirty="0"/>
              <a:t> </a:t>
            </a:r>
            <a:r>
              <a:rPr lang="en-US" altLang="ko-KR" sz="1700" dirty="0" smtClean="0"/>
              <a:t>: 2008</a:t>
            </a:r>
            <a:r>
              <a:rPr lang="ko-KR" altLang="en-US" sz="1700" dirty="0" smtClean="0"/>
              <a:t>년 </a:t>
            </a:r>
            <a:r>
              <a:rPr lang="ko-KR" altLang="en-US" sz="1700" dirty="0" err="1" smtClean="0"/>
              <a:t>오바마</a:t>
            </a:r>
            <a:r>
              <a:rPr lang="ko-KR" altLang="en-US" sz="1700" dirty="0" smtClean="0"/>
              <a:t> 대선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유권자 성향 분석</a:t>
            </a:r>
            <a:r>
              <a:rPr lang="en-US" altLang="ko-KR" sz="1700" dirty="0" smtClean="0"/>
              <a:t>,</a:t>
            </a:r>
            <a:r>
              <a:rPr lang="ko-KR" altLang="en-US" sz="1700" dirty="0" smtClean="0"/>
              <a:t>미결정 유권자 선별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유권자에 대한 예측</a:t>
            </a:r>
            <a:r>
              <a:rPr lang="en-US" altLang="ko-KR" sz="1700" dirty="0" smtClean="0"/>
              <a:t>)</a:t>
            </a:r>
          </a:p>
          <a:p>
            <a:r>
              <a:rPr lang="en-US" altLang="ko-KR" sz="1700" dirty="0" smtClean="0"/>
              <a:t>2.</a:t>
            </a:r>
            <a:r>
              <a:rPr lang="ko-KR" altLang="en-US" sz="1700" dirty="0" smtClean="0"/>
              <a:t>사회 분야 활용 사례 </a:t>
            </a:r>
            <a:r>
              <a:rPr lang="en-US" altLang="ko-KR" sz="1700" dirty="0" smtClean="0"/>
              <a:t>: </a:t>
            </a:r>
            <a:r>
              <a:rPr lang="ko-KR" altLang="en-US" sz="1700" dirty="0" smtClean="0"/>
              <a:t>서울시 심야버스 노선확정</a:t>
            </a:r>
            <a:r>
              <a:rPr lang="en-US" altLang="ko-KR" sz="1700" dirty="0" smtClean="0"/>
              <a:t>(KT</a:t>
            </a:r>
            <a:r>
              <a:rPr lang="ko-KR" altLang="en-US" sz="1700" dirty="0" smtClean="0"/>
              <a:t>와 협조</a:t>
            </a:r>
            <a:r>
              <a:rPr lang="en-US" altLang="ko-KR" sz="1700" dirty="0" smtClean="0"/>
              <a:t>&gt;</a:t>
            </a:r>
            <a:r>
              <a:rPr lang="ko-KR" altLang="en-US" sz="1700" dirty="0" smtClean="0"/>
              <a:t>심야에 전화를 이용하는 사람들의 정보 분석</a:t>
            </a:r>
            <a:r>
              <a:rPr lang="en-US" altLang="ko-KR" sz="1700" dirty="0" smtClean="0"/>
              <a:t>),</a:t>
            </a:r>
            <a:r>
              <a:rPr lang="ko-KR" altLang="en-US" sz="1700" dirty="0" err="1" smtClean="0"/>
              <a:t>보스턴시</a:t>
            </a:r>
            <a:r>
              <a:rPr lang="ko-KR" altLang="en-US" sz="1700" dirty="0" smtClean="0"/>
              <a:t> 도로파손 감지 시스템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벤처회사에서 개발된 스트리트 </a:t>
            </a:r>
            <a:r>
              <a:rPr lang="ko-KR" altLang="en-US" sz="1700" dirty="0" err="1" smtClean="0"/>
              <a:t>범프</a:t>
            </a:r>
            <a:r>
              <a:rPr lang="ko-KR" altLang="en-US" sz="1700" dirty="0" smtClean="0"/>
              <a:t> 라는 </a:t>
            </a:r>
            <a:r>
              <a:rPr lang="ko-KR" altLang="en-US" sz="1700" dirty="0" err="1" smtClean="0"/>
              <a:t>모바일앱을</a:t>
            </a:r>
            <a:r>
              <a:rPr lang="ko-KR" altLang="en-US" sz="1700" dirty="0"/>
              <a:t> </a:t>
            </a:r>
            <a:r>
              <a:rPr lang="ko-KR" altLang="en-US" sz="1700" dirty="0" smtClean="0"/>
              <a:t>시민들에게 무료로 제공 운전자가 직접 주변 환경의 데이터를 수집하고 전송하는 인간센서 역할</a:t>
            </a:r>
            <a:r>
              <a:rPr lang="en-US" altLang="ko-KR" sz="1700" dirty="0" smtClean="0"/>
              <a:t>)</a:t>
            </a:r>
          </a:p>
          <a:p>
            <a:r>
              <a:rPr lang="en-US" altLang="ko-KR" sz="1700" dirty="0" smtClean="0"/>
              <a:t>3. </a:t>
            </a:r>
            <a:r>
              <a:rPr lang="ko-KR" altLang="en-US" sz="1700" dirty="0" smtClean="0"/>
              <a:t>경제 및 경영 분야 활용 사례</a:t>
            </a:r>
            <a:r>
              <a:rPr lang="en-US" altLang="ko-KR" sz="1700" dirty="0"/>
              <a:t> </a:t>
            </a:r>
            <a:r>
              <a:rPr lang="en-US" altLang="ko-KR" sz="1700" dirty="0" smtClean="0"/>
              <a:t>: </a:t>
            </a:r>
            <a:r>
              <a:rPr lang="ko-KR" altLang="en-US" sz="1700" dirty="0" err="1" smtClean="0"/>
              <a:t>아마존닷컴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사용자들의 데이터를 분석해 관심사 파악 추천 상품표시</a:t>
            </a:r>
            <a:r>
              <a:rPr lang="en-US" altLang="ko-KR" sz="1700" dirty="0" smtClean="0"/>
              <a:t>)</a:t>
            </a:r>
          </a:p>
          <a:p>
            <a:r>
              <a:rPr lang="en-US" altLang="ko-KR" sz="1700" dirty="0" smtClean="0"/>
              <a:t>4. </a:t>
            </a:r>
            <a:r>
              <a:rPr lang="ko-KR" altLang="en-US" sz="1700" dirty="0" smtClean="0"/>
              <a:t>문화 분야 활용 사례 </a:t>
            </a:r>
            <a:r>
              <a:rPr lang="en-US" altLang="ko-KR" sz="1700" dirty="0" smtClean="0"/>
              <a:t>: </a:t>
            </a:r>
            <a:r>
              <a:rPr lang="ko-KR" altLang="en-US" sz="1700" dirty="0" err="1" smtClean="0"/>
              <a:t>머니볼</a:t>
            </a:r>
            <a:r>
              <a:rPr lang="ko-KR" altLang="en-US" sz="1700" dirty="0" smtClean="0"/>
              <a:t> 이론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경기 데이터를 철저하게 분석해 오직 데이터를 기반을 </a:t>
            </a:r>
            <a:r>
              <a:rPr lang="ko-KR" altLang="en-US" sz="1700" dirty="0" err="1" smtClean="0"/>
              <a:t>ㅗ적재적소에</a:t>
            </a:r>
            <a:r>
              <a:rPr lang="ko-KR" altLang="en-US" sz="1700" dirty="0" smtClean="0"/>
              <a:t> 선수들을 배치해 승률을 높인다는 게임 이론 </a:t>
            </a:r>
            <a:r>
              <a:rPr lang="en-US" altLang="ko-KR" sz="1700" dirty="0" smtClean="0"/>
              <a:t>&gt; </a:t>
            </a:r>
            <a:r>
              <a:rPr lang="ko-KR" altLang="en-US" sz="1700" dirty="0" smtClean="0"/>
              <a:t>당시 </a:t>
            </a:r>
            <a:r>
              <a:rPr lang="en-US" altLang="ko-KR" sz="1700" dirty="0" smtClean="0"/>
              <a:t>25</a:t>
            </a:r>
            <a:r>
              <a:rPr lang="ko-KR" altLang="en-US" sz="1700" dirty="0" smtClean="0"/>
              <a:t>위이던 </a:t>
            </a:r>
            <a:r>
              <a:rPr lang="ko-KR" altLang="en-US" sz="1700" dirty="0" err="1" smtClean="0"/>
              <a:t>오클랜드</a:t>
            </a:r>
            <a:r>
              <a:rPr lang="ko-KR" altLang="en-US" sz="1700" dirty="0" smtClean="0"/>
              <a:t> 구단이 최소 비용으로 최대 효과를 거둔 상황에서 유래</a:t>
            </a:r>
            <a:r>
              <a:rPr lang="en-US" altLang="ko-KR" sz="1700" dirty="0" smtClean="0"/>
              <a:t>)</a:t>
            </a:r>
          </a:p>
          <a:p>
            <a:r>
              <a:rPr lang="en-US" altLang="ko-KR" sz="1700" dirty="0" smtClean="0"/>
              <a:t>5.</a:t>
            </a:r>
            <a:r>
              <a:rPr lang="ko-KR" altLang="en-US" sz="1700" dirty="0" smtClean="0"/>
              <a:t>의료 분야 활용 사례 </a:t>
            </a:r>
            <a:r>
              <a:rPr lang="en-US" altLang="ko-KR" sz="1700" dirty="0" smtClean="0"/>
              <a:t>: </a:t>
            </a:r>
            <a:r>
              <a:rPr lang="ko-KR" altLang="en-US" sz="1700" dirty="0" smtClean="0"/>
              <a:t>미국 의료부문 연간 </a:t>
            </a:r>
            <a:r>
              <a:rPr lang="en-US" altLang="ko-KR" sz="1700" dirty="0" smtClean="0"/>
              <a:t>3,300</a:t>
            </a:r>
            <a:r>
              <a:rPr lang="ko-KR" altLang="en-US" sz="1700" dirty="0" smtClean="0"/>
              <a:t>억 달러 절감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보다 효과적인 진료방법을 파악 환자 데이터의 온라인 플랫폼화로 의료협회 간 데이터 공유</a:t>
            </a:r>
            <a:r>
              <a:rPr lang="en-US" altLang="ko-KR" sz="1700" dirty="0" smtClean="0"/>
              <a:t>)</a:t>
            </a:r>
          </a:p>
          <a:p>
            <a:endParaRPr lang="en-US" altLang="ko-KR" sz="17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78969" y="232474"/>
            <a:ext cx="318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</a:t>
            </a:r>
            <a:r>
              <a:rPr lang="ko-KR" altLang="en-US" dirty="0" err="1"/>
              <a:t>빅데이터의</a:t>
            </a:r>
            <a:r>
              <a:rPr lang="ko-KR" altLang="en-US" dirty="0"/>
              <a:t> 활용 분야 및 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673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1579" y="1208868"/>
            <a:ext cx="9603275" cy="64488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활용의 한계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8903" y="1853754"/>
            <a:ext cx="10155952" cy="4314571"/>
          </a:xfrm>
        </p:spPr>
        <p:txBody>
          <a:bodyPr>
            <a:normAutofit/>
          </a:bodyPr>
          <a:lstStyle/>
          <a:p>
            <a:r>
              <a:rPr lang="ko-KR" altLang="en-US" sz="1700" dirty="0" err="1"/>
              <a:t>구글</a:t>
            </a:r>
            <a:r>
              <a:rPr lang="ko-KR" altLang="en-US" sz="1700" dirty="0"/>
              <a:t> </a:t>
            </a:r>
            <a:r>
              <a:rPr lang="ko-KR" altLang="en-US" sz="1700" dirty="0" smtClean="0"/>
              <a:t>독감</a:t>
            </a:r>
            <a:r>
              <a:rPr lang="en-US" altLang="ko-KR" sz="1700" dirty="0" smtClean="0"/>
              <a:t>,</a:t>
            </a:r>
            <a:r>
              <a:rPr lang="ko-KR" altLang="en-US" sz="1700" dirty="0" smtClean="0"/>
              <a:t>선거 예측 </a:t>
            </a:r>
            <a:r>
              <a:rPr lang="en-US" altLang="ko-KR" sz="1700" dirty="0"/>
              <a:t>: </a:t>
            </a:r>
            <a:r>
              <a:rPr lang="ko-KR" altLang="en-US" sz="1700" dirty="0"/>
              <a:t>초창기엔 정확도가 </a:t>
            </a:r>
            <a:r>
              <a:rPr lang="en-US" altLang="ko-KR" sz="1700" dirty="0"/>
              <a:t>97%</a:t>
            </a:r>
            <a:r>
              <a:rPr lang="ko-KR" altLang="en-US" sz="1700" dirty="0"/>
              <a:t>에 달했으나 시스템은 지속적으로 독감 환자 수를 과다 추정했고</a:t>
            </a:r>
            <a:r>
              <a:rPr lang="en-US" altLang="ko-KR" sz="1700" dirty="0"/>
              <a:t>, </a:t>
            </a:r>
            <a:r>
              <a:rPr lang="ko-KR" altLang="en-US" sz="1700" dirty="0"/>
              <a:t>말도 </a:t>
            </a:r>
            <a:r>
              <a:rPr lang="ko-KR" altLang="en-US" sz="1700" dirty="0" smtClean="0"/>
              <a:t>안 되는 </a:t>
            </a:r>
            <a:r>
              <a:rPr lang="ko-KR" altLang="en-US" sz="1700" dirty="0"/>
              <a:t>결과를 배출</a:t>
            </a:r>
            <a:r>
              <a:rPr lang="en-US" altLang="ko-KR" sz="1700" dirty="0"/>
              <a:t>. </a:t>
            </a:r>
            <a:r>
              <a:rPr lang="en-US" altLang="ko-KR" sz="1700" dirty="0" smtClean="0"/>
              <a:t> </a:t>
            </a:r>
            <a:r>
              <a:rPr lang="ko-KR" altLang="en-US" sz="1700" dirty="0" err="1" smtClean="0"/>
              <a:t>구글은</a:t>
            </a:r>
            <a:r>
              <a:rPr lang="ko-KR" altLang="en-US" sz="1700" dirty="0" smtClean="0"/>
              <a:t> </a:t>
            </a:r>
            <a:r>
              <a:rPr lang="ko-KR" altLang="en-US" sz="1700" dirty="0"/>
              <a:t>문제를 인지하고 </a:t>
            </a:r>
            <a:r>
              <a:rPr lang="en-US" altLang="ko-KR" sz="1700" dirty="0"/>
              <a:t>2015</a:t>
            </a:r>
            <a:r>
              <a:rPr lang="ko-KR" altLang="en-US" sz="1700" dirty="0"/>
              <a:t>년 </a:t>
            </a:r>
            <a:r>
              <a:rPr lang="en-US" altLang="ko-KR" sz="1700" dirty="0"/>
              <a:t>8</a:t>
            </a:r>
            <a:r>
              <a:rPr lang="ko-KR" altLang="en-US" sz="1700" dirty="0"/>
              <a:t>월 서비스 중지</a:t>
            </a:r>
            <a:r>
              <a:rPr lang="en-US" altLang="ko-KR" sz="1700" dirty="0"/>
              <a:t>.</a:t>
            </a:r>
          </a:p>
          <a:p>
            <a:pPr marL="0" indent="0">
              <a:buNone/>
            </a:pPr>
            <a:r>
              <a:rPr lang="en-US" altLang="ko-KR" sz="1700" dirty="0"/>
              <a:t>    - </a:t>
            </a:r>
            <a:r>
              <a:rPr lang="ko-KR" altLang="en-US" sz="1700" dirty="0"/>
              <a:t>단순히 </a:t>
            </a:r>
            <a:r>
              <a:rPr lang="en-US" altLang="ko-KR" sz="1700" dirty="0"/>
              <a:t>‘</a:t>
            </a:r>
            <a:r>
              <a:rPr lang="ko-KR" altLang="en-US" sz="1700" dirty="0" err="1"/>
              <a:t>검색량</a:t>
            </a:r>
            <a:r>
              <a:rPr lang="en-US" altLang="ko-KR" sz="1700" dirty="0"/>
              <a:t>’</a:t>
            </a:r>
            <a:r>
              <a:rPr lang="ko-KR" altLang="en-US" sz="1700" dirty="0"/>
              <a:t>만 가지고는 온전히 목적을 파악하기 힘듦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    -</a:t>
            </a:r>
            <a:r>
              <a:rPr lang="ko-KR" altLang="en-US" sz="1700" dirty="0"/>
              <a:t> </a:t>
            </a:r>
            <a:r>
              <a:rPr lang="ko-KR" altLang="en-US" sz="1700" dirty="0" err="1"/>
              <a:t>검색량만을</a:t>
            </a:r>
            <a:r>
              <a:rPr lang="ko-KR" altLang="en-US" sz="1700" dirty="0"/>
              <a:t> 보지 말고 검색한 사용자의 검색내용을 추적해 성향 등을 추정하고 전체를 살펴 확실한 의도 파악 필요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 err="1" smtClean="0"/>
              <a:t>빅데이터와</a:t>
            </a:r>
            <a:r>
              <a:rPr lang="ko-KR" altLang="en-US" sz="1700" dirty="0" smtClean="0"/>
              <a:t> 인공지능은 새로운 예측 모델을 제공하는 재료와 도구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모은 데이터 자체가 적합성이 </a:t>
            </a:r>
            <a:r>
              <a:rPr lang="ko-KR" altLang="en-US" sz="1700" dirty="0" err="1" smtClean="0"/>
              <a:t>없을때도</a:t>
            </a:r>
            <a:r>
              <a:rPr lang="ko-KR" altLang="en-US" sz="1700" dirty="0" smtClean="0"/>
              <a:t> 결과를 맞추는 일은 존재하지 않음</a:t>
            </a:r>
            <a:r>
              <a:rPr lang="en-US" altLang="ko-KR" sz="1700" dirty="0" smtClean="0"/>
              <a:t>.</a:t>
            </a:r>
          </a:p>
          <a:p>
            <a:endParaRPr lang="en-US" altLang="ko-KR" sz="1700" dirty="0"/>
          </a:p>
          <a:p>
            <a:r>
              <a:rPr lang="ko-KR" altLang="en-US" sz="1700" dirty="0" smtClean="0"/>
              <a:t>인공지능을 지배하는 사람 </a:t>
            </a:r>
            <a:r>
              <a:rPr lang="en-US" altLang="ko-KR" sz="1700" dirty="0" smtClean="0"/>
              <a:t>vs </a:t>
            </a:r>
            <a:r>
              <a:rPr lang="ko-KR" altLang="en-US" sz="1700" dirty="0" smtClean="0"/>
              <a:t>인공지능에 지배되는 사람</a:t>
            </a:r>
            <a:r>
              <a:rPr lang="en-US" altLang="ko-KR" sz="1700" dirty="0" smtClean="0"/>
              <a:t>. </a:t>
            </a:r>
            <a:r>
              <a:rPr lang="ko-KR" altLang="en-US" sz="1700" dirty="0" smtClean="0"/>
              <a:t>지배하는 사람이 되자</a:t>
            </a:r>
            <a:r>
              <a:rPr lang="en-US" altLang="ko-KR" sz="1700" dirty="0" smtClean="0"/>
              <a:t>.</a:t>
            </a:r>
          </a:p>
          <a:p>
            <a:pPr marL="0" indent="0">
              <a:buNone/>
            </a:pPr>
            <a:endParaRPr lang="en-US" altLang="ko-KR" sz="17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78969" y="232474"/>
            <a:ext cx="318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</a:t>
            </a:r>
            <a:r>
              <a:rPr lang="ko-KR" altLang="en-US" dirty="0" err="1"/>
              <a:t>빅데이터의</a:t>
            </a:r>
            <a:r>
              <a:rPr lang="ko-KR" altLang="en-US" dirty="0"/>
              <a:t> 활용 분야 및 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571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1579" y="1208868"/>
            <a:ext cx="9603275" cy="644886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</a:t>
            </a:r>
            <a:r>
              <a:rPr lang="ko-KR" altLang="en-US" dirty="0" err="1"/>
              <a:t>빅데이터를</a:t>
            </a:r>
            <a:r>
              <a:rPr lang="ko-KR" altLang="en-US" dirty="0"/>
              <a:t> 구현하는 기술</a:t>
            </a:r>
            <a:r>
              <a:rPr lang="en-US" altLang="ko-KR" dirty="0"/>
              <a:t>(</a:t>
            </a:r>
            <a:r>
              <a:rPr lang="ko-KR" altLang="en-US" dirty="0"/>
              <a:t>관련 라이브러리</a:t>
            </a:r>
            <a:r>
              <a:rPr lang="en-US" altLang="ko-KR" dirty="0"/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8903" y="1853754"/>
            <a:ext cx="10155952" cy="4314571"/>
          </a:xfrm>
        </p:spPr>
        <p:txBody>
          <a:bodyPr>
            <a:normAutofit/>
          </a:bodyPr>
          <a:lstStyle/>
          <a:p>
            <a:r>
              <a:rPr lang="en-US" altLang="ko-KR" sz="1700" dirty="0" smtClean="0"/>
              <a:t>Pandas : </a:t>
            </a:r>
            <a:r>
              <a:rPr lang="ko-KR" altLang="en-US" sz="1700" dirty="0" err="1" smtClean="0"/>
              <a:t>파이썬에서</a:t>
            </a:r>
            <a:r>
              <a:rPr lang="ko-KR" altLang="en-US" sz="1700" dirty="0" smtClean="0"/>
              <a:t> 가장 널리 사용되는 데이터 분석 라이브러리</a:t>
            </a:r>
            <a:r>
              <a:rPr lang="en-US" altLang="ko-KR" sz="1700" dirty="0" smtClean="0"/>
              <a:t>. </a:t>
            </a:r>
            <a:r>
              <a:rPr lang="ko-KR" altLang="en-US" sz="1700" dirty="0" smtClean="0"/>
              <a:t>데이터프레임 이라는 자료구조를 사용 데이터를 쉽게 처리할 수 있도록 함</a:t>
            </a:r>
            <a:r>
              <a:rPr lang="en-US" altLang="ko-KR" sz="1700" dirty="0" smtClean="0"/>
              <a:t>.</a:t>
            </a:r>
          </a:p>
          <a:p>
            <a:r>
              <a:rPr lang="en-US" altLang="ko-KR" sz="1700" dirty="0" err="1" smtClean="0"/>
              <a:t>Numpy</a:t>
            </a:r>
            <a:r>
              <a:rPr lang="en-US" altLang="ko-KR" sz="1700" dirty="0" smtClean="0"/>
              <a:t> : </a:t>
            </a:r>
            <a:r>
              <a:rPr lang="ko-KR" altLang="en-US" sz="1700" dirty="0" smtClean="0"/>
              <a:t>수치 계산을 위해 만들어진 라이브러리</a:t>
            </a:r>
            <a:r>
              <a:rPr lang="en-US" altLang="ko-KR" sz="1700" dirty="0" smtClean="0"/>
              <a:t>, </a:t>
            </a:r>
            <a:r>
              <a:rPr lang="ko-KR" altLang="en-US" sz="1700" dirty="0" err="1" smtClean="0"/>
              <a:t>판다스와</a:t>
            </a:r>
            <a:r>
              <a:rPr lang="ko-KR" altLang="en-US" sz="1700" dirty="0" smtClean="0"/>
              <a:t> </a:t>
            </a:r>
            <a:r>
              <a:rPr lang="en-US" altLang="ko-KR" sz="1700" dirty="0" err="1" smtClean="0"/>
              <a:t>Matlotlib</a:t>
            </a:r>
            <a:r>
              <a:rPr lang="ko-KR" altLang="en-US" sz="1700" dirty="0" smtClean="0"/>
              <a:t>의 기본 데이터 타입으로 사용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배열 </a:t>
            </a:r>
            <a:r>
              <a:rPr lang="ko-KR" altLang="en-US" sz="1700" smtClean="0"/>
              <a:t>개념을 변수를 </a:t>
            </a:r>
            <a:r>
              <a:rPr lang="ko-KR" altLang="en-US" sz="1700" dirty="0" smtClean="0"/>
              <a:t>사용하며 벡터</a:t>
            </a:r>
            <a:r>
              <a:rPr lang="en-US" altLang="ko-KR" sz="1700" dirty="0" smtClean="0"/>
              <a:t>,</a:t>
            </a:r>
            <a:r>
              <a:rPr lang="ko-KR" altLang="en-US" sz="1700" dirty="0" smtClean="0"/>
              <a:t>행렬 등의 연산을 쉽고 빠르게 수행하도록 지원</a:t>
            </a:r>
            <a:r>
              <a:rPr lang="en-US" altLang="ko-KR" sz="1700" dirty="0" smtClean="0"/>
              <a:t>. </a:t>
            </a:r>
            <a:r>
              <a:rPr lang="ko-KR" altLang="en-US" sz="1700" dirty="0" smtClean="0"/>
              <a:t>데이터 분석이라는 언어는 기본 자료구조로 </a:t>
            </a:r>
            <a:r>
              <a:rPr lang="ko-KR" altLang="en-US" sz="1700" dirty="0" err="1" smtClean="0"/>
              <a:t>넘파이</a:t>
            </a:r>
            <a:r>
              <a:rPr lang="ko-KR" altLang="en-US" sz="1700" dirty="0" smtClean="0"/>
              <a:t> 배열을 가지고 있음</a:t>
            </a:r>
            <a:r>
              <a:rPr lang="en-US" altLang="ko-KR" sz="1700" dirty="0" smtClean="0"/>
              <a:t>.</a:t>
            </a:r>
          </a:p>
          <a:p>
            <a:r>
              <a:rPr lang="en-US" altLang="ko-KR" sz="1700" dirty="0" err="1" smtClean="0"/>
              <a:t>Matplotlib</a:t>
            </a:r>
            <a:r>
              <a:rPr lang="en-US" altLang="ko-KR" sz="1700" dirty="0" smtClean="0"/>
              <a:t> : </a:t>
            </a:r>
            <a:r>
              <a:rPr lang="ko-KR" altLang="en-US" sz="1700" dirty="0" smtClean="0"/>
              <a:t>데이터를 </a:t>
            </a:r>
            <a:r>
              <a:rPr lang="ko-KR" altLang="en-US" sz="1700" dirty="0" err="1" smtClean="0"/>
              <a:t>시각화해주는</a:t>
            </a:r>
            <a:r>
              <a:rPr lang="ko-KR" altLang="en-US" sz="1700" dirty="0" smtClean="0"/>
              <a:t> 가장 기본적인 라이브러리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주피터 노트북 에서 시각화된 그래프를 출력 하려면 </a:t>
            </a:r>
            <a:r>
              <a:rPr lang="en-US" altLang="ko-KR" sz="1700" dirty="0" err="1" smtClean="0"/>
              <a:t>Matplotlib</a:t>
            </a:r>
            <a:r>
              <a:rPr lang="ko-KR" altLang="en-US" sz="1700" dirty="0" smtClean="0"/>
              <a:t>을 </a:t>
            </a:r>
            <a:r>
              <a:rPr lang="ko-KR" altLang="en-US" sz="1700" dirty="0" err="1" smtClean="0"/>
              <a:t>사용하여야함</a:t>
            </a:r>
            <a:r>
              <a:rPr lang="en-US" altLang="ko-KR" sz="17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8969" y="232474"/>
            <a:ext cx="226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</a:t>
            </a:r>
            <a:r>
              <a:rPr lang="ko-KR" altLang="en-US" dirty="0" err="1"/>
              <a:t>파이썬과</a:t>
            </a:r>
            <a:r>
              <a:rPr lang="ko-KR" altLang="en-US" dirty="0"/>
              <a:t> </a:t>
            </a:r>
            <a:r>
              <a:rPr lang="ko-KR" altLang="en-US" dirty="0" err="1"/>
              <a:t>빅데이터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168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7200" b="1" dirty="0" smtClean="0"/>
              <a:t>목차</a:t>
            </a:r>
            <a:endParaRPr lang="ko-KR" altLang="en-US" sz="7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err="1" smtClean="0"/>
              <a:t>빅데이터란</a:t>
            </a:r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빅데이터의 특징</a:t>
            </a:r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빅데이터의 기술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수집</a:t>
            </a:r>
            <a:r>
              <a:rPr lang="en-US" altLang="ko-KR" dirty="0" smtClean="0"/>
              <a:t>,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,</a:t>
            </a:r>
            <a:r>
              <a:rPr lang="ko-KR" altLang="en-US" dirty="0" smtClean="0"/>
              <a:t>분석</a:t>
            </a:r>
            <a:r>
              <a:rPr lang="en-US" altLang="ko-KR" dirty="0" smtClean="0"/>
              <a:t>,</a:t>
            </a:r>
            <a:r>
              <a:rPr lang="ko-KR" altLang="en-US" dirty="0" smtClean="0"/>
              <a:t>표현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빅데이터의 활용 분야 및 예</a:t>
            </a:r>
            <a:endParaRPr lang="en-US" altLang="ko-KR" dirty="0" smtClean="0"/>
          </a:p>
          <a:p>
            <a:r>
              <a:rPr lang="en-US" altLang="ko-KR" dirty="0" smtClean="0"/>
              <a:t>5.</a:t>
            </a:r>
            <a:r>
              <a:rPr lang="ko-KR" altLang="en-US" dirty="0" err="1" smtClean="0"/>
              <a:t>파이썬과</a:t>
            </a:r>
            <a:r>
              <a:rPr lang="ko-KR" altLang="en-US" dirty="0" smtClean="0"/>
              <a:t> 빅데이터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파이썬에서</a:t>
            </a:r>
            <a:r>
              <a:rPr lang="ko-KR" altLang="en-US" dirty="0" smtClean="0"/>
              <a:t> 빅데이터를 구현하는 기술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관련 라이브러리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537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1579" y="1313411"/>
            <a:ext cx="9603275" cy="540343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빅데이터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빅 데이터는 통상적으로 사용되는 데이터</a:t>
            </a:r>
            <a:r>
              <a:rPr lang="en-US" altLang="ko-KR" dirty="0"/>
              <a:t> </a:t>
            </a:r>
            <a:r>
              <a:rPr lang="ko-KR" altLang="en-US" dirty="0" smtClean="0"/>
              <a:t>수집</a:t>
            </a:r>
            <a:r>
              <a:rPr lang="en-US" altLang="ko-KR" dirty="0" smtClean="0"/>
              <a:t>,</a:t>
            </a:r>
            <a:r>
              <a:rPr lang="ko-KR" altLang="en-US" dirty="0" smtClean="0"/>
              <a:t>관리 및 처리 소프트웨어의 수용 한계를 넘어서는 크기의 데이터를 말한다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데이터 집합의 크기가 수십 테라바이트에서 수 </a:t>
            </a:r>
            <a:r>
              <a:rPr lang="ko-KR" altLang="en-US" dirty="0" err="1" smtClean="0"/>
              <a:t>페타바이트에</a:t>
            </a:r>
            <a:r>
              <a:rPr lang="ko-KR" altLang="en-US" dirty="0" smtClean="0"/>
              <a:t> 이르며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크기가 끊임없이 변화하는 것이 특징이다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페타바이트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</a:t>
            </a:r>
            <a:r>
              <a:rPr lang="ko-KR" altLang="en-US" dirty="0" smtClean="0"/>
              <a:t>기가바이트를 기준으로 </a:t>
            </a:r>
            <a:r>
              <a:rPr lang="ko-KR" altLang="en-US" dirty="0" err="1" smtClean="0"/>
              <a:t>페타바이트는</a:t>
            </a:r>
            <a:r>
              <a:rPr lang="ko-KR" altLang="en-US" dirty="0" smtClean="0"/>
              <a:t> 약</a:t>
            </a:r>
            <a:r>
              <a:rPr lang="en-US" altLang="ko-KR" dirty="0" smtClean="0"/>
              <a:t>1,000,000</a:t>
            </a:r>
            <a:r>
              <a:rPr lang="ko-KR" altLang="en-US" dirty="0" smtClean="0"/>
              <a:t>배의 크기를 가지고 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ko-KR" altLang="en-US" dirty="0" smtClean="0"/>
              <a:t>제타바이트는 </a:t>
            </a:r>
            <a:r>
              <a:rPr lang="ko-KR" altLang="en-US" dirty="0" err="1" smtClean="0"/>
              <a:t>페타바이트의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1,000,000</a:t>
            </a:r>
            <a:r>
              <a:rPr lang="ko-KR" altLang="en-US" dirty="0" smtClean="0"/>
              <a:t>배로 기가바이트를 기준으로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약 </a:t>
            </a:r>
            <a:r>
              <a:rPr lang="en-US" altLang="ko-KR" dirty="0" smtClean="0"/>
              <a:t>1,000,000,000,000</a:t>
            </a:r>
            <a:r>
              <a:rPr lang="ko-KR" altLang="en-US" dirty="0" smtClean="0"/>
              <a:t>배의 크기를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8969" y="232474"/>
            <a:ext cx="168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err="1" smtClean="0"/>
              <a:t>빅데이터란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192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1579" y="1208868"/>
            <a:ext cx="9603275" cy="644886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빅데이터의 등장 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데이터양의 증가로 기존의 데이터 저장</a:t>
            </a:r>
            <a:r>
              <a:rPr lang="en-US" altLang="ko-KR" dirty="0" smtClean="0"/>
              <a:t>,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분석 기법으로 데이터 처리에 한계가 있어 정보 기술의 패러다임이 바뀌어 등장하기 시작해 패러다임 지능화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개인화 된 시대를 빅데이터 시대라 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다양한 종류의 대규모 데이터에 대한 생성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수집</a:t>
            </a:r>
            <a:r>
              <a:rPr lang="en-US" altLang="ko-KR" dirty="0" smtClean="0"/>
              <a:t>,</a:t>
            </a:r>
            <a:r>
              <a:rPr lang="ko-KR" altLang="en-US" dirty="0" smtClean="0"/>
              <a:t>분석</a:t>
            </a:r>
            <a:r>
              <a:rPr lang="en-US" altLang="ko-KR" dirty="0" smtClean="0"/>
              <a:t>,</a:t>
            </a:r>
            <a:r>
              <a:rPr lang="ko-KR" altLang="en-US" dirty="0" smtClean="0"/>
              <a:t>표현을 그 특징으로 하는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기술의 발전은 다변화된 현대 사회를 더욱 정확하게 예측하여 효율 적으로 작동케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개인화된 현대 사회 구성원 마다 맞춤형 정보를 제공</a:t>
            </a:r>
            <a:r>
              <a:rPr lang="en-US" altLang="ko-KR" dirty="0" smtClean="0"/>
              <a:t>,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분석이 가능해 과거에는 불가능 했던 기술을 실현시키기도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정치</a:t>
            </a:r>
            <a:r>
              <a:rPr lang="en-US" altLang="ko-KR" dirty="0" smtClean="0"/>
              <a:t>,</a:t>
            </a:r>
            <a:r>
              <a:rPr lang="ko-KR" altLang="en-US" dirty="0" smtClean="0"/>
              <a:t>사회</a:t>
            </a:r>
            <a:r>
              <a:rPr lang="en-US" altLang="ko-KR" dirty="0" smtClean="0"/>
              <a:t>,</a:t>
            </a:r>
            <a:r>
              <a:rPr lang="ko-KR" altLang="en-US" dirty="0" smtClean="0"/>
              <a:t>문화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과학</a:t>
            </a:r>
            <a:r>
              <a:rPr lang="en-US" altLang="ko-KR" dirty="0" smtClean="0"/>
              <a:t>,</a:t>
            </a:r>
            <a:r>
              <a:rPr lang="ko-KR" altLang="en-US" dirty="0" smtClean="0"/>
              <a:t>기술 등 전 영역에 걸쳐서 사회와 인류에게 </a:t>
            </a:r>
            <a:r>
              <a:rPr lang="ko-KR" altLang="en-US" dirty="0" err="1" smtClean="0"/>
              <a:t>가치있는</a:t>
            </a:r>
            <a:r>
              <a:rPr lang="ko-KR" altLang="en-US" dirty="0" smtClean="0"/>
              <a:t> 정보를 제공할 </a:t>
            </a:r>
            <a:r>
              <a:rPr lang="ko-KR" altLang="en-US" dirty="0" err="1" smtClean="0"/>
              <a:t>수있는</a:t>
            </a:r>
            <a:r>
              <a:rPr lang="ko-KR" altLang="en-US" dirty="0" smtClean="0"/>
              <a:t> 가능성을 제시하며 중요성이 부각되고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969" y="232474"/>
            <a:ext cx="168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err="1" smtClean="0"/>
              <a:t>빅데이터란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01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8969" y="232474"/>
            <a:ext cx="215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빅데이터의 특징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451579" y="1091711"/>
            <a:ext cx="9603275" cy="762043"/>
          </a:xfrm>
        </p:spPr>
        <p:txBody>
          <a:bodyPr/>
          <a:lstStyle/>
          <a:p>
            <a:r>
              <a:rPr lang="ko-KR" altLang="en-US" dirty="0" smtClean="0"/>
              <a:t>빅데이터의 특징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047358" y="1365558"/>
            <a:ext cx="2035540" cy="976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5V</a:t>
            </a:r>
            <a:endParaRPr lang="ko-KR" altLang="en-US" sz="2800" dirty="0"/>
          </a:p>
        </p:txBody>
      </p:sp>
      <p:sp>
        <p:nvSpPr>
          <p:cNvPr id="9" name="직사각형 8"/>
          <p:cNvSpPr/>
          <p:nvPr/>
        </p:nvSpPr>
        <p:spPr>
          <a:xfrm>
            <a:off x="338331" y="2617506"/>
            <a:ext cx="2035540" cy="976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규모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 smtClean="0"/>
              <a:t>Volume</a:t>
            </a:r>
            <a:endParaRPr lang="ko-KR" altLang="en-US" sz="2800" dirty="0"/>
          </a:p>
        </p:txBody>
      </p:sp>
      <p:sp>
        <p:nvSpPr>
          <p:cNvPr id="10" name="직사각형 9"/>
          <p:cNvSpPr/>
          <p:nvPr/>
        </p:nvSpPr>
        <p:spPr>
          <a:xfrm>
            <a:off x="2720403" y="2615798"/>
            <a:ext cx="2035540" cy="976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다양성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Variety</a:t>
            </a:r>
            <a:endParaRPr lang="ko-KR" altLang="en-US" sz="2800" dirty="0"/>
          </a:p>
        </p:txBody>
      </p:sp>
      <p:sp>
        <p:nvSpPr>
          <p:cNvPr id="11" name="직사각형 10"/>
          <p:cNvSpPr/>
          <p:nvPr/>
        </p:nvSpPr>
        <p:spPr>
          <a:xfrm>
            <a:off x="5047358" y="2615798"/>
            <a:ext cx="2035540" cy="976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속도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Velocity</a:t>
            </a:r>
            <a:endParaRPr lang="ko-KR" altLang="en-US" sz="2800" dirty="0"/>
          </a:p>
        </p:txBody>
      </p:sp>
      <p:sp>
        <p:nvSpPr>
          <p:cNvPr id="12" name="직사각형 11"/>
          <p:cNvSpPr/>
          <p:nvPr/>
        </p:nvSpPr>
        <p:spPr>
          <a:xfrm>
            <a:off x="7444580" y="2617506"/>
            <a:ext cx="2035540" cy="976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정확성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Veracity</a:t>
            </a:r>
            <a:endParaRPr lang="ko-KR" altLang="en-US" sz="2800" dirty="0"/>
          </a:p>
        </p:txBody>
      </p:sp>
      <p:sp>
        <p:nvSpPr>
          <p:cNvPr id="13" name="직사각형 12"/>
          <p:cNvSpPr/>
          <p:nvPr/>
        </p:nvSpPr>
        <p:spPr>
          <a:xfrm>
            <a:off x="9771535" y="2617506"/>
            <a:ext cx="2035540" cy="976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가치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Value</a:t>
            </a:r>
            <a:endParaRPr lang="ko-KR" altLang="en-US" sz="2800" dirty="0"/>
          </a:p>
        </p:txBody>
      </p:sp>
      <p:sp>
        <p:nvSpPr>
          <p:cNvPr id="14" name="직사각형 13"/>
          <p:cNvSpPr/>
          <p:nvPr/>
        </p:nvSpPr>
        <p:spPr>
          <a:xfrm>
            <a:off x="5062856" y="4354235"/>
            <a:ext cx="2035540" cy="976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가변성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Variability</a:t>
            </a:r>
            <a:endParaRPr lang="ko-KR" altLang="en-US" sz="2800" dirty="0"/>
          </a:p>
        </p:txBody>
      </p:sp>
      <p:sp>
        <p:nvSpPr>
          <p:cNvPr id="15" name="직사각형 14"/>
          <p:cNvSpPr/>
          <p:nvPr/>
        </p:nvSpPr>
        <p:spPr>
          <a:xfrm>
            <a:off x="7444580" y="4354235"/>
            <a:ext cx="2035540" cy="976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시각화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Visualization</a:t>
            </a:r>
            <a:endParaRPr lang="ko-KR" altLang="en-US" sz="2800" dirty="0"/>
          </a:p>
        </p:txBody>
      </p:sp>
      <p:sp>
        <p:nvSpPr>
          <p:cNvPr id="16" name="직사각형 15"/>
          <p:cNvSpPr/>
          <p:nvPr/>
        </p:nvSpPr>
        <p:spPr>
          <a:xfrm>
            <a:off x="2720403" y="4354235"/>
            <a:ext cx="2035540" cy="976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+2V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779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1579" y="1208868"/>
            <a:ext cx="9603275" cy="64488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의미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8903" y="1853754"/>
            <a:ext cx="10155952" cy="431457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규모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데이터의 양 </a:t>
            </a:r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다양성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다양한 종류의 데이터를 의미 종류에 따라 정형</a:t>
            </a:r>
            <a:r>
              <a:rPr lang="en-US" altLang="ko-KR" dirty="0" smtClean="0"/>
              <a:t>,  </a:t>
            </a:r>
            <a:r>
              <a:rPr lang="ko-KR" altLang="en-US" dirty="0" err="1" smtClean="0"/>
              <a:t>반정형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비정형 으로 분류</a:t>
            </a:r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/>
              <a:t> 속도 </a:t>
            </a:r>
            <a:r>
              <a:rPr lang="en-US" altLang="ko-KR" dirty="0"/>
              <a:t>: </a:t>
            </a:r>
            <a:r>
              <a:rPr lang="ko-KR" altLang="en-US" dirty="0"/>
              <a:t>대용량의 데이터를 빠르게 처리하고 분석할 수 있는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정확성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정보의 양이 많아지는 만큼 데이터 신뢰성이 떨어지기 쉽다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데이터가 정확한 것인지</a:t>
            </a:r>
            <a:r>
              <a:rPr lang="en-US" altLang="ko-KR" dirty="0"/>
              <a:t> </a:t>
            </a:r>
            <a:r>
              <a:rPr lang="ko-KR" altLang="en-US" dirty="0" smtClean="0"/>
              <a:t>살피는 필요성이 필요하게 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가치 </a:t>
            </a:r>
            <a:r>
              <a:rPr lang="en-US" altLang="ko-KR" dirty="0" smtClean="0"/>
              <a:t>: </a:t>
            </a:r>
            <a:r>
              <a:rPr lang="ko-KR" altLang="en-US" dirty="0"/>
              <a:t>빅데이터를 저장하려고 </a:t>
            </a:r>
            <a:r>
              <a:rPr lang="en-US" altLang="ko-KR" dirty="0"/>
              <a:t>IT </a:t>
            </a:r>
            <a:r>
              <a:rPr lang="ko-KR" altLang="en-US" dirty="0"/>
              <a:t>인프라 구조 시스템을 구현하는 </a:t>
            </a:r>
            <a:r>
              <a:rPr lang="ko-KR" altLang="en-US" dirty="0" smtClean="0"/>
              <a:t>비용</a:t>
            </a:r>
            <a:endParaRPr lang="en-US" altLang="ko-KR" dirty="0" smtClean="0"/>
          </a:p>
          <a:p>
            <a:r>
              <a:rPr lang="en-US" altLang="ko-KR" dirty="0" smtClean="0"/>
              <a:t>+1. </a:t>
            </a:r>
            <a:r>
              <a:rPr lang="ko-KR" altLang="en-US" dirty="0" smtClean="0"/>
              <a:t>가변성 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ko-KR" altLang="en-US" dirty="0" err="1" smtClean="0"/>
              <a:t>데이터또한</a:t>
            </a:r>
            <a:r>
              <a:rPr lang="ko-KR" altLang="en-US" dirty="0" smtClean="0"/>
              <a:t> 글과 같이 맥락에 따라 의미가 </a:t>
            </a:r>
            <a:r>
              <a:rPr lang="ko-KR" altLang="en-US" dirty="0" err="1" smtClean="0"/>
              <a:t>달라질수</a:t>
            </a:r>
            <a:r>
              <a:rPr lang="ko-KR" altLang="en-US" dirty="0" smtClean="0"/>
              <a:t> 있어 새로이 제시됨</a:t>
            </a:r>
            <a:endParaRPr lang="en-US" altLang="ko-KR" dirty="0" smtClean="0"/>
          </a:p>
          <a:p>
            <a:r>
              <a:rPr lang="en-US" altLang="ko-KR" dirty="0" smtClean="0"/>
              <a:t>+2. </a:t>
            </a:r>
            <a:r>
              <a:rPr lang="ko-KR" altLang="en-US" dirty="0" smtClean="0"/>
              <a:t>시각화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수집</a:t>
            </a:r>
            <a:r>
              <a:rPr lang="en-US" altLang="ko-KR" dirty="0" smtClean="0"/>
              <a:t>,</a:t>
            </a:r>
            <a:r>
              <a:rPr lang="ko-KR" altLang="en-US" dirty="0" smtClean="0"/>
              <a:t>분석하고 용도에 맞게 정보를 가공하는데 이때 정보 사용 대상자가 이해할 수 없다면 수집하고 분석하고 가공한 의미가 없어짐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적절한 시각화가 필요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969" y="232474"/>
            <a:ext cx="221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빅데이터의 특징</a:t>
            </a:r>
          </a:p>
        </p:txBody>
      </p:sp>
    </p:spTree>
    <p:extLst>
      <p:ext uri="{BB962C8B-B14F-4D97-AF65-F5344CB8AC3E}">
        <p14:creationId xmlns:p14="http://schemas.microsoft.com/office/powerpoint/2010/main" val="263519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5947" y="534540"/>
            <a:ext cx="10038176" cy="985849"/>
          </a:xfrm>
        </p:spPr>
        <p:txBody>
          <a:bodyPr>
            <a:normAutofit fontScale="90000"/>
          </a:bodyPr>
          <a:lstStyle/>
          <a:p>
            <a:r>
              <a:rPr lang="ko-KR" altLang="en-US" sz="4000" dirty="0" smtClean="0">
                <a:solidFill>
                  <a:schemeClr val="accent1"/>
                </a:solidFill>
              </a:rPr>
              <a:t>기술은 크게 수집</a:t>
            </a:r>
            <a:r>
              <a:rPr lang="en-US" altLang="ko-KR" sz="4000" dirty="0" smtClean="0">
                <a:solidFill>
                  <a:schemeClr val="accent1"/>
                </a:solidFill>
              </a:rPr>
              <a:t>,</a:t>
            </a:r>
            <a:r>
              <a:rPr lang="ko-KR" altLang="en-US" sz="4000" dirty="0" smtClean="0">
                <a:solidFill>
                  <a:schemeClr val="accent1"/>
                </a:solidFill>
              </a:rPr>
              <a:t>저장</a:t>
            </a:r>
            <a:r>
              <a:rPr lang="en-US" altLang="ko-KR" sz="4000" dirty="0" smtClean="0">
                <a:solidFill>
                  <a:schemeClr val="accent1"/>
                </a:solidFill>
              </a:rPr>
              <a:t>, </a:t>
            </a:r>
            <a:r>
              <a:rPr lang="ko-KR" altLang="en-US" sz="4000" dirty="0" smtClean="0">
                <a:solidFill>
                  <a:schemeClr val="accent1"/>
                </a:solidFill>
              </a:rPr>
              <a:t>처리</a:t>
            </a:r>
            <a:r>
              <a:rPr lang="en-US" altLang="ko-KR" sz="4000" dirty="0" smtClean="0">
                <a:solidFill>
                  <a:schemeClr val="accent1"/>
                </a:solidFill>
              </a:rPr>
              <a:t>,</a:t>
            </a:r>
            <a:r>
              <a:rPr lang="ko-KR" altLang="en-US" sz="4000" dirty="0" smtClean="0">
                <a:solidFill>
                  <a:schemeClr val="accent1"/>
                </a:solidFill>
              </a:rPr>
              <a:t>표현 으로 나뉜다</a:t>
            </a:r>
            <a:r>
              <a:rPr lang="en-US" altLang="ko-KR" sz="4000" dirty="0" smtClean="0">
                <a:solidFill>
                  <a:schemeClr val="accent1"/>
                </a:solidFill>
              </a:rPr>
              <a:t>.</a:t>
            </a:r>
            <a:r>
              <a:rPr lang="en-US" altLang="ko-KR" dirty="0" smtClean="0">
                <a:solidFill>
                  <a:schemeClr val="accent1"/>
                </a:solidFill>
              </a:rPr>
              <a:t/>
            </a:r>
            <a:br>
              <a:rPr lang="en-US" altLang="ko-KR" dirty="0" smtClean="0">
                <a:solidFill>
                  <a:schemeClr val="accent1"/>
                </a:solidFill>
              </a:rPr>
            </a:br>
            <a:r>
              <a:rPr lang="en-US" altLang="ko-KR" dirty="0" smtClean="0">
                <a:solidFill>
                  <a:schemeClr val="accent1"/>
                </a:solidFill>
              </a:rPr>
              <a:t/>
            </a:r>
            <a:br>
              <a:rPr lang="en-US" altLang="ko-KR" dirty="0" smtClean="0">
                <a:solidFill>
                  <a:schemeClr val="accent1"/>
                </a:solidFill>
              </a:rPr>
            </a:br>
            <a:r>
              <a:rPr lang="ko-KR" altLang="en-US" dirty="0" smtClean="0"/>
              <a:t>수집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8902" y="1853754"/>
            <a:ext cx="10678331" cy="4314571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sz="2600" dirty="0" smtClean="0"/>
              <a:t>빅데이터의 </a:t>
            </a:r>
            <a:r>
              <a:rPr lang="ko-KR" altLang="en-US" sz="2600" dirty="0"/>
              <a:t>수집 기술은 조직의 </a:t>
            </a:r>
            <a:r>
              <a:rPr lang="ko-KR" altLang="en-US" sz="2600" dirty="0" smtClean="0"/>
              <a:t>내</a:t>
            </a:r>
            <a:r>
              <a:rPr lang="en-US" altLang="ko-KR" sz="2600" dirty="0" smtClean="0"/>
              <a:t>.</a:t>
            </a:r>
            <a:r>
              <a:rPr lang="ko-KR" altLang="en-US" sz="2600" dirty="0" smtClean="0"/>
              <a:t>외부에 </a:t>
            </a:r>
            <a:r>
              <a:rPr lang="ko-KR" altLang="en-US" sz="2600" dirty="0"/>
              <a:t>있는 다양한 시스템으로부터 </a:t>
            </a:r>
            <a:r>
              <a:rPr lang="ko-KR" altLang="en-US" sz="2600" dirty="0" err="1"/>
              <a:t>로우데이터</a:t>
            </a:r>
            <a:r>
              <a:rPr lang="en-US" altLang="ko-KR" sz="2600" dirty="0"/>
              <a:t>(raw data)</a:t>
            </a:r>
            <a:r>
              <a:rPr lang="ko-KR" altLang="en-US" sz="2600" dirty="0"/>
              <a:t>를 효과적으로 수집하는 기술이다</a:t>
            </a:r>
            <a:r>
              <a:rPr lang="en-US" altLang="ko-KR" sz="2600" dirty="0"/>
              <a:t>. </a:t>
            </a:r>
            <a:r>
              <a:rPr lang="ko-KR" altLang="en-US" sz="2600" dirty="0"/>
              <a:t>빅데이터 수집에는 기존의 수집 시스템보다 더 크고 다양한 형식의 데이터를 빠르게 처리해야 하는 기능이 필요한데</a:t>
            </a:r>
            <a:r>
              <a:rPr lang="en-US" altLang="ko-KR" sz="2600" dirty="0"/>
              <a:t>, </a:t>
            </a:r>
            <a:r>
              <a:rPr lang="ko-KR" altLang="en-US" sz="2600" dirty="0"/>
              <a:t>그래서 확장이 가능하고 분산 처리가 가능한 형태 로 구성해야 한다</a:t>
            </a:r>
            <a:r>
              <a:rPr lang="en-US" altLang="ko-KR" sz="2600" dirty="0"/>
              <a:t>. </a:t>
            </a:r>
            <a:r>
              <a:rPr lang="ko-KR" altLang="en-US" sz="2600" dirty="0"/>
              <a:t>빅데이터 </a:t>
            </a:r>
            <a:r>
              <a:rPr lang="ko-KR" altLang="en-US" sz="2600" dirty="0" err="1"/>
              <a:t>수집기는</a:t>
            </a:r>
            <a:r>
              <a:rPr lang="ko-KR" altLang="en-US" sz="2600" dirty="0"/>
              <a:t> </a:t>
            </a:r>
            <a:r>
              <a:rPr lang="ko-KR" altLang="en-US" sz="2600" dirty="0" smtClean="0"/>
              <a:t>시스템의 </a:t>
            </a:r>
            <a:r>
              <a:rPr lang="ko-KR" altLang="en-US" sz="2600" dirty="0"/>
              <a:t>다양한 인터페이스 유형</a:t>
            </a:r>
            <a:r>
              <a:rPr lang="en-US" altLang="ko-KR" sz="2600" dirty="0"/>
              <a:t>(DB, </a:t>
            </a:r>
            <a:r>
              <a:rPr lang="ko-KR" altLang="en-US" sz="2600" dirty="0"/>
              <a:t>파일</a:t>
            </a:r>
            <a:r>
              <a:rPr lang="en-US" altLang="ko-KR" sz="2600" dirty="0"/>
              <a:t>, API, </a:t>
            </a:r>
            <a:r>
              <a:rPr lang="ko-KR" altLang="en-US" sz="2600" dirty="0"/>
              <a:t>메시지 등</a:t>
            </a:r>
            <a:r>
              <a:rPr lang="en-US" altLang="ko-KR" sz="2600" dirty="0"/>
              <a:t>) </a:t>
            </a:r>
            <a:r>
              <a:rPr lang="ko-KR" altLang="en-US" sz="2600" dirty="0"/>
              <a:t>과 연결되어 정형</a:t>
            </a:r>
            <a:r>
              <a:rPr lang="en-US" altLang="ko-KR" sz="2600" dirty="0"/>
              <a:t>, </a:t>
            </a:r>
            <a:r>
              <a:rPr lang="ko-KR" altLang="en-US" sz="2600" dirty="0" smtClean="0"/>
              <a:t>반 정형</a:t>
            </a:r>
            <a:r>
              <a:rPr lang="en-US" altLang="ko-KR" sz="2600" dirty="0"/>
              <a:t>, </a:t>
            </a:r>
            <a:r>
              <a:rPr lang="ko-KR" altLang="en-US" sz="2600" dirty="0"/>
              <a:t>비정형 </a:t>
            </a:r>
            <a:r>
              <a:rPr lang="ko-KR" altLang="en-US" sz="2600" dirty="0" smtClean="0"/>
              <a:t>데이터를 </a:t>
            </a:r>
            <a:r>
              <a:rPr lang="ko-KR" altLang="en-US" sz="2600" dirty="0"/>
              <a:t>대용량으로 </a:t>
            </a:r>
            <a:r>
              <a:rPr lang="ko-KR" altLang="en-US" sz="2600" dirty="0" smtClean="0"/>
              <a:t>수집한다</a:t>
            </a:r>
            <a:r>
              <a:rPr lang="en-US" altLang="ko-KR" sz="2600" dirty="0" smtClean="0"/>
              <a:t>.</a:t>
            </a:r>
          </a:p>
          <a:p>
            <a:r>
              <a:rPr lang="ko-KR" altLang="en-US" dirty="0" err="1"/>
              <a:t>크롤링</a:t>
            </a:r>
            <a:r>
              <a:rPr lang="en-US" altLang="ko-KR" dirty="0"/>
              <a:t>(crawling) </a:t>
            </a:r>
            <a:r>
              <a:rPr lang="ko-KR" altLang="en-US" dirty="0"/>
              <a:t>혹은 </a:t>
            </a:r>
            <a:r>
              <a:rPr lang="ko-KR" altLang="en-US" dirty="0" err="1"/>
              <a:t>스크레이핑</a:t>
            </a:r>
            <a:r>
              <a:rPr lang="en-US" altLang="ko-KR" dirty="0"/>
              <a:t>(scraping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en-US" altLang="ko-KR" smtClean="0"/>
              <a:t>: </a:t>
            </a:r>
            <a:r>
              <a:rPr lang="ko-KR" altLang="en-US" smtClean="0">
                <a:hlinkClick r:id="rId2" tooltip="웹 페이지"/>
              </a:rPr>
              <a:t>웹 </a:t>
            </a:r>
            <a:r>
              <a:rPr lang="ko-KR" altLang="en-US" dirty="0">
                <a:hlinkClick r:id="rId2" tooltip="웹 페이지"/>
              </a:rPr>
              <a:t>페이지</a:t>
            </a:r>
            <a:r>
              <a:rPr lang="ko-KR" altLang="en-US" dirty="0"/>
              <a:t>를 그대로 가져와서 거기서 데이터를 추출해 내는 행위다</a:t>
            </a:r>
            <a:r>
              <a:rPr lang="en-US" altLang="ko-KR" dirty="0"/>
              <a:t>. </a:t>
            </a:r>
            <a:r>
              <a:rPr lang="ko-KR" altLang="en-US" dirty="0"/>
              <a:t>크롤링하는 소프트웨어는 </a:t>
            </a:r>
            <a:r>
              <a:rPr lang="ko-KR" altLang="en-US" dirty="0" err="1">
                <a:hlinkClick r:id="rId3" tooltip="크롤러"/>
              </a:rPr>
              <a:t>크롤러</a:t>
            </a:r>
            <a:r>
              <a:rPr lang="en-US" altLang="ko-KR" dirty="0"/>
              <a:t>(crawler)</a:t>
            </a:r>
            <a:r>
              <a:rPr lang="ko-KR" altLang="en-US" dirty="0"/>
              <a:t>라고 부른다</a:t>
            </a:r>
            <a:r>
              <a:rPr lang="en-US" altLang="ko-KR" dirty="0"/>
              <a:t>.</a:t>
            </a:r>
            <a:endParaRPr lang="en-US" altLang="ko-KR" dirty="0">
              <a:solidFill>
                <a:schemeClr val="accent1"/>
              </a:solidFill>
            </a:endParaRPr>
          </a:p>
          <a:p>
            <a:r>
              <a:rPr lang="en-US" altLang="ko-KR" dirty="0" err="1" smtClean="0"/>
              <a:t>rawdata</a:t>
            </a:r>
            <a:r>
              <a:rPr lang="en-US" altLang="ko-KR" dirty="0"/>
              <a:t>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가공되지 않은 최초의 데이터</a:t>
            </a:r>
            <a:endParaRPr lang="en-US" altLang="ko-KR" dirty="0" smtClean="0"/>
          </a:p>
          <a:p>
            <a:r>
              <a:rPr lang="ko-KR" altLang="en-US" dirty="0" smtClean="0"/>
              <a:t>정형 데이터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관계형 데이터베이스의 데이터처럼 </a:t>
            </a:r>
            <a:r>
              <a:rPr lang="en-US" altLang="ko-KR" dirty="0" smtClean="0"/>
              <a:t>Excel</a:t>
            </a:r>
            <a:r>
              <a:rPr lang="ko-KR" altLang="en-US" dirty="0" smtClean="0"/>
              <a:t>형식 등의 형식으로 저장</a:t>
            </a:r>
            <a:endParaRPr lang="en-US" altLang="ko-KR" dirty="0" smtClean="0"/>
          </a:p>
          <a:p>
            <a:r>
              <a:rPr lang="ko-KR" altLang="en-US" dirty="0" err="1" smtClean="0"/>
              <a:t>반정형</a:t>
            </a:r>
            <a:r>
              <a:rPr lang="ko-KR" altLang="en-US" dirty="0" smtClean="0"/>
              <a:t> 데이터</a:t>
            </a:r>
            <a:r>
              <a:rPr lang="en-US" altLang="ko-KR" dirty="0" smtClean="0"/>
              <a:t> : XML,HTML </a:t>
            </a:r>
            <a:r>
              <a:rPr lang="ko-KR" altLang="en-US" dirty="0" smtClean="0"/>
              <a:t>파일과 같은 형식으로 일반적으로 파일 형식으로 저장</a:t>
            </a:r>
            <a:endParaRPr lang="en-US" altLang="ko-KR" dirty="0" smtClean="0"/>
          </a:p>
          <a:p>
            <a:r>
              <a:rPr lang="ko-KR" altLang="en-US" dirty="0" smtClean="0"/>
              <a:t>비정형 데이터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언어 분석이 가능한 기사</a:t>
            </a:r>
            <a:r>
              <a:rPr lang="en-US" altLang="ko-KR" dirty="0" smtClean="0"/>
              <a:t>,SNS </a:t>
            </a:r>
            <a:r>
              <a:rPr lang="ko-KR" altLang="en-US" dirty="0" smtClean="0"/>
              <a:t>등 텍스트 데이터 또는 이미지</a:t>
            </a:r>
            <a:r>
              <a:rPr lang="en-US" altLang="ko-KR" dirty="0" smtClean="0"/>
              <a:t>,</a:t>
            </a:r>
            <a:r>
              <a:rPr lang="ko-KR" altLang="en-US" dirty="0" smtClean="0"/>
              <a:t>동영상 등으로 저장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78969" y="232474"/>
            <a:ext cx="221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빅데이터의 기술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6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1579" y="1208868"/>
            <a:ext cx="9603275" cy="64488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저장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8903" y="1853754"/>
            <a:ext cx="10155952" cy="431457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방대한 양의 데이터를 저장하여야 하기 때문에 다음과 같은 고려사항이 있음</a:t>
            </a:r>
            <a:endParaRPr lang="en-US" altLang="ko-KR" dirty="0" smtClean="0"/>
          </a:p>
          <a:p>
            <a:r>
              <a:rPr lang="en-US" altLang="ko-KR" dirty="0" smtClean="0"/>
              <a:t>1.</a:t>
            </a:r>
            <a:r>
              <a:rPr lang="ko-KR" altLang="en-US" dirty="0" smtClean="0"/>
              <a:t>저장 단가를 절감할 수 있는 비용</a:t>
            </a:r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자료 저장과 인출 속도를 향상시킬 수 있는 성능</a:t>
            </a:r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저장의 신뢰도와 안정성을 보장하는 문제</a:t>
            </a:r>
            <a:endParaRPr lang="en-US" altLang="ko-KR" dirty="0" smtClean="0"/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저장공간의 확장성 문제</a:t>
            </a:r>
            <a:endParaRPr lang="en-US" altLang="ko-KR" dirty="0" smtClean="0"/>
          </a:p>
          <a:p>
            <a:r>
              <a:rPr lang="en-US" altLang="ko-KR" dirty="0" smtClean="0"/>
              <a:t>5.</a:t>
            </a:r>
            <a:r>
              <a:rPr lang="ko-KR" altLang="en-US" dirty="0" smtClean="0"/>
              <a:t>기존의 시스템과 빅데이터 저장 시스템 전반에 걸쳐 콘텐츠 인덱스 유지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스키마 및 구조에 상관없이 검색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수집</a:t>
            </a:r>
            <a:r>
              <a:rPr lang="en-US" altLang="ko-KR" dirty="0" smtClean="0"/>
              <a:t>,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,</a:t>
            </a:r>
            <a:r>
              <a:rPr lang="ko-KR" altLang="en-US" dirty="0" smtClean="0"/>
              <a:t>편집할 수 있는 환경 구축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sz="1700" dirty="0" smtClean="0"/>
              <a:t>스키마 </a:t>
            </a:r>
            <a:r>
              <a:rPr lang="en-US" altLang="ko-KR" sz="1700" dirty="0" smtClean="0"/>
              <a:t>: </a:t>
            </a:r>
            <a:r>
              <a:rPr lang="ko-KR" altLang="en-US" sz="1700" dirty="0"/>
              <a:t> </a:t>
            </a:r>
            <a:r>
              <a:rPr lang="ko-KR" altLang="en-US" sz="1700" dirty="0">
                <a:hlinkClick r:id="rId2" tooltip="데이터베이스"/>
              </a:rPr>
              <a:t>데이터베이스</a:t>
            </a:r>
            <a:r>
              <a:rPr lang="ko-KR" altLang="en-US" sz="1700" dirty="0"/>
              <a:t>에서 </a:t>
            </a:r>
            <a:r>
              <a:rPr lang="ko-KR" altLang="en-US" sz="1700" dirty="0">
                <a:hlinkClick r:id="rId3" tooltip="자료"/>
              </a:rPr>
              <a:t>자료</a:t>
            </a:r>
            <a:r>
              <a:rPr lang="ko-KR" altLang="en-US" sz="1700" dirty="0"/>
              <a:t>의 구조</a:t>
            </a:r>
            <a:r>
              <a:rPr lang="en-US" altLang="ko-KR" sz="1700" dirty="0"/>
              <a:t>, </a:t>
            </a:r>
            <a:r>
              <a:rPr lang="ko-KR" altLang="en-US" sz="1700" dirty="0"/>
              <a:t>자료의 표현 방법</a:t>
            </a:r>
            <a:r>
              <a:rPr lang="en-US" altLang="ko-KR" sz="1700" dirty="0"/>
              <a:t>, </a:t>
            </a:r>
            <a:r>
              <a:rPr lang="ko-KR" altLang="en-US" sz="1700" dirty="0"/>
              <a:t>자료 간의 </a:t>
            </a:r>
            <a:r>
              <a:rPr lang="ko-KR" altLang="en-US" sz="1700" dirty="0" smtClean="0"/>
              <a:t>관계 </a:t>
            </a:r>
            <a:r>
              <a:rPr lang="ko-KR" altLang="en-US" sz="1700" dirty="0"/>
              <a:t>구조</a:t>
            </a:r>
            <a:endParaRPr lang="en-US" altLang="ko-KR" sz="1700" dirty="0"/>
          </a:p>
        </p:txBody>
      </p:sp>
      <p:sp>
        <p:nvSpPr>
          <p:cNvPr id="5" name="TextBox 4"/>
          <p:cNvSpPr txBox="1"/>
          <p:nvPr/>
        </p:nvSpPr>
        <p:spPr>
          <a:xfrm>
            <a:off x="278969" y="232474"/>
            <a:ext cx="221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빅데이터의 기술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60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1579" y="1208868"/>
            <a:ext cx="9603275" cy="64488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저장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8903" y="1853754"/>
            <a:ext cx="10155952" cy="453589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DB(Database) : </a:t>
            </a:r>
            <a:r>
              <a:rPr lang="ko-KR" altLang="en-US" dirty="0" err="1" smtClean="0"/>
              <a:t>데이타</a:t>
            </a:r>
            <a:r>
              <a:rPr lang="ko-KR" altLang="en-US" dirty="0" smtClean="0"/>
              <a:t> 저장소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RDB</a:t>
            </a:r>
            <a:r>
              <a:rPr lang="en-US" altLang="ko-KR" b="1" dirty="0" smtClean="0"/>
              <a:t>(Relational </a:t>
            </a:r>
            <a:r>
              <a:rPr lang="en-US" altLang="ko-KR" b="1" dirty="0"/>
              <a:t>Database)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관계형 데이터 모델에 기초를 둔 </a:t>
            </a:r>
            <a:r>
              <a:rPr lang="ko-KR" altLang="en-US" dirty="0" err="1" smtClean="0"/>
              <a:t>데이타베이스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sz="1500" dirty="0" smtClean="0"/>
              <a:t>-</a:t>
            </a:r>
            <a:r>
              <a:rPr lang="ko-KR" altLang="en-US" sz="1500" dirty="0" err="1" smtClean="0"/>
              <a:t>관계형</a:t>
            </a:r>
            <a:r>
              <a:rPr lang="ko-KR" altLang="en-US" sz="1500" dirty="0" smtClean="0"/>
              <a:t> 데이터 모델 </a:t>
            </a:r>
            <a:r>
              <a:rPr lang="en-US" altLang="ko-KR" sz="1500" dirty="0" smtClean="0"/>
              <a:t>: </a:t>
            </a:r>
            <a:r>
              <a:rPr lang="en-US" altLang="ko-KR" sz="1500" dirty="0"/>
              <a:t>2</a:t>
            </a:r>
            <a:r>
              <a:rPr lang="ko-KR" altLang="en-US" sz="1500" dirty="0"/>
              <a:t>차원 구조의 테이블 형태를 통해 자료를 표현하는 </a:t>
            </a:r>
            <a:r>
              <a:rPr lang="ko-KR" altLang="en-US" sz="1500" dirty="0" smtClean="0"/>
              <a:t>것 </a:t>
            </a:r>
            <a:r>
              <a:rPr lang="en-US" altLang="ko-KR" sz="1500" dirty="0" smtClean="0"/>
              <a:t>EX)</a:t>
            </a:r>
            <a:r>
              <a:rPr lang="ko-KR" altLang="en-US" sz="1500" dirty="0" smtClean="0"/>
              <a:t>엑셀</a:t>
            </a:r>
            <a:endParaRPr lang="en-US" altLang="ko-KR" sz="1500" dirty="0" smtClean="0"/>
          </a:p>
          <a:p>
            <a:r>
              <a:rPr lang="en-US" altLang="ko-KR" dirty="0" smtClean="0"/>
              <a:t> RDBMS(Relational Database Management System)</a:t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데이터베이스를 생성하고 수정하고 관리할 수 있는 소프트웨어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1700" dirty="0" smtClean="0"/>
              <a:t>    -</a:t>
            </a:r>
            <a:r>
              <a:rPr lang="ko-KR" altLang="en-US" sz="1700" dirty="0"/>
              <a:t>모</a:t>
            </a:r>
            <a:r>
              <a:rPr lang="ko-KR" altLang="en-US" sz="1700" dirty="0" smtClean="0"/>
              <a:t>든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데이터를 </a:t>
            </a:r>
            <a:r>
              <a:rPr lang="en-US" altLang="ko-KR" sz="1700" dirty="0" smtClean="0"/>
              <a:t>2</a:t>
            </a:r>
            <a:r>
              <a:rPr lang="ko-KR" altLang="en-US" sz="1700" dirty="0" smtClean="0"/>
              <a:t>차원 테이블로 표현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테이블</a:t>
            </a:r>
            <a:r>
              <a:rPr lang="en-US" altLang="ko-KR" sz="1700" dirty="0" smtClean="0"/>
              <a:t>:</a:t>
            </a:r>
            <a:r>
              <a:rPr lang="ko-KR" altLang="en-US" sz="1700" dirty="0" smtClean="0"/>
              <a:t> </a:t>
            </a:r>
            <a:r>
              <a:rPr lang="en-US" altLang="ko-KR" sz="1700" dirty="0" smtClean="0"/>
              <a:t>row(</a:t>
            </a:r>
            <a:r>
              <a:rPr lang="ko-KR" altLang="en-US" sz="1700" dirty="0" smtClean="0"/>
              <a:t>행</a:t>
            </a:r>
            <a:r>
              <a:rPr lang="en-US" altLang="ko-KR" sz="1700" dirty="0" smtClean="0"/>
              <a:t>)(</a:t>
            </a:r>
            <a:r>
              <a:rPr lang="en-US" altLang="ko-KR" sz="1700" dirty="0" err="1" smtClean="0"/>
              <a:t>recored</a:t>
            </a:r>
            <a:r>
              <a:rPr lang="en-US" altLang="ko-KR" sz="1700" dirty="0" smtClean="0"/>
              <a:t>, tuple)</a:t>
            </a:r>
            <a:r>
              <a:rPr lang="ko-KR" altLang="en-US" sz="1700" dirty="0" smtClean="0"/>
              <a:t>과 </a:t>
            </a:r>
            <a:r>
              <a:rPr lang="en-US" altLang="ko-KR" sz="1700" dirty="0" smtClean="0"/>
              <a:t>column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칼럼</a:t>
            </a:r>
            <a:r>
              <a:rPr lang="en-US" altLang="ko-KR" sz="1700" dirty="0" smtClean="0"/>
              <a:t>)(field, item)</a:t>
            </a:r>
            <a:r>
              <a:rPr lang="ko-KR" altLang="en-US" sz="1700" dirty="0" smtClean="0"/>
              <a:t>으로 이루   </a:t>
            </a:r>
            <a:r>
              <a:rPr lang="en-US" altLang="ko-KR" sz="1700" dirty="0"/>
              <a:t> </a:t>
            </a:r>
            <a:r>
              <a:rPr lang="en-US" altLang="ko-KR" sz="1700" dirty="0" smtClean="0"/>
              <a:t>   </a:t>
            </a:r>
            <a:r>
              <a:rPr lang="en-US" altLang="ko-KR" sz="1700" dirty="0" smtClean="0"/>
              <a:t>  </a:t>
            </a:r>
            <a:r>
              <a:rPr lang="ko-KR" altLang="en-US" sz="1700" dirty="0" smtClean="0"/>
              <a:t>어진 기본 데이터 저장 단위 각 행은 레코드</a:t>
            </a:r>
            <a:r>
              <a:rPr lang="en-US" altLang="ko-KR" sz="1700" dirty="0" smtClean="0"/>
              <a:t>(record)</a:t>
            </a:r>
            <a:r>
              <a:rPr lang="ko-KR" altLang="en-US" sz="1700" dirty="0" smtClean="0"/>
              <a:t>라고 함 레코드 들은 몇 조각의 정보로 이루어 지는데 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ko-KR" altLang="en-US" sz="1700" dirty="0" smtClean="0"/>
              <a:t>이때 조각이 칼럼이 됨</a:t>
            </a:r>
            <a:r>
              <a:rPr lang="en-US" altLang="ko-KR" sz="1700" dirty="0" smtClean="0"/>
              <a:t>)</a:t>
            </a:r>
            <a:br>
              <a:rPr lang="en-US" altLang="ko-KR" sz="1700" dirty="0" smtClean="0"/>
            </a:br>
            <a:r>
              <a:rPr lang="en-US" altLang="ko-KR" sz="1700" dirty="0" smtClean="0"/>
              <a:t>     -</a:t>
            </a:r>
            <a:r>
              <a:rPr lang="ko-KR" altLang="en-US" sz="1700" dirty="0" smtClean="0"/>
              <a:t>상호 관련성을 가진 테이블의 집합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en-US" altLang="ko-KR" sz="1700" dirty="0" smtClean="0"/>
              <a:t>     -</a:t>
            </a:r>
            <a:r>
              <a:rPr lang="ko-KR" altLang="en-US" sz="1700" dirty="0" smtClean="0"/>
              <a:t>만들거나 이용하기도 비교적 쉽지만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무엇보다도 확장이 용이하다는 장점을 가짐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en-US" altLang="ko-KR" sz="1700" dirty="0" smtClean="0"/>
              <a:t>     -</a:t>
            </a:r>
            <a:r>
              <a:rPr lang="ko-KR" altLang="en-US" sz="1700" dirty="0" smtClean="0"/>
              <a:t>데이터 베이스의 설계도를 </a:t>
            </a:r>
            <a:r>
              <a:rPr lang="en-US" altLang="ko-KR" sz="1700" dirty="0" smtClean="0"/>
              <a:t>ER</a:t>
            </a:r>
            <a:r>
              <a:rPr lang="ko-KR" altLang="en-US" sz="1700" dirty="0" err="1" smtClean="0"/>
              <a:t>모델이라함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en-US" altLang="ko-KR" sz="1700" dirty="0" smtClean="0"/>
              <a:t>     -ER</a:t>
            </a:r>
            <a:r>
              <a:rPr lang="ko-KR" altLang="en-US" sz="1700" dirty="0" smtClean="0"/>
              <a:t>모델에 따라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데이터 베이스가 만들어지며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데이터 베이스는 하나 이상의 테이블로 구성</a:t>
            </a:r>
            <a:endParaRPr lang="en-US" altLang="ko-KR" sz="1700" dirty="0"/>
          </a:p>
        </p:txBody>
      </p:sp>
      <p:sp>
        <p:nvSpPr>
          <p:cNvPr id="5" name="TextBox 4"/>
          <p:cNvSpPr txBox="1"/>
          <p:nvPr/>
        </p:nvSpPr>
        <p:spPr>
          <a:xfrm>
            <a:off x="278969" y="232474"/>
            <a:ext cx="221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빅데이터의 기술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58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183</TotalTime>
  <Words>1509</Words>
  <Application>Microsoft Office PowerPoint</Application>
  <PresentationFormat>와이드스크린</PresentationFormat>
  <Paragraphs>135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돋움</vt:lpstr>
      <vt:lpstr>Calisto MT</vt:lpstr>
      <vt:lpstr>Trebuchet MS</vt:lpstr>
      <vt:lpstr>Wingdings 2</vt:lpstr>
      <vt:lpstr>슬레이트</vt:lpstr>
      <vt:lpstr>빅데이터란 무엇인가</vt:lpstr>
      <vt:lpstr>목차</vt:lpstr>
      <vt:lpstr>빅데이터?</vt:lpstr>
      <vt:lpstr>빅데이터의 등장 배경</vt:lpstr>
      <vt:lpstr>빅데이터의 특징</vt:lpstr>
      <vt:lpstr>의미</vt:lpstr>
      <vt:lpstr>기술은 크게 수집,저장, 처리,표현 으로 나뉜다.  수집</vt:lpstr>
      <vt:lpstr>저장</vt:lpstr>
      <vt:lpstr>저장</vt:lpstr>
      <vt:lpstr>저장</vt:lpstr>
      <vt:lpstr>분석</vt:lpstr>
      <vt:lpstr>처리</vt:lpstr>
      <vt:lpstr>처리 기술</vt:lpstr>
      <vt:lpstr>4.표현</vt:lpstr>
      <vt:lpstr>활용</vt:lpstr>
      <vt:lpstr>활용분야 및 예</vt:lpstr>
      <vt:lpstr>활용의 한계</vt:lpstr>
      <vt:lpstr>파이썬에서 빅데이터를 구현하는 기술(관련 라이브러리)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빅데이터란 무엇인가</dc:title>
  <dc:creator>YJ</dc:creator>
  <cp:lastModifiedBy>YJ</cp:lastModifiedBy>
  <cp:revision>75</cp:revision>
  <dcterms:created xsi:type="dcterms:W3CDTF">2021-12-01T06:27:00Z</dcterms:created>
  <dcterms:modified xsi:type="dcterms:W3CDTF">2021-12-03T00:25:08Z</dcterms:modified>
</cp:coreProperties>
</file>