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8" r:id="rId2"/>
    <p:sldId id="269" r:id="rId3"/>
    <p:sldId id="273" r:id="rId4"/>
    <p:sldId id="274" r:id="rId5"/>
    <p:sldId id="276" r:id="rId6"/>
    <p:sldId id="257" r:id="rId7"/>
    <p:sldId id="287" r:id="rId8"/>
    <p:sldId id="286" r:id="rId9"/>
    <p:sldId id="279" r:id="rId10"/>
    <p:sldId id="277" r:id="rId11"/>
    <p:sldId id="282" r:id="rId12"/>
    <p:sldId id="281" r:id="rId13"/>
    <p:sldId id="280" r:id="rId14"/>
    <p:sldId id="288" r:id="rId15"/>
    <p:sldId id="278" r:id="rId16"/>
    <p:sldId id="284" r:id="rId17"/>
    <p:sldId id="289" r:id="rId18"/>
    <p:sldId id="290" r:id="rId19"/>
  </p:sldIdLst>
  <p:sldSz cx="9144000" cy="5715000" type="screen16x10"/>
  <p:notesSz cx="6858000" cy="9144000"/>
  <p:embeddedFontLst>
    <p:embeddedFont>
      <p:font typeface="KoPub돋움체 Light" panose="00000300000000000000" pitchFamily="2" charset="-127"/>
      <p:regular r:id="rId22"/>
    </p:embeddedFont>
    <p:embeddedFont>
      <p:font typeface="HY그래픽M" panose="02030600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KoPub돋움체 Bold" panose="00000800000000000000" pitchFamily="2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BE6"/>
    <a:srgbClr val="3899DE"/>
    <a:srgbClr val="669BA6"/>
    <a:srgbClr val="71C3FC"/>
    <a:srgbClr val="1B1B77"/>
    <a:srgbClr val="000099"/>
    <a:srgbClr val="0A0606"/>
    <a:srgbClr val="A68366"/>
    <a:srgbClr val="B79B83"/>
    <a:srgbClr val="382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79" d="100"/>
          <a:sy n="79" d="100"/>
        </p:scale>
        <p:origin x="288" y="62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141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163C-A226-4650-8B25-A14507D0B2A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1F316-2EB4-4E77-ABCE-CB1C55A15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53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E7BE8-D0E6-4AB2-9BEE-653011863F38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C1DDB-432A-4C6A-A205-A0E8F80A4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4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0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2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7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9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0070C0">
                <a:lumMod val="51000"/>
                <a:lumOff val="49000"/>
              </a:srgbClr>
            </a:gs>
            <a:gs pos="100000">
              <a:srgbClr val="0070C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411760" y="1915096"/>
            <a:ext cx="4536504" cy="1819402"/>
            <a:chOff x="2440033" y="1839563"/>
            <a:chExt cx="4536504" cy="1819402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2440033" y="2125453"/>
              <a:ext cx="3572127" cy="0"/>
            </a:xfrm>
            <a:prstGeom prst="line">
              <a:avLst/>
            </a:prstGeom>
            <a:ln w="15875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3404410" y="3446018"/>
              <a:ext cx="3572127" cy="0"/>
            </a:xfrm>
            <a:prstGeom prst="line">
              <a:avLst/>
            </a:prstGeom>
            <a:ln w="15875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6573065" y="2675622"/>
              <a:ext cx="0" cy="967468"/>
            </a:xfrm>
            <a:prstGeom prst="line">
              <a:avLst/>
            </a:prstGeom>
            <a:ln w="15875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2800073" y="1839563"/>
              <a:ext cx="3641" cy="1400956"/>
            </a:xfrm>
            <a:prstGeom prst="line">
              <a:avLst/>
            </a:prstGeom>
            <a:ln w="15875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 userDrawn="1"/>
          </p:nvSpPr>
          <p:spPr>
            <a:xfrm>
              <a:off x="3563953" y="3449439"/>
              <a:ext cx="2072640" cy="209526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spc="-150" dirty="0">
                <a:gradFill flip="none" rotWithShape="1">
                  <a:gsLst>
                    <a:gs pos="0">
                      <a:srgbClr val="0070C0">
                        <a:lumMod val="84000"/>
                        <a:lumOff val="16000"/>
                      </a:srgbClr>
                    </a:gs>
                    <a:gs pos="100000">
                      <a:schemeClr val="bg2">
                        <a:lumMod val="76000"/>
                      </a:schemeClr>
                    </a:gs>
                  </a:gsLst>
                  <a:lin ang="0" scaled="1"/>
                  <a:tileRect/>
                </a:gra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 flipV="1">
            <a:off x="-1612" y="0"/>
            <a:ext cx="4573612" cy="5715000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75000"/>
                  <a:lumOff val="25000"/>
                </a:srgbClr>
              </a:gs>
              <a:gs pos="100000">
                <a:srgbClr val="0070C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98292" y="2216904"/>
            <a:ext cx="3735145" cy="1320052"/>
            <a:chOff x="398198" y="2216904"/>
            <a:chExt cx="3735145" cy="1320052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398198" y="2478074"/>
              <a:ext cx="3526393" cy="0"/>
            </a:xfrm>
            <a:prstGeom prst="line">
              <a:avLst/>
            </a:prstGeom>
            <a:ln w="15875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>
              <a:off x="558965" y="2940918"/>
              <a:ext cx="3574378" cy="596038"/>
              <a:chOff x="658771" y="2940918"/>
              <a:chExt cx="3574378" cy="596038"/>
            </a:xfrm>
          </p:grpSpPr>
          <p:cxnSp>
            <p:nvCxnSpPr>
              <p:cNvPr id="8" name="직선 연결선 7"/>
              <p:cNvCxnSpPr/>
              <p:nvPr userDrawn="1"/>
            </p:nvCxnSpPr>
            <p:spPr>
              <a:xfrm>
                <a:off x="658771" y="3240847"/>
                <a:ext cx="3574378" cy="0"/>
              </a:xfrm>
              <a:prstGeom prst="line">
                <a:avLst/>
              </a:prstGeom>
              <a:ln w="15875" cap="rnd">
                <a:solidFill>
                  <a:schemeClr val="bg1">
                    <a:lumMod val="95000"/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 userDrawn="1"/>
            </p:nvCxnSpPr>
            <p:spPr>
              <a:xfrm>
                <a:off x="4100181" y="2940918"/>
                <a:ext cx="0" cy="596038"/>
              </a:xfrm>
              <a:prstGeom prst="line">
                <a:avLst/>
              </a:prstGeom>
              <a:ln w="15875" cap="rnd">
                <a:solidFill>
                  <a:schemeClr val="bg1">
                    <a:lumMod val="95000"/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 9"/>
            <p:cNvCxnSpPr/>
            <p:nvPr userDrawn="1"/>
          </p:nvCxnSpPr>
          <p:spPr>
            <a:xfrm>
              <a:off x="499781" y="2216904"/>
              <a:ext cx="1682" cy="863100"/>
            </a:xfrm>
            <a:prstGeom prst="line">
              <a:avLst/>
            </a:prstGeom>
            <a:ln w="15875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468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 flipV="1">
            <a:off x="-1612" y="0"/>
            <a:ext cx="9145612" cy="522846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43000"/>
                  <a:lumOff val="57000"/>
                </a:srgb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6513" y="35237"/>
            <a:ext cx="1500982" cy="455302"/>
            <a:chOff x="2628451" y="1664071"/>
            <a:chExt cx="4352776" cy="2097170"/>
          </a:xfrm>
        </p:grpSpPr>
        <p:cxnSp>
          <p:nvCxnSpPr>
            <p:cNvPr id="14" name="직선 연결선 13"/>
            <p:cNvCxnSpPr/>
            <p:nvPr userDrawn="1"/>
          </p:nvCxnSpPr>
          <p:spPr>
            <a:xfrm>
              <a:off x="2628451" y="1787482"/>
              <a:ext cx="3572126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3409101" y="3621510"/>
              <a:ext cx="3572126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6892711" y="2793774"/>
              <a:ext cx="0" cy="967467"/>
            </a:xfrm>
            <a:prstGeom prst="line">
              <a:avLst/>
            </a:prstGeom>
            <a:ln w="12700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711683" y="1664071"/>
              <a:ext cx="3639" cy="1400957"/>
            </a:xfrm>
            <a:prstGeom prst="line">
              <a:avLst/>
            </a:prstGeom>
            <a:ln w="12700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643473"/>
            <a:ext cx="6512511" cy="9525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5143500"/>
            <a:ext cx="2514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11D4753F-750D-491F-89A1-8C4D7779A83A}" type="datetimeFigureOut">
              <a:rPr lang="ko-KR" altLang="en-US" smtClean="0"/>
              <a:pPr/>
              <a:t>2017-08-22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5" y="5137754"/>
            <a:ext cx="335280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5143500"/>
            <a:ext cx="18288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7DFE456D-6E63-4A2C-94BF-E742D4CF93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0" i="0" kern="1200">
          <a:solidFill>
            <a:schemeClr val="bg1">
              <a:lumMod val="75000"/>
            </a:schemeClr>
          </a:solidFill>
          <a:effectLst>
            <a:reflection blurRad="6350" stA="55000" endA="300" endPos="45500" dir="5400000" sy="-100000" algn="bl" rotWithShape="0"/>
          </a:effectLst>
          <a:latin typeface="+mn-ea"/>
          <a:ea typeface="+mn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51000"/>
                <a:lumOff val="49000"/>
              </a:srgbClr>
            </a:gs>
            <a:gs pos="100000">
              <a:srgbClr val="0070C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209428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800" b="1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  <a:ea typeface="+mj-ea"/>
              </a:rPr>
              <a:t>포세이돈트</a:t>
            </a:r>
            <a:endParaRPr lang="en-US" altLang="ko-KR" sz="4800" b="1" spc="-150" dirty="0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3505572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/>
            <a:r>
              <a:rPr lang="ko-KR" altLang="en-US" sz="1200" spc="-150" dirty="0">
                <a:gradFill flip="none" rotWithShape="1">
                  <a:gsLst>
                    <a:gs pos="0">
                      <a:srgbClr val="0070C0">
                        <a:lumMod val="84000"/>
                        <a:lumOff val="16000"/>
                      </a:srgbClr>
                    </a:gs>
                    <a:gs pos="100000">
                      <a:schemeClr val="bg2">
                        <a:lumMod val="76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도시재생분야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E2F3B-C5B8-4297-9E44-5E1F4B31C5DF}"/>
              </a:ext>
            </a:extLst>
          </p:cNvPr>
          <p:cNvSpPr txBox="1"/>
          <p:nvPr/>
        </p:nvSpPr>
        <p:spPr>
          <a:xfrm>
            <a:off x="3815916" y="291322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spc="-15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  <a:ea typeface="+mj-ea"/>
              </a:rPr>
              <a:t>솔루션</a:t>
            </a:r>
            <a:endParaRPr lang="en-US" altLang="ko-KR" sz="3200" b="1" spc="-150" dirty="0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F0D2D-2B39-429F-BCE4-1C98C78F8E85}"/>
              </a:ext>
            </a:extLst>
          </p:cNvPr>
          <p:cNvSpPr txBox="1"/>
          <p:nvPr/>
        </p:nvSpPr>
        <p:spPr>
          <a:xfrm>
            <a:off x="7452320" y="5305772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팀명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조의 영역</a:t>
            </a:r>
          </a:p>
        </p:txBody>
      </p:sp>
    </p:spTree>
    <p:extLst>
      <p:ext uri="{BB962C8B-B14F-4D97-AF65-F5344CB8AC3E}">
        <p14:creationId xmlns:p14="http://schemas.microsoft.com/office/powerpoint/2010/main" val="402130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F4FEBD-5B87-4692-87F2-77BA90C9F0A1}"/>
              </a:ext>
            </a:extLst>
          </p:cNvPr>
          <p:cNvSpPr/>
          <p:nvPr/>
        </p:nvSpPr>
        <p:spPr>
          <a:xfrm>
            <a:off x="6660232" y="5410729"/>
            <a:ext cx="2483768" cy="30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633494-67D4-4287-8261-2FFDD6E45425}"/>
              </a:ext>
            </a:extLst>
          </p:cNvPr>
          <p:cNvSpPr/>
          <p:nvPr/>
        </p:nvSpPr>
        <p:spPr>
          <a:xfrm>
            <a:off x="126563" y="831984"/>
            <a:ext cx="3221301" cy="369332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-</a:t>
            </a:r>
            <a:r>
              <a:rPr lang="ko-KR" altLang="en-US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가정용 침수 알림 단말기</a:t>
            </a:r>
            <a:r>
              <a:rPr lang="en-US" altLang="ko-KR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-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B32AD7-9868-4B78-9075-CC0584FBF54F}"/>
              </a:ext>
            </a:extLst>
          </p:cNvPr>
          <p:cNvSpPr/>
          <p:nvPr/>
        </p:nvSpPr>
        <p:spPr>
          <a:xfrm>
            <a:off x="107504" y="142359"/>
            <a:ext cx="1368152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4. 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솔루션 상세</a:t>
            </a:r>
            <a:endParaRPr lang="ko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DAC38C-4902-42F8-9C8F-8018F9449AD2}"/>
              </a:ext>
            </a:extLst>
          </p:cNvPr>
          <p:cNvSpPr/>
          <p:nvPr/>
        </p:nvSpPr>
        <p:spPr>
          <a:xfrm>
            <a:off x="5148064" y="1273323"/>
            <a:ext cx="3744416" cy="4292117"/>
          </a:xfrm>
          <a:prstGeom prst="rect">
            <a:avLst/>
          </a:prstGeom>
          <a:noFill/>
          <a:ln w="28575">
            <a:solidFill>
              <a:srgbClr val="389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가정용 단말기는 네트워크 모뎀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비상등 메인보드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배터리로 구성되어 있으며 시제품은 아두이노를 이용하여 제작할 예정이다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네트워크 모뎀을 통하여 기상특보와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침수정보를 전송 받아 경보 등급을 확인하고 경보를 울려준다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전력차단기와 연결되어 전기를 공급받아 작동되며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정전 및 침수 상황에서는 미리 충전해둔 배터리의 전력을 이용하여 알림 및 부가기능을 작동한다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본체는 방수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방진등급 </a:t>
            </a:r>
            <a:r>
              <a:rPr lang="en-US" altLang="ko-KR" dirty="0">
                <a:solidFill>
                  <a:schemeClr val="tx1"/>
                </a:solidFill>
              </a:rPr>
              <a:t>IP68</a:t>
            </a:r>
            <a:r>
              <a:rPr lang="ko-KR" altLang="en-US" dirty="0">
                <a:solidFill>
                  <a:schemeClr val="tx1"/>
                </a:solidFill>
              </a:rPr>
              <a:t>을 충족하며 어떤 악조건에도 사용이 가능하다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4AC0844-82E2-40E9-9090-1C41DFECA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3356" r="5129" b="5093"/>
          <a:stretch/>
        </p:blipFill>
        <p:spPr>
          <a:xfrm>
            <a:off x="151170" y="3865612"/>
            <a:ext cx="2448272" cy="163163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52AECB-62F8-4549-8170-7FFF2B524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0" y="1304543"/>
            <a:ext cx="4887007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0">
            <a:extLst>
              <a:ext uri="{FF2B5EF4-FFF2-40B4-BE49-F238E27FC236}">
                <a16:creationId xmlns:a16="http://schemas.microsoft.com/office/drawing/2014/main" id="{654BFAC5-5010-4874-A5B8-8791C7FA39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-1611" y="5410729"/>
            <a:ext cx="377532" cy="304271"/>
          </a:xfrm>
        </p:spPr>
        <p:txBody>
          <a:bodyPr/>
          <a:lstStyle/>
          <a:p>
            <a:pPr algn="r"/>
            <a:fld id="{7DFE456D-6E63-4A2C-94BF-E742D4CF930A}" type="slidenum">
              <a:rPr lang="ko-KR" altLang="en-US" smtClean="0"/>
              <a:pPr algn="r"/>
              <a:t>11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CC9B1F-C287-43FD-AC97-725A9BEE653C}"/>
              </a:ext>
            </a:extLst>
          </p:cNvPr>
          <p:cNvSpPr/>
          <p:nvPr/>
        </p:nvSpPr>
        <p:spPr>
          <a:xfrm>
            <a:off x="6660232" y="5410729"/>
            <a:ext cx="2483768" cy="30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33CB-B408-46C1-9FE1-709C807F9AC1}"/>
              </a:ext>
            </a:extLst>
          </p:cNvPr>
          <p:cNvSpPr txBox="1"/>
          <p:nvPr/>
        </p:nvSpPr>
        <p:spPr>
          <a:xfrm>
            <a:off x="113978" y="1450542"/>
            <a:ext cx="8778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기상청의 </a:t>
            </a:r>
            <a:r>
              <a:rPr lang="en-US" altLang="ko-KR" dirty="0"/>
              <a:t>‘</a:t>
            </a:r>
            <a:r>
              <a:rPr lang="ko-KR" altLang="en-US" dirty="0"/>
              <a:t>기존 홍수피해와 강수량에 관한 빅데이터</a:t>
            </a:r>
            <a:r>
              <a:rPr lang="en-US" altLang="ko-KR" dirty="0"/>
              <a:t>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 초기 테스트를 거치며</a:t>
            </a:r>
            <a:endParaRPr lang="en-US" altLang="ko-KR" dirty="0"/>
          </a:p>
          <a:p>
            <a:pPr algn="just"/>
            <a:r>
              <a:rPr lang="ko-KR" altLang="en-US" dirty="0"/>
              <a:t>그 과정 속에서 얻은 </a:t>
            </a:r>
            <a:r>
              <a:rPr lang="en-US" altLang="ko-KR" dirty="0"/>
              <a:t>‘</a:t>
            </a:r>
            <a:r>
              <a:rPr lang="ko-KR" altLang="en-US" dirty="0"/>
              <a:t>지역별로 각기 다른 강수량과 그에 따른 위험도</a:t>
            </a:r>
            <a:r>
              <a:rPr lang="en-US" altLang="ko-KR" dirty="0"/>
              <a:t>’</a:t>
            </a:r>
            <a:r>
              <a:rPr lang="ko-KR" altLang="en-US" dirty="0"/>
              <a:t>를 다르게 책정하는 </a:t>
            </a:r>
            <a:endParaRPr lang="en-US" altLang="ko-KR" dirty="0"/>
          </a:p>
          <a:p>
            <a:pPr algn="just"/>
            <a:r>
              <a:rPr lang="ko-KR" altLang="en-US" dirty="0" err="1"/>
              <a:t>머신러닝을</a:t>
            </a:r>
            <a:r>
              <a:rPr lang="ko-KR" altLang="en-US" dirty="0"/>
              <a:t> 적용시켜서 점차 정확도를 높인다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경고단계는 총 </a:t>
            </a:r>
            <a:r>
              <a:rPr lang="en-US" altLang="ko-KR" dirty="0"/>
              <a:t>3</a:t>
            </a:r>
            <a:r>
              <a:rPr lang="ko-KR" altLang="en-US" dirty="0"/>
              <a:t>단계로 나뉘며</a:t>
            </a:r>
            <a:r>
              <a:rPr lang="en-US" altLang="ko-KR" dirty="0"/>
              <a:t>,</a:t>
            </a:r>
          </a:p>
          <a:p>
            <a:pPr algn="just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차임을 울린 후 현재 강수량과 위험사태를 알림</a:t>
            </a:r>
            <a:endParaRPr lang="en-US" altLang="ko-KR" dirty="0"/>
          </a:p>
          <a:p>
            <a:pPr algn="just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보다 높은 음량으로 </a:t>
            </a:r>
            <a:r>
              <a:rPr lang="en-US" altLang="ko-KR" dirty="0"/>
              <a:t>5</a:t>
            </a:r>
            <a:r>
              <a:rPr lang="ko-KR" altLang="en-US" dirty="0"/>
              <a:t>초간 사이렌이 울린 후 깜박이는 불빛과 함께 대피요령을 알림</a:t>
            </a:r>
            <a:endParaRPr lang="en-US" altLang="ko-KR" dirty="0"/>
          </a:p>
          <a:p>
            <a:pPr algn="just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가내 모든 전력을 차단 후</a:t>
            </a:r>
            <a:r>
              <a:rPr lang="en-US" altLang="ko-KR" dirty="0"/>
              <a:t>  </a:t>
            </a:r>
            <a:r>
              <a:rPr lang="ko-KR" altLang="en-US" dirty="0"/>
              <a:t>비상등을 점멸</a:t>
            </a:r>
            <a:r>
              <a:rPr lang="en-US" altLang="ko-KR" dirty="0"/>
              <a:t>, </a:t>
            </a:r>
            <a:r>
              <a:rPr lang="ko-KR" altLang="en-US" dirty="0"/>
              <a:t>사이렌 대피요령을 계속 반복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5DD416-63D8-41DE-8ACB-7D18274C57A6}"/>
              </a:ext>
            </a:extLst>
          </p:cNvPr>
          <p:cNvSpPr/>
          <p:nvPr/>
        </p:nvSpPr>
        <p:spPr>
          <a:xfrm>
            <a:off x="140363" y="812898"/>
            <a:ext cx="1335293" cy="369332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-</a:t>
            </a:r>
            <a:r>
              <a:rPr lang="ko-KR" altLang="en-US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알림</a:t>
            </a:r>
            <a:r>
              <a:rPr lang="en-US" altLang="ko-KR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-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B23A50-6BA8-4FFF-8912-FC067A37C4F4}"/>
              </a:ext>
            </a:extLst>
          </p:cNvPr>
          <p:cNvSpPr/>
          <p:nvPr/>
        </p:nvSpPr>
        <p:spPr>
          <a:xfrm>
            <a:off x="107504" y="1273324"/>
            <a:ext cx="8784976" cy="3888432"/>
          </a:xfrm>
          <a:prstGeom prst="rect">
            <a:avLst/>
          </a:prstGeom>
          <a:noFill/>
          <a:ln w="28575">
            <a:solidFill>
              <a:srgbClr val="389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CEC347-EF71-46C0-AFE8-D4BD58B3FAD8}"/>
              </a:ext>
            </a:extLst>
          </p:cNvPr>
          <p:cNvSpPr/>
          <p:nvPr/>
        </p:nvSpPr>
        <p:spPr>
          <a:xfrm>
            <a:off x="107504" y="142359"/>
            <a:ext cx="1368152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4. 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솔루션 상세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84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7FD469-A27E-4CB8-BF81-F59E8416F829}"/>
              </a:ext>
            </a:extLst>
          </p:cNvPr>
          <p:cNvSpPr/>
          <p:nvPr/>
        </p:nvSpPr>
        <p:spPr>
          <a:xfrm>
            <a:off x="6660232" y="5410729"/>
            <a:ext cx="2483768" cy="30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7EC02D-F584-463D-9544-38B24E6C2FFF}"/>
              </a:ext>
            </a:extLst>
          </p:cNvPr>
          <p:cNvSpPr/>
          <p:nvPr/>
        </p:nvSpPr>
        <p:spPr>
          <a:xfrm>
            <a:off x="140363" y="812898"/>
            <a:ext cx="1623325" cy="369332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-</a:t>
            </a:r>
            <a:r>
              <a:rPr lang="ko-KR" altLang="en-US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부가 기능</a:t>
            </a:r>
            <a:r>
              <a:rPr lang="en-US" altLang="ko-KR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-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AEADCE-BCCB-439D-BE47-02F7D3C0513F}"/>
              </a:ext>
            </a:extLst>
          </p:cNvPr>
          <p:cNvSpPr/>
          <p:nvPr/>
        </p:nvSpPr>
        <p:spPr>
          <a:xfrm>
            <a:off x="107504" y="1273324"/>
            <a:ext cx="8784976" cy="3888432"/>
          </a:xfrm>
          <a:prstGeom prst="rect">
            <a:avLst/>
          </a:prstGeom>
          <a:noFill/>
          <a:ln w="28575">
            <a:solidFill>
              <a:srgbClr val="389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355E77-4B02-4BBF-A5E2-FAB422138E87}"/>
              </a:ext>
            </a:extLst>
          </p:cNvPr>
          <p:cNvSpPr/>
          <p:nvPr/>
        </p:nvSpPr>
        <p:spPr>
          <a:xfrm>
            <a:off x="107504" y="142359"/>
            <a:ext cx="1368152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4. 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솔루션 상세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7DA98-D33E-43F4-A7DA-4F618E818126}"/>
              </a:ext>
            </a:extLst>
          </p:cNvPr>
          <p:cNvSpPr txBox="1"/>
          <p:nvPr/>
        </p:nvSpPr>
        <p:spPr>
          <a:xfrm>
            <a:off x="113978" y="1450542"/>
            <a:ext cx="8778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/>
              <a:t>1. </a:t>
            </a:r>
            <a:r>
              <a:rPr lang="ko-KR" altLang="en-US" b="1" dirty="0"/>
              <a:t>전기 사고 예방</a:t>
            </a:r>
            <a:endParaRPr lang="en-US" altLang="ko-KR" b="1" dirty="0"/>
          </a:p>
          <a:p>
            <a:pPr algn="just"/>
            <a:r>
              <a:rPr lang="ko-KR" altLang="en-US" dirty="0"/>
              <a:t>경고 </a:t>
            </a:r>
            <a:r>
              <a:rPr lang="en-US" altLang="ko-KR" dirty="0"/>
              <a:t>3</a:t>
            </a:r>
            <a:r>
              <a:rPr lang="ko-KR" altLang="en-US" dirty="0"/>
              <a:t>단계에서는 감전 사고나 누전 사고를 방지하기 위해 각 가정의 전력차단기를 통해 가정내 모든 전력을 차단한다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b="1" dirty="0"/>
              <a:t>2. </a:t>
            </a:r>
            <a:r>
              <a:rPr lang="ko-KR" altLang="en-US" b="1" dirty="0"/>
              <a:t>시야확보</a:t>
            </a:r>
            <a:endParaRPr lang="en-US" altLang="ko-KR" b="1" dirty="0"/>
          </a:p>
          <a:p>
            <a:pPr algn="just"/>
            <a:r>
              <a:rPr lang="ko-KR" altLang="en-US" dirty="0"/>
              <a:t>정전이 되거나 전력이 차단되어 전등이 꺼졌을 시 반지하같은 공간은 시야 확보가 어려운데</a:t>
            </a:r>
            <a:r>
              <a:rPr lang="en-US" altLang="ko-KR" dirty="0"/>
              <a:t>,</a:t>
            </a:r>
          </a:p>
          <a:p>
            <a:pPr algn="just"/>
            <a:r>
              <a:rPr lang="ko-KR" altLang="en-US" dirty="0"/>
              <a:t>이러한 점을 고려하여 비상등이 점멸 되어 시야확보를 돕는다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b="1" dirty="0"/>
              <a:t>3. </a:t>
            </a:r>
            <a:r>
              <a:rPr lang="ko-KR" altLang="en-US" b="1" dirty="0"/>
              <a:t>빅데이터 생성</a:t>
            </a:r>
            <a:endParaRPr lang="en-US" altLang="ko-KR" b="1" dirty="0"/>
          </a:p>
          <a:p>
            <a:pPr algn="just"/>
            <a:r>
              <a:rPr lang="ko-KR" altLang="en-US" dirty="0"/>
              <a:t>실시간으로 수집하는 강수량의 빅데이터를 기상청으로 전달해</a:t>
            </a:r>
            <a:endParaRPr lang="en-US" altLang="ko-KR" dirty="0"/>
          </a:p>
          <a:p>
            <a:pPr algn="just"/>
            <a:r>
              <a:rPr lang="ko-KR" altLang="en-US" dirty="0"/>
              <a:t>긴급재난문자 전송의 근거가 되어 보다 정확하고 신속한 기상청 운영을 돕는다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07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9E6D6A3-8E2A-4CB3-9AC5-A3CC510CDAB2}"/>
              </a:ext>
            </a:extLst>
          </p:cNvPr>
          <p:cNvSpPr/>
          <p:nvPr/>
        </p:nvSpPr>
        <p:spPr>
          <a:xfrm>
            <a:off x="140362" y="812898"/>
            <a:ext cx="2487422" cy="369332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-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침수 측정 단말기</a:t>
            </a:r>
            <a:r>
              <a:rPr lang="en-US" altLang="ko-KR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-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0400D8-0A3F-4E14-8E67-AD4EBCDB58A8}"/>
              </a:ext>
            </a:extLst>
          </p:cNvPr>
          <p:cNvSpPr/>
          <p:nvPr/>
        </p:nvSpPr>
        <p:spPr>
          <a:xfrm>
            <a:off x="107504" y="142359"/>
            <a:ext cx="1368152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4. 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솔루션 상세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C476C7-38C7-4CEB-86EB-B363C9D39D81}"/>
              </a:ext>
            </a:extLst>
          </p:cNvPr>
          <p:cNvSpPr/>
          <p:nvPr/>
        </p:nvSpPr>
        <p:spPr>
          <a:xfrm>
            <a:off x="4860032" y="1273323"/>
            <a:ext cx="4032448" cy="4292117"/>
          </a:xfrm>
          <a:prstGeom prst="rect">
            <a:avLst/>
          </a:prstGeom>
          <a:noFill/>
          <a:ln w="28575">
            <a:solidFill>
              <a:srgbClr val="389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침수 측정 단말기는 고성능 네트워크 모뎀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침수감지 센서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메인보드로 구성되어 있으며 네트워크 단말기는 기상청과 통신이 가능하다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또한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단계의 침수 감지 센서로 정확하고 체계적인 침수 정보를 측정하며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가정용 단말기와 마찬가지로 아두이노로 시제품을 제작할 예정이다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본체는 견고한 아크릴 박스로 제작되어 외부 충격에 강하며 회로 부분은 강력한 방수 능력을 가지고 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전력공급은 전기를 기본적으로 사용하지만 맑은 날 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대기전력은 태양광 발전을 사용하여 전기를 절약한다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1625DFF-2703-4E49-8401-3BA6CD162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2" y="1263185"/>
            <a:ext cx="4392487" cy="41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180BC98-5CA2-428B-BD77-5EE38431B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37" t="49322" r="17713" b="40201"/>
          <a:stretch/>
        </p:blipFill>
        <p:spPr>
          <a:xfrm>
            <a:off x="140362" y="3676626"/>
            <a:ext cx="1713883" cy="6413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B5A4CCB-9E63-4A68-A013-8A3C1781F462}"/>
              </a:ext>
            </a:extLst>
          </p:cNvPr>
          <p:cNvSpPr/>
          <p:nvPr/>
        </p:nvSpPr>
        <p:spPr>
          <a:xfrm>
            <a:off x="140363" y="812898"/>
            <a:ext cx="1623325" cy="369332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-</a:t>
            </a:r>
            <a:r>
              <a:rPr lang="ko-KR" altLang="en-US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네트워크</a:t>
            </a:r>
            <a:r>
              <a:rPr lang="en-US" altLang="ko-KR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-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5EFC0C-E1EA-4818-824F-B6D4C93EDDAA}"/>
              </a:ext>
            </a:extLst>
          </p:cNvPr>
          <p:cNvSpPr/>
          <p:nvPr/>
        </p:nvSpPr>
        <p:spPr>
          <a:xfrm>
            <a:off x="107504" y="1273324"/>
            <a:ext cx="8784976" cy="3888432"/>
          </a:xfrm>
          <a:prstGeom prst="rect">
            <a:avLst/>
          </a:prstGeom>
          <a:noFill/>
          <a:ln w="28575">
            <a:solidFill>
              <a:srgbClr val="389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5174CE-FB3C-4F53-AD96-EBF66D34C28A}"/>
              </a:ext>
            </a:extLst>
          </p:cNvPr>
          <p:cNvSpPr/>
          <p:nvPr/>
        </p:nvSpPr>
        <p:spPr>
          <a:xfrm>
            <a:off x="107504" y="142359"/>
            <a:ext cx="1368152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4. 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솔루션 상세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91BD51-D549-4A60-81AE-FA77205A3A2A}"/>
              </a:ext>
            </a:extLst>
          </p:cNvPr>
          <p:cNvSpPr/>
          <p:nvPr/>
        </p:nvSpPr>
        <p:spPr>
          <a:xfrm>
            <a:off x="140363" y="1345332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침수 모니터링 단말기와 가정용 침수 알림 단말기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기상청과의 정보 교환용 통신망으로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CDMA(2G)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 선택하였다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 CDMA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는 사용자가 적어 서버가 쾌적하며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문자 전송 용으로 사용되기 때문에 정보 전송에 적합하다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+mn-ea"/>
              </a:rPr>
              <a:t>그리고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 이를 통해 강수량과 호우 경보 등 기상청의 정보를 제공받아 경보의 정확도가 높이고 이 정보 또한 제공해준다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그리고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한 통신기당 연결 단말수가 적어 기존 긴급 재난 문자보다 제어가 쉽고 안정적이다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E61E46-24AC-4412-96F7-C631D7A5B4B3}"/>
              </a:ext>
            </a:extLst>
          </p:cNvPr>
          <p:cNvSpPr/>
          <p:nvPr/>
        </p:nvSpPr>
        <p:spPr>
          <a:xfrm>
            <a:off x="97313" y="4218901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CDMA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방식은 타방식보다 간섭이 적고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 전력이 아날로그에 비해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1/3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수준이며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보안이 강하다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현재 주로 쓰이고 있는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3G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4G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사용자가 적어 안정적인 네트워크 구축과 정보교류가 가능하다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947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3C7CF97-03AB-460B-9022-4CD8B10BF510}"/>
              </a:ext>
            </a:extLst>
          </p:cNvPr>
          <p:cNvSpPr/>
          <p:nvPr/>
        </p:nvSpPr>
        <p:spPr>
          <a:xfrm>
            <a:off x="544311" y="2674890"/>
            <a:ext cx="1512168" cy="136815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89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홍수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측정기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18DC5B1-4FD3-4EB9-9888-01D5EEA8731B}"/>
              </a:ext>
            </a:extLst>
          </p:cNvPr>
          <p:cNvSpPr/>
          <p:nvPr/>
        </p:nvSpPr>
        <p:spPr>
          <a:xfrm>
            <a:off x="3651015" y="4321058"/>
            <a:ext cx="2253132" cy="100811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89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가정용 단말기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E5F371-2803-46F1-8FD9-325921EA54B3}"/>
              </a:ext>
            </a:extLst>
          </p:cNvPr>
          <p:cNvSpPr/>
          <p:nvPr/>
        </p:nvSpPr>
        <p:spPr>
          <a:xfrm>
            <a:off x="3599067" y="1561356"/>
            <a:ext cx="2275131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389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사용자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686B54B-2412-41DA-8C05-20D8FBBE2C1A}"/>
              </a:ext>
            </a:extLst>
          </p:cNvPr>
          <p:cNvSpPr/>
          <p:nvPr/>
        </p:nvSpPr>
        <p:spPr>
          <a:xfrm>
            <a:off x="7322453" y="2727734"/>
            <a:ext cx="1311367" cy="113281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89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기상청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C4EB98-D4E9-4A50-BFEA-2D8AD4F0781D}"/>
              </a:ext>
            </a:extLst>
          </p:cNvPr>
          <p:cNvSpPr/>
          <p:nvPr/>
        </p:nvSpPr>
        <p:spPr>
          <a:xfrm>
            <a:off x="323528" y="913284"/>
            <a:ext cx="8496944" cy="4608512"/>
          </a:xfrm>
          <a:prstGeom prst="rect">
            <a:avLst/>
          </a:prstGeom>
          <a:noFill/>
          <a:ln w="19050">
            <a:solidFill>
              <a:srgbClr val="389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79DBC4-D8B9-4F06-A6DB-8C8D9775859A}"/>
              </a:ext>
            </a:extLst>
          </p:cNvPr>
          <p:cNvSpPr txBox="1"/>
          <p:nvPr/>
        </p:nvSpPr>
        <p:spPr>
          <a:xfrm>
            <a:off x="436299" y="655646"/>
            <a:ext cx="3240360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3899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 w="19050">
                  <a:solidFill>
                    <a:srgbClr val="669BA6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포세이돈트 솔루션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8392B3-24DE-430B-921F-89078B2BD47F}"/>
              </a:ext>
            </a:extLst>
          </p:cNvPr>
          <p:cNvCxnSpPr>
            <a:cxnSpLocks/>
          </p:cNvCxnSpPr>
          <p:nvPr/>
        </p:nvCxnSpPr>
        <p:spPr>
          <a:xfrm flipV="1">
            <a:off x="2117222" y="3502551"/>
            <a:ext cx="5119074" cy="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95DF39-E55F-4E94-982B-A2812195CCE6}"/>
              </a:ext>
            </a:extLst>
          </p:cNvPr>
          <p:cNvCxnSpPr>
            <a:cxnSpLocks/>
          </p:cNvCxnSpPr>
          <p:nvPr/>
        </p:nvCxnSpPr>
        <p:spPr>
          <a:xfrm>
            <a:off x="1979712" y="3846535"/>
            <a:ext cx="1619355" cy="90378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7C6241A-B2A8-4162-89E7-DABBA66482D6}"/>
              </a:ext>
            </a:extLst>
          </p:cNvPr>
          <p:cNvCxnSpPr>
            <a:cxnSpLocks/>
          </p:cNvCxnSpPr>
          <p:nvPr/>
        </p:nvCxnSpPr>
        <p:spPr>
          <a:xfrm flipH="1">
            <a:off x="5997040" y="3846535"/>
            <a:ext cx="1671304" cy="92440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55CDC75-69A0-4F1F-BDFC-E25A2FF58626}"/>
              </a:ext>
            </a:extLst>
          </p:cNvPr>
          <p:cNvCxnSpPr>
            <a:cxnSpLocks/>
          </p:cNvCxnSpPr>
          <p:nvPr/>
        </p:nvCxnSpPr>
        <p:spPr>
          <a:xfrm flipV="1">
            <a:off x="4736633" y="2497460"/>
            <a:ext cx="0" cy="172962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F3EDE95-1EFB-49C0-97D6-0FCC0EBB6D57}"/>
              </a:ext>
            </a:extLst>
          </p:cNvPr>
          <p:cNvSpPr txBox="1"/>
          <p:nvPr/>
        </p:nvSpPr>
        <p:spPr>
          <a:xfrm>
            <a:off x="2013341" y="2955930"/>
            <a:ext cx="2126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강우량 및 침수정보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빅데이터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0742D97-0007-4F2E-8AC8-76611F1907DB}"/>
              </a:ext>
            </a:extLst>
          </p:cNvPr>
          <p:cNvSpPr/>
          <p:nvPr/>
        </p:nvSpPr>
        <p:spPr>
          <a:xfrm>
            <a:off x="107504" y="142359"/>
            <a:ext cx="1368152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4. 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솔루션 상세</a:t>
            </a:r>
            <a:endParaRPr lang="ko-KR" alt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EEE451-AA96-4FA2-9497-3355784BD827}"/>
              </a:ext>
            </a:extLst>
          </p:cNvPr>
          <p:cNvSpPr txBox="1"/>
          <p:nvPr/>
        </p:nvSpPr>
        <p:spPr>
          <a:xfrm>
            <a:off x="6693861" y="4363504"/>
            <a:ext cx="2126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기상특보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지역의 강수량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및 침수 피해정보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F2223F-1120-4B1F-B954-6C5E84CB2B45}"/>
              </a:ext>
            </a:extLst>
          </p:cNvPr>
          <p:cNvSpPr txBox="1"/>
          <p:nvPr/>
        </p:nvSpPr>
        <p:spPr>
          <a:xfrm>
            <a:off x="1053916" y="4227086"/>
            <a:ext cx="212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강우량 및 침수정보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F368BE-FC5C-45BA-A806-78B882AEF9A3}"/>
              </a:ext>
            </a:extLst>
          </p:cNvPr>
          <p:cNvSpPr txBox="1"/>
          <p:nvPr/>
        </p:nvSpPr>
        <p:spPr>
          <a:xfrm>
            <a:off x="4840842" y="2504128"/>
            <a:ext cx="212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침수경보 및 부가기능</a:t>
            </a:r>
          </a:p>
        </p:txBody>
      </p:sp>
    </p:spTree>
    <p:extLst>
      <p:ext uri="{BB962C8B-B14F-4D97-AF65-F5344CB8AC3E}">
        <p14:creationId xmlns:p14="http://schemas.microsoft.com/office/powerpoint/2010/main" val="400142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E87AC0-004C-476D-AE6F-9A9F718EA0EC}"/>
              </a:ext>
            </a:extLst>
          </p:cNvPr>
          <p:cNvSpPr/>
          <p:nvPr/>
        </p:nvSpPr>
        <p:spPr>
          <a:xfrm>
            <a:off x="107504" y="4155335"/>
            <a:ext cx="8962426" cy="1440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40876C-838E-4AEC-A6E7-423E869DB8C7}"/>
              </a:ext>
            </a:extLst>
          </p:cNvPr>
          <p:cNvSpPr/>
          <p:nvPr/>
        </p:nvSpPr>
        <p:spPr>
          <a:xfrm>
            <a:off x="107504" y="142359"/>
            <a:ext cx="1296144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5.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기대 효과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86774-5C51-41E6-990E-6F6E22F3D82C}"/>
              </a:ext>
            </a:extLst>
          </p:cNvPr>
          <p:cNvSpPr txBox="1"/>
          <p:nvPr/>
        </p:nvSpPr>
        <p:spPr>
          <a:xfrm>
            <a:off x="121880" y="4226026"/>
            <a:ext cx="8950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포세이돈트 솔루션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은 한 통신기당 연결 단말수가 적어 제어가 쉽고 안정적이며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algn="just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아두이노를 기반으로 하였기 때문에 굉장히 저렴하게 제작이 가능하다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그리고 기존 긴급 재난 문자와 달리 지역이 좁기 때문에 더 안정적이고 그 지역의 강우량이나 침수정보를 더 쉽게 받아들일 수 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pic>
        <p:nvPicPr>
          <p:cNvPr id="1028" name="Picture 4" descr="긴급 재난 문자에 대한 이미지 검색결과">
            <a:extLst>
              <a:ext uri="{FF2B5EF4-FFF2-40B4-BE49-F238E27FC236}">
                <a16:creationId xmlns:a16="http://schemas.microsoft.com/office/drawing/2014/main" id="{57392FE9-F46E-4F2F-9BEE-22447EFC3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078"/>
            <a:ext cx="4824536" cy="271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1F06BF-2410-45F1-881F-083F0F14D6F5}"/>
              </a:ext>
            </a:extLst>
          </p:cNvPr>
          <p:cNvSpPr txBox="1"/>
          <p:nvPr/>
        </p:nvSpPr>
        <p:spPr>
          <a:xfrm>
            <a:off x="217978" y="3504124"/>
            <a:ext cx="458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▲https://mn.kbs.co.kr/news/view.do?ncd=3339504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536C1D-BE01-46E5-BC64-09D2DCE70C93}"/>
              </a:ext>
            </a:extLst>
          </p:cNvPr>
          <p:cNvSpPr/>
          <p:nvPr/>
        </p:nvSpPr>
        <p:spPr>
          <a:xfrm>
            <a:off x="251520" y="667330"/>
            <a:ext cx="4968552" cy="3167722"/>
          </a:xfrm>
          <a:prstGeom prst="rect">
            <a:avLst/>
          </a:prstGeom>
          <a:noFill/>
          <a:ln w="28575">
            <a:solidFill>
              <a:srgbClr val="389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5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CBA639-3E57-4B22-8D7C-4C41D3C0CE0D}"/>
              </a:ext>
            </a:extLst>
          </p:cNvPr>
          <p:cNvSpPr/>
          <p:nvPr/>
        </p:nvSpPr>
        <p:spPr>
          <a:xfrm>
            <a:off x="116370" y="3472624"/>
            <a:ext cx="8848117" cy="2193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B79455-64F4-4ECB-8A14-AFB4D3C432F5}"/>
              </a:ext>
            </a:extLst>
          </p:cNvPr>
          <p:cNvSpPr/>
          <p:nvPr/>
        </p:nvSpPr>
        <p:spPr>
          <a:xfrm>
            <a:off x="107504" y="142359"/>
            <a:ext cx="1296144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5.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기대 효과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CE04-FA08-4F03-9A55-F77FE06B9D80}"/>
              </a:ext>
            </a:extLst>
          </p:cNvPr>
          <p:cNvSpPr txBox="1"/>
          <p:nvPr/>
        </p:nvSpPr>
        <p:spPr>
          <a:xfrm>
            <a:off x="116370" y="3562479"/>
            <a:ext cx="8776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그래서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사회적 프로젝트로 확장성이 크며 지하 주택에 거주 하거나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스마트폰을 사용하지 못해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긴급 재난 문자를 받을 수 없는 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취약계층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에게 침수 알림 경보를 제공하여 지금까지 사회안전망에 보호받지 못했던 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인명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재산을 보호하고 피해를 예방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할 수 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또한 침수 감지 센서를 전국 각지 취약지역에 설치하고 측정하여 강수량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호우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침수 등의 대한 방대한 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데이터를 수집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할 수 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 나아가 이 데이터베이스를 바탕으로 국가적 차원에서 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홍수 방지책을 내놓을 수 있는 기틀이 될 수 있다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F213D3-AB74-4610-BD91-F226ECDD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9" y="645141"/>
            <a:ext cx="4558131" cy="2406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031C04-BE2F-46A3-B779-7D435E11692C}"/>
              </a:ext>
            </a:extLst>
          </p:cNvPr>
          <p:cNvSpPr txBox="1"/>
          <p:nvPr/>
        </p:nvSpPr>
        <p:spPr>
          <a:xfrm>
            <a:off x="116371" y="3123617"/>
            <a:ext cx="3738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▲ 투데이코리아</a:t>
            </a:r>
          </a:p>
        </p:txBody>
      </p:sp>
    </p:spTree>
    <p:extLst>
      <p:ext uri="{BB962C8B-B14F-4D97-AF65-F5344CB8AC3E}">
        <p14:creationId xmlns:p14="http://schemas.microsoft.com/office/powerpoint/2010/main" val="639315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7B666-D602-4388-9204-9C576B377ED6}"/>
              </a:ext>
            </a:extLst>
          </p:cNvPr>
          <p:cNvSpPr/>
          <p:nvPr/>
        </p:nvSpPr>
        <p:spPr>
          <a:xfrm flipV="1">
            <a:off x="-1612" y="0"/>
            <a:ext cx="9145612" cy="5715000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75000"/>
                  <a:lumOff val="25000"/>
                </a:srgbClr>
              </a:gs>
              <a:gs pos="100000">
                <a:srgbClr val="0070C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C30882-E98F-4D51-90FC-27E221E8ED61}"/>
              </a:ext>
            </a:extLst>
          </p:cNvPr>
          <p:cNvCxnSpPr/>
          <p:nvPr/>
        </p:nvCxnSpPr>
        <p:spPr>
          <a:xfrm>
            <a:off x="611560" y="337220"/>
            <a:ext cx="0" cy="19442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0BA90F-1B4A-4498-9379-F7EACD0632F4}"/>
              </a:ext>
            </a:extLst>
          </p:cNvPr>
          <p:cNvCxnSpPr>
            <a:cxnSpLocks/>
          </p:cNvCxnSpPr>
          <p:nvPr/>
        </p:nvCxnSpPr>
        <p:spPr>
          <a:xfrm>
            <a:off x="755576" y="625252"/>
            <a:ext cx="0" cy="29523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21406B-DF41-48ED-BFCE-5CF8A3F3F78D}"/>
              </a:ext>
            </a:extLst>
          </p:cNvPr>
          <p:cNvCxnSpPr>
            <a:cxnSpLocks/>
          </p:cNvCxnSpPr>
          <p:nvPr/>
        </p:nvCxnSpPr>
        <p:spPr>
          <a:xfrm flipH="1">
            <a:off x="539552" y="769268"/>
            <a:ext cx="11521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F74AC7A-CDF9-478F-B4E9-7D967CD9DD53}"/>
              </a:ext>
            </a:extLst>
          </p:cNvPr>
          <p:cNvCxnSpPr>
            <a:cxnSpLocks/>
          </p:cNvCxnSpPr>
          <p:nvPr/>
        </p:nvCxnSpPr>
        <p:spPr>
          <a:xfrm>
            <a:off x="8316416" y="4009628"/>
            <a:ext cx="0" cy="11521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433360-A86C-4AD7-A594-3F567E79DE02}"/>
              </a:ext>
            </a:extLst>
          </p:cNvPr>
          <p:cNvCxnSpPr>
            <a:cxnSpLocks/>
          </p:cNvCxnSpPr>
          <p:nvPr/>
        </p:nvCxnSpPr>
        <p:spPr>
          <a:xfrm flipH="1">
            <a:off x="5436096" y="5017740"/>
            <a:ext cx="32647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1539E44-E5CE-4EDE-9281-68BCF1773865}"/>
              </a:ext>
            </a:extLst>
          </p:cNvPr>
          <p:cNvCxnSpPr>
            <a:cxnSpLocks/>
          </p:cNvCxnSpPr>
          <p:nvPr/>
        </p:nvCxnSpPr>
        <p:spPr>
          <a:xfrm flipH="1">
            <a:off x="6444208" y="4801716"/>
            <a:ext cx="20162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19A26-26BF-4508-8A7B-7DB46B28708E}"/>
              </a:ext>
            </a:extLst>
          </p:cNvPr>
          <p:cNvSpPr/>
          <p:nvPr/>
        </p:nvSpPr>
        <p:spPr>
          <a:xfrm>
            <a:off x="2195736" y="2077316"/>
            <a:ext cx="4464496" cy="1356248"/>
          </a:xfrm>
          <a:prstGeom prst="rect">
            <a:avLst/>
          </a:prstGeom>
          <a:solidFill>
            <a:schemeClr val="bg1"/>
          </a:solidFill>
          <a:ln w="19050">
            <a:solidFill>
              <a:srgbClr val="389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753A22-CC0E-42C7-BB35-5D8E53ECA0C3}"/>
              </a:ext>
            </a:extLst>
          </p:cNvPr>
          <p:cNvSpPr txBox="1"/>
          <p:nvPr/>
        </p:nvSpPr>
        <p:spPr>
          <a:xfrm>
            <a:off x="2267744" y="2156735"/>
            <a:ext cx="4320480" cy="1200329"/>
          </a:xfrm>
          <a:prstGeom prst="rect">
            <a:avLst/>
          </a:prstGeom>
          <a:solidFill>
            <a:srgbClr val="0A8B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+mj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7628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3228574"/>
            <a:ext cx="86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  <a:ea typeface="+mj-ea"/>
              </a:rPr>
              <a:t>summary</a:t>
            </a:r>
            <a:endParaRPr lang="ko-KR" altLang="en-US" sz="1400" spc="-150" dirty="0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9121" y="2595890"/>
            <a:ext cx="1124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b="1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  <a:ea typeface="+mj-ea"/>
              </a:rPr>
              <a:t>개 요</a:t>
            </a:r>
            <a:endParaRPr lang="ko-KR" altLang="en-US" sz="2800" spc="-150" dirty="0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atin typeface="+mj-ea"/>
              <a:ea typeface="+mj-ea"/>
            </a:endParaRPr>
          </a:p>
        </p:txBody>
      </p:sp>
      <p:pic>
        <p:nvPicPr>
          <p:cNvPr id="5" name="Picture 4" descr="C:\Users\user\Desktop\imgres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74" y="1273324"/>
            <a:ext cx="166230" cy="2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user\Desktop\imgres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74" y="2044508"/>
            <a:ext cx="166230" cy="2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user\Desktop\imgres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74" y="2730427"/>
            <a:ext cx="166230" cy="2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user\Desktop\imgres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74" y="3471099"/>
            <a:ext cx="166230" cy="2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user\Desktop\imgres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74" y="4211771"/>
            <a:ext cx="166230" cy="2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581392" y="934411"/>
            <a:ext cx="33830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팀원 소개</a:t>
            </a:r>
            <a:endParaRPr lang="en-US" altLang="ko-KR" sz="2400" spc="-1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 제기</a:t>
            </a:r>
            <a:endParaRPr lang="en-US" altLang="ko-KR" sz="2400" spc="-1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솔루션 탐색</a:t>
            </a:r>
            <a:endParaRPr lang="en-US" altLang="ko-KR" sz="2400" spc="-1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솔루션 상세</a:t>
            </a:r>
            <a:endParaRPr lang="en-US" altLang="ko-KR" sz="2400" spc="-1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기대효과</a:t>
            </a:r>
            <a:endParaRPr lang="en-US" altLang="ko-KR" sz="2400" spc="-1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535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5250" y="142359"/>
            <a:ext cx="1308398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1.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팀원 소개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9509A-321F-4DBC-A438-E0685D7D77C3}"/>
              </a:ext>
            </a:extLst>
          </p:cNvPr>
          <p:cNvSpPr/>
          <p:nvPr/>
        </p:nvSpPr>
        <p:spPr>
          <a:xfrm>
            <a:off x="0" y="775922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송영범 : 팀장</a:t>
            </a:r>
            <a:endParaRPr lang="en-US" altLang="ko-KR" sz="900" b="1" dirty="0"/>
          </a:p>
          <a:p>
            <a:endParaRPr lang="ko-KR" altLang="en-US" sz="900" dirty="0"/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송영범 학생은 ‘조의 영역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팀장이며 다양한 대회에서 기획자로 일해본 경험이 많으며,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팀에서 기획과 문서제작을 맡고 있습니다. 평소 사물인터넷에 관심이 많아 기술적인 부분을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한지윤 학생과 검토하였습니다. 또한 2017년 중부지방 대홍수를 뉴스에서 접하고,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홍수 예방 솔루션을 기획하였습니다. </a:t>
            </a:r>
          </a:p>
          <a:p>
            <a:endParaRPr lang="ko-KR" altLang="en-US" dirty="0"/>
          </a:p>
          <a:p>
            <a:r>
              <a:rPr lang="ko-KR" altLang="en-US" b="1" dirty="0"/>
              <a:t>김예헌 : 기획자</a:t>
            </a:r>
            <a:endParaRPr lang="en-US" altLang="ko-KR" sz="1000" b="1" dirty="0"/>
          </a:p>
          <a:p>
            <a:endParaRPr lang="ko-KR" altLang="en-US" sz="1000" dirty="0"/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김예헌 학생은 팀에서 기획과 PPT제작을 맡고 있습니다. 마찬가지로 기획자로 일해본 경험이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풍부하며, 평소 다양한 봉사활동을 통해 소외계층의 현실을 잘 알고 있으며,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그들을 돕는 ‘포세이돈트 솔루션’의 기능을 현실의 맞게 수정하고 다양한 부가기능을 기획하였습니다.</a:t>
            </a:r>
          </a:p>
          <a:p>
            <a:endParaRPr lang="ko-KR" altLang="en-US" dirty="0"/>
          </a:p>
          <a:p>
            <a:r>
              <a:rPr lang="ko-KR" altLang="en-US" b="1" dirty="0"/>
              <a:t>한지윤 : 기술고문</a:t>
            </a:r>
            <a:endParaRPr lang="en-US" altLang="ko-KR" sz="700" b="1" dirty="0"/>
          </a:p>
          <a:p>
            <a:endParaRPr lang="ko-KR" altLang="en-US" sz="700" dirty="0"/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한지윤 학생은 팀에서 기술고문과 PPT제작을 맡고 있으며 다양한 컴퓨터 언어를 사용하는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전문 프로그래머입니다. ‘포세이돈트 솔루션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모든 기술적 내용을 검토하고 오류를 찾습니다.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또한 기술적 부분에서 PPT제작에 참여하고 있습니다.</a:t>
            </a:r>
          </a:p>
        </p:txBody>
      </p:sp>
    </p:spTree>
    <p:extLst>
      <p:ext uri="{BB962C8B-B14F-4D97-AF65-F5344CB8AC3E}">
        <p14:creationId xmlns:p14="http://schemas.microsoft.com/office/powerpoint/2010/main" val="177152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5157AD-FE98-4D58-873C-EDD31762AA04}"/>
              </a:ext>
            </a:extLst>
          </p:cNvPr>
          <p:cNvSpPr/>
          <p:nvPr/>
        </p:nvSpPr>
        <p:spPr>
          <a:xfrm>
            <a:off x="95250" y="142359"/>
            <a:ext cx="1308398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2.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문제 제기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D4042D-8E17-4DD6-977E-274F15A6EE6C}"/>
              </a:ext>
            </a:extLst>
          </p:cNvPr>
          <p:cNvSpPr/>
          <p:nvPr/>
        </p:nvSpPr>
        <p:spPr>
          <a:xfrm>
            <a:off x="6660232" y="5410729"/>
            <a:ext cx="2483768" cy="30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DBBBDD-F885-4490-BCC8-9260F7136D00}"/>
              </a:ext>
            </a:extLst>
          </p:cNvPr>
          <p:cNvCxnSpPr>
            <a:cxnSpLocks/>
          </p:cNvCxnSpPr>
          <p:nvPr/>
        </p:nvCxnSpPr>
        <p:spPr>
          <a:xfrm flipH="1">
            <a:off x="1691680" y="700849"/>
            <a:ext cx="144016" cy="566709"/>
          </a:xfrm>
          <a:prstGeom prst="line">
            <a:avLst/>
          </a:prstGeom>
          <a:ln w="19050">
            <a:solidFill>
              <a:srgbClr val="389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B0BB342-98A6-4207-B0CC-6669A6AD1FB6}"/>
              </a:ext>
            </a:extLst>
          </p:cNvPr>
          <p:cNvCxnSpPr>
            <a:cxnSpLocks/>
          </p:cNvCxnSpPr>
          <p:nvPr/>
        </p:nvCxnSpPr>
        <p:spPr>
          <a:xfrm>
            <a:off x="323528" y="1129308"/>
            <a:ext cx="1512168" cy="0"/>
          </a:xfrm>
          <a:prstGeom prst="line">
            <a:avLst/>
          </a:prstGeom>
          <a:ln w="19050">
            <a:solidFill>
              <a:srgbClr val="389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69D5F1-4937-4379-801F-026D0C9CE7E3}"/>
              </a:ext>
            </a:extLst>
          </p:cNvPr>
          <p:cNvSpPr txBox="1"/>
          <p:nvPr/>
        </p:nvSpPr>
        <p:spPr>
          <a:xfrm>
            <a:off x="295722" y="745713"/>
            <a:ext cx="1900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집중 호우란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25BB8-80CF-4258-A846-60D33C94D8E1}"/>
              </a:ext>
            </a:extLst>
          </p:cNvPr>
          <p:cNvSpPr txBox="1"/>
          <p:nvPr/>
        </p:nvSpPr>
        <p:spPr>
          <a:xfrm>
            <a:off x="36513" y="4179623"/>
            <a:ext cx="91439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집중호우</a:t>
            </a:r>
            <a:r>
              <a:rPr lang="en-US" altLang="ko-KR" dirty="0"/>
              <a:t>, </a:t>
            </a:r>
            <a:r>
              <a:rPr lang="ko-KR" altLang="en-US" dirty="0"/>
              <a:t>짧은 시간 동안 좁은 지역에 많은 양의 비가 내리는 현상을 가리킨다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12</a:t>
            </a:r>
            <a:r>
              <a:rPr lang="ko-KR" altLang="en-US" dirty="0"/>
              <a:t>시간 동안 강우량이 </a:t>
            </a:r>
            <a:r>
              <a:rPr lang="en-US" altLang="ko-KR" dirty="0"/>
              <a:t>80mm</a:t>
            </a:r>
            <a:r>
              <a:rPr lang="ko-KR" altLang="en-US" dirty="0"/>
              <a:t>에 달하면 호우주의보</a:t>
            </a:r>
            <a:r>
              <a:rPr lang="en-US" altLang="ko-KR" dirty="0"/>
              <a:t>, 150mm</a:t>
            </a:r>
            <a:r>
              <a:rPr lang="ko-KR" altLang="en-US" dirty="0"/>
              <a:t>이상 내리면 호우경보를 발령한다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집중호우는 심할 경우 홍수</a:t>
            </a:r>
            <a:r>
              <a:rPr lang="en-US" altLang="ko-KR" dirty="0"/>
              <a:t>, </a:t>
            </a:r>
            <a:r>
              <a:rPr lang="ko-KR" altLang="en-US" dirty="0"/>
              <a:t>침수 등을 야기해 재산피해와 인명피해를 입히기도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추가적으로 현재까지 계속</a:t>
            </a:r>
            <a:r>
              <a:rPr lang="en-US" altLang="ko-KR" dirty="0"/>
              <a:t>,</a:t>
            </a:r>
            <a:r>
              <a:rPr lang="ko-KR" altLang="en-US" dirty="0"/>
              <a:t> 호우 빈도와 집중호우 발생횟수는 계속 증가 해오고있다</a:t>
            </a:r>
            <a:r>
              <a:rPr lang="en-US" altLang="ko-KR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1FEEDE6-5326-4E53-A95B-B19EF4A94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7300"/>
            <a:ext cx="4210254" cy="25919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3824CB-E953-46BA-9CEB-1602E31B5CE1}"/>
              </a:ext>
            </a:extLst>
          </p:cNvPr>
          <p:cNvSpPr txBox="1"/>
          <p:nvPr/>
        </p:nvSpPr>
        <p:spPr>
          <a:xfrm>
            <a:off x="4788024" y="3649238"/>
            <a:ext cx="458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▲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미주 중앙일보</a:t>
            </a:r>
          </a:p>
        </p:txBody>
      </p:sp>
      <p:pic>
        <p:nvPicPr>
          <p:cNvPr id="2050" name="Picture 2" descr="기사 대표 이미지:[핫포토] 게릴라성 집중호우…발걸음 재촉하는 시민들">
            <a:extLst>
              <a:ext uri="{FF2B5EF4-FFF2-40B4-BE49-F238E27FC236}">
                <a16:creationId xmlns:a16="http://schemas.microsoft.com/office/drawing/2014/main" id="{02E5A920-BB4D-417B-9F52-497555F33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5332"/>
            <a:ext cx="3555312" cy="23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E26BEB-8CF6-4683-99A1-750D1E4A6A2E}"/>
              </a:ext>
            </a:extLst>
          </p:cNvPr>
          <p:cNvSpPr txBox="1"/>
          <p:nvPr/>
        </p:nvSpPr>
        <p:spPr>
          <a:xfrm>
            <a:off x="107504" y="3657578"/>
            <a:ext cx="458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▲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http://news.sbs.co.kr/news/endPage.do?news_id=N1002433965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7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6EB8B8-77A2-4BE4-8D4D-B131EE85B341}"/>
              </a:ext>
            </a:extLst>
          </p:cNvPr>
          <p:cNvSpPr/>
          <p:nvPr/>
        </p:nvSpPr>
        <p:spPr>
          <a:xfrm>
            <a:off x="95250" y="142359"/>
            <a:ext cx="1308398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2.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문제 제기</a:t>
            </a:r>
            <a:endParaRPr lang="ko-KR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6CF5A38-D203-4AC9-A3FC-5BD9F6DE1554}"/>
              </a:ext>
            </a:extLst>
          </p:cNvPr>
          <p:cNvCxnSpPr>
            <a:cxnSpLocks/>
          </p:cNvCxnSpPr>
          <p:nvPr/>
        </p:nvCxnSpPr>
        <p:spPr>
          <a:xfrm flipH="1">
            <a:off x="1907704" y="700849"/>
            <a:ext cx="144016" cy="566709"/>
          </a:xfrm>
          <a:prstGeom prst="line">
            <a:avLst/>
          </a:prstGeom>
          <a:ln w="19050">
            <a:solidFill>
              <a:srgbClr val="389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2501A9-9EEB-4948-8EF0-1D74EEA054AF}"/>
              </a:ext>
            </a:extLst>
          </p:cNvPr>
          <p:cNvCxnSpPr>
            <a:cxnSpLocks/>
          </p:cNvCxnSpPr>
          <p:nvPr/>
        </p:nvCxnSpPr>
        <p:spPr>
          <a:xfrm>
            <a:off x="302703" y="1129308"/>
            <a:ext cx="1821025" cy="0"/>
          </a:xfrm>
          <a:prstGeom prst="line">
            <a:avLst/>
          </a:prstGeom>
          <a:ln w="19050">
            <a:solidFill>
              <a:srgbClr val="389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13FDBE-5E56-47C4-80B9-E7C6707C2E3E}"/>
              </a:ext>
            </a:extLst>
          </p:cNvPr>
          <p:cNvSpPr txBox="1"/>
          <p:nvPr/>
        </p:nvSpPr>
        <p:spPr>
          <a:xfrm>
            <a:off x="323528" y="7599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호우 빈도 증가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435D3-8541-4720-983F-290456B585EA}"/>
              </a:ext>
            </a:extLst>
          </p:cNvPr>
          <p:cNvSpPr txBox="1"/>
          <p:nvPr/>
        </p:nvSpPr>
        <p:spPr>
          <a:xfrm>
            <a:off x="35496" y="3849930"/>
            <a:ext cx="8856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지구온난화에 의한 엘니뇨 현상으로 인해 </a:t>
            </a:r>
            <a:r>
              <a:rPr lang="en-US" altLang="ko-KR" sz="1600" dirty="0"/>
              <a:t>1940</a:t>
            </a:r>
            <a:r>
              <a:rPr lang="ko-KR" altLang="en-US" sz="1600" dirty="0"/>
              <a:t>년대 부터 현재까지 호우 빈도와 집중호우 발생횟수는 계속 증가해왔다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 err="1"/>
              <a:t>엄원근</a:t>
            </a:r>
            <a:r>
              <a:rPr lang="ko-KR" altLang="en-US" sz="1600" dirty="0"/>
              <a:t> 기상청 기후과학국장은 </a:t>
            </a:r>
            <a:r>
              <a:rPr lang="en-US" altLang="ko-KR" sz="1600" dirty="0"/>
              <a:t>"</a:t>
            </a:r>
            <a:r>
              <a:rPr lang="ko-KR" altLang="en-US" sz="1600" dirty="0"/>
              <a:t>지역에 따라 기온 차이가 벌어지면서 어제부터 내린 폭우처럼 찬 기단과 더운 기단이 부딪혀 극단적인 강수 형태가 나타날 가능성이 커진다</a:t>
            </a:r>
            <a:r>
              <a:rPr lang="en-US" altLang="ko-KR" sz="1600" dirty="0"/>
              <a:t>"</a:t>
            </a:r>
            <a:r>
              <a:rPr lang="ko-KR" altLang="en-US" sz="1600" dirty="0"/>
              <a:t>며 </a:t>
            </a:r>
            <a:r>
              <a:rPr lang="en-US" altLang="ko-KR" sz="1600" dirty="0"/>
              <a:t>"</a:t>
            </a:r>
            <a:r>
              <a:rPr lang="ko-KR" altLang="en-US" sz="1600" dirty="0"/>
              <a:t>지구의 평균 기온이 점점 오르고 지역적인 차이가 커지는 게 집중호우의 근본 원인</a:t>
            </a:r>
            <a:r>
              <a:rPr lang="en-US" altLang="ko-KR" sz="1600" dirty="0"/>
              <a:t>"</a:t>
            </a:r>
            <a:r>
              <a:rPr lang="ko-KR" altLang="en-US" sz="1600" dirty="0"/>
              <a:t>이라고 설명했습니다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ko-KR" altLang="en-US" sz="1600" dirty="0"/>
              <a:t>이처럼 홍수피해는 점점 증가할 것이며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해결하기 위한 방책은 아직까지 없으며</a:t>
            </a:r>
            <a:r>
              <a:rPr lang="en-US" altLang="ko-KR" sz="1600" dirty="0"/>
              <a:t> </a:t>
            </a:r>
            <a:r>
              <a:rPr lang="ko-KR" altLang="en-US" sz="1600" dirty="0"/>
              <a:t>이를 극적으로 보여준 것이 이하에서 서술할 </a:t>
            </a:r>
            <a:r>
              <a:rPr lang="en-US" altLang="ko-KR" sz="1600" dirty="0"/>
              <a:t>2017</a:t>
            </a:r>
            <a:r>
              <a:rPr lang="ko-KR" altLang="en-US" sz="1600" dirty="0"/>
              <a:t>년 중부권 폭우 사태이다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1AA5EF-018F-4421-A3D5-9647B231E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8" b="4030"/>
          <a:stretch/>
        </p:blipFill>
        <p:spPr>
          <a:xfrm>
            <a:off x="287685" y="1312335"/>
            <a:ext cx="3903101" cy="21064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C0B4BC-82BD-42D2-8202-A39C1200FCE1}"/>
              </a:ext>
            </a:extLst>
          </p:cNvPr>
          <p:cNvSpPr txBox="1"/>
          <p:nvPr/>
        </p:nvSpPr>
        <p:spPr>
          <a:xfrm>
            <a:off x="243086" y="3418768"/>
            <a:ext cx="458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▲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2011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 환경부</a:t>
            </a:r>
          </a:p>
        </p:txBody>
      </p:sp>
      <p:pic>
        <p:nvPicPr>
          <p:cNvPr id="1026" name="Picture 2" descr="http://cfile21.uf.tistory.com/image/19722543502C9DE713074F">
            <a:extLst>
              <a:ext uri="{FF2B5EF4-FFF2-40B4-BE49-F238E27FC236}">
                <a16:creationId xmlns:a16="http://schemas.microsoft.com/office/drawing/2014/main" id="{614CC733-5A09-4841-959E-455FFD0EC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046" y="1377601"/>
            <a:ext cx="4032448" cy="197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7946A2-5362-422A-9FE2-77486F88D917}"/>
              </a:ext>
            </a:extLst>
          </p:cNvPr>
          <p:cNvSpPr txBox="1"/>
          <p:nvPr/>
        </p:nvSpPr>
        <p:spPr>
          <a:xfrm>
            <a:off x="4455046" y="3418768"/>
            <a:ext cx="458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▲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http://yonhapnewstv.tistory.com/4069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2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5250" y="142359"/>
            <a:ext cx="1308398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2.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문제 제기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9E5E67-0DA3-4206-AB69-136686126E5D}"/>
              </a:ext>
            </a:extLst>
          </p:cNvPr>
          <p:cNvSpPr/>
          <p:nvPr/>
        </p:nvSpPr>
        <p:spPr>
          <a:xfrm>
            <a:off x="6660232" y="5410729"/>
            <a:ext cx="2483768" cy="30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EA95576-C6F8-4E75-8F7C-8F1E9B626B05}"/>
              </a:ext>
            </a:extLst>
          </p:cNvPr>
          <p:cNvCxnSpPr>
            <a:cxnSpLocks/>
          </p:cNvCxnSpPr>
          <p:nvPr/>
        </p:nvCxnSpPr>
        <p:spPr>
          <a:xfrm flipH="1">
            <a:off x="2843808" y="700849"/>
            <a:ext cx="144016" cy="566709"/>
          </a:xfrm>
          <a:prstGeom prst="line">
            <a:avLst/>
          </a:prstGeom>
          <a:ln w="19050">
            <a:solidFill>
              <a:srgbClr val="389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D4CE2E-D606-423F-A41B-22090B9297DC}"/>
              </a:ext>
            </a:extLst>
          </p:cNvPr>
          <p:cNvCxnSpPr>
            <a:cxnSpLocks/>
          </p:cNvCxnSpPr>
          <p:nvPr/>
        </p:nvCxnSpPr>
        <p:spPr>
          <a:xfrm>
            <a:off x="323528" y="1129308"/>
            <a:ext cx="2664296" cy="0"/>
          </a:xfrm>
          <a:prstGeom prst="line">
            <a:avLst/>
          </a:prstGeom>
          <a:ln w="19050">
            <a:solidFill>
              <a:srgbClr val="389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D05658-7BBC-4B50-A169-62BB5A5B657F}"/>
              </a:ext>
            </a:extLst>
          </p:cNvPr>
          <p:cNvSpPr txBox="1"/>
          <p:nvPr/>
        </p:nvSpPr>
        <p:spPr>
          <a:xfrm>
            <a:off x="295722" y="74571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2017</a:t>
            </a:r>
            <a:r>
              <a:rPr lang="ko-KR" altLang="en-US" b="1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년 중부권 폭우 사태</a:t>
            </a:r>
          </a:p>
        </p:txBody>
      </p:sp>
      <p:pic>
        <p:nvPicPr>
          <p:cNvPr id="1026" name="Picture 2" descr="2017년 중부권 폭우 사태에 대한 이미지 검색결과">
            <a:extLst>
              <a:ext uri="{FF2B5EF4-FFF2-40B4-BE49-F238E27FC236}">
                <a16:creationId xmlns:a16="http://schemas.microsoft.com/office/drawing/2014/main" id="{8FD4EB0C-62DD-4F03-B21F-85048CCA2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8" y="1312422"/>
            <a:ext cx="4581450" cy="306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D57CD1-58BE-4AF0-88FD-FAA850D8BE4D}"/>
              </a:ext>
            </a:extLst>
          </p:cNvPr>
          <p:cNvSpPr txBox="1"/>
          <p:nvPr/>
        </p:nvSpPr>
        <p:spPr>
          <a:xfrm>
            <a:off x="87338" y="4373794"/>
            <a:ext cx="458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▲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http://www.yonhapnews.co.kr/bulletin/2017/07/17/0200000000AKR20170717093600064.HTML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AB4B64-DA12-4B59-AA64-AD584121685E}"/>
              </a:ext>
            </a:extLst>
          </p:cNvPr>
          <p:cNvSpPr txBox="1"/>
          <p:nvPr/>
        </p:nvSpPr>
        <p:spPr>
          <a:xfrm>
            <a:off x="4757836" y="1222117"/>
            <a:ext cx="40530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2017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7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월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16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일과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23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일에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충청권 및 수도권지역에 쏟아진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기록적인 폭우였다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 충주시에서는 시간당 약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70mm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이상의 비가 내려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하수가 역류하며 도로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주택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상가가 침수되는 피해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를 입혔다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수도권에서는 주로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정전 및 침수 피해가 발생하였으며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인천광역시에서는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90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대 노인이 침수된 반지하에서 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사망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하는 등의 인명피해가 발생하였다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6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125257-07B3-41D9-9D95-240F48024290}"/>
              </a:ext>
            </a:extLst>
          </p:cNvPr>
          <p:cNvSpPr/>
          <p:nvPr/>
        </p:nvSpPr>
        <p:spPr>
          <a:xfrm>
            <a:off x="95250" y="142359"/>
            <a:ext cx="1308398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2.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문제 제기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66326E-F251-43C9-874A-BCEA493E3C29}"/>
              </a:ext>
            </a:extLst>
          </p:cNvPr>
          <p:cNvSpPr/>
          <p:nvPr/>
        </p:nvSpPr>
        <p:spPr>
          <a:xfrm>
            <a:off x="6660232" y="5410729"/>
            <a:ext cx="2483768" cy="30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0BDB327-7E7A-40AA-901C-6605B9A273C3}"/>
              </a:ext>
            </a:extLst>
          </p:cNvPr>
          <p:cNvCxnSpPr>
            <a:cxnSpLocks/>
          </p:cNvCxnSpPr>
          <p:nvPr/>
        </p:nvCxnSpPr>
        <p:spPr>
          <a:xfrm flipH="1">
            <a:off x="1475656" y="700849"/>
            <a:ext cx="144016" cy="566709"/>
          </a:xfrm>
          <a:prstGeom prst="line">
            <a:avLst/>
          </a:prstGeom>
          <a:ln w="19050">
            <a:solidFill>
              <a:srgbClr val="389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2CB9AA-0512-4C61-9713-9E22D2F2F592}"/>
              </a:ext>
            </a:extLst>
          </p:cNvPr>
          <p:cNvCxnSpPr>
            <a:cxnSpLocks/>
          </p:cNvCxnSpPr>
          <p:nvPr/>
        </p:nvCxnSpPr>
        <p:spPr>
          <a:xfrm>
            <a:off x="251520" y="1129308"/>
            <a:ext cx="1368152" cy="0"/>
          </a:xfrm>
          <a:prstGeom prst="line">
            <a:avLst/>
          </a:prstGeom>
          <a:ln w="19050">
            <a:solidFill>
              <a:srgbClr val="389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FA7932-9586-43C4-AB72-412D4FF3B8C7}"/>
              </a:ext>
            </a:extLst>
          </p:cNvPr>
          <p:cNvSpPr txBox="1"/>
          <p:nvPr/>
        </p:nvSpPr>
        <p:spPr>
          <a:xfrm>
            <a:off x="295722" y="745713"/>
            <a:ext cx="121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침수 피해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BE8DC-7399-4A69-973B-41A1623AC1E2}"/>
              </a:ext>
            </a:extLst>
          </p:cNvPr>
          <p:cNvSpPr txBox="1"/>
          <p:nvPr/>
        </p:nvSpPr>
        <p:spPr>
          <a:xfrm>
            <a:off x="0" y="4023981"/>
            <a:ext cx="91439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감전 위험</a:t>
            </a:r>
            <a:r>
              <a:rPr lang="en-US" altLang="ko-KR" dirty="0"/>
              <a:t>, </a:t>
            </a:r>
            <a:r>
              <a:rPr lang="ko-KR" altLang="en-US" dirty="0"/>
              <a:t>침수 시 보통 발목 높이에서 무릎 높이의 물이 차오르는데 물에 휩쓸리는 것이 위험한 것이 아니라 이런 곳에서 감전 후 쓰러져 익사하는 사례가 더 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000" b="1" dirty="0"/>
              <a:t>침수 위험</a:t>
            </a:r>
            <a:r>
              <a:rPr lang="en-US" altLang="ko-KR" dirty="0"/>
              <a:t>, </a:t>
            </a:r>
            <a:r>
              <a:rPr lang="ko-KR" altLang="en-US" dirty="0"/>
              <a:t>특히 반지하나 저지대같은 경우 물이 위에서 아래로 내려오기 때문에 대피할 여유가 부족하다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2E81EF-9E37-4AAE-BF74-88847038A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0" y="1362161"/>
            <a:ext cx="3684662" cy="25718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1DB50C-D688-4510-9F10-4D6BF6BEE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78805"/>
            <a:ext cx="3960440" cy="222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B25F7D-3D5F-4CF3-984C-2EAA7C258A5C}"/>
              </a:ext>
            </a:extLst>
          </p:cNvPr>
          <p:cNvSpPr txBox="1"/>
          <p:nvPr/>
        </p:nvSpPr>
        <p:spPr>
          <a:xfrm>
            <a:off x="4355976" y="3630272"/>
            <a:ext cx="458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▲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침수피해 사진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(news1) /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연합뉴스</a:t>
            </a:r>
          </a:p>
        </p:txBody>
      </p:sp>
    </p:spTree>
    <p:extLst>
      <p:ext uri="{BB962C8B-B14F-4D97-AF65-F5344CB8AC3E}">
        <p14:creationId xmlns:p14="http://schemas.microsoft.com/office/powerpoint/2010/main" val="337326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DE5069-B423-4276-AB25-350ED6F1807F}"/>
              </a:ext>
            </a:extLst>
          </p:cNvPr>
          <p:cNvSpPr/>
          <p:nvPr/>
        </p:nvSpPr>
        <p:spPr>
          <a:xfrm>
            <a:off x="95250" y="142359"/>
            <a:ext cx="1308398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2.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문제 제기</a:t>
            </a:r>
            <a:endParaRPr lang="ko-KR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E9AAD3-4DB0-44D5-9719-C1E552AA49A8}"/>
              </a:ext>
            </a:extLst>
          </p:cNvPr>
          <p:cNvCxnSpPr>
            <a:cxnSpLocks/>
          </p:cNvCxnSpPr>
          <p:nvPr/>
        </p:nvCxnSpPr>
        <p:spPr>
          <a:xfrm flipH="1">
            <a:off x="2267744" y="700849"/>
            <a:ext cx="144016" cy="566709"/>
          </a:xfrm>
          <a:prstGeom prst="line">
            <a:avLst/>
          </a:prstGeom>
          <a:ln w="19050">
            <a:solidFill>
              <a:srgbClr val="389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B921D8-E7BC-4952-B465-F2E43F949BCE}"/>
              </a:ext>
            </a:extLst>
          </p:cNvPr>
          <p:cNvCxnSpPr>
            <a:cxnSpLocks/>
          </p:cNvCxnSpPr>
          <p:nvPr/>
        </p:nvCxnSpPr>
        <p:spPr>
          <a:xfrm>
            <a:off x="323528" y="1129308"/>
            <a:ext cx="2160240" cy="0"/>
          </a:xfrm>
          <a:prstGeom prst="line">
            <a:avLst/>
          </a:prstGeom>
          <a:ln w="19050">
            <a:solidFill>
              <a:srgbClr val="389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B21324-0696-4195-9EBD-26C0E3572FA1}"/>
              </a:ext>
            </a:extLst>
          </p:cNvPr>
          <p:cNvSpPr txBox="1"/>
          <p:nvPr/>
        </p:nvSpPr>
        <p:spPr>
          <a:xfrm>
            <a:off x="295722" y="745713"/>
            <a:ext cx="197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반지하 가구의 비율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D363F2-EEBD-4EE2-8FF3-C91BC273A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6" t="19366" r="48425" b="15000"/>
          <a:stretch/>
        </p:blipFill>
        <p:spPr>
          <a:xfrm>
            <a:off x="5392788" y="1057300"/>
            <a:ext cx="3686259" cy="2880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BC304A-D0F3-4C5B-8E5F-D6700F683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849388"/>
            <a:ext cx="5297538" cy="20162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13973A-2A3D-4C32-BF42-95D3B6541D97}"/>
              </a:ext>
            </a:extLst>
          </p:cNvPr>
          <p:cNvSpPr txBox="1"/>
          <p:nvPr/>
        </p:nvSpPr>
        <p:spPr>
          <a:xfrm>
            <a:off x="-36512" y="4441676"/>
            <a:ext cx="92525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반지하가구는</a:t>
            </a:r>
            <a:r>
              <a:rPr lang="en-US" altLang="ko-KR" dirty="0"/>
              <a:t>,</a:t>
            </a:r>
            <a:r>
              <a:rPr lang="ko-KR" altLang="en-US" dirty="0"/>
              <a:t> 총 주택 가구 대비 </a:t>
            </a:r>
            <a:r>
              <a:rPr lang="en-US" altLang="ko-KR" b="1" dirty="0"/>
              <a:t>2.55%</a:t>
            </a:r>
            <a:r>
              <a:rPr lang="en-US" altLang="ko-KR" dirty="0"/>
              <a:t> </a:t>
            </a:r>
            <a:r>
              <a:rPr lang="ko-KR" altLang="en-US" dirty="0"/>
              <a:t>로 총 주택 비율에서 </a:t>
            </a:r>
            <a:r>
              <a:rPr lang="en-US" altLang="ko-KR" b="1" dirty="0"/>
              <a:t>458,667</a:t>
            </a:r>
            <a:r>
              <a:rPr lang="ko-KR" altLang="en-US" b="1" dirty="0"/>
              <a:t>명</a:t>
            </a:r>
            <a:r>
              <a:rPr lang="ko-KR" altLang="en-US" dirty="0"/>
              <a:t>을 차지하고 있으며</a:t>
            </a:r>
            <a:endParaRPr lang="en-US" altLang="ko-KR" dirty="0"/>
          </a:p>
          <a:p>
            <a:r>
              <a:rPr lang="ko-KR" altLang="en-US" dirty="0"/>
              <a:t>이는 상당수의 비율을 차지하고 있습니다</a:t>
            </a:r>
            <a:r>
              <a:rPr lang="en-US" altLang="ko-KR" dirty="0"/>
              <a:t>.</a:t>
            </a:r>
            <a:r>
              <a:rPr lang="ko-KR" altLang="en-US" dirty="0"/>
              <a:t> 이에따라 많은 인구가 침수피해 위험에 노출되어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56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36C9A8-0B02-4C04-886B-CF3290534C71}"/>
              </a:ext>
            </a:extLst>
          </p:cNvPr>
          <p:cNvSpPr/>
          <p:nvPr/>
        </p:nvSpPr>
        <p:spPr>
          <a:xfrm>
            <a:off x="107504" y="142359"/>
            <a:ext cx="1368152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3.  </a:t>
            </a:r>
            <a:r>
              <a:rPr lang="ko-KR" altLang="en-US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솔루션 탐색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788236-9E26-48DA-8AE2-C0916D70545B}"/>
              </a:ext>
            </a:extLst>
          </p:cNvPr>
          <p:cNvSpPr/>
          <p:nvPr/>
        </p:nvSpPr>
        <p:spPr>
          <a:xfrm>
            <a:off x="6660232" y="5410729"/>
            <a:ext cx="2483768" cy="30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CB2AF5-6383-4D70-B28B-A896EA466A49}"/>
              </a:ext>
            </a:extLst>
          </p:cNvPr>
          <p:cNvSpPr/>
          <p:nvPr/>
        </p:nvSpPr>
        <p:spPr>
          <a:xfrm>
            <a:off x="44599" y="5410729"/>
            <a:ext cx="2483768" cy="30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69566-1ACA-44F6-A1DE-8F6A776133C2}"/>
              </a:ext>
            </a:extLst>
          </p:cNvPr>
          <p:cNvSpPr txBox="1"/>
          <p:nvPr/>
        </p:nvSpPr>
        <p:spPr>
          <a:xfrm>
            <a:off x="113978" y="1634737"/>
            <a:ext cx="8778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‘</a:t>
            </a:r>
            <a:r>
              <a:rPr lang="ko-KR" altLang="en-US" sz="2000" dirty="0"/>
              <a:t>포세이돈트 솔루션</a:t>
            </a:r>
            <a:r>
              <a:rPr lang="en-US" altLang="ko-KR" sz="2000" dirty="0"/>
              <a:t>’</a:t>
            </a:r>
            <a:r>
              <a:rPr lang="ko-KR" altLang="en-US" sz="2000" dirty="0"/>
              <a:t>은 반지하 혹은 지하 주택에 거주하는 침수 취약 계층을 위한 솔루션이다</a:t>
            </a:r>
            <a:r>
              <a:rPr lang="en-US" altLang="ko-KR" sz="2000" dirty="0"/>
              <a:t>.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ko-KR" altLang="en-US" sz="2000" dirty="0"/>
              <a:t>상습 침수 지대에 실시간으로 침수 위험을 감지 및 예측하는 침수 감지 센서를 설치하여</a:t>
            </a:r>
            <a:r>
              <a:rPr lang="en-US" altLang="ko-KR" sz="2000" dirty="0"/>
              <a:t>, </a:t>
            </a:r>
            <a:r>
              <a:rPr lang="ko-KR" altLang="en-US" sz="2000" dirty="0"/>
              <a:t>침수 위험이 감지되면 각 가정의 단말기를 이용해 경보를 울리고 감전 사고나 누전 사고를 방지하기 위해 비상등을 점멸하여 반지하 같은 시야 확보가 힘든 공간에서도 빠른 대처가 가능하도록 유도한다</a:t>
            </a:r>
            <a:r>
              <a:rPr lang="en-US" altLang="ko-KR" sz="2000" dirty="0"/>
              <a:t>.</a:t>
            </a:r>
          </a:p>
          <a:p>
            <a:pPr algn="just"/>
            <a:r>
              <a:rPr lang="ko-KR" altLang="en-US" sz="2000" dirty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방수처리와 내부에 비상 배터리가 장착되어 있어 정전이나 침수가 되어 전기가 끊긴 상황에서도 경보와 비상등 등의 모든 기능이 정상 작동한다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438857-C3F7-414C-AC17-196735C9FBBC}"/>
              </a:ext>
            </a:extLst>
          </p:cNvPr>
          <p:cNvSpPr/>
          <p:nvPr/>
        </p:nvSpPr>
        <p:spPr>
          <a:xfrm>
            <a:off x="140363" y="905223"/>
            <a:ext cx="1800200" cy="369332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en-US" altLang="ko-KR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-</a:t>
            </a:r>
            <a:r>
              <a:rPr lang="ko-KR" altLang="en-US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솔루션 탐색</a:t>
            </a:r>
            <a:r>
              <a:rPr lang="en-US" altLang="ko-KR" sz="2400" b="1" spc="-15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-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004CB5-4FAB-41F8-87A5-33F921862E95}"/>
              </a:ext>
            </a:extLst>
          </p:cNvPr>
          <p:cNvSpPr/>
          <p:nvPr/>
        </p:nvSpPr>
        <p:spPr>
          <a:xfrm>
            <a:off x="107504" y="1517726"/>
            <a:ext cx="8784976" cy="3096344"/>
          </a:xfrm>
          <a:prstGeom prst="rect">
            <a:avLst/>
          </a:prstGeom>
          <a:noFill/>
          <a:ln w="28575">
            <a:solidFill>
              <a:srgbClr val="389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49540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rgbClr val="3899DE"/>
          </a:solidFill>
        </a:ln>
      </a:spPr>
      <a:bodyPr rtlCol="0" anchor="ctr"/>
      <a:lstStyle>
        <a:defPPr algn="ctr">
          <a:defRPr dirty="0" smtClean="0">
            <a:solidFill>
              <a:schemeClr val="bg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1270</TotalTime>
  <Words>1052</Words>
  <Application>Microsoft Office PowerPoint</Application>
  <PresentationFormat>화면 슬라이드 쇼(16:10)</PresentationFormat>
  <Paragraphs>142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KoPub돋움체 Light</vt:lpstr>
      <vt:lpstr>HY그래픽M</vt:lpstr>
      <vt:lpstr>맑은 고딕</vt:lpstr>
      <vt:lpstr>Georgia</vt:lpstr>
      <vt:lpstr>KoPub돋움체 Bold</vt:lpstr>
      <vt:lpstr>기류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CoolBlue</dc:title>
  <dc:creator>Adstore.Tistory.com</dc:creator>
  <cp:lastModifiedBy>Hai_per</cp:lastModifiedBy>
  <cp:revision>87</cp:revision>
  <dcterms:created xsi:type="dcterms:W3CDTF">2013-06-09T12:01:59Z</dcterms:created>
  <dcterms:modified xsi:type="dcterms:W3CDTF">2017-08-22T14:28:13Z</dcterms:modified>
</cp:coreProperties>
</file>