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>
  <p:sldMasterIdLst>
    <p:sldMasterId id="2147483818" r:id="rId13"/>
  </p:sldMasterIdLst>
  <p:notesMasterIdLst>
    <p:notesMasterId r:id="rId15"/>
  </p:notesMasterIdLst>
  <p:sldIdLst>
    <p:sldId id="256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</p:sldIdLst>
  <p:sldSz cx="68580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 lastView="sldView"/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514350" y="1496484"/>
            <a:ext cx="5829300" cy="3183467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857250" y="4802716"/>
            <a:ext cx="5143500" cy="220768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9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/>
          <p:nvPr>
            <p:ph type="title"/>
          </p:nvPr>
        </p:nvSpPr>
        <p:spPr>
          <a:xfrm>
            <a:off x="4907757" y="486833"/>
            <a:ext cx="1478756" cy="7749118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02" name="본문 첫 번째 줄…"/>
          <p:cNvSpPr txBox="1"/>
          <p:nvPr>
            <p:ph type="body" idx="1"/>
          </p:nvPr>
        </p:nvSpPr>
        <p:spPr>
          <a:xfrm>
            <a:off x="471487" y="486833"/>
            <a:ext cx="4350546" cy="774911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type="tx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467916" y="2279652"/>
            <a:ext cx="5915026" cy="3803650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467916" y="6119286"/>
            <a:ext cx="5915026" cy="200025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342900">
              <a:buSzTx/>
              <a:buFontTx/>
              <a:buNone/>
              <a:defRPr sz="1800"/>
            </a:lvl2pPr>
            <a:lvl3pPr marL="0" indent="685800">
              <a:buSzTx/>
              <a:buFontTx/>
              <a:buNone/>
              <a:defRPr sz="1800"/>
            </a:lvl3pPr>
            <a:lvl4pPr marL="0" indent="1028700">
              <a:buSzTx/>
              <a:buFontTx/>
              <a:buNone/>
              <a:defRPr sz="1800"/>
            </a:lvl4pPr>
            <a:lvl5pPr marL="0" indent="1371600">
              <a:buSzTx/>
              <a:buFontTx/>
              <a:buNone/>
              <a:defRPr sz="1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471487" y="2434166"/>
            <a:ext cx="2914651" cy="5801785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472381" y="486835"/>
            <a:ext cx="5915026" cy="1767418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472381" y="2241550"/>
            <a:ext cx="2901256" cy="109855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1800"/>
            </a:lvl1pPr>
            <a:lvl2pPr marL="0" indent="342900">
              <a:buSzTx/>
              <a:buFontTx/>
              <a:buNone/>
              <a:defRPr b="1" sz="1800"/>
            </a:lvl2pPr>
            <a:lvl3pPr marL="0" indent="685800">
              <a:buSzTx/>
              <a:buFontTx/>
              <a:buNone/>
              <a:defRPr b="1" sz="1800"/>
            </a:lvl3pPr>
            <a:lvl4pPr marL="0" indent="1028700">
              <a:buSzTx/>
              <a:buFontTx/>
              <a:buNone/>
              <a:defRPr b="1" sz="1800"/>
            </a:lvl4pPr>
            <a:lvl5pPr marL="0" indent="1371600">
              <a:buSzTx/>
              <a:buFontTx/>
              <a:buNone/>
              <a:defRPr b="1" sz="1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3471862" y="2241550"/>
            <a:ext cx="2915544" cy="1098550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18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2915542" y="1316568"/>
            <a:ext cx="3471864" cy="6498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20"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472381" y="2743200"/>
            <a:ext cx="2211884" cy="50821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2915542" y="1316568"/>
            <a:ext cx="3471864" cy="64981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472381" y="2743200"/>
            <a:ext cx="2211884" cy="508211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471170" y="487045"/>
            <a:ext cx="5915025" cy="1767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471170" y="2433955"/>
            <a:ext cx="5915025" cy="5801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162675" y="8609330"/>
            <a:ext cx="224155" cy="2184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mc:AlternateContent xmlns:mc="http://schemas.openxmlformats.org/markup-compatibility/2006">
    <mc:Choice xmlns:p14="http://schemas.microsoft.com/office/powerpoint/2010/main" Requires="p14">
      <p:transition spd="slow" p14:dur="75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6485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19914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3343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6772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0201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fImage1039322741.png"></Relationship><Relationship Id="rId2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fImage502672248145.png"></Relationship><Relationship Id="rId4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fImage185062263281.png"></Relationship><Relationship Id="rId4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1427352048467.png"></Relationship><Relationship Id="rId2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fImage1728522066334.jpeg"></Relationship><Relationship Id="rId4" Type="http://schemas.openxmlformats.org/officeDocument/2006/relationships/image" Target="../media/fImage130482086500.jpeg"></Relationship><Relationship Id="rId5" Type="http://schemas.openxmlformats.org/officeDocument/2006/relationships/image" Target="../media/fImage1444672109169.jpeg"></Relationship><Relationship Id="rId6" Type="http://schemas.openxmlformats.org/officeDocument/2006/relationships/image" Target="../media/fImage327282125724.jpeg"></Relationship><Relationship Id="rId7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fImage1188392141478.jpeg"></Relationship><Relationship Id="rId4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fImage906022169358.jpeg"></Relationship><Relationship Id="rId4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fImage1452192176962.jpeg"></Relationship><Relationship Id="rId4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fImage355332204464.jpeg"></Relationship><Relationship Id="rId4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fImage427192225705.jpeg"></Relationship><Relationship Id="rId4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부제목 2"/>
          <p:cNvSpPr txBox="1"/>
          <p:nvPr>
            <p:ph type="subTitle" sz="quarter" idx="1"/>
          </p:nvPr>
        </p:nvSpPr>
        <p:spPr>
          <a:xfrm>
            <a:off x="3181350" y="4893945"/>
            <a:ext cx="3359150" cy="1381760"/>
          </a:xfrm>
          <a:prstGeom prst="rect">
            <a:avLst/>
          </a:prstGeom>
        </p:spPr>
        <p:txBody>
          <a:bodyPr wrap="square" lIns="45720" tIns="45720" rIns="45720" bIns="45720" numCol="1" vert="horz" anchor="t">
            <a:normAutofit fontScale="100000" lnSpcReduction="0"/>
          </a:bodyPr>
          <a:lstStyle/>
          <a:p>
            <a:pPr marL="0" indent="0" algn="ctr" fontAlgn="auto" defTabSz="685800" eaLnBrk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n w="9525" cap="flat" cmpd="sng">
                  <a:noFill/>
                  <a:prstDash/>
                </a:ln>
                <a:latin typeface="맑은 고딕" charset="0"/>
                <a:ea typeface="맑은 고딕" charset="0"/>
              </a:rPr>
              <a:t>불타는 버스</a:t>
            </a:r>
            <a:endParaRPr lang="ko-KR" altLang="en-US" sz="1800" cap="none" dirty="0" smtClean="0" b="0" strike="noStrike">
              <a:ln w="9525" cap="flat" cmpd="sng">
                <a:noFill/>
                <a:prstDash/>
              </a:ln>
              <a:latin typeface="맑은 고딕" charset="0"/>
              <a:ea typeface="맑은 고딕" charset="0"/>
            </a:endParaRPr>
          </a:p>
          <a:p>
            <a:pPr marL="0" indent="0" algn="ctr" fontAlgn="auto" defTabSz="685800" eaLnBrk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n w="9525" cap="flat" cmpd="sng">
                  <a:noFill/>
                  <a:prstDash/>
                </a:ln>
                <a:latin typeface="맑은 고딕" charset="0"/>
                <a:ea typeface="맑은 고딕" charset="0"/>
              </a:rPr>
              <a:t>송영범, 이창민, 한지윤</a:t>
            </a:r>
            <a:endParaRPr lang="ko-KR" altLang="en-US" sz="1800" cap="none" dirty="0" smtClean="0" b="0" strike="noStrike">
              <a:ln w="9525" cap="flat" cmpd="sng">
                <a:noFill/>
                <a:prstDash/>
              </a:ln>
              <a:latin typeface="맑은 고딕" charset="0"/>
              <a:ea typeface="맑은 고딕" charset="0"/>
            </a:endParaRPr>
          </a:p>
        </p:txBody>
      </p:sp>
      <p:pic>
        <p:nvPicPr>
          <p:cNvPr id="114" name="그림 113" descr="C:/Users/gnyf0/AppData/Roaming/PolarisOffice/ETemp/9516_11826336/fImage10393227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9285" y="1494790"/>
            <a:ext cx="5603875" cy="45339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텍스트 개체 틀 1"/>
          <p:cNvSpPr txBox="1"/>
          <p:nvPr>
            <p:ph type="title"/>
          </p:nvPr>
        </p:nvSpPr>
        <p:spPr>
          <a:xfrm>
            <a:off x="194310" y="377190"/>
            <a:ext cx="6794500" cy="814705"/>
          </a:xfrm>
          <a:prstGeom prst="rect">
            <a:avLst/>
          </a:prstGeom>
        </p:spPr>
        <p:txBody>
          <a:bodyPr wrap="square" lIns="45720" tIns="45720" rIns="45720" bIns="45720" numCol="1" vert="horz" anchor="ctr">
            <a:normAutofit fontScale="100000" lnSpcReduction="0"/>
          </a:bodyPr>
          <a:lstStyle/>
          <a:p>
            <a:pPr marL="0" indent="0" algn="l" fontAlgn="auto" defTabSz="6858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8단계: 통신</a:t>
            </a:r>
            <a:r>
              <a:rPr lang="en-US" altLang="ko-KR" sz="33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테스트하기</a:t>
            </a:r>
            <a:endParaRPr lang="ko-KR" altLang="en-US" sz="33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1" name="TextBox 3"/>
          <p:cNvSpPr txBox="1">
            <a:spLocks/>
          </p:cNvSpPr>
          <p:nvPr/>
        </p:nvSpPr>
        <p:spPr>
          <a:xfrm rot="0">
            <a:off x="278130" y="1225550"/>
            <a:ext cx="6283325" cy="1015365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spAutoFit/>
          </a:bodyPr>
          <a:lstStyle/>
          <a:p>
            <a:pPr marL="0" indent="0" algn="just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“RUNNER_M”에서 “RUNNER_S”으로 동작 데이터가 옮바르게 전송되고 있는지 테스트 한다.</a:t>
            </a:r>
            <a:endParaRPr lang="ko-KR" altLang="en-US" sz="20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2" name="TextBox 8"/>
          <p:cNvSpPr txBox="1">
            <a:spLocks/>
          </p:cNvSpPr>
          <p:nvPr/>
        </p:nvSpPr>
        <p:spPr>
          <a:xfrm rot="0">
            <a:off x="285115" y="2974975"/>
            <a:ext cx="6292215" cy="584835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spAutoFit/>
          </a:bodyPr>
          <a:lstStyle/>
          <a:p>
            <a:pPr marL="160655" indent="-160655" algn="just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Tera Term 프로그램을 통하여 라디오 통신과 시리얼 통신을 테스트 한다.</a:t>
            </a:r>
            <a:endParaRPr lang="ko-KR" altLang="en-US" sz="16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3" name="TextBox 11"/>
          <p:cNvSpPr txBox="1">
            <a:spLocks/>
          </p:cNvSpPr>
          <p:nvPr/>
        </p:nvSpPr>
        <p:spPr>
          <a:xfrm rot="0">
            <a:off x="273685" y="7414260"/>
            <a:ext cx="6287770" cy="1570355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spAutoFit/>
          </a:bodyPr>
          <a:lstStyle/>
          <a:p>
            <a:pPr marL="160655" indent="-160655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시리얼 통신을 위해 PC에 드라이버를 설치한다.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https://os.mbed.com/handbook/Windows-serial-configuration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655" indent="-160655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Tera Term 프로그램을 PC에 설치한다.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https://ttssh2.osdn.jp/index.html.en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655" indent="-160655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Tera Term 프로그램에서 시리얼 통신으로 설정하고 COM포트와 비트레이트를 선택한다.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4" name="직사각형 10"/>
          <p:cNvSpPr/>
          <p:nvPr/>
        </p:nvSpPr>
        <p:spPr>
          <a:xfrm>
            <a:off x="-635" y="758825"/>
            <a:ext cx="195580" cy="16129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527E34"/>
            </a:solidFill>
            <a:miter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18" name="그룹 13"/>
          <p:cNvGrpSpPr/>
          <p:nvPr/>
        </p:nvGrpSpPr>
        <p:grpSpPr>
          <a:xfrm>
            <a:off x="278130" y="2387600"/>
            <a:ext cx="2918460" cy="445770"/>
            <a:chOff x="278130" y="2387600"/>
            <a:chExt cx="2918460" cy="445770"/>
          </a:xfrm>
        </p:grpSpPr>
        <p:pic>
          <p:nvPicPr>
            <p:cNvPr id="216" name="그림 14" descr="C:/Users/gnyf0/AppData/Roaming/PolarisOffice/ETemp/9516_11826336/image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278130" y="2387600"/>
              <a:ext cx="446405" cy="446405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217" name="TextBox 15"/>
            <p:cNvSpPr txBox="1">
              <a:spLocks/>
            </p:cNvSpPr>
            <p:nvPr/>
          </p:nvSpPr>
          <p:spPr>
            <a:xfrm rot="0">
              <a:off x="317500" y="2409190"/>
              <a:ext cx="2879725" cy="399415"/>
            </a:xfrm>
            <a:prstGeom prst="rect"/>
            <a:noFill/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spAutoFit/>
            </a:bodyPr>
            <a:lstStyle/>
            <a:p>
              <a:pPr marL="0" indent="457200" algn="just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1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단계별 체크리스트</a:t>
              </a:r>
              <a:endParaRPr lang="ko-KR" altLang="en-US" sz="20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219" name="그림 218" descr="C:/Users/gnyf0/AppData/Roaming/PolarisOffice/ETemp/9516_11826336/fImage50267224814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2855" y="3660775"/>
            <a:ext cx="4681855" cy="36372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텍스트 개체 틀 1"/>
          <p:cNvSpPr txBox="1"/>
          <p:nvPr>
            <p:ph type="title"/>
          </p:nvPr>
        </p:nvSpPr>
        <p:spPr>
          <a:xfrm>
            <a:off x="194310" y="377190"/>
            <a:ext cx="6795135" cy="815340"/>
          </a:xfrm>
          <a:prstGeom prst="rect">
            <a:avLst/>
          </a:prstGeom>
        </p:spPr>
        <p:txBody>
          <a:bodyPr wrap="square" lIns="45720" tIns="45720" rIns="45720" bIns="45720" numCol="1" vert="horz" anchor="ctr">
            <a:normAutofit fontScale="100000" lnSpcReduction="0"/>
          </a:bodyPr>
          <a:lstStyle/>
          <a:p>
            <a:pPr marL="0" indent="0" algn="l" fontAlgn="auto" defTabSz="6858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9단계: </a:t>
            </a:r>
            <a:r>
              <a:rPr lang="en-US" altLang="ko-KR" sz="33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게임 실행 하기</a:t>
            </a:r>
            <a:endParaRPr lang="ko-KR" altLang="en-US" sz="33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2" name="TextBox 3"/>
          <p:cNvSpPr txBox="1">
            <a:spLocks/>
          </p:cNvSpPr>
          <p:nvPr/>
        </p:nvSpPr>
        <p:spPr>
          <a:xfrm rot="0">
            <a:off x="278130" y="1381125"/>
            <a:ext cx="6283325" cy="553720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“RUNNER” 게임을 URL에서 다운로드해 실행 한다.</a:t>
            </a:r>
            <a:endParaRPr lang="ko-KR" altLang="en-US" sz="20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3" name="TextBox 8"/>
          <p:cNvSpPr txBox="1">
            <a:spLocks/>
          </p:cNvSpPr>
          <p:nvPr/>
        </p:nvSpPr>
        <p:spPr>
          <a:xfrm rot="0">
            <a:off x="316230" y="2785745"/>
            <a:ext cx="6120130" cy="831215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spAutoFit/>
          </a:bodyPr>
          <a:lstStyle/>
          <a:p>
            <a:pPr marL="160655" indent="-160655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URL에서 게임을 다운로드 하여 압축을 헤제한다.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https://drive.google.com/open?id=12HzXF9bLiSyiA9z8U3bxRp0s6U67f50s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4" name="TextBox 11"/>
          <p:cNvSpPr txBox="1">
            <a:spLocks/>
          </p:cNvSpPr>
          <p:nvPr/>
        </p:nvSpPr>
        <p:spPr>
          <a:xfrm rot="0">
            <a:off x="383540" y="7540625"/>
            <a:ext cx="5974715" cy="1323975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spAutoFit/>
          </a:bodyPr>
          <a:lstStyle/>
          <a:p>
            <a:pPr marL="160655" indent="-160655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폴더의 Idk.exe를 더블클릭하여 실행한다.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655" indent="-160655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START버튼을 눌러 실행하며, 랜덤적으로 나오는 장애물을 피한다.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655" indent="-160655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해당 게임이 끝나면 점수와 소모된 예상 칼로리가 표시되며 BestScore가 표시된다.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5" name="직사각형 10"/>
          <p:cNvSpPr/>
          <p:nvPr/>
        </p:nvSpPr>
        <p:spPr>
          <a:xfrm>
            <a:off x="-635" y="758825"/>
            <a:ext cx="196215" cy="161925"/>
          </a:xfrm>
          <a:prstGeom prst="rect">
            <a:avLst/>
          </a:prstGeom>
          <a:solidFill>
            <a:schemeClr val="accent6"/>
          </a:solidFill>
          <a:ln w="12700">
            <a:solidFill>
              <a:srgbClr val="527E34"/>
            </a:solidFill>
            <a:miter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29" name="그룹 13"/>
          <p:cNvGrpSpPr/>
          <p:nvPr/>
        </p:nvGrpSpPr>
        <p:grpSpPr>
          <a:xfrm>
            <a:off x="278130" y="2136775"/>
            <a:ext cx="2887980" cy="446405"/>
            <a:chOff x="278130" y="2136775"/>
            <a:chExt cx="2887980" cy="446405"/>
          </a:xfrm>
        </p:grpSpPr>
        <p:pic>
          <p:nvPicPr>
            <p:cNvPr id="227" name="그림 14" descr="C:/Users/gnyf0/AppData/Roaming/PolarisOffice/ETemp/9516_11826336/image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278130" y="2136775"/>
              <a:ext cx="447040" cy="44704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228" name="TextBox 15"/>
            <p:cNvSpPr txBox="1">
              <a:spLocks/>
            </p:cNvSpPr>
            <p:nvPr/>
          </p:nvSpPr>
          <p:spPr>
            <a:xfrm rot="0">
              <a:off x="286385" y="2141220"/>
              <a:ext cx="2880360" cy="399415"/>
            </a:xfrm>
            <a:prstGeom prst="rect"/>
            <a:noFill/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spAutoFit/>
            </a:bodyPr>
            <a:lstStyle/>
            <a:p>
              <a:pPr marL="0" indent="457200" algn="just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1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단계별 체크리스트</a:t>
              </a:r>
              <a:endParaRPr lang="ko-KR" altLang="en-US" sz="20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230" name="그림 229" descr="C:/Users/gnyf0/AppData/Roaming/PolarisOffice/ETemp/9516_11826336/fImage18506226328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9800" y="3694430"/>
            <a:ext cx="4869815" cy="37750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모서리가 둥근 직사각형 5"/>
          <p:cNvSpPr/>
          <p:nvPr/>
        </p:nvSpPr>
        <p:spPr>
          <a:xfrm>
            <a:off x="596900" y="6208395"/>
            <a:ext cx="5918835" cy="25406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9" name="제목 1"/>
          <p:cNvSpPr txBox="1"/>
          <p:nvPr>
            <p:ph type="title"/>
          </p:nvPr>
        </p:nvSpPr>
        <p:spPr>
          <a:xfrm>
            <a:off x="194310" y="800100"/>
            <a:ext cx="3985894" cy="782955"/>
          </a:xfrm>
          <a:prstGeom prst="rect">
            <a:avLst/>
          </a:prstGeom>
        </p:spPr>
        <p:txBody>
          <a:bodyPr wrap="square" lIns="45720" tIns="45720" rIns="45720" bIns="45720" numCol="1" vert="horz" anchor="ctr">
            <a:normAutofit fontScale="90000" lnSpcReduction="0"/>
          </a:bodyPr>
          <a:lstStyle/>
          <a:p>
            <a:pPr marL="0" indent="0" algn="l" fontAlgn="auto" defTabSz="6858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cap="none" dirty="0" smtClean="0" b="0" strike="noStrike">
                <a:ln w="9525" cap="flat" cmpd="sng">
                  <a:noFill/>
                  <a:prstDash/>
                </a:ln>
                <a:latin typeface="맑은 고딕" charset="0"/>
                <a:ea typeface="맑은 고딕" charset="0"/>
              </a:rPr>
              <a:t>나의 Project 설명하기</a:t>
            </a:r>
            <a:endParaRPr lang="ko-KR" altLang="en-US" sz="3300" cap="none" dirty="0" smtClean="0" b="0" strike="noStrike">
              <a:ln w="9525" cap="flat" cmpd="sng">
                <a:noFill/>
                <a:prstDash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120" name="텍스트 개체 틀 119"/>
          <p:cNvSpPr txBox="1">
            <a:spLocks/>
          </p:cNvSpPr>
          <p:nvPr>
            <p:ph type="body" idx="1"/>
          </p:nvPr>
        </p:nvSpPr>
        <p:spPr>
          <a:xfrm rot="0">
            <a:off x="471170" y="2433955"/>
            <a:ext cx="5915660" cy="5802630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vert="horz" anchor="t">
            <a:normAutofit fontScale="100000" lnSpcReduction="0"/>
          </a:bodyPr>
          <a:lstStyle/>
          <a:p>
            <a:pPr marL="171450" indent="-171450" algn="l" fontAlgn="auto" defTabSz="685800" eaLnBrk="0" latinLnBrk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100" cap="none" dirty="0" smtClean="0" b="0" strike="noStrike">
              <a:ln w="9525" cap="flat" cmpd="sng">
                <a:noFill/>
                <a:prstDash/>
              </a:ln>
              <a:latin typeface="Calibri" charset="0"/>
              <a:ea typeface="Calibri" charset="0"/>
            </a:endParaRPr>
          </a:p>
        </p:txBody>
      </p:sp>
      <p:sp>
        <p:nvSpPr>
          <p:cNvPr id="121" name="TextBox 3"/>
          <p:cNvSpPr txBox="1"/>
          <p:nvPr/>
        </p:nvSpPr>
        <p:spPr>
          <a:xfrm>
            <a:off x="1998345" y="7028815"/>
            <a:ext cx="4136390" cy="799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20" tIns="45720" rIns="4572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n w="9525" cap="flat" cmpd="sng">
                  <a:noFill/>
                  <a:prstDash/>
                </a:ln>
                <a:latin typeface="맑은 고딕" charset="0"/>
                <a:ea typeface="맑은 고딕" charset="0"/>
              </a:rPr>
              <a:t>제작한 프로젝트에 대한 설명 / </a:t>
            </a:r>
            <a:endParaRPr lang="ko-KR" altLang="en-US" sz="1800" cap="none" dirty="0" smtClean="0" b="0" strike="noStrike">
              <a:ln w="9525" cap="flat" cmpd="sng">
                <a:noFill/>
                <a:prstDash/>
              </a:ln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n w="9525" cap="flat" cmpd="sng">
                  <a:noFill/>
                  <a:prstDash/>
                </a:ln>
                <a:latin typeface="맑은 고딕" charset="0"/>
                <a:ea typeface="맑은 고딕" charset="0"/>
              </a:rPr>
              <a:t>아이디어에 대한 설명입력</a:t>
            </a:r>
            <a:endParaRPr lang="ko-KR" altLang="en-US" sz="1800" cap="none" dirty="0" smtClean="0" b="0" strike="noStrike">
              <a:ln w="9525" cap="flat" cmpd="sng">
                <a:noFill/>
                <a:prstDash/>
              </a:ln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  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2" name="직사각형 2"/>
          <p:cNvSpPr/>
          <p:nvPr/>
        </p:nvSpPr>
        <p:spPr>
          <a:xfrm>
            <a:off x="-635" y="1089660"/>
            <a:ext cx="194945" cy="160655"/>
          </a:xfrm>
          <a:prstGeom prst="rect">
            <a:avLst/>
          </a:prstGeom>
          <a:solidFill>
            <a:schemeClr val="accent6"/>
          </a:solidFill>
          <a:ln w="12700">
            <a:solidFill>
              <a:srgbClr val="527E34"/>
            </a:solidFill>
            <a:miter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3" name="TextBox 6"/>
          <p:cNvSpPr txBox="1"/>
          <p:nvPr/>
        </p:nvSpPr>
        <p:spPr>
          <a:xfrm>
            <a:off x="3265170" y="215265"/>
            <a:ext cx="3823335" cy="584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20" tIns="45720" rIns="45720" bIns="45720" numCol="1" vert="horz" anchor="t">
            <a:spAutoFit/>
          </a:bodyPr>
          <a:lstStyle/>
          <a:p>
            <a:pPr marL="0" indent="0" algn="just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*매뉴얼과는 별개로 내가 만든 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프로젝트를 설명하는 슬라이드 입니다</a:t>
            </a:r>
            <a:r>
              <a:rPr lang="en-US" altLang="ko-KR" sz="1300" cap="none" dirty="0" smtClean="0" b="0" strike="noStrike">
                <a:latin typeface="맑은 고딕" charset="0"/>
                <a:ea typeface="맑은 고딕" charset="0"/>
              </a:rPr>
              <a:t>. </a:t>
            </a:r>
            <a:endParaRPr lang="ko-KR" altLang="en-US" sz="13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4" name="제목 1"/>
          <p:cNvSpPr txBox="1"/>
          <p:nvPr/>
        </p:nvSpPr>
        <p:spPr>
          <a:xfrm>
            <a:off x="384810" y="181610"/>
            <a:ext cx="3985894" cy="782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20" tIns="45720" rIns="45720" bIns="45720" numCol="1" vert="horz" anchor="ctr">
            <a:normAutofit fontScale="100000" lnSpcReduction="0"/>
          </a:bodyPr>
          <a:lstStyle/>
          <a:p>
            <a:pPr marL="0" indent="0" algn="l" fontAlgn="auto" defTabSz="6858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ln w="9525" cap="flat" cmpd="sng">
                  <a:noFill/>
                  <a:prstDash/>
                </a:ln>
                <a:latin typeface="맑은 고딕" charset="0"/>
                <a:ea typeface="맑은 고딕" charset="0"/>
              </a:rPr>
              <a:t>소개</a:t>
            </a:r>
            <a:endParaRPr lang="ko-KR" altLang="en-US" sz="3200" cap="none" dirty="0" smtClean="0" b="1" strike="noStrike">
              <a:ln w="9525" cap="flat" cmpd="sng">
                <a:noFill/>
                <a:prstDash/>
              </a:ln>
              <a:latin typeface="맑은 고딕" charset="0"/>
              <a:ea typeface="맑은 고딕" charset="0"/>
            </a:endParaRPr>
          </a:p>
        </p:txBody>
      </p:sp>
      <p:pic>
        <p:nvPicPr>
          <p:cNvPr id="125" name="그림 124" descr="C:/Users/gnyf0/AppData/Roaming/PolarisOffice/ETemp/9516_11826336/fImage1427352048467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5920" y="1853565"/>
            <a:ext cx="6357620" cy="39566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1"/>
          <p:cNvSpPr txBox="1"/>
          <p:nvPr>
            <p:ph type="title"/>
          </p:nvPr>
        </p:nvSpPr>
        <p:spPr>
          <a:xfrm>
            <a:off x="238760" y="366395"/>
            <a:ext cx="5916295" cy="746760"/>
          </a:xfrm>
          <a:prstGeom prst="rect">
            <a:avLst/>
          </a:prstGeom>
        </p:spPr>
        <p:txBody>
          <a:bodyPr wrap="square" lIns="45720" tIns="45720" rIns="45720" bIns="45720" numCol="1" vert="horz" anchor="ctr">
            <a:normAutofit fontScale="100000" lnSpcReduction="0"/>
          </a:bodyPr>
          <a:lstStyle/>
          <a:p>
            <a:pPr marL="0" indent="0" algn="l" fontAlgn="auto" defTabSz="6858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cap="none" dirty="0" smtClean="0" b="0" strike="noStrike">
                <a:ln w="9525" cap="flat" cmpd="sng">
                  <a:noFill/>
                  <a:prstDash/>
                </a:ln>
                <a:latin typeface="맑은 고딕" charset="0"/>
                <a:ea typeface="맑은 고딕" charset="0"/>
              </a:rPr>
              <a:t>1단계: </a:t>
            </a:r>
            <a:r>
              <a:rPr lang="en-US" altLang="ko-KR" sz="3300" cap="none" dirty="0" smtClean="0" b="0" strike="noStrike">
                <a:ln w="9525" cap="flat" cmpd="sng">
                  <a:noFill/>
                  <a:prstDash/>
                </a:ln>
                <a:solidFill>
                  <a:srgbClr val="FF0000"/>
                </a:solidFill>
                <a:latin typeface="맑은 고딕" charset="0"/>
                <a:ea typeface="맑은 고딕" charset="0"/>
              </a:rPr>
              <a:t>RUNNER </a:t>
            </a:r>
            <a:r>
              <a:rPr lang="en-US" altLang="ko-KR" sz="3300" cap="none" dirty="0" smtClean="0" b="0" strike="noStrike">
                <a:ln w="9525" cap="flat" cmpd="sng">
                  <a:noFill/>
                  <a:prstDash/>
                </a:ln>
                <a:latin typeface="맑은 고딕" charset="0"/>
                <a:ea typeface="맑은 고딕" charset="0"/>
              </a:rPr>
              <a:t>준비하기   </a:t>
            </a:r>
            <a:endParaRPr lang="ko-KR" altLang="en-US" sz="3300" cap="none" dirty="0" smtClean="0" b="0" strike="noStrike">
              <a:ln w="9525" cap="flat" cmpd="sng">
                <a:noFill/>
                <a:prstDash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128" name="TextBox 3"/>
          <p:cNvSpPr txBox="1"/>
          <p:nvPr/>
        </p:nvSpPr>
        <p:spPr>
          <a:xfrm>
            <a:off x="425450" y="1120140"/>
            <a:ext cx="5595620" cy="399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20" tIns="45720" rIns="4572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RUNNER를 만들기 위한 부품을 확인한다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9" name="TextBox 11"/>
          <p:cNvSpPr txBox="1">
            <a:spLocks/>
          </p:cNvSpPr>
          <p:nvPr/>
        </p:nvSpPr>
        <p:spPr>
          <a:xfrm rot="0">
            <a:off x="790575" y="5017770"/>
            <a:ext cx="1969135" cy="368935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n w="9525" cap="flat" cmpd="sng">
                  <a:noFill/>
                  <a:prstDash/>
                </a:ln>
                <a:solidFill>
                  <a:srgbClr val="FF0000"/>
                </a:solidFill>
                <a:latin typeface="맑은 고딕" charset="0"/>
                <a:ea typeface="맑은 고딕" charset="0"/>
              </a:rPr>
              <a:t>마이크로비트</a:t>
            </a:r>
            <a:endParaRPr lang="ko-KR" altLang="en-US" sz="1800" cap="none" dirty="0" smtClean="0" b="0" strike="noStrike">
              <a:ln w="9525" cap="flat" cmpd="sng">
                <a:noFill/>
                <a:prstDash/>
              </a:ln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0" name="직사각형 29"/>
          <p:cNvSpPr/>
          <p:nvPr/>
        </p:nvSpPr>
        <p:spPr>
          <a:xfrm>
            <a:off x="-1905" y="641985"/>
            <a:ext cx="194945" cy="160655"/>
          </a:xfrm>
          <a:prstGeom prst="rect">
            <a:avLst/>
          </a:prstGeom>
          <a:solidFill>
            <a:schemeClr val="accent6"/>
          </a:solidFill>
          <a:ln w="12700">
            <a:solidFill>
              <a:srgbClr val="527E34"/>
            </a:solidFill>
            <a:miter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33" name="그룹 30"/>
          <p:cNvGrpSpPr/>
          <p:nvPr/>
        </p:nvGrpSpPr>
        <p:grpSpPr>
          <a:xfrm>
            <a:off x="227965" y="2127250"/>
            <a:ext cx="2320925" cy="445135"/>
            <a:chOff x="227965" y="2127250"/>
            <a:chExt cx="2320925" cy="445135"/>
          </a:xfrm>
        </p:grpSpPr>
        <p:pic>
          <p:nvPicPr>
            <p:cNvPr id="131" name="그림 3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7965" y="2127250"/>
              <a:ext cx="445135" cy="445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2" name="TextBox 32"/>
            <p:cNvSpPr txBox="1">
              <a:spLocks/>
            </p:cNvSpPr>
            <p:nvPr/>
          </p:nvSpPr>
          <p:spPr>
            <a:xfrm rot="0">
              <a:off x="733425" y="2147570"/>
              <a:ext cx="1816100" cy="399415"/>
            </a:xfrm>
            <a:prstGeom prst="rect"/>
            <a:noFill/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spAutoFit/>
            </a:bodyPr>
            <a:lstStyle/>
            <a:p>
              <a:pPr marL="0" indent="0" algn="just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1" strike="noStrike">
                  <a:latin typeface="맑은 고딕" charset="0"/>
                  <a:ea typeface="맑은 고딕" charset="0"/>
                </a:rPr>
                <a:t>부품 체크</a:t>
              </a:r>
              <a:endParaRPr lang="ko-KR" altLang="en-US" sz="20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35" name="TextBox 39"/>
          <p:cNvSpPr txBox="1">
            <a:spLocks/>
          </p:cNvSpPr>
          <p:nvPr/>
        </p:nvSpPr>
        <p:spPr>
          <a:xfrm rot="0">
            <a:off x="4020820" y="5017770"/>
            <a:ext cx="1992630" cy="368935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n w="9525" cap="flat" cmpd="sng">
                  <a:noFill/>
                  <a:prstDash/>
                </a:ln>
                <a:solidFill>
                  <a:srgbClr val="FF0000"/>
                </a:solidFill>
                <a:latin typeface="맑은 고딕" charset="0"/>
                <a:ea typeface="맑은 고딕" charset="0"/>
              </a:rPr>
              <a:t>데이터 케이블</a:t>
            </a:r>
            <a:endParaRPr lang="ko-KR" altLang="en-US" sz="1800" cap="none" dirty="0" smtClean="0" b="0" strike="noStrike">
              <a:ln w="9525" cap="flat" cmpd="sng">
                <a:noFill/>
                <a:prstDash/>
              </a:ln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7" name="TextBox 41"/>
          <p:cNvSpPr txBox="1">
            <a:spLocks/>
          </p:cNvSpPr>
          <p:nvPr/>
        </p:nvSpPr>
        <p:spPr>
          <a:xfrm rot="0">
            <a:off x="3933190" y="7914639"/>
            <a:ext cx="1969135" cy="368935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n w="9525" cap="flat" cmpd="sng">
                  <a:noFill/>
                  <a:prstDash/>
                </a:ln>
                <a:solidFill>
                  <a:srgbClr val="FF0000"/>
                </a:solidFill>
                <a:latin typeface="맑은 고딕" charset="0"/>
                <a:ea typeface="맑은 고딕" charset="0"/>
              </a:rPr>
              <a:t>배터리팩</a:t>
            </a:r>
            <a:endParaRPr lang="ko-KR" altLang="en-US" sz="1800" cap="none" dirty="0" smtClean="0" b="0" strike="noStrike">
              <a:ln w="9525" cap="flat" cmpd="sng">
                <a:noFill/>
                <a:prstDash/>
              </a:ln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TextBox 49"/>
          <p:cNvSpPr txBox="1">
            <a:spLocks/>
          </p:cNvSpPr>
          <p:nvPr/>
        </p:nvSpPr>
        <p:spPr>
          <a:xfrm rot="0">
            <a:off x="779780" y="7917815"/>
            <a:ext cx="1969135" cy="368935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n w="9525" cap="flat" cmpd="sng">
                  <a:noFill/>
                  <a:prstDash/>
                </a:ln>
                <a:solidFill>
                  <a:srgbClr val="FF0000"/>
                </a:solidFill>
                <a:latin typeface="맑은 고딕" charset="0"/>
                <a:ea typeface="맑은 고딕" charset="0"/>
              </a:rPr>
              <a:t>스포츠 탑</a:t>
            </a:r>
            <a:endParaRPr lang="ko-KR" altLang="en-US" sz="1800" cap="none" dirty="0" smtClean="0" b="0" strike="noStrike">
              <a:ln w="9525" cap="flat" cmpd="sng">
                <a:noFill/>
                <a:prstDash/>
              </a:ln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4" name="그림 143" descr="C:/Users/gnyf0/AppData/Roaming/PolarisOffice/ETemp/9516_11826336/fImage1728522066334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" b="408"/>
          <a:stretch>
            <a:fillRect/>
          </a:stretch>
        </p:blipFill>
        <p:spPr>
          <a:xfrm rot="0">
            <a:off x="688975" y="2794635"/>
            <a:ext cx="2159635" cy="2160905"/>
          </a:xfrm>
          <a:prstGeom prst="rect"/>
          <a:noFill/>
        </p:spPr>
      </p:pic>
      <p:pic>
        <p:nvPicPr>
          <p:cNvPr id="145" name="그림 144" descr="C:/Users/gnyf0/AppData/Roaming/PolarisOffice/ETemp/9516_11826336/fImage130482086500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51910" y="2787015"/>
            <a:ext cx="2160270" cy="2160270"/>
          </a:xfrm>
          <a:prstGeom prst="rect"/>
          <a:noFill/>
        </p:spPr>
      </p:pic>
      <p:pic>
        <p:nvPicPr>
          <p:cNvPr id="146" name="그림 145" descr="C:/Users/gnyf0/AppData/Roaming/PolarisOffice/ETemp/9516_11826336/fImage1444672109169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52545" y="5621020"/>
            <a:ext cx="2160905" cy="2161540"/>
          </a:xfrm>
          <a:prstGeom prst="rect"/>
          <a:noFill/>
        </p:spPr>
      </p:pic>
      <p:pic>
        <p:nvPicPr>
          <p:cNvPr id="147" name="그림 146" descr="C:/Users/gnyf0/AppData/Roaming/PolarisOffice/ETemp/9516_11826336/fImage327282125724.jpe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975" y="5621655"/>
            <a:ext cx="2160905" cy="21609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제목 1"/>
          <p:cNvSpPr txBox="1"/>
          <p:nvPr>
            <p:ph type="title"/>
          </p:nvPr>
        </p:nvSpPr>
        <p:spPr>
          <a:xfrm>
            <a:off x="237490" y="318770"/>
            <a:ext cx="5916930" cy="747395"/>
          </a:xfrm>
          <a:prstGeom prst="rect">
            <a:avLst/>
          </a:prstGeom>
        </p:spPr>
        <p:txBody>
          <a:bodyPr wrap="square" lIns="45720" tIns="45720" rIns="45720" bIns="45720" numCol="1" vert="horz" anchor="ctr">
            <a:normAutofit fontScale="100000" lnSpcReduction="0"/>
          </a:bodyPr>
          <a:lstStyle/>
          <a:p>
            <a:pPr marL="0" indent="0" algn="l" fontAlgn="auto" defTabSz="6858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2단계:</a:t>
            </a:r>
            <a:r>
              <a:rPr lang="en-US" altLang="ko-KR" sz="33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RUNNER </a:t>
            </a:r>
            <a:r>
              <a:rPr lang="en-US" altLang="ko-KR" sz="33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준비하기   </a:t>
            </a:r>
            <a:endParaRPr lang="ko-KR" altLang="en-US" sz="33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TextBox 3"/>
          <p:cNvSpPr txBox="1">
            <a:spLocks/>
          </p:cNvSpPr>
          <p:nvPr/>
        </p:nvSpPr>
        <p:spPr>
          <a:xfrm rot="0">
            <a:off x="269875" y="1216660"/>
            <a:ext cx="6355080" cy="706755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spAutoFit/>
          </a:bodyPr>
          <a:lstStyle/>
          <a:p>
            <a:pPr marL="0" indent="0" algn="just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본격적인 제작에 앞서 마이크로:비트가 정상작동을 하는지 테스트 한다.</a:t>
            </a:r>
            <a:endParaRPr lang="ko-KR" altLang="en-US" sz="20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7" name="TextBox 6"/>
          <p:cNvSpPr txBox="1">
            <a:spLocks/>
          </p:cNvSpPr>
          <p:nvPr/>
        </p:nvSpPr>
        <p:spPr>
          <a:xfrm rot="0">
            <a:off x="643255" y="2884170"/>
            <a:ext cx="5573395" cy="4275455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spAutoFit/>
          </a:bodyPr>
          <a:lstStyle/>
          <a:p>
            <a:pPr marL="160655" indent="-160655" algn="just" fontAlgn="auto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마이크로:비트 연결하기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fontAlgn="auto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마이크로:비트를 마이크로 5핀 케이블로 PC와 연결한다.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fontAlgn="auto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655" indent="-160655" algn="just" fontAlgn="auto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마이크로:비트 에디터 설치하기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fontAlgn="auto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Microsoft Store에서 마이크로:비트 에디터를 설치한다.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fontAlgn="auto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655" indent="-160655" algn="just" fontAlgn="auto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마이크로:비트 테스트 하기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fontAlgn="auto" defTabSz="914400" eaLnBrk="0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샘플 코드를 업로드하여 마이크로:비트를 테스트한다.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655" indent="-160655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6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8" name="직사각형 10"/>
          <p:cNvSpPr/>
          <p:nvPr/>
        </p:nvSpPr>
        <p:spPr>
          <a:xfrm>
            <a:off x="-635" y="611505"/>
            <a:ext cx="194945" cy="160655"/>
          </a:xfrm>
          <a:prstGeom prst="rect">
            <a:avLst/>
          </a:prstGeom>
          <a:solidFill>
            <a:schemeClr val="accent6"/>
          </a:solidFill>
          <a:ln w="12700">
            <a:solidFill>
              <a:srgbClr val="527E34"/>
            </a:solidFill>
            <a:miter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9" name="TextBox 11"/>
          <p:cNvSpPr txBox="1"/>
          <p:nvPr/>
        </p:nvSpPr>
        <p:spPr>
          <a:xfrm>
            <a:off x="4635500" y="55245"/>
            <a:ext cx="3656330" cy="338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20" tIns="45720" rIns="4572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*매뉴얼 8p 4단계 참고 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52" name="그룹 12"/>
          <p:cNvGrpSpPr/>
          <p:nvPr/>
        </p:nvGrpSpPr>
        <p:grpSpPr>
          <a:xfrm>
            <a:off x="269875" y="2249170"/>
            <a:ext cx="3384550" cy="445135"/>
            <a:chOff x="269875" y="2249170"/>
            <a:chExt cx="3384550" cy="445135"/>
          </a:xfrm>
        </p:grpSpPr>
        <p:pic>
          <p:nvPicPr>
            <p:cNvPr id="150" name="그림 13" descr="C:/Users/gnyf0/AppData/Roaming/PolarisOffice/ETemp/9516_11826336/image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269875" y="2249170"/>
              <a:ext cx="445770" cy="44577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151" name="TextBox 14"/>
            <p:cNvSpPr txBox="1">
              <a:spLocks/>
            </p:cNvSpPr>
            <p:nvPr/>
          </p:nvSpPr>
          <p:spPr>
            <a:xfrm rot="0">
              <a:off x="775970" y="2270125"/>
              <a:ext cx="2879090" cy="399415"/>
            </a:xfrm>
            <a:prstGeom prst="rect"/>
            <a:noFill/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spAutoFit/>
            </a:bodyPr>
            <a:lstStyle/>
            <a:p>
              <a:pPr marL="0" indent="0" algn="just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1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단계별 체크리스트</a:t>
              </a:r>
              <a:endParaRPr lang="ko-KR" altLang="en-US" sz="20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제목 1"/>
          <p:cNvSpPr txBox="1">
            <a:spLocks/>
          </p:cNvSpPr>
          <p:nvPr>
            <p:ph type="title"/>
          </p:nvPr>
        </p:nvSpPr>
        <p:spPr>
          <a:xfrm rot="0">
            <a:off x="259080" y="338455"/>
            <a:ext cx="6772275" cy="1064260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ctr">
            <a:normAutofit fontScale="90000" lnSpcReduction="0"/>
          </a:bodyPr>
          <a:lstStyle/>
          <a:p>
            <a:pPr marL="0" indent="0" algn="l" fontAlgn="auto" defTabSz="6858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3단계: </a:t>
            </a:r>
            <a:r>
              <a:rPr lang="en-US" altLang="ko-KR" sz="33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“RUNNER” 프로젝트 만들기 </a:t>
            </a:r>
            <a:r>
              <a:rPr lang="en-US" altLang="ko-KR" sz="33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33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36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6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6" name="TextBox 3"/>
          <p:cNvSpPr txBox="1">
            <a:spLocks/>
          </p:cNvSpPr>
          <p:nvPr/>
        </p:nvSpPr>
        <p:spPr>
          <a:xfrm rot="0">
            <a:off x="97155" y="1422400"/>
            <a:ext cx="6480175" cy="553720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spAutoFit/>
          </a:bodyPr>
          <a:lstStyle/>
          <a:p>
            <a:pPr marL="0" indent="0" algn="just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“RUNNER”을 제작하기 위해 2개의 프로젝트를 만든다.</a:t>
            </a:r>
            <a:endParaRPr lang="ko-KR" altLang="en-US" sz="20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7" name="TextBox 8"/>
          <p:cNvSpPr txBox="1">
            <a:spLocks/>
          </p:cNvSpPr>
          <p:nvPr/>
        </p:nvSpPr>
        <p:spPr>
          <a:xfrm rot="0">
            <a:off x="305435" y="2996565"/>
            <a:ext cx="6256655" cy="1936750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spAutoFit/>
          </a:bodyPr>
          <a:lstStyle/>
          <a:p>
            <a:pPr marL="160655" indent="-160655" algn="just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“RUNNER_M”, “RUNNER_S” 프로젝트 생성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“RUNNER_M” 프로젝트는 신체의 동작을 감지하여 라디오 통신으로 동작 데이터를 전송해준다.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“RUNNER_S” 프로젝트는 동작 데이터를 받아 컴퓨터에 시리얼 통신으로 동작 데이터를 전송한다.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8" name="직사각형 14"/>
          <p:cNvSpPr/>
          <p:nvPr/>
        </p:nvSpPr>
        <p:spPr>
          <a:xfrm>
            <a:off x="-635" y="494664"/>
            <a:ext cx="194945" cy="160655"/>
          </a:xfrm>
          <a:prstGeom prst="rect">
            <a:avLst/>
          </a:prstGeom>
          <a:solidFill>
            <a:schemeClr val="accent6"/>
          </a:solidFill>
          <a:ln w="12700">
            <a:solidFill>
              <a:srgbClr val="527E34"/>
            </a:solidFill>
            <a:miter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62" name="그룹 16"/>
          <p:cNvGrpSpPr/>
          <p:nvPr/>
        </p:nvGrpSpPr>
        <p:grpSpPr>
          <a:xfrm>
            <a:off x="194310" y="2385060"/>
            <a:ext cx="3383915" cy="445135"/>
            <a:chOff x="194310" y="2385060"/>
            <a:chExt cx="3383915" cy="445135"/>
          </a:xfrm>
        </p:grpSpPr>
        <p:pic>
          <p:nvPicPr>
            <p:cNvPr id="160" name="그림 17" descr="C:/Users/gnyf0/AppData/Roaming/PolarisOffice/ETemp/9516_11826336/image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194310" y="2385060"/>
              <a:ext cx="445770" cy="44577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161" name="TextBox 18"/>
            <p:cNvSpPr txBox="1">
              <a:spLocks/>
            </p:cNvSpPr>
            <p:nvPr/>
          </p:nvSpPr>
          <p:spPr>
            <a:xfrm rot="0">
              <a:off x="699770" y="2406015"/>
              <a:ext cx="2879090" cy="399415"/>
            </a:xfrm>
            <a:prstGeom prst="rect"/>
            <a:noFill/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spAutoFit/>
            </a:bodyPr>
            <a:lstStyle/>
            <a:p>
              <a:pPr marL="0" indent="0" algn="just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1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단계별 체크리스트</a:t>
              </a:r>
              <a:endParaRPr lang="ko-KR" altLang="en-US" sz="20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63" name="그림 162" descr="C:/Users/gnyf0/AppData/Roaming/PolarisOffice/ETemp/9516_11826336/fImage1188392141478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4850" y="5089525"/>
            <a:ext cx="5464810" cy="37630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제목 1"/>
          <p:cNvSpPr txBox="1"/>
          <p:nvPr>
            <p:ph type="title"/>
          </p:nvPr>
        </p:nvSpPr>
        <p:spPr>
          <a:xfrm>
            <a:off x="194310" y="377190"/>
            <a:ext cx="6794500" cy="814705"/>
          </a:xfrm>
          <a:prstGeom prst="rect">
            <a:avLst/>
          </a:prstGeom>
        </p:spPr>
        <p:txBody>
          <a:bodyPr wrap="square" lIns="45720" tIns="45720" rIns="45720" bIns="45720" numCol="1" vert="horz" anchor="ctr">
            <a:normAutofit fontScale="100000" lnSpcReduction="0"/>
          </a:bodyPr>
          <a:lstStyle/>
          <a:p>
            <a:pPr marL="0" indent="0" algn="l" fontAlgn="auto" defTabSz="6858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4단계: </a:t>
            </a:r>
            <a:r>
              <a:rPr lang="en-US" altLang="ko-KR" sz="33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동작 감지 코드 작성하기</a:t>
            </a:r>
            <a:endParaRPr lang="ko-KR" altLang="en-US" sz="33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7" name="TextBox 3"/>
          <p:cNvSpPr txBox="1">
            <a:spLocks/>
          </p:cNvSpPr>
          <p:nvPr/>
        </p:nvSpPr>
        <p:spPr>
          <a:xfrm rot="0">
            <a:off x="278130" y="1132205"/>
            <a:ext cx="6299835" cy="1015365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spAutoFit/>
          </a:bodyPr>
          <a:lstStyle/>
          <a:p>
            <a:pPr marL="0" indent="0" algn="just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“RUNNER_M” 프로젝트에 신체의 동작을 감지하는 코드를 작성한다.</a:t>
            </a:r>
            <a:endParaRPr lang="ko-KR" altLang="en-US" sz="20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8" name="TextBox 8"/>
          <p:cNvSpPr txBox="1">
            <a:spLocks/>
          </p:cNvSpPr>
          <p:nvPr/>
        </p:nvSpPr>
        <p:spPr>
          <a:xfrm rot="0">
            <a:off x="97155" y="2804160"/>
            <a:ext cx="6891020" cy="338455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spAutoFit/>
          </a:bodyPr>
          <a:lstStyle/>
          <a:p>
            <a:pPr marL="160655" indent="-160655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아래와 같이 코딩하여 동작을 감지하면 화살표를 LED에 출력 한다.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9" name="TextBox 11"/>
          <p:cNvSpPr txBox="1">
            <a:spLocks/>
          </p:cNvSpPr>
          <p:nvPr/>
        </p:nvSpPr>
        <p:spPr>
          <a:xfrm rot="0">
            <a:off x="383540" y="8014335"/>
            <a:ext cx="6193790" cy="831215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spAutoFit/>
          </a:bodyPr>
          <a:lstStyle/>
          <a:p>
            <a:pPr marL="160655" indent="-160655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애뮬레이터로 동작을 제대로 인식하는지 테스트한다.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655" indent="-160655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애뮬레이터로 동작에 따라 화살표를 LED에 출력하는지 테스트 한다.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0" name="직사각형 10"/>
          <p:cNvSpPr/>
          <p:nvPr/>
        </p:nvSpPr>
        <p:spPr>
          <a:xfrm>
            <a:off x="-635" y="758825"/>
            <a:ext cx="194945" cy="160655"/>
          </a:xfrm>
          <a:prstGeom prst="rect">
            <a:avLst/>
          </a:prstGeom>
          <a:solidFill>
            <a:schemeClr val="accent6"/>
          </a:solidFill>
          <a:ln w="12700">
            <a:solidFill>
              <a:srgbClr val="527E34"/>
            </a:solidFill>
            <a:miter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1" name="TextBox 12"/>
          <p:cNvSpPr txBox="1"/>
          <p:nvPr/>
        </p:nvSpPr>
        <p:spPr>
          <a:xfrm>
            <a:off x="4483100" y="96520"/>
            <a:ext cx="2945130" cy="338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20" tIns="45720" rIns="4572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*매뉴얼 12p 6단계 참고 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74" name="그룹 13"/>
          <p:cNvGrpSpPr/>
          <p:nvPr/>
        </p:nvGrpSpPr>
        <p:grpSpPr>
          <a:xfrm>
            <a:off x="278130" y="2200910"/>
            <a:ext cx="3384550" cy="445135"/>
            <a:chOff x="278130" y="2200910"/>
            <a:chExt cx="3384550" cy="445135"/>
          </a:xfrm>
        </p:grpSpPr>
        <p:pic>
          <p:nvPicPr>
            <p:cNvPr id="172" name="그림 14" descr="C:/Users/gnyf0/AppData/Roaming/PolarisOffice/ETemp/9516_11826336/image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278130" y="2200910"/>
              <a:ext cx="445770" cy="44577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173" name="TextBox 15"/>
            <p:cNvSpPr txBox="1">
              <a:spLocks/>
            </p:cNvSpPr>
            <p:nvPr/>
          </p:nvSpPr>
          <p:spPr>
            <a:xfrm rot="0">
              <a:off x="784225" y="2221865"/>
              <a:ext cx="2879090" cy="399415"/>
            </a:xfrm>
            <a:prstGeom prst="rect"/>
            <a:noFill/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spAutoFit/>
            </a:bodyPr>
            <a:lstStyle/>
            <a:p>
              <a:pPr marL="0" indent="0" algn="just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1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단계별 체크리스트</a:t>
              </a:r>
              <a:endParaRPr lang="ko-KR" altLang="en-US" sz="20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75" name="그림 174" descr="C:/Users/gnyf0/AppData/Roaming/PolarisOffice/ETemp/9516_11826336/fImage906022169358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355" y="3237230"/>
            <a:ext cx="4179570" cy="4655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텍스트 개체 틀 1"/>
          <p:cNvSpPr txBox="1"/>
          <p:nvPr>
            <p:ph type="title"/>
          </p:nvPr>
        </p:nvSpPr>
        <p:spPr>
          <a:xfrm>
            <a:off x="194310" y="377190"/>
            <a:ext cx="6794500" cy="814705"/>
          </a:xfrm>
          <a:prstGeom prst="rect">
            <a:avLst/>
          </a:prstGeom>
        </p:spPr>
        <p:txBody>
          <a:bodyPr wrap="square" lIns="45720" tIns="45720" rIns="45720" bIns="45720" numCol="1" vert="horz" anchor="ctr">
            <a:normAutofit fontScale="100000" lnSpcReduction="0"/>
          </a:bodyPr>
          <a:lstStyle/>
          <a:p>
            <a:pPr marL="0" indent="0" algn="l" fontAlgn="auto" defTabSz="6858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5단계: </a:t>
            </a:r>
            <a:r>
              <a:rPr lang="en-US" altLang="ko-KR" sz="33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 송신 코드 작성하기</a:t>
            </a:r>
            <a:endParaRPr lang="ko-KR" altLang="en-US" sz="33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8" name="TextBox 3"/>
          <p:cNvSpPr txBox="1">
            <a:spLocks/>
          </p:cNvSpPr>
          <p:nvPr/>
        </p:nvSpPr>
        <p:spPr>
          <a:xfrm rot="0">
            <a:off x="278130" y="1101090"/>
            <a:ext cx="6299835" cy="1015365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spAutoFit/>
          </a:bodyPr>
          <a:lstStyle/>
          <a:p>
            <a:pPr marL="0" indent="0" algn="just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“RUNNER_M” 프로젝트에 동작 데이터를 라디오 통신으로 송신하는 코드를 작성한다.</a:t>
            </a:r>
            <a:endParaRPr lang="ko-KR" altLang="en-US" sz="20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9" name="TextBox 8"/>
          <p:cNvSpPr txBox="1">
            <a:spLocks/>
          </p:cNvSpPr>
          <p:nvPr/>
        </p:nvSpPr>
        <p:spPr>
          <a:xfrm rot="0">
            <a:off x="97155" y="2801620"/>
            <a:ext cx="6891655" cy="338455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spAutoFit/>
          </a:bodyPr>
          <a:lstStyle/>
          <a:p>
            <a:pPr marL="160655" indent="-160655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아래와 같이 코딩하여 라디오 채널을 설정하고 문자열을 전송한다.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0" name="TextBox 11"/>
          <p:cNvSpPr txBox="1">
            <a:spLocks/>
          </p:cNvSpPr>
          <p:nvPr/>
        </p:nvSpPr>
        <p:spPr>
          <a:xfrm rot="0">
            <a:off x="289560" y="8291195"/>
            <a:ext cx="6271895" cy="584835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spAutoFit/>
          </a:bodyPr>
          <a:lstStyle/>
          <a:p>
            <a:pPr marL="160655" indent="-160655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라디오 채널을 타 기기와 간섭이 생기지 않도록 신중히 결정한다.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655" indent="-160655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각 동작을 구분할 수 있도록 전송 문자열을 설정한다.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1" name="직사각형 10"/>
          <p:cNvSpPr/>
          <p:nvPr/>
        </p:nvSpPr>
        <p:spPr>
          <a:xfrm>
            <a:off x="-635" y="758825"/>
            <a:ext cx="195580" cy="16129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527E34"/>
            </a:solidFill>
            <a:miter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85" name="그룹 13"/>
          <p:cNvGrpSpPr/>
          <p:nvPr/>
        </p:nvGrpSpPr>
        <p:grpSpPr>
          <a:xfrm>
            <a:off x="278130" y="2200910"/>
            <a:ext cx="2918460" cy="445770"/>
            <a:chOff x="278130" y="2200910"/>
            <a:chExt cx="2918460" cy="445770"/>
          </a:xfrm>
        </p:grpSpPr>
        <p:pic>
          <p:nvPicPr>
            <p:cNvPr id="183" name="그림 14" descr="C:/Users/gnyf0/AppData/Roaming/PolarisOffice/ETemp/9516_11826336/image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278130" y="2200910"/>
              <a:ext cx="446405" cy="446405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184" name="TextBox 15"/>
            <p:cNvSpPr txBox="1">
              <a:spLocks/>
            </p:cNvSpPr>
            <p:nvPr/>
          </p:nvSpPr>
          <p:spPr>
            <a:xfrm rot="0">
              <a:off x="317500" y="2221230"/>
              <a:ext cx="2879725" cy="399415"/>
            </a:xfrm>
            <a:prstGeom prst="rect"/>
            <a:noFill/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spAutoFit/>
            </a:bodyPr>
            <a:lstStyle/>
            <a:p>
              <a:pPr marL="0" indent="457200" algn="just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1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단계별 체크리스트</a:t>
              </a:r>
              <a:endParaRPr lang="ko-KR" altLang="en-US" sz="20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86" name="그림 185" descr="C:/Users/gnyf0/AppData/Roaming/PolarisOffice/ETemp/9516_11826336/fImage1452192176962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6745" y="3271520"/>
            <a:ext cx="5606415" cy="48399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텍스트 개체 틀 1"/>
          <p:cNvSpPr txBox="1"/>
          <p:nvPr>
            <p:ph type="title"/>
          </p:nvPr>
        </p:nvSpPr>
        <p:spPr>
          <a:xfrm>
            <a:off x="194310" y="377190"/>
            <a:ext cx="6794500" cy="814705"/>
          </a:xfrm>
          <a:prstGeom prst="rect">
            <a:avLst/>
          </a:prstGeom>
        </p:spPr>
        <p:txBody>
          <a:bodyPr wrap="square" lIns="45720" tIns="45720" rIns="45720" bIns="45720" numCol="1" vert="horz" anchor="ctr">
            <a:normAutofit fontScale="100000" lnSpcReduction="0"/>
          </a:bodyPr>
          <a:lstStyle/>
          <a:p>
            <a:pPr marL="0" indent="0" algn="l" fontAlgn="auto" defTabSz="6858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6단계: </a:t>
            </a:r>
            <a:r>
              <a:rPr lang="en-US" altLang="ko-KR" sz="33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 수신 코드 작성하기</a:t>
            </a:r>
            <a:endParaRPr lang="ko-KR" altLang="en-US" sz="33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9" name="TextBox 3"/>
          <p:cNvSpPr txBox="1">
            <a:spLocks/>
          </p:cNvSpPr>
          <p:nvPr/>
        </p:nvSpPr>
        <p:spPr>
          <a:xfrm rot="0">
            <a:off x="278130" y="1163320"/>
            <a:ext cx="6299835" cy="1015365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spAutoFit/>
          </a:bodyPr>
          <a:lstStyle/>
          <a:p>
            <a:pPr marL="0" indent="0" algn="just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“RUNNER_S” 프로젝트에 동작 데이터를 라디오 통신으로 수신하는 코드를 작성한다.</a:t>
            </a:r>
            <a:endParaRPr lang="ko-KR" altLang="en-US" sz="20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0" name="TextBox 8"/>
          <p:cNvSpPr txBox="1">
            <a:spLocks/>
          </p:cNvSpPr>
          <p:nvPr/>
        </p:nvSpPr>
        <p:spPr>
          <a:xfrm rot="0">
            <a:off x="97155" y="2912745"/>
            <a:ext cx="6543040" cy="584835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spAutoFit/>
          </a:bodyPr>
          <a:lstStyle/>
          <a:p>
            <a:pPr marL="160655" indent="-160655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아래와 같이 코딩하여 라디오 채널을 설정하고 데이터를 수신하는 코드를 작성한다.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1" name="TextBox 11"/>
          <p:cNvSpPr txBox="1">
            <a:spLocks/>
          </p:cNvSpPr>
          <p:nvPr/>
        </p:nvSpPr>
        <p:spPr>
          <a:xfrm rot="0">
            <a:off x="195580" y="8432800"/>
            <a:ext cx="6193790" cy="584835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spAutoFit/>
          </a:bodyPr>
          <a:lstStyle/>
          <a:p>
            <a:pPr marL="160655" indent="-160655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“RUNNER_M” 프로젝트와 동일한 라디오 채널을 설정한다.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655" indent="-160655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라디오 통신으로 수신 받은 데이터를 문자열 변수에 저장한다.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2" name="직사각형 10"/>
          <p:cNvSpPr/>
          <p:nvPr/>
        </p:nvSpPr>
        <p:spPr>
          <a:xfrm>
            <a:off x="-635" y="758825"/>
            <a:ext cx="195580" cy="16129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527E34"/>
            </a:solidFill>
            <a:miter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6" name="그룹 13"/>
          <p:cNvGrpSpPr/>
          <p:nvPr/>
        </p:nvGrpSpPr>
        <p:grpSpPr>
          <a:xfrm>
            <a:off x="278130" y="2325370"/>
            <a:ext cx="2918460" cy="445770"/>
            <a:chOff x="278130" y="2325370"/>
            <a:chExt cx="2918460" cy="445770"/>
          </a:xfrm>
        </p:grpSpPr>
        <p:pic>
          <p:nvPicPr>
            <p:cNvPr id="194" name="그림 14" descr="C:/Users/gnyf0/AppData/Roaming/PolarisOffice/ETemp/9516_11826336/image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278130" y="2325370"/>
              <a:ext cx="446405" cy="446405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195" name="TextBox 15"/>
            <p:cNvSpPr txBox="1">
              <a:spLocks/>
            </p:cNvSpPr>
            <p:nvPr/>
          </p:nvSpPr>
          <p:spPr>
            <a:xfrm rot="0">
              <a:off x="317500" y="2346325"/>
              <a:ext cx="2879725" cy="399415"/>
            </a:xfrm>
            <a:prstGeom prst="rect"/>
            <a:noFill/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spAutoFit/>
            </a:bodyPr>
            <a:lstStyle/>
            <a:p>
              <a:pPr marL="0" indent="457200" algn="just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1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단계별 체크리스트</a:t>
              </a:r>
              <a:endParaRPr lang="ko-KR" altLang="en-US" sz="20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97" name="그림 196" descr="C:/Users/gnyf0/AppData/Roaming/PolarisOffice/ETemp/9516_11826336/fImage355332204464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9915" y="3591560"/>
            <a:ext cx="5564505" cy="47078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텍스트 개체 틀 1"/>
          <p:cNvSpPr txBox="1"/>
          <p:nvPr>
            <p:ph type="title"/>
          </p:nvPr>
        </p:nvSpPr>
        <p:spPr>
          <a:xfrm>
            <a:off x="194310" y="377190"/>
            <a:ext cx="6794500" cy="814705"/>
          </a:xfrm>
          <a:prstGeom prst="rect">
            <a:avLst/>
          </a:prstGeom>
        </p:spPr>
        <p:txBody>
          <a:bodyPr wrap="square" lIns="45720" tIns="45720" rIns="45720" bIns="45720" numCol="1" vert="horz" anchor="ctr">
            <a:normAutofit fontScale="100000" lnSpcReduction="0"/>
          </a:bodyPr>
          <a:lstStyle/>
          <a:p>
            <a:pPr marL="0" indent="0" algn="l" fontAlgn="auto" defTabSz="6858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7단계: </a:t>
            </a:r>
            <a:r>
              <a:rPr lang="en-US" altLang="ko-KR" sz="33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시리얼 통신 코드 작성하기</a:t>
            </a:r>
            <a:endParaRPr lang="ko-KR" altLang="en-US" sz="33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0" name="TextBox 3"/>
          <p:cNvSpPr txBox="1">
            <a:spLocks/>
          </p:cNvSpPr>
          <p:nvPr/>
        </p:nvSpPr>
        <p:spPr>
          <a:xfrm rot="0">
            <a:off x="278130" y="1225550"/>
            <a:ext cx="6299200" cy="1015365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spAutoFit/>
          </a:bodyPr>
          <a:lstStyle/>
          <a:p>
            <a:pPr marL="0" indent="0" algn="just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“RUNNER_S” 프로젝트에 동작 데이터를 시리얼 통신으로  PC에 전송하는 코드를 작성한다.</a:t>
            </a:r>
            <a:endParaRPr lang="ko-KR" altLang="en-US" sz="20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1" name="TextBox 8"/>
          <p:cNvSpPr txBox="1">
            <a:spLocks/>
          </p:cNvSpPr>
          <p:nvPr/>
        </p:nvSpPr>
        <p:spPr>
          <a:xfrm rot="0">
            <a:off x="191135" y="2959100"/>
            <a:ext cx="6891655" cy="584835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spAutoFit/>
          </a:bodyPr>
          <a:lstStyle/>
          <a:p>
            <a:pPr marL="160655" indent="-160655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아래와 같이 코딩하여 동작 데이터 변수를 시리얼 통신으로 PC에 전송하는 코드를 작성한다.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2" name="TextBox 11"/>
          <p:cNvSpPr txBox="1">
            <a:spLocks/>
          </p:cNvSpPr>
          <p:nvPr/>
        </p:nvSpPr>
        <p:spPr>
          <a:xfrm rot="0">
            <a:off x="195580" y="8464550"/>
            <a:ext cx="6397625" cy="584835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spAutoFit/>
          </a:bodyPr>
          <a:lstStyle/>
          <a:p>
            <a:pPr marL="160655" indent="-160655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동작 데이터가 저장된 문자열 변수 “Value”를 시리얼 통신으로 전송한다.</a:t>
            </a:r>
            <a:endParaRPr lang="ko-KR" altLang="en-US" sz="1600" cap="none" dirty="0" smtClean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3" name="직사각형 10"/>
          <p:cNvSpPr/>
          <p:nvPr/>
        </p:nvSpPr>
        <p:spPr>
          <a:xfrm>
            <a:off x="-635" y="758825"/>
            <a:ext cx="195580" cy="16129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527E34"/>
            </a:solidFill>
            <a:miter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07" name="그룹 13"/>
          <p:cNvGrpSpPr/>
          <p:nvPr/>
        </p:nvGrpSpPr>
        <p:grpSpPr>
          <a:xfrm>
            <a:off x="278130" y="2356485"/>
            <a:ext cx="2918460" cy="445770"/>
            <a:chOff x="278130" y="2356485"/>
            <a:chExt cx="2918460" cy="445770"/>
          </a:xfrm>
        </p:grpSpPr>
        <p:pic>
          <p:nvPicPr>
            <p:cNvPr id="205" name="그림 14" descr="C:/Users/gnyf0/AppData/Roaming/PolarisOffice/ETemp/9516_11826336/image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278130" y="2356485"/>
              <a:ext cx="446405" cy="446405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206" name="TextBox 15"/>
            <p:cNvSpPr txBox="1">
              <a:spLocks/>
            </p:cNvSpPr>
            <p:nvPr/>
          </p:nvSpPr>
          <p:spPr>
            <a:xfrm rot="0">
              <a:off x="317500" y="2376805"/>
              <a:ext cx="2879725" cy="399415"/>
            </a:xfrm>
            <a:prstGeom prst="rect"/>
            <a:noFill/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spAutoFit/>
            </a:bodyPr>
            <a:lstStyle/>
            <a:p>
              <a:pPr marL="0" indent="457200" algn="just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1" strike="noStrike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단계별 체크리스트</a:t>
              </a:r>
              <a:endParaRPr lang="ko-KR" altLang="en-US" sz="20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208" name="그림 207" descr="C:/Users/gnyf0/AppData/Roaming/PolarisOffice/ETemp/9516_11826336/fImage427192225705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1660" y="3682365"/>
            <a:ext cx="5713730" cy="46799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gnyf0915</cp:lastModifiedBy>
</cp:coreProperties>
</file>