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26" r:id="rId1"/>
  </p:sldMasterIdLst>
  <p:notesMasterIdLst>
    <p:notesMasterId r:id="rId18"/>
  </p:notesMasterIdLst>
  <p:sldIdLst>
    <p:sldId id="256" r:id="rId2"/>
    <p:sldId id="257" r:id="rId3"/>
    <p:sldId id="280" r:id="rId4"/>
    <p:sldId id="261" r:id="rId5"/>
    <p:sldId id="286" r:id="rId6"/>
    <p:sldId id="287" r:id="rId7"/>
    <p:sldId id="277" r:id="rId8"/>
    <p:sldId id="281" r:id="rId9"/>
    <p:sldId id="276" r:id="rId10"/>
    <p:sldId id="271" r:id="rId11"/>
    <p:sldId id="282" r:id="rId12"/>
    <p:sldId id="283" r:id="rId13"/>
    <p:sldId id="284" r:id="rId14"/>
    <p:sldId id="285" r:id="rId15"/>
    <p:sldId id="268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ituo Ha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 snapToGrid="0" snapToObjects="1">
      <p:cViewPr varScale="1">
        <p:scale>
          <a:sx n="84" d="100"/>
          <a:sy n="84" d="100"/>
        </p:scale>
        <p:origin x="143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0380-FD7B-AD4A-97CF-D6DCE7EB42C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C551B-8A47-2347-90A3-0C927F30D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C551B-8A47-2347-90A3-0C927F30D7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927" r:id="rId1"/>
    <p:sldLayoutId id="2147485928" r:id="rId2"/>
    <p:sldLayoutId id="2147485929" r:id="rId3"/>
    <p:sldLayoutId id="2147485930" r:id="rId4"/>
    <p:sldLayoutId id="2147485931" r:id="rId5"/>
    <p:sldLayoutId id="2147485932" r:id="rId6"/>
    <p:sldLayoutId id="2147485933" r:id="rId7"/>
    <p:sldLayoutId id="2147485934" r:id="rId8"/>
    <p:sldLayoutId id="2147485935" r:id="rId9"/>
    <p:sldLayoutId id="2147485936" r:id="rId10"/>
    <p:sldLayoutId id="214748593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ncer.digitalslidearchive.net/" TargetMode="External"/><Relationship Id="rId2" Type="http://schemas.openxmlformats.org/officeDocument/2006/relationships/hyperlink" Target="https://public.cancerimagingarchiv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34758"/>
            <a:ext cx="8305800" cy="1143000"/>
          </a:xfrm>
        </p:spPr>
        <p:txBody>
          <a:bodyPr/>
          <a:lstStyle/>
          <a:p>
            <a:r>
              <a:rPr lang="en-US" sz="3200" dirty="0" smtClean="0"/>
              <a:t>Automatic detection of invasive ductal carcinoma in whole slide images with Convolutional Neural Networks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Weituo Hao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Xiang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endParaRPr lang="en-US" dirty="0"/>
          </a:p>
          <a:p>
            <a:r>
              <a:rPr lang="en-US" dirty="0"/>
              <a:t>Computer </a:t>
            </a:r>
            <a:r>
              <a:rPr lang="en-US" dirty="0" smtClean="0"/>
              <a:t>and Information Science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Stony Brook </a:t>
            </a:r>
            <a:r>
              <a:rPr lang="en-US" dirty="0" smtClean="0"/>
              <a:t>University</a:t>
            </a:r>
            <a:endParaRPr lang="en-US" dirty="0"/>
          </a:p>
          <a:p>
            <a:r>
              <a:rPr lang="en-US" dirty="0" err="1" smtClean="0"/>
              <a:t>whao@cs.stonybrook.edu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7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80080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https://public.cancerimagingarchive.net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://cancer.digitalslidearchive.net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>
              <a:buClr>
                <a:srgbClr val="F3A447"/>
              </a:buClr>
            </a:pPr>
            <a:r>
              <a:rPr lang="en-US" dirty="0" smtClean="0">
                <a:solidFill>
                  <a:prstClr val="white"/>
                </a:solidFill>
              </a:rPr>
              <a:t>Algorithm evaluation</a:t>
            </a:r>
          </a:p>
          <a:p>
            <a:pPr marL="0" lvl="0" indent="0">
              <a:buClr>
                <a:srgbClr val="F3A447"/>
              </a:buClr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F3A447"/>
              </a:buClr>
              <a:buNone/>
            </a:pPr>
            <a:r>
              <a:rPr lang="en-US" dirty="0"/>
              <a:t>where </a:t>
            </a:r>
            <a:r>
              <a:rPr lang="en-US" dirty="0" err="1"/>
              <a:t>Pr</a:t>
            </a:r>
            <a:r>
              <a:rPr lang="en-US" dirty="0"/>
              <a:t> means the precision, </a:t>
            </a:r>
            <a:r>
              <a:rPr lang="en-US" dirty="0" err="1"/>
              <a:t>Tp</a:t>
            </a:r>
            <a:r>
              <a:rPr lang="en-US" dirty="0"/>
              <a:t> means the true positive, </a:t>
            </a:r>
            <a:r>
              <a:rPr lang="en-US" dirty="0" err="1"/>
              <a:t>Tn</a:t>
            </a:r>
            <a:r>
              <a:rPr lang="en-US" dirty="0"/>
              <a:t> means the true negative. </a:t>
            </a:r>
          </a:p>
          <a:p>
            <a:pPr marL="0" lvl="0" indent="0">
              <a:buClr>
                <a:srgbClr val="F3A447"/>
              </a:buClr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pic>
        <p:nvPicPr>
          <p:cNvPr id="4" name="Picture 3" descr="Screen Shot 2015-04-07 at 10.56.0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03" y="3905409"/>
            <a:ext cx="2513540" cy="1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700,000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20X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5X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each.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70,000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patches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       </a:t>
            </a:r>
            <a:r>
              <a:rPr lang="zh-CN" altLang="zh-CN" dirty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patches</a:t>
            </a:r>
          </a:p>
          <a:p>
            <a:pPr lvl="0">
              <a:buClr>
                <a:srgbClr val="F3A447"/>
              </a:buClr>
            </a:pPr>
            <a:endParaRPr lang="en-US" dirty="0" smtClean="0">
              <a:solidFill>
                <a:prstClr val="white"/>
              </a:solidFill>
            </a:endParaRPr>
          </a:p>
          <a:p>
            <a:pPr lvl="0">
              <a:buClr>
                <a:srgbClr val="F3A447"/>
              </a:buClr>
            </a:pPr>
            <a:r>
              <a:rPr lang="en-US" altLang="zh-CN" dirty="0" smtClean="0">
                <a:solidFill>
                  <a:prstClr val="white"/>
                </a:solidFill>
              </a:rPr>
              <a:t>Process:</a:t>
            </a:r>
            <a:r>
              <a:rPr lang="zh-CN" altLang="en-US" dirty="0" smtClean="0">
                <a:solidFill>
                  <a:prstClr val="white"/>
                </a:solidFill>
              </a:rPr>
              <a:t>  </a:t>
            </a:r>
            <a:r>
              <a:rPr lang="en-US" altLang="zh-CN" dirty="0" smtClean="0">
                <a:solidFill>
                  <a:prstClr val="white"/>
                </a:solidFill>
              </a:rPr>
              <a:t>4_layer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CNNs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on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20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X.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             </a:t>
            </a: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4_layer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CNNs</a:t>
            </a:r>
            <a:r>
              <a:rPr lang="zh-CN" altLang="en-US" dirty="0" smtClean="0"/>
              <a:t> 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5X.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             </a:t>
            </a:r>
            <a:r>
              <a:rPr lang="en-US" altLang="zh-CN" dirty="0" smtClean="0"/>
              <a:t>7_layer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5X</a:t>
            </a:r>
            <a:r>
              <a:rPr lang="zh-CN" altLang="en-US" dirty="0" smtClean="0"/>
              <a:t> </a:t>
            </a:r>
            <a:r>
              <a:rPr lang="en-US" altLang="zh-CN" dirty="0" smtClean="0"/>
              <a:t>(still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42138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4_layer CNNs on 20X, </a:t>
            </a:r>
            <a:r>
              <a:rPr lang="en-US" dirty="0" err="1" smtClean="0"/>
              <a:t>avg</a:t>
            </a:r>
            <a:r>
              <a:rPr lang="en-US" dirty="0" smtClean="0"/>
              <a:t>: </a:t>
            </a:r>
            <a:r>
              <a:rPr lang="en-US" altLang="zh-CN" dirty="0" smtClean="0"/>
              <a:t>0.6375,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99000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Uniformly</a:t>
            </a:r>
            <a:r>
              <a:rPr lang="zh-CN" alt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 </a:t>
            </a:r>
            <a:r>
              <a:rPr lang="en-US" altLang="zh-CN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sample</a:t>
            </a:r>
            <a:r>
              <a:rPr lang="zh-CN" alt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 </a:t>
            </a:r>
            <a:r>
              <a:rPr lang="en-US" altLang="zh-CN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accuracies</a:t>
            </a:r>
            <a:r>
              <a:rPr lang="zh-CN" alt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 </a:t>
            </a:r>
            <a:r>
              <a:rPr lang="en-US" altLang="zh-CN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as</a:t>
            </a:r>
            <a:r>
              <a:rPr lang="zh-CN" alt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 </a:t>
            </a:r>
            <a:r>
              <a:rPr lang="en-US" altLang="zh-CN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iterations</a:t>
            </a:r>
            <a:r>
              <a:rPr lang="zh-CN" alt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 </a:t>
            </a:r>
            <a:r>
              <a:rPr lang="en-US" altLang="zh-CN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increase</a:t>
            </a:r>
            <a:r>
              <a:rPr lang="en-US" sz="2600" spc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  <a:cs typeface="+mn-cs"/>
              </a:rPr>
              <a:t> </a:t>
            </a:r>
            <a:endParaRPr lang="en-US" sz="2000" dirty="0"/>
          </a:p>
        </p:txBody>
      </p:sp>
      <p:pic>
        <p:nvPicPr>
          <p:cNvPr id="4" name="Picture 3" descr="Screen Shot 2015-05-13 at 10.05.37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94" y="2076543"/>
            <a:ext cx="4839283" cy="35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4_layer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5X,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avg</a:t>
            </a:r>
            <a:r>
              <a:rPr lang="zh-CN" altLang="zh-CN" dirty="0" smtClean="0"/>
              <a:t>:</a:t>
            </a:r>
            <a:r>
              <a:rPr lang="en-US" altLang="zh-CN" dirty="0" smtClean="0"/>
              <a:t>0.6263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36000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Uniformly</a:t>
            </a:r>
            <a:r>
              <a:rPr lang="zh-CN" alt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 </a:t>
            </a:r>
            <a:r>
              <a:rPr lang="en-US" altLang="zh-CN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sample</a:t>
            </a:r>
            <a:r>
              <a:rPr lang="zh-CN" alt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 </a:t>
            </a:r>
            <a:r>
              <a:rPr lang="en-US" altLang="zh-CN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accuracies</a:t>
            </a:r>
            <a:r>
              <a:rPr lang="zh-CN" alt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 </a:t>
            </a:r>
            <a:r>
              <a:rPr lang="en-US" altLang="zh-CN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as</a:t>
            </a:r>
            <a:r>
              <a:rPr lang="zh-CN" alt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 </a:t>
            </a:r>
            <a:r>
              <a:rPr lang="en-US" altLang="zh-CN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iterations</a:t>
            </a:r>
            <a:r>
              <a:rPr lang="zh-CN" alt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 </a:t>
            </a:r>
            <a:r>
              <a:rPr lang="en-US" altLang="zh-CN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increase</a:t>
            </a:r>
            <a:r>
              <a:rPr lang="en-US" sz="2600" spc="0" dirty="0">
                <a:ln>
                  <a:noFill/>
                </a:ln>
                <a:solidFill>
                  <a:prstClr val="white"/>
                </a:solidFill>
                <a:effectLst/>
              </a:rPr>
              <a:t> </a:t>
            </a:r>
            <a:endParaRPr lang="en-US" sz="2600" dirty="0"/>
          </a:p>
        </p:txBody>
      </p:sp>
      <p:pic>
        <p:nvPicPr>
          <p:cNvPr id="4" name="Picture 3" descr="Screen Shot 2015-05-13 at 10.14.51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94" y="2108199"/>
            <a:ext cx="4518373" cy="33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7_layer</a:t>
            </a:r>
            <a:r>
              <a:rPr lang="zh-CN" altLang="en-US" dirty="0"/>
              <a:t> </a:t>
            </a:r>
            <a:r>
              <a:rPr lang="en-US" altLang="zh-CN" dirty="0" smtClean="0"/>
              <a:t>CNNs,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 </a:t>
            </a:r>
            <a:r>
              <a:rPr lang="en-US" altLang="zh-CN" dirty="0" smtClean="0"/>
              <a:t>0.6025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iter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70,000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5-13 at 10.38.3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21" y="2361463"/>
            <a:ext cx="4781419" cy="31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1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[1] Angel, C., Ajay, B., et al, “Automatic detection of invasive ductal carcinoma in whole slide images with Convolutional Neural Networks,” Medical Imaging 2014: Digital Pathology, Vol.9041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Thank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You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Problem Definition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Experimental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digitized whole slide </a:t>
            </a:r>
            <a:r>
              <a:rPr lang="en-US" dirty="0" smtClean="0"/>
              <a:t>pathology images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labeled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zh-CN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zh-CN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the digitized whole slide pathology images are often several gigabytes in size. </a:t>
            </a:r>
          </a:p>
          <a:p>
            <a:pPr marL="0" indent="0"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Clr>
                <a:srgbClr val="F3A447"/>
              </a:buClr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r>
              <a:rPr lang="en-US" altLang="zh-CN" dirty="0" smtClean="0">
                <a:solidFill>
                  <a:prstClr val="white"/>
                </a:solidFill>
              </a:rPr>
              <a:t>Step 0 Attempted Pre-processing</a:t>
            </a:r>
          </a:p>
          <a:p>
            <a:pPr marL="0" lvl="0" indent="0">
              <a:buClr>
                <a:srgbClr val="F3A447"/>
              </a:buClr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Step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1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>
                <a:solidFill>
                  <a:prstClr val="white"/>
                </a:solidFill>
              </a:rPr>
              <a:t>I</a:t>
            </a:r>
            <a:r>
              <a:rPr lang="en-US" altLang="zh-CN" dirty="0" smtClean="0">
                <a:solidFill>
                  <a:prstClr val="white"/>
                </a:solidFill>
              </a:rPr>
              <a:t>mage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sampling</a:t>
            </a:r>
          </a:p>
          <a:p>
            <a:pPr marL="0" lvl="0" indent="0">
              <a:buClr>
                <a:srgbClr val="F3A447"/>
              </a:buClr>
              <a:buNone/>
            </a:pPr>
            <a:r>
              <a:rPr lang="zh-CN" altLang="zh-CN" dirty="0">
                <a:solidFill>
                  <a:prstClr val="white"/>
                </a:solidFill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</a:rPr>
              <a:t>   </a:t>
            </a:r>
            <a:r>
              <a:rPr lang="en-US" altLang="zh-CN" dirty="0" smtClean="0">
                <a:solidFill>
                  <a:prstClr val="white"/>
                </a:solidFill>
              </a:rPr>
              <a:t>two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kinds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of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images: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20X,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5X</a:t>
            </a:r>
          </a:p>
          <a:p>
            <a:pPr marL="0" lvl="0" indent="0">
              <a:buClr>
                <a:srgbClr val="F3A447"/>
              </a:buClr>
              <a:buNone/>
            </a:pPr>
            <a:r>
              <a:rPr lang="zh-CN" altLang="zh-CN" dirty="0">
                <a:solidFill>
                  <a:prstClr val="white"/>
                </a:solidFill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</a:rPr>
              <a:t>   </a:t>
            </a:r>
            <a:r>
              <a:rPr lang="en-US" altLang="zh-CN" dirty="0" smtClean="0">
                <a:solidFill>
                  <a:prstClr val="white"/>
                </a:solidFill>
              </a:rPr>
              <a:t>crop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size: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400</a:t>
            </a:r>
            <a:r>
              <a:rPr lang="zh-CN" altLang="en-US" dirty="0" smtClean="0">
                <a:solidFill>
                  <a:prstClr val="white"/>
                </a:solidFill>
              </a:rPr>
              <a:t>*</a:t>
            </a:r>
            <a:r>
              <a:rPr lang="en-US" altLang="zh-CN" dirty="0" smtClean="0">
                <a:solidFill>
                  <a:prstClr val="white"/>
                </a:solidFill>
              </a:rPr>
              <a:t>400</a:t>
            </a:r>
          </a:p>
          <a:p>
            <a:pPr marL="0" lvl="0" indent="0">
              <a:buClr>
                <a:srgbClr val="F3A447"/>
              </a:buClr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Step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Convolutional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Neural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Networks</a:t>
            </a:r>
          </a:p>
          <a:p>
            <a:pPr marL="0" lvl="0" indent="0">
              <a:buClr>
                <a:srgbClr val="F3A447"/>
              </a:buClr>
              <a:buNone/>
            </a:pPr>
            <a:r>
              <a:rPr lang="en-US" altLang="zh-CN" dirty="0" smtClean="0">
                <a:solidFill>
                  <a:prstClr val="white"/>
                </a:solidFill>
              </a:rPr>
              <a:t>    two CNNs architecture are adopted</a:t>
            </a:r>
          </a:p>
          <a:p>
            <a:pPr marL="0" lvl="0" indent="0">
              <a:buClr>
                <a:srgbClr val="F3A447"/>
              </a:buClr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Step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IDC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probability</a:t>
            </a:r>
            <a:r>
              <a:rPr lang="zh-CN" altLang="en-US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map</a:t>
            </a:r>
            <a:endParaRPr lang="en-US" dirty="0">
              <a:solidFill>
                <a:prstClr val="white"/>
              </a:solidFill>
            </a:endParaRPr>
          </a:p>
          <a:p>
            <a:pPr marL="0" lvl="0" indent="0">
              <a:buClr>
                <a:srgbClr val="F3A447"/>
              </a:buClr>
              <a:buNone/>
            </a:pPr>
            <a:r>
              <a:rPr lang="en-US" dirty="0" smtClean="0">
                <a:solidFill>
                  <a:prstClr val="white"/>
                </a:solidFill>
              </a:rPr>
              <a:t>     almost there…</a:t>
            </a:r>
          </a:p>
          <a:p>
            <a:pPr lvl="0">
              <a:buClr>
                <a:srgbClr val="F3A447"/>
              </a:buClr>
            </a:pP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3511296"/>
            <a:ext cx="2584704" cy="25847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 Attempted Pre-processing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" y="3511296"/>
            <a:ext cx="26098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0488" y="1399032"/>
            <a:ext cx="7004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TCGA-A2-A0SY-01Z-00-DX1.42.3.jpg (left)</a:t>
            </a:r>
            <a:endParaRPr lang="en-US" dirty="0"/>
          </a:p>
          <a:p>
            <a:r>
              <a:rPr lang="en-US" dirty="0" smtClean="0"/>
              <a:t>image average: </a:t>
            </a:r>
            <a:r>
              <a:rPr lang="en-US" dirty="0"/>
              <a:t>[131.631, 135.011, 135.21].</a:t>
            </a:r>
          </a:p>
          <a:p>
            <a:r>
              <a:rPr lang="en-US" dirty="0" smtClean="0"/>
              <a:t>image variance: </a:t>
            </a:r>
            <a:r>
              <a:rPr lang="en-US" dirty="0"/>
              <a:t>[1979.31, 1997.48, 2015.77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dirty="0" smtClean="0"/>
              <a:t>TCGA-A2-A0SY-01Z-00-DX1.291.3.jpg (right)</a:t>
            </a:r>
            <a:endParaRPr lang="en-US" dirty="0"/>
          </a:p>
          <a:p>
            <a:r>
              <a:rPr lang="en-US" dirty="0" smtClean="0"/>
              <a:t>image average: </a:t>
            </a:r>
            <a:r>
              <a:rPr lang="en-US" dirty="0"/>
              <a:t>[201.905, 181.914, 212.681].</a:t>
            </a:r>
          </a:p>
          <a:p>
            <a:r>
              <a:rPr lang="en-US" dirty="0" smtClean="0"/>
              <a:t>image variance: </a:t>
            </a:r>
            <a:r>
              <a:rPr lang="en-US" dirty="0"/>
              <a:t>[2024.16, 3272.25, 1745.44].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62328"/>
            <a:ext cx="8229600" cy="4572000"/>
          </a:xfrm>
        </p:spPr>
        <p:txBody>
          <a:bodyPr/>
          <a:lstStyle/>
          <a:p>
            <a:r>
              <a:rPr lang="en-US" dirty="0" smtClean="0"/>
              <a:t>But noise (non-cancer patches) only </a:t>
            </a:r>
            <a:r>
              <a:rPr lang="en-US" altLang="zh-CN" dirty="0" smtClean="0"/>
              <a:t>occupies a small part of the cancer image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dirty="0" smtClean="0"/>
              <a:t>So removing noise doesn’t improve accuracy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altLang="zh-CN" dirty="0" smtClean="0"/>
              <a:t>And it’s hard to set threshold of removing noise, as variance varies a lot among  all the 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0 Attempted Pre-processing	</a:t>
            </a:r>
            <a:r>
              <a:rPr lang="en-US" dirty="0" smtClean="0"/>
              <a:t>(Cont’d)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42" y="4148328"/>
            <a:ext cx="2472690" cy="2472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4148328"/>
            <a:ext cx="2481834" cy="2481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10" y="4148328"/>
            <a:ext cx="2472690" cy="24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0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whole slide image will be divided into non-overlapping image patches of x*y pixels </a:t>
            </a:r>
            <a:r>
              <a:rPr lang="en-US" dirty="0" smtClean="0"/>
              <a:t>(now</a:t>
            </a:r>
            <a:r>
              <a:rPr lang="zh-CN" altLang="en-US" dirty="0" smtClean="0"/>
              <a:t> </a:t>
            </a:r>
            <a:r>
              <a:rPr lang="en-US" dirty="0" smtClean="0"/>
              <a:t>x</a:t>
            </a:r>
            <a:r>
              <a:rPr lang="en-US" dirty="0"/>
              <a:t>=y</a:t>
            </a:r>
            <a:r>
              <a:rPr lang="en-US" dirty="0" smtClean="0"/>
              <a:t>=</a:t>
            </a:r>
            <a:r>
              <a:rPr lang="en-US" altLang="zh-CN" dirty="0" smtClean="0"/>
              <a:t>4</a:t>
            </a:r>
            <a:r>
              <a:rPr lang="en-US" dirty="0" smtClean="0"/>
              <a:t>00</a:t>
            </a:r>
            <a:r>
              <a:rPr lang="en-US" dirty="0"/>
              <a:t>). Patches with mostly fatty tissue or slide background are discarded.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1 image sampling</a:t>
            </a:r>
            <a:endParaRPr lang="en-US" sz="3600" dirty="0"/>
          </a:p>
        </p:txBody>
      </p:sp>
      <p:pic>
        <p:nvPicPr>
          <p:cNvPr id="4" name="Picture 3" descr="Screen Shot 2015-04-06 at 10.44.0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7" y="3572886"/>
            <a:ext cx="1968500" cy="1930400"/>
          </a:xfrm>
          <a:prstGeom prst="rect">
            <a:avLst/>
          </a:prstGeom>
        </p:spPr>
      </p:pic>
      <p:pic>
        <p:nvPicPr>
          <p:cNvPr id="5" name="Picture 4" descr="Screen Shot 2015-04-06 at 10.44.4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74" y="3572886"/>
            <a:ext cx="2209800" cy="1981200"/>
          </a:xfrm>
          <a:prstGeom prst="rect">
            <a:avLst/>
          </a:prstGeom>
        </p:spPr>
      </p:pic>
      <p:pic>
        <p:nvPicPr>
          <p:cNvPr id="6" name="Picture 5" descr="Screen Shot 2015-04-06 at 10.45.0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8" y="3572886"/>
            <a:ext cx="226429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</a:p>
          <a:p>
            <a:pPr marL="0" indent="0">
              <a:buNone/>
            </a:pPr>
            <a:r>
              <a:rPr lang="en-US" altLang="zh-CN" dirty="0" smtClean="0"/>
              <a:t>Note we 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 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</a:t>
            </a:r>
            <a:r>
              <a:rPr lang="zh-CN" altLang="zh-CN" dirty="0"/>
              <a:t> 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ignoring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relu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pooling.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-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CNN:</a:t>
            </a:r>
          </a:p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10(2)+5</a:t>
            </a:r>
            <a:r>
              <a:rPr lang="zh-CN" altLang="en-US" dirty="0" smtClean="0"/>
              <a:t>*</a:t>
            </a:r>
            <a:r>
              <a:rPr lang="en-US" altLang="zh-CN" dirty="0" smtClean="0"/>
              <a:t>5+3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/>
              <a:t>7</a:t>
            </a:r>
            <a:r>
              <a:rPr lang="en-US" altLang="zh-CN" dirty="0" smtClean="0"/>
              <a:t>-layer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CNN</a:t>
            </a:r>
            <a:r>
              <a:rPr lang="zh-CN" altLang="en-US" dirty="0" smtClean="0"/>
              <a:t>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5(2)+4</a:t>
            </a:r>
            <a:r>
              <a:rPr lang="zh-CN" altLang="en-US" dirty="0" smtClean="0"/>
              <a:t>*</a:t>
            </a:r>
            <a:r>
              <a:rPr lang="en-US" altLang="zh-CN" dirty="0" smtClean="0"/>
              <a:t>4+3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3+3</a:t>
            </a:r>
            <a:r>
              <a:rPr lang="zh-CN" altLang="en-US" dirty="0" smtClean="0"/>
              <a:t>*</a:t>
            </a:r>
            <a:r>
              <a:rPr lang="zh-CN" altLang="zh-CN" dirty="0" smtClean="0"/>
              <a:t>3</a:t>
            </a:r>
            <a:r>
              <a:rPr lang="en-US" altLang="zh-CN" dirty="0" smtClean="0"/>
              <a:t>+3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Step</a:t>
            </a:r>
            <a:r>
              <a:rPr lang="zh-CN" altLang="en-US" dirty="0">
                <a:solidFill>
                  <a:prstClr val="white"/>
                </a:solidFill>
              </a:rPr>
              <a:t> 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  <a:r>
              <a:rPr lang="zh-CN" altLang="en-US" dirty="0">
                <a:solidFill>
                  <a:prstClr val="white"/>
                </a:solidFill>
              </a:rPr>
              <a:t> </a:t>
            </a:r>
            <a:r>
              <a:rPr lang="en-US" altLang="zh-CN" dirty="0">
                <a:solidFill>
                  <a:prstClr val="white"/>
                </a:solidFill>
              </a:rPr>
              <a:t>Convolutional</a:t>
            </a:r>
            <a:r>
              <a:rPr lang="zh-CN" altLang="en-US" dirty="0">
                <a:solidFill>
                  <a:prstClr val="white"/>
                </a:solidFill>
              </a:rPr>
              <a:t> </a:t>
            </a:r>
            <a:r>
              <a:rPr lang="en-US" altLang="zh-CN" dirty="0">
                <a:solidFill>
                  <a:prstClr val="white"/>
                </a:solidFill>
              </a:rPr>
              <a:t>Neural</a:t>
            </a:r>
            <a:r>
              <a:rPr lang="zh-CN" altLang="en-US" dirty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</a:rPr>
              <a:t>Networks</a:t>
            </a:r>
            <a:endParaRPr lang="en-US" dirty="0"/>
          </a:p>
        </p:txBody>
      </p:sp>
      <p:pic>
        <p:nvPicPr>
          <p:cNvPr id="4" name="Picture 3" descr="Screen Shot 2015-04-06 at 10.01.1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36222"/>
            <a:ext cx="84582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exponential function, the output of log </a:t>
            </a:r>
            <a:r>
              <a:rPr lang="en-US" dirty="0" err="1" smtClean="0"/>
              <a:t>softmax</a:t>
            </a:r>
            <a:r>
              <a:rPr lang="en-US" dirty="0" smtClean="0"/>
              <a:t> classifier can be converted to values range from 0~1</a:t>
            </a:r>
          </a:p>
          <a:p>
            <a:pPr marL="0" indent="0">
              <a:buNone/>
            </a:pPr>
            <a:r>
              <a:rPr lang="en-US" dirty="0" smtClean="0"/>
              <a:t>Combining with patch’s location, we get the IDC probability map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3 IDC probability map</a:t>
            </a:r>
            <a:endParaRPr lang="en-US" sz="3600" dirty="0"/>
          </a:p>
        </p:txBody>
      </p:sp>
      <p:pic>
        <p:nvPicPr>
          <p:cNvPr id="4" name="Picture 3" descr="Screen Shot 2015-04-07 at 10.53.4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18147"/>
            <a:ext cx="7619255" cy="2777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073" y="2047447"/>
            <a:ext cx="6786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now</a:t>
            </a:r>
            <a:r>
              <a:rPr lang="zh-CN" altLang="en-US" sz="2800" dirty="0" smtClean="0"/>
              <a:t>:</a:t>
            </a:r>
            <a:endParaRPr lang="en-US" altLang="zh-CN" sz="2800" dirty="0" smtClean="0"/>
          </a:p>
          <a:p>
            <a:r>
              <a:rPr lang="en-US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(0,1)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patch.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58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Paper.thmx</Template>
  <TotalTime>3189</TotalTime>
  <Words>533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华文新魏</vt:lpstr>
      <vt:lpstr>Calibri</vt:lpstr>
      <vt:lpstr>Constantia</vt:lpstr>
      <vt:lpstr>Wingdings 2</vt:lpstr>
      <vt:lpstr>Paper</vt:lpstr>
      <vt:lpstr>PowerPoint Presentation</vt:lpstr>
      <vt:lpstr>Topics</vt:lpstr>
      <vt:lpstr>Problem Definition</vt:lpstr>
      <vt:lpstr>Method</vt:lpstr>
      <vt:lpstr>Step 0 Attempted Pre-processing </vt:lpstr>
      <vt:lpstr>Step 0 Attempted Pre-processing (Cont’d)</vt:lpstr>
      <vt:lpstr>Step 1 image sampling</vt:lpstr>
      <vt:lpstr>Step 2 Convolutional Neural Networks</vt:lpstr>
      <vt:lpstr>Step 3 IDC probability map</vt:lpstr>
      <vt:lpstr>Experimental Evaluation</vt:lpstr>
      <vt:lpstr>Experimental Evaluation</vt:lpstr>
      <vt:lpstr>Uniformly sample accuracies as iterations increase </vt:lpstr>
      <vt:lpstr>Uniformly sample accuracies as iterations increase </vt:lpstr>
      <vt:lpstr>PowerPoint Presentation</vt:lpstr>
      <vt:lpstr>Reference</vt:lpstr>
      <vt:lpstr>PowerPoint Presentation</vt:lpstr>
    </vt:vector>
  </TitlesOfParts>
  <Company>Stony Brook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Weituo Hao</dc:creator>
  <cp:lastModifiedBy>于翔</cp:lastModifiedBy>
  <cp:revision>108</cp:revision>
  <dcterms:created xsi:type="dcterms:W3CDTF">2014-11-16T02:57:19Z</dcterms:created>
  <dcterms:modified xsi:type="dcterms:W3CDTF">2015-05-13T15:37:42Z</dcterms:modified>
</cp:coreProperties>
</file>