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sldIdLst>
    <p:sldId id="256" r:id="rId2"/>
    <p:sldId id="258" r:id="rId3"/>
    <p:sldId id="285" r:id="rId4"/>
    <p:sldId id="257" r:id="rId5"/>
    <p:sldId id="286" r:id="rId6"/>
    <p:sldId id="274" r:id="rId7"/>
    <p:sldId id="275" r:id="rId8"/>
    <p:sldId id="259" r:id="rId9"/>
    <p:sldId id="260" r:id="rId10"/>
    <p:sldId id="276" r:id="rId11"/>
    <p:sldId id="278" r:id="rId12"/>
    <p:sldId id="261" r:id="rId13"/>
    <p:sldId id="279" r:id="rId14"/>
    <p:sldId id="284" r:id="rId15"/>
    <p:sldId id="280" r:id="rId16"/>
    <p:sldId id="281" r:id="rId17"/>
    <p:sldId id="282" r:id="rId18"/>
    <p:sldId id="262" r:id="rId19"/>
    <p:sldId id="283" r:id="rId20"/>
    <p:sldId id="270" r:id="rId21"/>
    <p:sldId id="287" r:id="rId22"/>
    <p:sldId id="265" r:id="rId23"/>
    <p:sldId id="273" r:id="rId24"/>
    <p:sldId id="288" r:id="rId25"/>
    <p:sldId id="267" r:id="rId26"/>
    <p:sldId id="269" r:id="rId27"/>
    <p:sldId id="289" r:id="rId28"/>
    <p:sldId id="290" r:id="rId29"/>
    <p:sldId id="291" r:id="rId30"/>
    <p:sldId id="271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A73BD-507A-4366-A956-BB5DDDA356C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50906-0D6F-4165-AA94-11F49311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NANANG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37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VIRA</a:t>
            </a:r>
          </a:p>
        </p:txBody>
      </p:sp>
    </p:spTree>
    <p:extLst>
      <p:ext uri="{BB962C8B-B14F-4D97-AF65-F5344CB8AC3E}">
        <p14:creationId xmlns:p14="http://schemas.microsoft.com/office/powerpoint/2010/main" val="2348162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VIRA</a:t>
            </a:r>
          </a:p>
        </p:txBody>
      </p:sp>
    </p:spTree>
    <p:extLst>
      <p:ext uri="{BB962C8B-B14F-4D97-AF65-F5344CB8AC3E}">
        <p14:creationId xmlns:p14="http://schemas.microsoft.com/office/powerpoint/2010/main" val="1817268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HARI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50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VIRA</a:t>
            </a:r>
          </a:p>
        </p:txBody>
      </p:sp>
    </p:spTree>
    <p:extLst>
      <p:ext uri="{BB962C8B-B14F-4D97-AF65-F5344CB8AC3E}">
        <p14:creationId xmlns:p14="http://schemas.microsoft.com/office/powerpoint/2010/main" val="18936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DHEA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55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NANANG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15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87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88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61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97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HARI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36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VIRA</a:t>
            </a:r>
          </a:p>
        </p:txBody>
      </p:sp>
    </p:spTree>
    <p:extLst>
      <p:ext uri="{BB962C8B-B14F-4D97-AF65-F5344CB8AC3E}">
        <p14:creationId xmlns:p14="http://schemas.microsoft.com/office/powerpoint/2010/main" val="126639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2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5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04745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42877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1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5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ECE518-7493-4CDC-ADC5-7684544FDC2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0EBA635-9BF3-432F-B117-472E6F589F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9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avia.sourceforge.ne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/>
              <a:t>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Content based image retrieval </a:t>
            </a:r>
            <a:r>
              <a:rPr lang="en-US" sz="1800" dirty="0" err="1"/>
              <a:t>citra</a:t>
            </a:r>
            <a:r>
              <a:rPr lang="en-US" sz="1800" dirty="0"/>
              <a:t> </a:t>
            </a:r>
            <a:r>
              <a:rPr lang="en-US" sz="1800" dirty="0" err="1"/>
              <a:t>daun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00694" y="5123468"/>
            <a:ext cx="6270522" cy="1734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800" b="1" dirty="0">
                <a:solidFill>
                  <a:schemeClr val="bg1"/>
                </a:solidFill>
              </a:rPr>
              <a:t>Kelompok 6</a:t>
            </a:r>
          </a:p>
          <a:p>
            <a:r>
              <a:rPr lang="id-ID" sz="1800" dirty="0">
                <a:solidFill>
                  <a:schemeClr val="bg1"/>
                </a:solidFill>
              </a:rPr>
              <a:t>Devira wiena p	| 	Hariyanto	  |	Gian sebastian a</a:t>
            </a:r>
          </a:p>
          <a:p>
            <a:r>
              <a:rPr lang="id-ID" sz="1800" dirty="0">
                <a:solidFill>
                  <a:schemeClr val="bg1"/>
                </a:solidFill>
              </a:rPr>
              <a:t>Nanang taufan	|	Syah dia Putri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4024" y="3173506"/>
            <a:ext cx="7086600" cy="33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64024" y="1842247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BENTUK</a:t>
            </a:r>
            <a:r>
              <a:rPr lang="id-ID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id-ID" sz="1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(code)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250576"/>
            <a:ext cx="11360800" cy="547295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 smtClean="0"/>
              <a:t>M</a:t>
            </a:r>
            <a:r>
              <a:rPr lang="en-US" dirty="0" err="1"/>
              <a:t>enghitung</a:t>
            </a:r>
            <a:r>
              <a:rPr lang="en-US" dirty="0"/>
              <a:t> parameter </a:t>
            </a:r>
            <a:r>
              <a:rPr lang="en-US" dirty="0" err="1"/>
              <a:t>seperti</a:t>
            </a:r>
            <a:r>
              <a:rPr lang="en-US" dirty="0"/>
              <a:t> Area, </a:t>
            </a:r>
            <a:r>
              <a:rPr lang="en-US" dirty="0" smtClean="0"/>
              <a:t>Perimeter, Diameter,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Binary</a:t>
            </a:r>
            <a:r>
              <a:rPr lang="id-ID" dirty="0"/>
              <a:t> </a:t>
            </a:r>
            <a:r>
              <a:rPr lang="en-US" dirty="0" smtClean="0"/>
              <a:t>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id-ID" dirty="0"/>
              <a:t>	</a:t>
            </a:r>
            <a:r>
              <a:rPr lang="id-ID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results=</a:t>
            </a:r>
            <a:r>
              <a:rPr lang="en-US" dirty="0" err="1">
                <a:solidFill>
                  <a:schemeClr val="bg1"/>
                </a:solidFill>
              </a:rPr>
              <a:t>regionprops</a:t>
            </a:r>
            <a:r>
              <a:rPr lang="en-US" dirty="0">
                <a:solidFill>
                  <a:schemeClr val="bg1"/>
                </a:solidFill>
              </a:rPr>
              <a:t>(b,'Area','Perimeter','EquivDiameter','MajorAxisLength','MinorAxisLength');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id-ID" dirty="0"/>
              <a:t>E</a:t>
            </a:r>
            <a:r>
              <a:rPr lang="en-US" dirty="0" err="1"/>
              <a:t>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 smtClean="0"/>
              <a:t>bentuk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arrPanjang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arrayfun</a:t>
            </a:r>
            <a:r>
              <a:rPr lang="en-US" dirty="0">
                <a:solidFill>
                  <a:schemeClr val="bg1"/>
                </a:solidFill>
              </a:rPr>
              <a:t>(@(struct)max(</a:t>
            </a:r>
            <a:r>
              <a:rPr lang="en-US" dirty="0" err="1">
                <a:solidFill>
                  <a:schemeClr val="bg1"/>
                </a:solidFill>
              </a:rPr>
              <a:t>struct.MajorAxisLength</a:t>
            </a:r>
            <a:r>
              <a:rPr lang="en-US" dirty="0">
                <a:solidFill>
                  <a:schemeClr val="bg1"/>
                </a:solidFill>
              </a:rPr>
              <a:t>(:)),results);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panjang</a:t>
            </a:r>
            <a:r>
              <a:rPr lang="en-US" dirty="0">
                <a:solidFill>
                  <a:schemeClr val="bg1"/>
                </a:solidFill>
              </a:rPr>
              <a:t> = max(</a:t>
            </a:r>
            <a:r>
              <a:rPr lang="en-US" dirty="0" err="1">
                <a:solidFill>
                  <a:schemeClr val="bg1"/>
                </a:solidFill>
              </a:rPr>
              <a:t>arrPanjang</a:t>
            </a:r>
            <a:r>
              <a:rPr lang="en-US" dirty="0">
                <a:solidFill>
                  <a:schemeClr val="bg1"/>
                </a:solidFill>
              </a:rPr>
              <a:t>(:));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arrLebar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arrayfun</a:t>
            </a:r>
            <a:r>
              <a:rPr lang="en-US" dirty="0">
                <a:solidFill>
                  <a:schemeClr val="bg1"/>
                </a:solidFill>
              </a:rPr>
              <a:t>(@(struct)max(</a:t>
            </a:r>
            <a:r>
              <a:rPr lang="en-US" dirty="0" err="1">
                <a:solidFill>
                  <a:schemeClr val="bg1"/>
                </a:solidFill>
              </a:rPr>
              <a:t>struct.MinorAxisLength</a:t>
            </a:r>
            <a:r>
              <a:rPr lang="en-US" dirty="0">
                <a:solidFill>
                  <a:schemeClr val="bg1"/>
                </a:solidFill>
              </a:rPr>
              <a:t>(:)),results);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lebar</a:t>
            </a:r>
            <a:r>
              <a:rPr lang="en-US" dirty="0">
                <a:solidFill>
                  <a:schemeClr val="bg1"/>
                </a:solidFill>
              </a:rPr>
              <a:t> = max(</a:t>
            </a:r>
            <a:r>
              <a:rPr lang="en-US" dirty="0" err="1">
                <a:solidFill>
                  <a:schemeClr val="bg1"/>
                </a:solidFill>
              </a:rPr>
              <a:t>arrLebar</a:t>
            </a:r>
            <a:r>
              <a:rPr lang="en-US" dirty="0">
                <a:solidFill>
                  <a:schemeClr val="bg1"/>
                </a:solidFill>
              </a:rPr>
              <a:t>(:));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arrDiameter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arrayfun</a:t>
            </a:r>
            <a:r>
              <a:rPr lang="en-US" dirty="0">
                <a:solidFill>
                  <a:schemeClr val="bg1"/>
                </a:solidFill>
              </a:rPr>
              <a:t>(@(struct)max(</a:t>
            </a:r>
            <a:r>
              <a:rPr lang="en-US" dirty="0" err="1">
                <a:solidFill>
                  <a:schemeClr val="bg1"/>
                </a:solidFill>
              </a:rPr>
              <a:t>struct.EquivDiameter</a:t>
            </a:r>
            <a:r>
              <a:rPr lang="en-US" dirty="0">
                <a:solidFill>
                  <a:schemeClr val="bg1"/>
                </a:solidFill>
              </a:rPr>
              <a:t>(:)),results);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diameter = max(</a:t>
            </a:r>
            <a:r>
              <a:rPr lang="en-US" dirty="0" err="1">
                <a:solidFill>
                  <a:schemeClr val="bg1"/>
                </a:solidFill>
              </a:rPr>
              <a:t>arrDiameter</a:t>
            </a:r>
            <a:r>
              <a:rPr lang="en-US" dirty="0">
                <a:solidFill>
                  <a:schemeClr val="bg1"/>
                </a:solidFill>
              </a:rPr>
              <a:t>(:));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arrArea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arrayfun</a:t>
            </a:r>
            <a:r>
              <a:rPr lang="en-US" dirty="0">
                <a:solidFill>
                  <a:schemeClr val="bg1"/>
                </a:solidFill>
              </a:rPr>
              <a:t>(@(struct)max(</a:t>
            </a:r>
            <a:r>
              <a:rPr lang="en-US" dirty="0" err="1">
                <a:solidFill>
                  <a:schemeClr val="bg1"/>
                </a:solidFill>
              </a:rPr>
              <a:t>struct.Area</a:t>
            </a:r>
            <a:r>
              <a:rPr lang="en-US" dirty="0">
                <a:solidFill>
                  <a:schemeClr val="bg1"/>
                </a:solidFill>
              </a:rPr>
              <a:t>(:)),results);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area = max(</a:t>
            </a:r>
            <a:r>
              <a:rPr lang="en-US" dirty="0" err="1">
                <a:solidFill>
                  <a:schemeClr val="bg1"/>
                </a:solidFill>
              </a:rPr>
              <a:t>arrArea</a:t>
            </a:r>
            <a:r>
              <a:rPr lang="en-US" dirty="0">
                <a:solidFill>
                  <a:schemeClr val="bg1"/>
                </a:solidFill>
              </a:rPr>
              <a:t>(:));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arrPerimeter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arrayfun</a:t>
            </a:r>
            <a:r>
              <a:rPr lang="en-US" dirty="0">
                <a:solidFill>
                  <a:schemeClr val="bg1"/>
                </a:solidFill>
              </a:rPr>
              <a:t>(@(struct)max(</a:t>
            </a:r>
            <a:r>
              <a:rPr lang="en-US" dirty="0" err="1">
                <a:solidFill>
                  <a:schemeClr val="bg1"/>
                </a:solidFill>
              </a:rPr>
              <a:t>struct.Perimeter</a:t>
            </a:r>
            <a:r>
              <a:rPr lang="en-US" dirty="0">
                <a:solidFill>
                  <a:schemeClr val="bg1"/>
                </a:solidFill>
              </a:rPr>
              <a:t>(:)),results);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d-ID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perimeter = max(</a:t>
            </a:r>
            <a:r>
              <a:rPr lang="en-US" dirty="0" err="1">
                <a:solidFill>
                  <a:schemeClr val="bg1"/>
                </a:solidFill>
              </a:rPr>
              <a:t>arrPerimeter</a:t>
            </a:r>
            <a:r>
              <a:rPr lang="en-US" dirty="0">
                <a:solidFill>
                  <a:schemeClr val="bg1"/>
                </a:solidFill>
              </a:rPr>
              <a:t>(:));</a:t>
            </a:r>
          </a:p>
        </p:txBody>
      </p:sp>
    </p:spTree>
    <p:extLst>
      <p:ext uri="{BB962C8B-B14F-4D97-AF65-F5344CB8AC3E}">
        <p14:creationId xmlns:p14="http://schemas.microsoft.com/office/powerpoint/2010/main" val="1963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536574" y="4912214"/>
            <a:ext cx="4977440" cy="1542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420472" y="4892765"/>
            <a:ext cx="5857780" cy="156199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6052008" y="3240460"/>
            <a:ext cx="5462007" cy="127580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418740" y="3250652"/>
            <a:ext cx="5388171" cy="13398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712643" y="1870364"/>
            <a:ext cx="5812915" cy="11637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15599" y="1870364"/>
            <a:ext cx="5033093" cy="12006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Shape 89"/>
          <p:cNvSpPr txBox="1">
            <a:spLocks/>
          </p:cNvSpPr>
          <p:nvPr/>
        </p:nvSpPr>
        <p:spPr>
          <a:xfrm>
            <a:off x="501871" y="47074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Kotak Teks 2"/>
              <p:cNvSpPr txBox="1"/>
              <p:nvPr/>
            </p:nvSpPr>
            <p:spPr>
              <a:xfrm>
                <a:off x="503818" y="1853372"/>
                <a:ext cx="4747877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𝑠𝑙𝑖𝑚𝑛𝑒𝑠𝑠</m:t>
                      </m:r>
                    </m:oMath>
                  </m:oMathPara>
                </a14:m>
                <a:endParaRPr lang="id-ID" b="0" u="sng" dirty="0">
                  <a:solidFill>
                    <a:schemeClr val="bg1"/>
                  </a:solidFill>
                </a:endParaRPr>
              </a:p>
              <a:p>
                <a:r>
                  <a:rPr lang="id-ID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>
                    <a:solidFill>
                      <a:schemeClr val="bg1"/>
                    </a:solidFill>
                  </a:rPr>
                  <a:t>slimness</a:t>
                </a:r>
                <a:r>
                  <a:rPr lang="id-ID" sz="2800" dirty="0">
                    <a:solidFill>
                      <a:schemeClr val="bg1"/>
                    </a:solidFill>
                  </a:rPr>
                  <a:t>	=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panjang</a:t>
                </a:r>
                <a:r>
                  <a:rPr lang="en-US" sz="2800" dirty="0">
                    <a:solidFill>
                      <a:schemeClr val="bg1"/>
                    </a:solidFill>
                  </a:rPr>
                  <a:t>/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lebar</a:t>
                </a:r>
                <a:r>
                  <a:rPr lang="en-US" sz="2800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    </a:t>
                </a:r>
                <a:r>
                  <a:rPr lang="id-ID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arr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(iter,1</a:t>
                </a:r>
                <a:r>
                  <a:rPr lang="en-US" sz="2800" dirty="0">
                    <a:solidFill>
                      <a:schemeClr val="bg1"/>
                    </a:solidFill>
                  </a:rPr>
                  <a:t>)</a:t>
                </a:r>
                <a:r>
                  <a:rPr lang="id-ID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>
                    <a:solidFill>
                      <a:schemeClr val="bg1"/>
                    </a:solidFill>
                  </a:rPr>
                  <a:t>=slimness;</a:t>
                </a:r>
              </a:p>
            </p:txBody>
          </p:sp>
        </mc:Choice>
        <mc:Fallback>
          <p:sp>
            <p:nvSpPr>
              <p:cNvPr id="3" name="Kotak Teks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8" y="1853372"/>
                <a:ext cx="4747877" cy="1138773"/>
              </a:xfrm>
              <a:prstGeom prst="rect">
                <a:avLst/>
              </a:prstGeom>
              <a:blipFill rotWithShape="0">
                <a:blip r:embed="rId3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Kotak Teks 12"/>
              <p:cNvSpPr txBox="1"/>
              <p:nvPr/>
            </p:nvSpPr>
            <p:spPr>
              <a:xfrm>
                <a:off x="5806912" y="1893073"/>
                <a:ext cx="5707102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𝑟𝑜𝑢𝑛𝑑𝑛𝑒𝑠𝑠</m:t>
                      </m:r>
                    </m:oMath>
                  </m:oMathPara>
                </a14:m>
                <a:endParaRPr lang="id-ID" b="0" u="sng" dirty="0">
                  <a:solidFill>
                    <a:schemeClr val="bg1"/>
                  </a:solidFill>
                </a:endParaRPr>
              </a:p>
              <a:p>
                <a:r>
                  <a:rPr lang="id-ID" sz="2800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oundness</a:t>
                </a:r>
                <a:r>
                  <a:rPr lang="id-ID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>
                    <a:solidFill>
                      <a:schemeClr val="bg1"/>
                    </a:solidFill>
                  </a:rPr>
                  <a:t>=(4*pi*area)/perimeter^2;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arr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(iter,4</a:t>
                </a:r>
                <a:r>
                  <a:rPr lang="en-US" sz="2800" dirty="0">
                    <a:solidFill>
                      <a:schemeClr val="bg1"/>
                    </a:solidFill>
                  </a:rPr>
                  <a:t>)</a:t>
                </a:r>
                <a:r>
                  <a:rPr lang="id-ID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>
                    <a:solidFill>
                      <a:schemeClr val="bg1"/>
                    </a:solidFill>
                  </a:rPr>
                  <a:t>=roundness;</a:t>
                </a:r>
              </a:p>
            </p:txBody>
          </p:sp>
        </mc:Choice>
        <mc:Fallback>
          <p:sp>
            <p:nvSpPr>
              <p:cNvPr id="13" name="Kotak Teks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912" y="1893073"/>
                <a:ext cx="5707102" cy="1138773"/>
              </a:xfrm>
              <a:prstGeom prst="rect">
                <a:avLst/>
              </a:prstGeom>
              <a:blipFill rotWithShape="0">
                <a:blip r:embed="rId4"/>
                <a:stretch>
                  <a:fillRect l="-3846" r="-1175" b="-182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Kotak Teks 13"/>
              <p:cNvSpPr txBox="1"/>
              <p:nvPr/>
            </p:nvSpPr>
            <p:spPr>
              <a:xfrm>
                <a:off x="6644370" y="5016834"/>
                <a:ext cx="4319259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𝑟𝑝𝑑</m:t>
                      </m:r>
                    </m:oMath>
                  </m:oMathPara>
                </a14:m>
                <a:endParaRPr lang="id-ID" b="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+mj-lt"/>
                        </a:rPr>
                        <m:t>rpd</m:t>
                      </m:r>
                      <m:r>
                        <a:rPr lang="en-US" sz="280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+mj-lt"/>
                        </a:rPr>
                        <m:t>perimeter</m:t>
                      </m:r>
                      <m:r>
                        <a:rPr lang="en-US" sz="2800">
                          <a:latin typeface="+mj-lt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800">
                          <a:latin typeface="+mj-lt"/>
                        </a:rPr>
                        <m:t>diameter</m:t>
                      </m:r>
                      <m:r>
                        <a:rPr lang="en-US" sz="280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US" sz="2800" dirty="0" smtClean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+mj-lt"/>
                        </a:rPr>
                        <m:t>arr</m:t>
                      </m:r>
                      <m:d>
                        <m:dPr>
                          <m:ctrlPr>
                            <a:rPr lang="en-US" sz="2800" i="1">
                              <a:latin typeface="+mj-lt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+mj-lt"/>
                            </a:rPr>
                            <m:t>iter</m:t>
                          </m:r>
                          <m:r>
                            <a:rPr lang="en-US" sz="2800">
                              <a:latin typeface="+mj-lt"/>
                            </a:rPr>
                            <m:t>,5</m:t>
                          </m:r>
                        </m:e>
                      </m:d>
                      <m:r>
                        <a:rPr lang="en-US" sz="280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+mj-lt"/>
                        </a:rPr>
                        <m:t>rpd</m:t>
                      </m:r>
                      <m:r>
                        <a:rPr lang="en-US" sz="280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14" name="Kotak Teks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70" y="5016834"/>
                <a:ext cx="4319259" cy="1138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Kotak Teks 14"/>
              <p:cNvSpPr txBox="1"/>
              <p:nvPr/>
            </p:nvSpPr>
            <p:spPr>
              <a:xfrm>
                <a:off x="491014" y="5088798"/>
                <a:ext cx="5787238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𝑟𝑒𝑐𝑡𝑎𝑛𝑔𝑢𝑙𝑎𝑟𝑖𝑡𝑦</m:t>
                      </m:r>
                    </m:oMath>
                  </m:oMathPara>
                </a14:m>
                <a:endParaRPr lang="id-ID" b="0" u="sng" dirty="0">
                  <a:solidFill>
                    <a:schemeClr val="bg1"/>
                  </a:solidFill>
                </a:endParaRPr>
              </a:p>
              <a:p>
                <a:r>
                  <a:rPr lang="id-ID" sz="2800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ectangularity</a:t>
                </a:r>
                <a:r>
                  <a:rPr lang="id-ID" sz="2800" dirty="0">
                    <a:solidFill>
                      <a:schemeClr val="bg1"/>
                    </a:solidFill>
                  </a:rPr>
                  <a:t> 	= </a:t>
                </a:r>
                <a:r>
                  <a:rPr lang="en-US" sz="2800" dirty="0">
                    <a:solidFill>
                      <a:schemeClr val="bg1"/>
                    </a:solidFill>
                  </a:rPr>
                  <a:t>(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panjang</a:t>
                </a:r>
                <a:r>
                  <a:rPr lang="en-US" sz="2800" dirty="0">
                    <a:solidFill>
                      <a:schemeClr val="bg1"/>
                    </a:solidFill>
                  </a:rPr>
                  <a:t>*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lebar</a:t>
                </a:r>
                <a:r>
                  <a:rPr lang="en-US" sz="2800" dirty="0">
                    <a:solidFill>
                      <a:schemeClr val="bg1"/>
                    </a:solidFill>
                  </a:rPr>
                  <a:t>)/area;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arr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(iter,3</a:t>
                </a:r>
                <a:r>
                  <a:rPr lang="en-US" sz="2800" dirty="0">
                    <a:solidFill>
                      <a:schemeClr val="bg1"/>
                    </a:solidFill>
                  </a:rPr>
                  <a:t>)</a:t>
                </a:r>
                <a:r>
                  <a:rPr lang="id-ID" sz="2800" dirty="0">
                    <a:solidFill>
                      <a:schemeClr val="bg1"/>
                    </a:solidFill>
                  </a:rPr>
                  <a:t>		</a:t>
                </a:r>
                <a:r>
                  <a:rPr lang="en-US" sz="2800" dirty="0">
                    <a:solidFill>
                      <a:schemeClr val="bg1"/>
                    </a:solidFill>
                  </a:rPr>
                  <a:t>=</a:t>
                </a:r>
                <a:r>
                  <a:rPr lang="id-ID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rectangularity;</a:t>
                </a:r>
                <a:endParaRPr lang="id-ID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Kotak Teks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4" y="5088798"/>
                <a:ext cx="5787238" cy="1138773"/>
              </a:xfrm>
              <a:prstGeom prst="rect">
                <a:avLst/>
              </a:prstGeom>
              <a:blipFill rotWithShape="0">
                <a:blip r:embed="rId6"/>
                <a:stretch>
                  <a:fillRect l="-3793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/>
              <p:cNvSpPr txBox="1"/>
              <p:nvPr/>
            </p:nvSpPr>
            <p:spPr>
              <a:xfrm>
                <a:off x="553965" y="3369177"/>
                <a:ext cx="5078313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𝑛𝑎𝑟𝑟𝑜𝑤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id-ID" b="0" u="sng" dirty="0"/>
              </a:p>
              <a:p>
                <a:r>
                  <a:rPr lang="en-US" sz="2800" dirty="0" err="1"/>
                  <a:t>narrow_factor</a:t>
                </a:r>
                <a:r>
                  <a:rPr lang="id-ID" sz="2800" dirty="0"/>
                  <a:t>	</a:t>
                </a:r>
                <a:r>
                  <a:rPr lang="en-US" sz="2800" dirty="0"/>
                  <a:t>=diameter/</a:t>
                </a:r>
                <a:r>
                  <a:rPr lang="en-US" sz="2800" dirty="0" err="1"/>
                  <a:t>panjang</a:t>
                </a:r>
                <a:r>
                  <a:rPr lang="en-US" sz="2800" dirty="0"/>
                  <a:t>;</a:t>
                </a:r>
              </a:p>
              <a:p>
                <a:r>
                  <a:rPr lang="en-US" sz="2800" dirty="0"/>
                  <a:t>    </a:t>
                </a:r>
                <a:r>
                  <a:rPr lang="en-US" sz="2800" dirty="0" err="1" smtClean="0"/>
                  <a:t>arr</a:t>
                </a:r>
                <a:r>
                  <a:rPr lang="en-US" sz="2800" dirty="0" smtClean="0"/>
                  <a:t>(iter,2</a:t>
                </a:r>
                <a:r>
                  <a:rPr lang="en-US" sz="2800" dirty="0"/>
                  <a:t>)</a:t>
                </a:r>
                <a:r>
                  <a:rPr lang="id-ID" sz="2800" dirty="0"/>
                  <a:t>		</a:t>
                </a:r>
                <a:r>
                  <a:rPr lang="en-US" sz="2800" dirty="0"/>
                  <a:t>=</a:t>
                </a:r>
                <a:r>
                  <a:rPr lang="en-US" sz="2800" dirty="0" err="1"/>
                  <a:t>narrow_factor</a:t>
                </a:r>
                <a:r>
                  <a:rPr lang="en-US" sz="2800" dirty="0"/>
                  <a:t>;</a:t>
                </a:r>
              </a:p>
            </p:txBody>
          </p:sp>
        </mc:Choice>
        <mc:Fallback>
          <p:sp>
            <p:nvSpPr>
              <p:cNvPr id="5" name="Kotak Teks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5" y="3369177"/>
                <a:ext cx="5078313" cy="1138773"/>
              </a:xfrm>
              <a:prstGeom prst="rect">
                <a:avLst/>
              </a:prstGeom>
              <a:blipFill rotWithShape="0">
                <a:blip r:embed="rId7"/>
                <a:stretch>
                  <a:fillRect l="-4322" t="-538" r="-3121" b="-182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Kotak Teks 19"/>
              <p:cNvSpPr txBox="1"/>
              <p:nvPr/>
            </p:nvSpPr>
            <p:spPr>
              <a:xfrm>
                <a:off x="6165131" y="3327447"/>
                <a:ext cx="5284934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𝑝𝑟𝑝</m:t>
                      </m:r>
                    </m:oMath>
                  </m:oMathPara>
                </a14:m>
                <a:endParaRPr lang="id-ID" b="0" i="1" u="sng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id-ID" sz="2800" dirty="0">
                    <a:solidFill>
                      <a:schemeClr val="bg1"/>
                    </a:solidFill>
                    <a:latin typeface="+mj-lt"/>
                  </a:rPr>
                  <a:t>prp	  =perimeter/(panjang+lebar);</a:t>
                </a:r>
              </a:p>
              <a:p>
                <a:r>
                  <a:rPr lang="id-ID" sz="2800" dirty="0" smtClean="0">
                    <a:solidFill>
                      <a:schemeClr val="bg1"/>
                    </a:solidFill>
                    <a:latin typeface="+mj-lt"/>
                  </a:rPr>
                  <a:t>arr(</a:t>
                </a:r>
                <a:r>
                  <a:rPr lang="en-US" sz="2800" dirty="0" err="1" smtClean="0">
                    <a:solidFill>
                      <a:schemeClr val="bg1"/>
                    </a:solidFill>
                    <a:latin typeface="+mj-lt"/>
                  </a:rPr>
                  <a:t>iter</a:t>
                </a:r>
                <a:r>
                  <a:rPr lang="id-ID" sz="2800" dirty="0" smtClean="0">
                    <a:solidFill>
                      <a:schemeClr val="bg1"/>
                    </a:solidFill>
                    <a:latin typeface="+mj-lt"/>
                  </a:rPr>
                  <a:t>,6</a:t>
                </a:r>
                <a:r>
                  <a:rPr lang="id-ID" sz="2800" dirty="0">
                    <a:solidFill>
                      <a:schemeClr val="bg1"/>
                    </a:solidFill>
                    <a:latin typeface="+mj-lt"/>
                  </a:rPr>
                  <a:t>)=prp;</a:t>
                </a:r>
                <a:endParaRPr lang="id-ID" sz="28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0" name="Kotak Teks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31" y="3327447"/>
                <a:ext cx="5284934" cy="1138773"/>
              </a:xfrm>
              <a:prstGeom prst="rect">
                <a:avLst/>
              </a:prstGeom>
              <a:blipFill rotWithShape="0">
                <a:blip r:embed="rId8"/>
                <a:stretch>
                  <a:fillRect l="-4037" r="-1730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21762" y="1536633"/>
            <a:ext cx="11593147" cy="5127403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BENTUK</a:t>
            </a:r>
            <a:r>
              <a:rPr lang="id-ID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id-ID" sz="1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buClr>
                <a:srgbClr val="000000"/>
              </a:buClr>
            </a:pPr>
            <a:r>
              <a:rPr lang="fi-FI" b="1" dirty="0" smtClean="0">
                <a:solidFill>
                  <a:srgbClr val="000000"/>
                </a:solidFill>
              </a:rPr>
              <a:t>Mean</a:t>
            </a:r>
          </a:p>
          <a:p>
            <a:pPr>
              <a:buNone/>
            </a:pPr>
            <a:r>
              <a:rPr lang="fi-FI" dirty="0"/>
              <a:t>	</a:t>
            </a:r>
          </a:p>
          <a:p>
            <a:pPr>
              <a:buNone/>
            </a:pPr>
            <a:endParaRPr lang="fi-FI" dirty="0"/>
          </a:p>
          <a:p>
            <a:pPr marL="304793" indent="0">
              <a:buClr>
                <a:srgbClr val="000000"/>
              </a:buClr>
              <a:buNone/>
            </a:pPr>
            <a:endParaRPr lang="fi-FI" b="1" dirty="0">
              <a:solidFill>
                <a:srgbClr val="000000"/>
              </a:solidFill>
            </a:endParaRPr>
          </a:p>
          <a:p>
            <a:pPr marL="609585" indent="-304792">
              <a:buClr>
                <a:srgbClr val="000000"/>
              </a:buClr>
            </a:pPr>
            <a:endParaRPr lang="fi-FI" b="1" dirty="0" smtClean="0">
              <a:solidFill>
                <a:srgbClr val="000000"/>
              </a:solidFill>
            </a:endParaRPr>
          </a:p>
          <a:p>
            <a:pPr marL="304793" indent="0">
              <a:buClr>
                <a:srgbClr val="000000"/>
              </a:buClr>
              <a:buNone/>
            </a:pPr>
            <a:endParaRPr lang="fi-FI" b="1" dirty="0">
              <a:solidFill>
                <a:srgbClr val="000000"/>
              </a:solidFill>
            </a:endParaRPr>
          </a:p>
          <a:p>
            <a:pPr marL="609585" indent="-304792">
              <a:buClr>
                <a:srgbClr val="000000"/>
              </a:buClr>
            </a:pPr>
            <a:r>
              <a:rPr lang="fi-FI" b="1" dirty="0">
                <a:solidFill>
                  <a:srgbClr val="000000"/>
                </a:solidFill>
              </a:rPr>
              <a:t>Skewness dan Kurtosis</a:t>
            </a:r>
          </a:p>
          <a:p>
            <a:pPr>
              <a:buNone/>
            </a:pPr>
            <a:r>
              <a:rPr lang="fi-FI" dirty="0"/>
              <a:t>	</a:t>
            </a:r>
            <a:endParaRPr lang="id" dirty="0"/>
          </a:p>
        </p:txBody>
      </p:sp>
      <p:sp>
        <p:nvSpPr>
          <p:cNvPr id="124" name="Shape 124"/>
          <p:cNvSpPr txBox="1"/>
          <p:nvPr/>
        </p:nvSpPr>
        <p:spPr>
          <a:xfrm>
            <a:off x="1026367" y="5003014"/>
            <a:ext cx="9424000" cy="144035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  <a:buClr>
                <a:schemeClr val="dk1"/>
              </a:buClr>
              <a:buSzPct val="61111"/>
            </a:pPr>
            <a:r>
              <a:rPr lang="id" sz="2400" b="1" dirty="0"/>
              <a:t>Skewness</a:t>
            </a:r>
            <a:r>
              <a:rPr lang="id" sz="2400" dirty="0"/>
              <a:t> adalah derajat ketidaksimetrisan suatu distribusi (n = 3) </a:t>
            </a:r>
            <a:r>
              <a:rPr lang="id" sz="2400" b="1" dirty="0"/>
              <a:t>Kurtosis</a:t>
            </a:r>
            <a:r>
              <a:rPr lang="id" sz="2400" dirty="0"/>
              <a:t> adalah derajat keruncingan suatu distribusi (n = 4</a:t>
            </a:r>
            <a:r>
              <a:rPr lang="id" sz="2400" dirty="0" smtClean="0"/>
              <a:t>)</a:t>
            </a:r>
          </a:p>
          <a:p>
            <a:pPr>
              <a:lnSpc>
                <a:spcPct val="115000"/>
              </a:lnSpc>
              <a:spcAft>
                <a:spcPts val="2133"/>
              </a:spcAft>
              <a:buClr>
                <a:schemeClr val="dk1"/>
              </a:buClr>
              <a:buSzPct val="61111"/>
            </a:pPr>
            <a:r>
              <a:rPr lang="id" sz="2400" dirty="0" smtClean="0"/>
              <a:t>Dilakukan pada masing-masing </a:t>
            </a:r>
            <a:r>
              <a:rPr lang="id" sz="2400" i="1" dirty="0" smtClean="0"/>
              <a:t>channel </a:t>
            </a:r>
            <a:r>
              <a:rPr lang="id" sz="2400" dirty="0" smtClean="0"/>
              <a:t>warna</a:t>
            </a:r>
            <a:endParaRPr lang="id" sz="2400" dirty="0"/>
          </a:p>
        </p:txBody>
      </p:sp>
      <p:sp>
        <p:nvSpPr>
          <p:cNvPr id="125" name="Shape 125"/>
          <p:cNvSpPr txBox="1"/>
          <p:nvPr/>
        </p:nvSpPr>
        <p:spPr>
          <a:xfrm>
            <a:off x="1026367" y="3054807"/>
            <a:ext cx="8957200" cy="62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  <a:buClr>
                <a:schemeClr val="dk1"/>
              </a:buClr>
              <a:buSzPct val="61111"/>
            </a:pPr>
            <a:r>
              <a:rPr lang="id" sz="2400" dirty="0"/>
              <a:t>Rata-rata nilai piksel pada masing-masing </a:t>
            </a:r>
            <a:r>
              <a:rPr lang="id" sz="2400" i="1" dirty="0"/>
              <a:t>channel </a:t>
            </a:r>
            <a:r>
              <a:rPr lang="id" sz="2400" dirty="0"/>
              <a:t>R, G dan B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934563" y="2669067"/>
            <a:ext cx="2623264" cy="19482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sz="2400" u="sng" dirty="0" err="1"/>
              <a:t>Keterangan</a:t>
            </a:r>
            <a:endParaRPr lang="en-US" sz="2400" u="sng" dirty="0"/>
          </a:p>
          <a:p>
            <a:r>
              <a:rPr lang="id" sz="2400" dirty="0"/>
              <a:t>Pij = nilai piksel</a:t>
            </a:r>
          </a:p>
          <a:p>
            <a:r>
              <a:rPr lang="id" sz="2400" dirty="0"/>
              <a:t>M = panjang piksel</a:t>
            </a:r>
          </a:p>
          <a:p>
            <a:r>
              <a:rPr lang="id" sz="2400" dirty="0"/>
              <a:t>N = lebar piksel</a:t>
            </a:r>
          </a:p>
          <a:p>
            <a:r>
              <a:rPr lang="id" sz="2400" dirty="0"/>
              <a:t>σ = standar deviasi</a:t>
            </a:r>
          </a:p>
          <a:p>
            <a:endParaRPr sz="2400" dirty="0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hape 89"/>
          <p:cNvSpPr txBox="1">
            <a:spLocks/>
          </p:cNvSpPr>
          <p:nvPr/>
        </p:nvSpPr>
        <p:spPr>
          <a:xfrm>
            <a:off x="501871" y="47074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</a:t>
            </a:r>
            <a:r>
              <a:rPr lang="id-ID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WARNA</a:t>
            </a:r>
            <a:endParaRPr lang="id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Kotak Teks 2"/>
              <p:cNvSpPr txBox="1"/>
              <p:nvPr/>
            </p:nvSpPr>
            <p:spPr>
              <a:xfrm>
                <a:off x="1443569" y="2050877"/>
                <a:ext cx="2665473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𝑃𝑖𝑗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Kotak Teks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69" y="2050877"/>
                <a:ext cx="2665473" cy="1080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5421" y="4244094"/>
                <a:ext cx="3558731" cy="809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id-ID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d-ID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d-ID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d-ID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d-ID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d-ID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id-ID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d-ID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id-ID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d-ID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d-ID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𝑷𝒊𝒋</m:t>
                                      </m:r>
                                      <m:r>
                                        <a:rPr lang="id-ID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r>
                                        <a:rPr lang="id-ID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d-ID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d-ID" sz="2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id-ID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𝑴𝑵</m:t>
                          </m:r>
                          <m:sSup>
                            <m:sSupPr>
                              <m:ctrlPr>
                                <a:rPr lang="id-ID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id-ID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21" y="4244094"/>
                <a:ext cx="3558731" cy="8092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261547" y="2009134"/>
            <a:ext cx="2950235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261547" y="4134894"/>
            <a:ext cx="3654493" cy="101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63327" y="1536633"/>
            <a:ext cx="11593147" cy="5127403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1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64024" y="4760259"/>
            <a:ext cx="3455894" cy="155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0612" y="2460812"/>
            <a:ext cx="5795682" cy="121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</a:t>
            </a:r>
            <a:r>
              <a:rPr lang="id-ID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warna - MEAN </a:t>
            </a:r>
            <a:r>
              <a:rPr lang="id-ID" sz="1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(code)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1" y="1237130"/>
            <a:ext cx="10543752" cy="5472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/>
          </a:p>
          <a:p>
            <a:pPr marL="342900" indent="-342900">
              <a:buFont typeface="+mj-lt"/>
              <a:buAutoNum type="arabicPeriod"/>
            </a:pPr>
            <a:r>
              <a:rPr lang="id-ID" sz="2400" dirty="0"/>
              <a:t>Merubah nilai background image menjadi black (0</a:t>
            </a:r>
            <a:r>
              <a:rPr lang="id-ID" sz="2400" dirty="0" smtClean="0"/>
              <a:t>)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filter mask</a:t>
            </a:r>
          </a:p>
          <a:p>
            <a:pPr marL="0" indent="0">
              <a:buNone/>
            </a:pPr>
            <a:endParaRPr lang="id-ID" sz="2400" dirty="0">
              <a:solidFill>
                <a:schemeClr val="bg1"/>
              </a:solidFill>
            </a:endParaRPr>
          </a:p>
          <a:p>
            <a:pPr marL="349250" indent="-349250">
              <a:buNone/>
            </a:pPr>
            <a:r>
              <a:rPr lang="id-ID" sz="2400" dirty="0">
                <a:solidFill>
                  <a:schemeClr val="bg1"/>
                </a:solidFill>
              </a:rPr>
              <a:t>		mask = uint8(not(v));</a:t>
            </a:r>
          </a:p>
          <a:p>
            <a:pPr marL="349250" indent="-349250">
              <a:buNone/>
            </a:pPr>
            <a:r>
              <a:rPr lang="id-ID" sz="2400" dirty="0">
                <a:solidFill>
                  <a:schemeClr val="bg1"/>
                </a:solidFill>
              </a:rPr>
              <a:t>		im_new = img .* repmat(mask, [1,1,3]);</a:t>
            </a:r>
          </a:p>
          <a:p>
            <a:pPr marL="0" indent="0">
              <a:buNone/>
            </a:pPr>
            <a:r>
              <a:rPr lang="id-ID" sz="2400" dirty="0"/>
              <a:t>		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id-ID" sz="2400" dirty="0"/>
              <a:t>Mengambil nilai masing masing chanel </a:t>
            </a:r>
            <a:r>
              <a:rPr lang="en-US" sz="2400" dirty="0" smtClean="0"/>
              <a:t>R</a:t>
            </a:r>
            <a:r>
              <a:rPr lang="id-ID" sz="2400" dirty="0" smtClean="0"/>
              <a:t>ed </a:t>
            </a:r>
            <a:r>
              <a:rPr lang="en-US" sz="2400" dirty="0"/>
              <a:t>G</a:t>
            </a:r>
            <a:r>
              <a:rPr lang="id-ID" sz="2400" dirty="0" smtClean="0"/>
              <a:t>reen </a:t>
            </a:r>
            <a:r>
              <a:rPr lang="id-ID" sz="2400" dirty="0"/>
              <a:t>dan </a:t>
            </a:r>
            <a:r>
              <a:rPr lang="en-US" sz="2400" dirty="0" smtClean="0"/>
              <a:t>B</a:t>
            </a:r>
            <a:r>
              <a:rPr lang="id-ID" sz="2400" dirty="0" smtClean="0"/>
              <a:t>lue </a:t>
            </a:r>
            <a:r>
              <a:rPr lang="id-ID" sz="2400" dirty="0"/>
              <a:t>dari </a:t>
            </a:r>
            <a:r>
              <a:rPr lang="id-ID" sz="2400" dirty="0" smtClean="0"/>
              <a:t>citra</a:t>
            </a:r>
            <a:endParaRPr lang="en-US" sz="2400" dirty="0" smtClean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		</a:t>
            </a:r>
            <a:r>
              <a:rPr lang="id-ID" sz="2400" dirty="0">
                <a:solidFill>
                  <a:schemeClr val="bg1"/>
                </a:solidFill>
              </a:rPr>
              <a:t>red=im_new(:,:,1);      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		green=im_new(:,:,2);    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		blue=im_new(:,:,3);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849471" y="2202266"/>
            <a:ext cx="5768788" cy="45078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7847" y="2202266"/>
            <a:ext cx="2823882" cy="3633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</a:t>
            </a:r>
            <a:r>
              <a:rPr lang="id-ID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warna - MEAN </a:t>
            </a:r>
            <a:r>
              <a:rPr lang="id-ID" sz="1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(code)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800601" y="1183342"/>
            <a:ext cx="6975799" cy="567465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06000" lvl="0" indent="-30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lvl="1" indent="-30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lvl="2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lvl="3" indent="-234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lvl="4" indent="-234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lvl="5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lvl="6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lvl="7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lvl="8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3"/>
            </a:pP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6402059" cy="5173449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id-ID" dirty="0"/>
              <a:t> M</a:t>
            </a:r>
            <a:r>
              <a:rPr lang="en-US" dirty="0" err="1"/>
              <a:t>enentukan</a:t>
            </a:r>
            <a:r>
              <a:rPr lang="en-US" dirty="0"/>
              <a:t> mean </a:t>
            </a:r>
            <a:r>
              <a:rPr lang="en-US" dirty="0" err="1"/>
              <a:t>dari</a:t>
            </a:r>
            <a:r>
              <a:rPr lang="en-US" dirty="0"/>
              <a:t> channel red, green </a:t>
            </a:r>
            <a:r>
              <a:rPr lang="en-US" dirty="0" err="1"/>
              <a:t>dan</a:t>
            </a:r>
            <a:r>
              <a:rPr lang="en-US" dirty="0"/>
              <a:t> blue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iter_red</a:t>
            </a:r>
            <a:r>
              <a:rPr lang="en-US" dirty="0">
                <a:solidFill>
                  <a:schemeClr val="bg1"/>
                </a:solidFill>
              </a:rPr>
              <a:t> = 0;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sum_red</a:t>
            </a:r>
            <a:r>
              <a:rPr lang="en-US" dirty="0">
                <a:solidFill>
                  <a:schemeClr val="bg1"/>
                </a:solidFill>
              </a:rPr>
              <a:t> = 0.0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403225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iter_green</a:t>
            </a:r>
            <a:r>
              <a:rPr lang="en-US" dirty="0">
                <a:solidFill>
                  <a:schemeClr val="bg1"/>
                </a:solidFill>
              </a:rPr>
              <a:t> = 0;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sum_green</a:t>
            </a:r>
            <a:r>
              <a:rPr lang="en-US" dirty="0">
                <a:solidFill>
                  <a:schemeClr val="bg1"/>
                </a:solidFill>
              </a:rPr>
              <a:t> = 0.0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403225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iter_blue</a:t>
            </a:r>
            <a:r>
              <a:rPr lang="en-US" dirty="0">
                <a:solidFill>
                  <a:schemeClr val="bg1"/>
                </a:solidFill>
              </a:rPr>
              <a:t> = 0;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sum_blue</a:t>
            </a:r>
            <a:r>
              <a:rPr lang="en-US" dirty="0">
                <a:solidFill>
                  <a:schemeClr val="bg1"/>
                </a:solidFill>
              </a:rPr>
              <a:t> = 0.0;</a:t>
            </a:r>
          </a:p>
          <a:p>
            <a:pPr marL="403225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705" y="22022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=1:1200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for j=1:1600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if red(</a:t>
            </a:r>
            <a:r>
              <a:rPr lang="en-US" dirty="0" err="1">
                <a:solidFill>
                  <a:schemeClr val="bg1"/>
                </a:solidFill>
              </a:rPr>
              <a:t>i,j</a:t>
            </a:r>
            <a:r>
              <a:rPr lang="en-US" dirty="0">
                <a:solidFill>
                  <a:schemeClr val="bg1"/>
                </a:solidFill>
              </a:rPr>
              <a:t>) &gt; 0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bg1"/>
                </a:solidFill>
              </a:rPr>
              <a:t>sum_red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sum_red</a:t>
            </a:r>
            <a:r>
              <a:rPr lang="en-US" dirty="0">
                <a:solidFill>
                  <a:schemeClr val="bg1"/>
                </a:solidFill>
              </a:rPr>
              <a:t> + double(red(</a:t>
            </a:r>
            <a:r>
              <a:rPr lang="en-US" dirty="0" err="1">
                <a:solidFill>
                  <a:schemeClr val="bg1"/>
                </a:solidFill>
              </a:rPr>
              <a:t>i,j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bg1"/>
                </a:solidFill>
              </a:rPr>
              <a:t>iter_red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iter_red</a:t>
            </a:r>
            <a:r>
              <a:rPr lang="en-US" dirty="0">
                <a:solidFill>
                  <a:schemeClr val="bg1"/>
                </a:solidFill>
              </a:rPr>
              <a:t> + 1;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end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if green(</a:t>
            </a:r>
            <a:r>
              <a:rPr lang="en-US" dirty="0" err="1">
                <a:solidFill>
                  <a:schemeClr val="bg1"/>
                </a:solidFill>
              </a:rPr>
              <a:t>i,j</a:t>
            </a:r>
            <a:r>
              <a:rPr lang="en-US" dirty="0">
                <a:solidFill>
                  <a:schemeClr val="bg1"/>
                </a:solidFill>
              </a:rPr>
              <a:t>) &gt; 0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bg1"/>
                </a:solidFill>
              </a:rPr>
              <a:t>sum_green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sum_green</a:t>
            </a:r>
            <a:r>
              <a:rPr lang="en-US" dirty="0">
                <a:solidFill>
                  <a:schemeClr val="bg1"/>
                </a:solidFill>
              </a:rPr>
              <a:t> + double(green(</a:t>
            </a:r>
            <a:r>
              <a:rPr lang="en-US" dirty="0" err="1">
                <a:solidFill>
                  <a:schemeClr val="bg1"/>
                </a:solidFill>
              </a:rPr>
              <a:t>i,j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bg1"/>
                </a:solidFill>
              </a:rPr>
              <a:t>iter_green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iter_green</a:t>
            </a:r>
            <a:r>
              <a:rPr lang="en-US" dirty="0">
                <a:solidFill>
                  <a:schemeClr val="bg1"/>
                </a:solidFill>
              </a:rPr>
              <a:t> + 1;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end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if blue(</a:t>
            </a:r>
            <a:r>
              <a:rPr lang="en-US" dirty="0" err="1">
                <a:solidFill>
                  <a:schemeClr val="bg1"/>
                </a:solidFill>
              </a:rPr>
              <a:t>i,j</a:t>
            </a:r>
            <a:r>
              <a:rPr lang="en-US" dirty="0">
                <a:solidFill>
                  <a:schemeClr val="bg1"/>
                </a:solidFill>
              </a:rPr>
              <a:t>) &gt; 0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bg1"/>
                </a:solidFill>
              </a:rPr>
              <a:t>sum_blue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sum_blue</a:t>
            </a:r>
            <a:r>
              <a:rPr lang="en-US" dirty="0">
                <a:solidFill>
                  <a:schemeClr val="bg1"/>
                </a:solidFill>
              </a:rPr>
              <a:t> + double(blue(</a:t>
            </a:r>
            <a:r>
              <a:rPr lang="en-US" dirty="0" err="1">
                <a:solidFill>
                  <a:schemeClr val="bg1"/>
                </a:solidFill>
              </a:rPr>
              <a:t>i,j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bg1"/>
                </a:solidFill>
              </a:rPr>
              <a:t>iter_blue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iter_blue</a:t>
            </a:r>
            <a:r>
              <a:rPr lang="en-US" dirty="0">
                <a:solidFill>
                  <a:schemeClr val="bg1"/>
                </a:solidFill>
              </a:rPr>
              <a:t> + 1;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end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    end</a:t>
            </a:r>
          </a:p>
          <a:p>
            <a:pPr marL="403225" indent="0">
              <a:buNone/>
            </a:pPr>
            <a:r>
              <a:rPr lang="en-US" dirty="0">
                <a:solidFill>
                  <a:schemeClr val="bg1"/>
                </a:solidFill>
              </a:rPr>
              <a:t>   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7926" y="4489004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27397" y="2421570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0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46412" y="2232212"/>
            <a:ext cx="5567082" cy="35096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</a:t>
            </a:r>
            <a:r>
              <a:rPr lang="id-ID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warna - MEAN </a:t>
            </a:r>
            <a:r>
              <a:rPr lang="id-ID" sz="1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(code)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599" y="1536632"/>
            <a:ext cx="10570647" cy="489244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d-ID" sz="2800" dirty="0" smtClean="0"/>
              <a:t>M</a:t>
            </a:r>
            <a:r>
              <a:rPr lang="en-US" sz="2800" dirty="0" err="1" smtClean="0"/>
              <a:t>ean</a:t>
            </a:r>
            <a:r>
              <a:rPr lang="en-US" sz="2800" dirty="0" smtClean="0"/>
              <a:t> </a:t>
            </a:r>
            <a:r>
              <a:rPr lang="en-US" sz="2800" dirty="0" err="1"/>
              <a:t>dari</a:t>
            </a:r>
            <a:r>
              <a:rPr lang="en-US" sz="2800" dirty="0"/>
              <a:t> channel red, green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blue</a:t>
            </a:r>
          </a:p>
          <a:p>
            <a:pPr marL="0" indent="0">
              <a:buNone/>
            </a:pPr>
            <a:endParaRPr lang="en-US" sz="2800" dirty="0"/>
          </a:p>
          <a:p>
            <a:pPr marL="860425" indent="0">
              <a:buNone/>
            </a:pPr>
            <a:r>
              <a:rPr lang="en-US" sz="2800" dirty="0"/>
              <a:t>    </a:t>
            </a:r>
            <a:r>
              <a:rPr lang="en-US" sz="2800" dirty="0" err="1">
                <a:solidFill>
                  <a:schemeClr val="bg1"/>
                </a:solidFill>
              </a:rPr>
              <a:t>mean_red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sum_red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iter_red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pPr marL="860425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 err="1">
                <a:solidFill>
                  <a:schemeClr val="bg1"/>
                </a:solidFill>
              </a:rPr>
              <a:t>arr</a:t>
            </a:r>
            <a:r>
              <a:rPr lang="en-US" sz="2800" dirty="0">
                <a:solidFill>
                  <a:schemeClr val="bg1"/>
                </a:solidFill>
              </a:rPr>
              <a:t>(iter,7)=</a:t>
            </a:r>
            <a:r>
              <a:rPr lang="en-US" sz="2800" dirty="0" err="1">
                <a:solidFill>
                  <a:schemeClr val="bg1"/>
                </a:solidFill>
              </a:rPr>
              <a:t>mean_red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</a:p>
          <a:p>
            <a:pPr marL="860425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860425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 err="1">
                <a:solidFill>
                  <a:schemeClr val="bg1"/>
                </a:solidFill>
              </a:rPr>
              <a:t>mean_green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sum_green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iter_green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pPr marL="860425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 err="1">
                <a:solidFill>
                  <a:schemeClr val="bg1"/>
                </a:solidFill>
              </a:rPr>
              <a:t>arr</a:t>
            </a:r>
            <a:r>
              <a:rPr lang="en-US" sz="2800" dirty="0">
                <a:solidFill>
                  <a:schemeClr val="bg1"/>
                </a:solidFill>
              </a:rPr>
              <a:t>(iter,8)=</a:t>
            </a:r>
            <a:r>
              <a:rPr lang="en-US" sz="2800" dirty="0" err="1">
                <a:solidFill>
                  <a:schemeClr val="bg1"/>
                </a:solidFill>
              </a:rPr>
              <a:t>mean_green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</a:p>
          <a:p>
            <a:pPr marL="860425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860425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 err="1">
                <a:solidFill>
                  <a:schemeClr val="bg1"/>
                </a:solidFill>
              </a:rPr>
              <a:t>mean_blue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sum_blue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iter_blue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pPr marL="860425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 err="1">
                <a:solidFill>
                  <a:schemeClr val="bg1"/>
                </a:solidFill>
              </a:rPr>
              <a:t>arr</a:t>
            </a:r>
            <a:r>
              <a:rPr lang="en-US" sz="2800" dirty="0">
                <a:solidFill>
                  <a:schemeClr val="bg1"/>
                </a:solidFill>
              </a:rPr>
              <a:t>(iter,9)=</a:t>
            </a:r>
            <a:r>
              <a:rPr lang="en-US" sz="2800" dirty="0" err="1">
                <a:solidFill>
                  <a:schemeClr val="bg1"/>
                </a:solidFill>
              </a:rPr>
              <a:t>mean_blue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1518" y="1536632"/>
            <a:ext cx="5782235" cy="50120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5600" y="2433918"/>
            <a:ext cx="5497398" cy="39590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</a:t>
            </a:r>
            <a:r>
              <a:rPr lang="id-ID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warna </a:t>
            </a:r>
            <a:r>
              <a:rPr lang="id-ID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SKEWNESS &amp; KURTOSIS</a:t>
            </a:r>
            <a:r>
              <a:rPr lang="id-ID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id-ID" sz="1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(code)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5542140" cy="4892447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200" dirty="0" err="1" smtClean="0"/>
              <a:t>Menentukan</a:t>
            </a:r>
            <a:r>
              <a:rPr lang="en-US" sz="4200" dirty="0" smtClean="0"/>
              <a:t> </a:t>
            </a:r>
            <a:r>
              <a:rPr lang="en-US" sz="4200" dirty="0" err="1"/>
              <a:t>skewness</a:t>
            </a:r>
            <a:r>
              <a:rPr lang="en-US" sz="4200" dirty="0"/>
              <a:t> </a:t>
            </a:r>
            <a:r>
              <a:rPr lang="en-US" sz="4200" dirty="0" err="1"/>
              <a:t>dan</a:t>
            </a:r>
            <a:r>
              <a:rPr lang="en-US" sz="4200" dirty="0"/>
              <a:t> kurtosis </a:t>
            </a:r>
            <a:r>
              <a:rPr lang="en-US" sz="4200" dirty="0" err="1"/>
              <a:t>dari</a:t>
            </a:r>
            <a:r>
              <a:rPr lang="en-US" sz="4200" dirty="0"/>
              <a:t> channel red, green </a:t>
            </a:r>
            <a:r>
              <a:rPr lang="en-US" sz="4200" dirty="0" err="1"/>
              <a:t>dan</a:t>
            </a:r>
            <a:r>
              <a:rPr lang="en-US" sz="4200" dirty="0"/>
              <a:t> blue </a:t>
            </a:r>
            <a:r>
              <a:rPr lang="en-US" sz="4200" dirty="0" err="1"/>
              <a:t>citra</a:t>
            </a:r>
            <a:r>
              <a:rPr lang="en-US" sz="4200" dirty="0"/>
              <a:t> </a:t>
            </a:r>
            <a:r>
              <a:rPr lang="en-US" sz="4200" dirty="0" smtClean="0"/>
              <a:t>input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3400" dirty="0" smtClean="0">
                <a:solidFill>
                  <a:schemeClr val="bg1"/>
                </a:solidFill>
              </a:rPr>
              <a:t>pangkat2_red </a:t>
            </a:r>
            <a:r>
              <a:rPr lang="en-US" sz="3400" dirty="0">
                <a:solidFill>
                  <a:schemeClr val="bg1"/>
                </a:solidFill>
              </a:rPr>
              <a:t>= 0</a:t>
            </a:r>
            <a:r>
              <a:rPr lang="en-US" sz="3400" dirty="0" smtClean="0">
                <a:solidFill>
                  <a:schemeClr val="bg1"/>
                </a:solidFill>
              </a:rPr>
              <a:t>;   pangkat3_red </a:t>
            </a:r>
            <a:r>
              <a:rPr lang="en-US" sz="3400" dirty="0">
                <a:solidFill>
                  <a:schemeClr val="bg1"/>
                </a:solidFill>
              </a:rPr>
              <a:t>= </a:t>
            </a:r>
            <a:r>
              <a:rPr lang="en-US" sz="3400" dirty="0" smtClean="0">
                <a:solidFill>
                  <a:schemeClr val="bg1"/>
                </a:solidFill>
              </a:rPr>
              <a:t>0;   pangkat4_red = 0;</a:t>
            </a:r>
          </a:p>
          <a:p>
            <a:pPr marL="0" indent="0">
              <a:buNone/>
            </a:pPr>
            <a:endParaRPr lang="en-US" sz="3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400" dirty="0" smtClean="0">
                <a:solidFill>
                  <a:schemeClr val="bg1"/>
                </a:solidFill>
              </a:rPr>
              <a:t>pangkat2_green = 0;  pangkat3_green = 0;  pangkat4_green = 0; </a:t>
            </a:r>
          </a:p>
          <a:p>
            <a:pPr marL="0" indent="0">
              <a:buNone/>
            </a:pPr>
            <a:endParaRPr lang="en-US" sz="3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400" dirty="0" smtClean="0">
                <a:solidFill>
                  <a:schemeClr val="bg1"/>
                </a:solidFill>
              </a:rPr>
              <a:t>pangkat2_blue = 0;  pangkat3_blue = 0;  pangkat4_blue = 0;</a:t>
            </a:r>
          </a:p>
          <a:p>
            <a:pPr marL="457200" indent="0">
              <a:buNone/>
            </a:pPr>
            <a:endParaRPr lang="en-US" sz="3400" dirty="0">
              <a:solidFill>
                <a:schemeClr val="bg1"/>
              </a:solidFill>
            </a:endParaRPr>
          </a:p>
          <a:p>
            <a:pPr marL="282575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for </a:t>
            </a:r>
            <a:r>
              <a:rPr lang="en-US" sz="3400" dirty="0" err="1">
                <a:solidFill>
                  <a:schemeClr val="bg1"/>
                </a:solidFill>
              </a:rPr>
              <a:t>i</a:t>
            </a:r>
            <a:r>
              <a:rPr lang="en-US" sz="3400" dirty="0">
                <a:solidFill>
                  <a:schemeClr val="bg1"/>
                </a:solidFill>
              </a:rPr>
              <a:t>=1:1200</a:t>
            </a:r>
          </a:p>
          <a:p>
            <a:pPr marL="282575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for j=1:1600</a:t>
            </a:r>
          </a:p>
          <a:p>
            <a:pPr marL="282575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    if red(</a:t>
            </a:r>
            <a:r>
              <a:rPr lang="en-US" sz="3400" dirty="0" err="1">
                <a:solidFill>
                  <a:schemeClr val="bg1"/>
                </a:solidFill>
              </a:rPr>
              <a:t>i,j</a:t>
            </a:r>
            <a:r>
              <a:rPr lang="en-US" sz="3400" dirty="0">
                <a:solidFill>
                  <a:schemeClr val="bg1"/>
                </a:solidFill>
              </a:rPr>
              <a:t>) &gt; 0</a:t>
            </a:r>
          </a:p>
          <a:p>
            <a:pPr marL="282575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        </a:t>
            </a:r>
            <a:r>
              <a:rPr lang="en-US" sz="3400" dirty="0" err="1">
                <a:solidFill>
                  <a:schemeClr val="bg1"/>
                </a:solidFill>
              </a:rPr>
              <a:t>temp_red</a:t>
            </a:r>
            <a:r>
              <a:rPr lang="en-US" sz="3400" dirty="0">
                <a:solidFill>
                  <a:schemeClr val="bg1"/>
                </a:solidFill>
              </a:rPr>
              <a:t> = double(red(</a:t>
            </a:r>
            <a:r>
              <a:rPr lang="en-US" sz="3400" dirty="0" err="1">
                <a:solidFill>
                  <a:schemeClr val="bg1"/>
                </a:solidFill>
              </a:rPr>
              <a:t>i,j</a:t>
            </a:r>
            <a:r>
              <a:rPr lang="en-US" sz="3400" dirty="0">
                <a:solidFill>
                  <a:schemeClr val="bg1"/>
                </a:solidFill>
              </a:rPr>
              <a:t>)) - </a:t>
            </a:r>
            <a:r>
              <a:rPr lang="en-US" sz="3400" dirty="0" err="1">
                <a:solidFill>
                  <a:schemeClr val="bg1"/>
                </a:solidFill>
              </a:rPr>
              <a:t>mean_red</a:t>
            </a:r>
            <a:r>
              <a:rPr lang="en-US" sz="3400" dirty="0">
                <a:solidFill>
                  <a:schemeClr val="bg1"/>
                </a:solidFill>
              </a:rPr>
              <a:t>;</a:t>
            </a:r>
          </a:p>
          <a:p>
            <a:pPr marL="282575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        pangkat2_red = pangkat2_red + (temp_red^2);</a:t>
            </a:r>
          </a:p>
          <a:p>
            <a:pPr marL="282575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        pangkat3_red = pangkat3_red + (temp_red^3);</a:t>
            </a:r>
          </a:p>
          <a:p>
            <a:pPr marL="282575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        pangkat4_red = pangkat4_red + (temp_red^4);</a:t>
            </a:r>
          </a:p>
          <a:p>
            <a:pPr marL="282575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    end</a:t>
            </a:r>
          </a:p>
          <a:p>
            <a:pPr marL="282575" indent="0">
              <a:buNone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5306" y="1500492"/>
            <a:ext cx="5818788" cy="504822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 lnSpcReduction="10000"/>
          </a:bodyPr>
          <a:lstStyle>
            <a:lvl1pPr marL="306000" lvl="0" indent="-30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lvl="1" indent="-30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lvl="2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lvl="3" indent="-234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lvl="4" indent="-234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lvl="5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lvl="6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lvl="7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lvl="8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buNone/>
            </a:pPr>
            <a:r>
              <a:rPr lang="en-US" dirty="0"/>
              <a:t> if green(</a:t>
            </a:r>
            <a:r>
              <a:rPr lang="en-US" dirty="0" err="1"/>
              <a:t>i,j</a:t>
            </a:r>
            <a:r>
              <a:rPr lang="en-US" dirty="0"/>
              <a:t>) &gt; 0</a:t>
            </a:r>
          </a:p>
          <a:p>
            <a:pPr marL="457200" indent="0">
              <a:buNone/>
            </a:pPr>
            <a:r>
              <a:rPr lang="en-US" dirty="0"/>
              <a:t>     </a:t>
            </a:r>
            <a:r>
              <a:rPr lang="en-US" dirty="0" smtClean="0"/>
              <a:t>   </a:t>
            </a:r>
            <a:r>
              <a:rPr lang="en-US" dirty="0" err="1" smtClean="0"/>
              <a:t>temp_green</a:t>
            </a:r>
            <a:r>
              <a:rPr lang="en-US" dirty="0" smtClean="0"/>
              <a:t> </a:t>
            </a:r>
            <a:r>
              <a:rPr lang="en-US" dirty="0"/>
              <a:t>= double(green(</a:t>
            </a:r>
            <a:r>
              <a:rPr lang="en-US" dirty="0" err="1"/>
              <a:t>i,j</a:t>
            </a:r>
            <a:r>
              <a:rPr lang="en-US" dirty="0"/>
              <a:t>)) - </a:t>
            </a:r>
            <a:r>
              <a:rPr lang="en-US" dirty="0" err="1"/>
              <a:t>mean_green</a:t>
            </a:r>
            <a:r>
              <a:rPr lang="en-US" dirty="0"/>
              <a:t>;</a:t>
            </a:r>
          </a:p>
          <a:p>
            <a:pPr marL="457200" indent="0">
              <a:buNone/>
            </a:pPr>
            <a:r>
              <a:rPr lang="en-US" dirty="0" smtClean="0"/>
              <a:t>	pangkat2_green </a:t>
            </a:r>
            <a:r>
              <a:rPr lang="en-US" dirty="0"/>
              <a:t>= pangkat2_green + (temp_green^2);</a:t>
            </a:r>
          </a:p>
          <a:p>
            <a:pPr marL="457200" indent="0">
              <a:buNone/>
            </a:pPr>
            <a:r>
              <a:rPr lang="en-US" dirty="0" smtClean="0"/>
              <a:t>        pangkat3_green </a:t>
            </a:r>
            <a:r>
              <a:rPr lang="en-US" dirty="0"/>
              <a:t>= pangkat3_green + (temp_green^3);</a:t>
            </a:r>
          </a:p>
          <a:p>
            <a:pPr marL="457200" indent="0">
              <a:buNone/>
            </a:pPr>
            <a:r>
              <a:rPr lang="en-US" dirty="0"/>
              <a:t>        </a:t>
            </a:r>
            <a:r>
              <a:rPr lang="en-US" dirty="0" smtClean="0"/>
              <a:t>pangkat4_green </a:t>
            </a:r>
            <a:r>
              <a:rPr lang="en-US" dirty="0"/>
              <a:t>= pangkat4_green + (temp_green^4);</a:t>
            </a:r>
          </a:p>
          <a:p>
            <a:pPr marL="457200" indent="0">
              <a:buNone/>
            </a:pPr>
            <a:r>
              <a:rPr lang="en-US" dirty="0" smtClean="0"/>
              <a:t>end</a:t>
            </a:r>
            <a:endParaRPr lang="en-US" dirty="0"/>
          </a:p>
          <a:p>
            <a:pPr marL="457200" indent="0">
              <a:buNone/>
            </a:pPr>
            <a:r>
              <a:rPr lang="en-US" dirty="0" smtClean="0"/>
              <a:t>if </a:t>
            </a:r>
            <a:r>
              <a:rPr lang="en-US" dirty="0"/>
              <a:t>blue(</a:t>
            </a:r>
            <a:r>
              <a:rPr lang="en-US" dirty="0" err="1"/>
              <a:t>i,j</a:t>
            </a:r>
            <a:r>
              <a:rPr lang="en-US" dirty="0"/>
              <a:t>) &gt; 0</a:t>
            </a:r>
          </a:p>
          <a:p>
            <a:pPr marL="45720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temp_blue</a:t>
            </a:r>
            <a:r>
              <a:rPr lang="en-US" dirty="0" smtClean="0"/>
              <a:t> </a:t>
            </a:r>
            <a:r>
              <a:rPr lang="en-US" dirty="0"/>
              <a:t>= double(blue(</a:t>
            </a:r>
            <a:r>
              <a:rPr lang="en-US" dirty="0" err="1"/>
              <a:t>i,j</a:t>
            </a:r>
            <a:r>
              <a:rPr lang="en-US" dirty="0"/>
              <a:t>)) - </a:t>
            </a:r>
            <a:r>
              <a:rPr lang="en-US" dirty="0" err="1"/>
              <a:t>mean_blue</a:t>
            </a:r>
            <a:r>
              <a:rPr lang="en-US" dirty="0"/>
              <a:t>;</a:t>
            </a:r>
          </a:p>
          <a:p>
            <a:pPr marL="457200" indent="0">
              <a:buNone/>
            </a:pPr>
            <a:r>
              <a:rPr lang="en-US" dirty="0" smtClean="0"/>
              <a:t>	 pangkat2_blue </a:t>
            </a:r>
            <a:r>
              <a:rPr lang="en-US" dirty="0"/>
              <a:t>= pangkat2_blue + (temp_blue^2);</a:t>
            </a:r>
          </a:p>
          <a:p>
            <a:pPr marL="457200" indent="0">
              <a:buNone/>
            </a:pPr>
            <a:r>
              <a:rPr lang="en-US" dirty="0"/>
              <a:t>        </a:t>
            </a:r>
            <a:r>
              <a:rPr lang="en-US" dirty="0" smtClean="0"/>
              <a:t> pangkat3_blue </a:t>
            </a:r>
            <a:r>
              <a:rPr lang="en-US" dirty="0"/>
              <a:t>= pangkat3_blue + (temp_blue^3);</a:t>
            </a:r>
          </a:p>
          <a:p>
            <a:pPr marL="457200" indent="0">
              <a:buNone/>
            </a:pPr>
            <a:r>
              <a:rPr lang="en-US" dirty="0"/>
              <a:t>         </a:t>
            </a:r>
            <a:r>
              <a:rPr lang="en-US" dirty="0" smtClean="0"/>
              <a:t>pangkat4_blue </a:t>
            </a:r>
            <a:r>
              <a:rPr lang="en-US" dirty="0"/>
              <a:t>= pangkat4_blue + (temp_blue^4);</a:t>
            </a:r>
          </a:p>
          <a:p>
            <a:pPr marL="457200" indent="0">
              <a:buNone/>
            </a:pPr>
            <a:r>
              <a:rPr lang="en-US" dirty="0" smtClean="0"/>
              <a:t>end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end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908" y="4671439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1135" y="2623276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29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43600" y="2191871"/>
            <a:ext cx="6024282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5600" y="2985247"/>
            <a:ext cx="5124588" cy="153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11" y="2365034"/>
            <a:ext cx="5542140" cy="4892447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2"/>
            </a:pPr>
            <a:r>
              <a:rPr lang="it-IT" dirty="0" smtClean="0"/>
              <a:t>Standar </a:t>
            </a:r>
            <a:r>
              <a:rPr lang="it-IT" dirty="0"/>
              <a:t>deviasi dari channel red, green dan </a:t>
            </a:r>
            <a:r>
              <a:rPr lang="it-IT" dirty="0" smtClean="0"/>
              <a:t>blue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bg1"/>
                </a:solidFill>
              </a:rPr>
              <a:t>S_red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(double(pangkat2_red / </a:t>
            </a:r>
            <a:r>
              <a:rPr lang="en-US" dirty="0" err="1">
                <a:solidFill>
                  <a:schemeClr val="bg1"/>
                </a:solidFill>
              </a:rPr>
              <a:t>iter_red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S_green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(double(pangkat2_green / </a:t>
            </a:r>
            <a:r>
              <a:rPr lang="en-US" dirty="0" err="1">
                <a:solidFill>
                  <a:schemeClr val="bg1"/>
                </a:solidFill>
              </a:rPr>
              <a:t>iter_green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S_blue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(double(pangkat2_blue / </a:t>
            </a:r>
            <a:r>
              <a:rPr lang="en-US" dirty="0" err="1">
                <a:solidFill>
                  <a:schemeClr val="bg1"/>
                </a:solidFill>
              </a:rPr>
              <a:t>iter_blue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</a:t>
            </a:r>
            <a:r>
              <a:rPr lang="id-ID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warna </a:t>
            </a:r>
            <a:r>
              <a:rPr lang="id-ID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SKEWNESS &amp; KURTOSIS</a:t>
            </a:r>
            <a:r>
              <a:rPr lang="id-ID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id-ID" sz="1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(code)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15600" y="5082988"/>
            <a:ext cx="8307059" cy="206298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06000" lvl="0" indent="-30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lvl="1" indent="-30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lvl="2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lvl="3" indent="-234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lvl="4" indent="-234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lvl="5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lvl="6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lvl="7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lvl="8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       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75351" y="1590166"/>
            <a:ext cx="73241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err="1"/>
              <a:t>Skewness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kurtosis </a:t>
            </a:r>
            <a:r>
              <a:rPr lang="en-US" dirty="0" err="1"/>
              <a:t>dari</a:t>
            </a:r>
            <a:r>
              <a:rPr lang="en-US" dirty="0"/>
              <a:t> channel red, green </a:t>
            </a:r>
            <a:r>
              <a:rPr lang="en-US" dirty="0" err="1"/>
              <a:t>dan</a:t>
            </a:r>
            <a:r>
              <a:rPr lang="en-US" dirty="0"/>
              <a:t> blue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  <a:p>
            <a:pPr marL="22860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skewness_red</a:t>
            </a:r>
            <a:r>
              <a:rPr lang="en-US" dirty="0">
                <a:solidFill>
                  <a:schemeClr val="bg1"/>
                </a:solidFill>
              </a:rPr>
              <a:t> = (pangkat3_red / </a:t>
            </a:r>
            <a:r>
              <a:rPr lang="en-US" dirty="0" err="1">
                <a:solidFill>
                  <a:schemeClr val="bg1"/>
                </a:solidFill>
              </a:rPr>
              <a:t>iter_red</a:t>
            </a:r>
            <a:r>
              <a:rPr lang="en-US" dirty="0">
                <a:solidFill>
                  <a:schemeClr val="bg1"/>
                </a:solidFill>
              </a:rPr>
              <a:t>) / (S_red^3);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kurtosis_red</a:t>
            </a:r>
            <a:r>
              <a:rPr lang="en-US" dirty="0">
                <a:solidFill>
                  <a:schemeClr val="bg1"/>
                </a:solidFill>
              </a:rPr>
              <a:t> = (pangkat4_red / </a:t>
            </a:r>
            <a:r>
              <a:rPr lang="en-US" dirty="0" err="1">
                <a:solidFill>
                  <a:schemeClr val="bg1"/>
                </a:solidFill>
              </a:rPr>
              <a:t>iter_red</a:t>
            </a:r>
            <a:r>
              <a:rPr lang="en-US" dirty="0">
                <a:solidFill>
                  <a:schemeClr val="bg1"/>
                </a:solidFill>
              </a:rPr>
              <a:t>) / (S_red^4);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(iter,10)=</a:t>
            </a:r>
            <a:r>
              <a:rPr lang="en-US" dirty="0" err="1">
                <a:solidFill>
                  <a:schemeClr val="bg1"/>
                </a:solidFill>
              </a:rPr>
              <a:t>skewness_red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(iter,13)=</a:t>
            </a:r>
            <a:r>
              <a:rPr lang="en-US" dirty="0" err="1">
                <a:solidFill>
                  <a:schemeClr val="bg1"/>
                </a:solidFill>
              </a:rPr>
              <a:t>kurtosis_red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skewness_green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(pangkat3_green / </a:t>
            </a:r>
            <a:r>
              <a:rPr lang="en-US" dirty="0" err="1">
                <a:solidFill>
                  <a:schemeClr val="bg1"/>
                </a:solidFill>
              </a:rPr>
              <a:t>iter_green</a:t>
            </a:r>
            <a:r>
              <a:rPr lang="en-US" dirty="0">
                <a:solidFill>
                  <a:schemeClr val="bg1"/>
                </a:solidFill>
              </a:rPr>
              <a:t>) / (S_green^3);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kurtosis_green</a:t>
            </a:r>
            <a:r>
              <a:rPr lang="en-US" dirty="0">
                <a:solidFill>
                  <a:schemeClr val="bg1"/>
                </a:solidFill>
              </a:rPr>
              <a:t> = (pangkat4_green / </a:t>
            </a:r>
            <a:r>
              <a:rPr lang="en-US" dirty="0" err="1">
                <a:solidFill>
                  <a:schemeClr val="bg1"/>
                </a:solidFill>
              </a:rPr>
              <a:t>iter_green</a:t>
            </a:r>
            <a:r>
              <a:rPr lang="en-US" dirty="0">
                <a:solidFill>
                  <a:schemeClr val="bg1"/>
                </a:solidFill>
              </a:rPr>
              <a:t>) / (S_green^4);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(iter,11)=</a:t>
            </a:r>
            <a:r>
              <a:rPr lang="en-US" dirty="0" err="1">
                <a:solidFill>
                  <a:schemeClr val="bg1"/>
                </a:solidFill>
              </a:rPr>
              <a:t>skewness_green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(iter,14)=</a:t>
            </a:r>
            <a:r>
              <a:rPr lang="en-US" dirty="0" err="1">
                <a:solidFill>
                  <a:schemeClr val="bg1"/>
                </a:solidFill>
              </a:rPr>
              <a:t>kurtosis_green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skewness_blue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(pangkat3_blue / </a:t>
            </a:r>
            <a:r>
              <a:rPr lang="en-US" dirty="0" err="1">
                <a:solidFill>
                  <a:schemeClr val="bg1"/>
                </a:solidFill>
              </a:rPr>
              <a:t>iter_blue</a:t>
            </a:r>
            <a:r>
              <a:rPr lang="en-US" dirty="0">
                <a:solidFill>
                  <a:schemeClr val="bg1"/>
                </a:solidFill>
              </a:rPr>
              <a:t>) / (S_blue^3);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kurtosis_blue</a:t>
            </a:r>
            <a:r>
              <a:rPr lang="en-US" dirty="0">
                <a:solidFill>
                  <a:schemeClr val="bg1"/>
                </a:solidFill>
              </a:rPr>
              <a:t> = (pangkat4_blue / </a:t>
            </a:r>
            <a:r>
              <a:rPr lang="en-US" dirty="0" err="1">
                <a:solidFill>
                  <a:schemeClr val="bg1"/>
                </a:solidFill>
              </a:rPr>
              <a:t>iter_blue</a:t>
            </a:r>
            <a:r>
              <a:rPr lang="en-US" dirty="0">
                <a:solidFill>
                  <a:schemeClr val="bg1"/>
                </a:solidFill>
              </a:rPr>
              <a:t>) / (S_blue^4);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(iter,12)=</a:t>
            </a:r>
            <a:r>
              <a:rPr lang="en-US" dirty="0" err="1">
                <a:solidFill>
                  <a:schemeClr val="bg1"/>
                </a:solidFill>
              </a:rPr>
              <a:t>skewness_blue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(iter,15)=</a:t>
            </a:r>
            <a:r>
              <a:rPr lang="en-US" dirty="0" err="1">
                <a:solidFill>
                  <a:schemeClr val="bg1"/>
                </a:solidFill>
              </a:rPr>
              <a:t>kurtosis_blue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02479" y="1527206"/>
            <a:ext cx="11653994" cy="455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id" sz="2667" b="1" dirty="0">
                <a:solidFill>
                  <a:srgbClr val="000000"/>
                </a:solidFill>
              </a:rPr>
              <a:t>Gliding Box Lacunarity</a:t>
            </a:r>
            <a:r>
              <a:rPr lang="id" sz="2667" dirty="0">
                <a:solidFill>
                  <a:srgbClr val="000000"/>
                </a:solidFill>
              </a:rPr>
              <a:t> </a:t>
            </a:r>
            <a:endParaRPr lang="en-US" sz="2667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id-ID" sz="2667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id" sz="2667" dirty="0">
                <a:solidFill>
                  <a:srgbClr val="000000"/>
                </a:solidFill>
              </a:rPr>
              <a:t>enghitungan dimensi fraktal (berapa banyak ruang yang terisi data) dari area-area berbentuk</a:t>
            </a:r>
            <a:r>
              <a:rPr lang="en-US" sz="2667" dirty="0">
                <a:solidFill>
                  <a:srgbClr val="000000"/>
                </a:solidFill>
              </a:rPr>
              <a:t> </a:t>
            </a:r>
            <a:r>
              <a:rPr lang="id" sz="2667" dirty="0">
                <a:solidFill>
                  <a:srgbClr val="000000"/>
                </a:solidFill>
              </a:rPr>
              <a:t>kotak yang merupakan bagian dari gambar</a:t>
            </a:r>
          </a:p>
          <a:p>
            <a:pPr>
              <a:buNone/>
            </a:pPr>
            <a:endParaRPr sz="2667" dirty="0"/>
          </a:p>
          <a:p>
            <a:pPr>
              <a:buNone/>
            </a:pPr>
            <a:endParaRPr sz="2667" dirty="0"/>
          </a:p>
          <a:p>
            <a:pPr>
              <a:buNone/>
            </a:pPr>
            <a:endParaRPr lang="en-US" sz="2667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id" sz="2667" dirty="0">
                <a:solidFill>
                  <a:srgbClr val="000000"/>
                </a:solidFill>
              </a:rPr>
              <a:t>Ket :</a:t>
            </a:r>
          </a:p>
          <a:p>
            <a:pPr>
              <a:buNone/>
            </a:pPr>
            <a:r>
              <a:rPr lang="id" sz="2667" dirty="0">
                <a:solidFill>
                  <a:srgbClr val="000000"/>
                </a:solidFill>
              </a:rPr>
              <a:t>B(r) = kotak berukuran r, </a:t>
            </a:r>
            <a:r>
              <a:rPr lang="id-ID" sz="2667" dirty="0">
                <a:solidFill>
                  <a:srgbClr val="000000"/>
                </a:solidFill>
              </a:rPr>
              <a:t> dimana r = </a:t>
            </a:r>
            <a:r>
              <a:rPr lang="en-US" sz="2667" dirty="0" smtClean="0">
                <a:solidFill>
                  <a:srgbClr val="000000"/>
                </a:solidFill>
              </a:rPr>
              <a:t>2</a:t>
            </a:r>
            <a:endParaRPr lang="id" sz="2667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id" sz="2667" dirty="0">
                <a:solidFill>
                  <a:srgbClr val="000000"/>
                </a:solidFill>
              </a:rPr>
              <a:t>p = banyak titik pada kotak tersebut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79" y="556100"/>
            <a:ext cx="11363929" cy="762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25025" y="3220068"/>
                <a:ext cx="4056846" cy="1148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𝐿𝐺𝐵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025" y="3220068"/>
                <a:ext cx="4056846" cy="11488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825025" y="3166491"/>
            <a:ext cx="4185634" cy="1289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57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9553" y="1356967"/>
            <a:ext cx="7126941" cy="529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</a:t>
            </a:r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tekstur</a:t>
            </a:r>
            <a:r>
              <a:rPr lang="id-ID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– 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gliding box</a:t>
            </a:r>
            <a:r>
              <a:rPr lang="id-ID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lacunarity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id-ID" sz="1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(code)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610" y="1356967"/>
            <a:ext cx="9252835" cy="53396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[rows, cols] = size(b);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r = 2</a:t>
            </a:r>
            <a:r>
              <a:rPr lang="en-US" sz="2100" dirty="0" smtClean="0">
                <a:solidFill>
                  <a:schemeClr val="bg1"/>
                </a:solidFill>
              </a:rPr>
              <a:t>;     </a:t>
            </a:r>
            <a:r>
              <a:rPr lang="en-US" sz="2100" dirty="0">
                <a:solidFill>
                  <a:schemeClr val="bg1"/>
                </a:solidFill>
              </a:rPr>
              <a:t>edge = 1</a:t>
            </a:r>
            <a:r>
              <a:rPr lang="en-US" sz="2100" dirty="0" smtClean="0">
                <a:solidFill>
                  <a:schemeClr val="bg1"/>
                </a:solidFill>
              </a:rPr>
              <a:t>;     finish </a:t>
            </a:r>
            <a:r>
              <a:rPr lang="en-US" sz="2100" dirty="0">
                <a:solidFill>
                  <a:schemeClr val="bg1"/>
                </a:solidFill>
              </a:rPr>
              <a:t>= rows - edge;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</a:t>
            </a:r>
            <a:r>
              <a:rPr lang="en-US" sz="2100" dirty="0" err="1">
                <a:solidFill>
                  <a:schemeClr val="bg1"/>
                </a:solidFill>
              </a:rPr>
              <a:t>jumlah_kotak</a:t>
            </a:r>
            <a:r>
              <a:rPr lang="en-US" sz="2100" dirty="0">
                <a:solidFill>
                  <a:schemeClr val="bg1"/>
                </a:solidFill>
              </a:rPr>
              <a:t> = power(finish,2</a:t>
            </a:r>
            <a:r>
              <a:rPr lang="en-US" sz="2100" dirty="0" smtClean="0">
                <a:solidFill>
                  <a:schemeClr val="bg1"/>
                </a:solidFill>
              </a:rPr>
              <a:t>);   </a:t>
            </a:r>
            <a:r>
              <a:rPr lang="en-US" sz="2100" dirty="0" err="1" smtClean="0">
                <a:solidFill>
                  <a:schemeClr val="bg1"/>
                </a:solidFill>
              </a:rPr>
              <a:t>sigma_fraktal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= 0.0</a:t>
            </a:r>
            <a:r>
              <a:rPr lang="en-US" sz="2100" dirty="0" smtClean="0">
                <a:solidFill>
                  <a:schemeClr val="bg1"/>
                </a:solidFill>
              </a:rPr>
              <a:t>;     sigma2_fraktal </a:t>
            </a:r>
            <a:r>
              <a:rPr lang="en-US" sz="2100" dirty="0">
                <a:solidFill>
                  <a:schemeClr val="bg1"/>
                </a:solidFill>
              </a:rPr>
              <a:t>= 0.0;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for </a:t>
            </a:r>
            <a:r>
              <a:rPr lang="en-US" sz="2100" dirty="0" err="1">
                <a:solidFill>
                  <a:schemeClr val="bg1"/>
                </a:solidFill>
              </a:rPr>
              <a:t>i</a:t>
            </a:r>
            <a:r>
              <a:rPr lang="en-US" sz="2100" dirty="0">
                <a:solidFill>
                  <a:schemeClr val="bg1"/>
                </a:solidFill>
              </a:rPr>
              <a:t>=1:finish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    for j=1:finish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        sums = sum(sum(b(</a:t>
            </a:r>
            <a:r>
              <a:rPr lang="en-US" sz="2100" dirty="0" err="1">
                <a:solidFill>
                  <a:schemeClr val="bg1"/>
                </a:solidFill>
              </a:rPr>
              <a:t>i:i+edge,j:j+edge</a:t>
            </a:r>
            <a:r>
              <a:rPr lang="en-US" sz="2100" dirty="0">
                <a:solidFill>
                  <a:schemeClr val="bg1"/>
                </a:solidFill>
              </a:rPr>
              <a:t>)));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        </a:t>
            </a:r>
            <a:r>
              <a:rPr lang="en-US" sz="2100" dirty="0" err="1">
                <a:solidFill>
                  <a:schemeClr val="bg1"/>
                </a:solidFill>
              </a:rPr>
              <a:t>sigma_fraktal</a:t>
            </a:r>
            <a:r>
              <a:rPr lang="en-US" sz="2100" dirty="0">
                <a:solidFill>
                  <a:schemeClr val="bg1"/>
                </a:solidFill>
              </a:rPr>
              <a:t> = </a:t>
            </a:r>
            <a:r>
              <a:rPr lang="en-US" sz="2100" dirty="0" err="1">
                <a:solidFill>
                  <a:schemeClr val="bg1"/>
                </a:solidFill>
              </a:rPr>
              <a:t>sigma_fraktal</a:t>
            </a:r>
            <a:r>
              <a:rPr lang="en-US" sz="2100" dirty="0">
                <a:solidFill>
                  <a:schemeClr val="bg1"/>
                </a:solidFill>
              </a:rPr>
              <a:t> + sums;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        sigma2_fraktal = sigma2_fraktal + power(sums,2);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    end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</a:t>
            </a:r>
            <a:r>
              <a:rPr lang="en-US" sz="2100" dirty="0" smtClean="0">
                <a:solidFill>
                  <a:schemeClr val="bg1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1"/>
                </a:solidFill>
              </a:rPr>
              <a:t>   </a:t>
            </a:r>
            <a:endParaRPr lang="en-US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bg1"/>
                </a:solidFill>
              </a:rPr>
              <a:t>    GBL </a:t>
            </a:r>
            <a:r>
              <a:rPr lang="en-US" sz="2100" dirty="0">
                <a:solidFill>
                  <a:schemeClr val="bg1"/>
                </a:solidFill>
              </a:rPr>
              <a:t>= (</a:t>
            </a:r>
            <a:r>
              <a:rPr lang="en-US" sz="2100" dirty="0" err="1">
                <a:solidFill>
                  <a:schemeClr val="bg1"/>
                </a:solidFill>
              </a:rPr>
              <a:t>jumlah_kotak</a:t>
            </a:r>
            <a:r>
              <a:rPr lang="en-US" sz="2100" dirty="0">
                <a:solidFill>
                  <a:schemeClr val="bg1"/>
                </a:solidFill>
              </a:rPr>
              <a:t>*sigma2_fraktal)/(power(sigma_fraktal,2));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</a:t>
            </a:r>
            <a:r>
              <a:rPr lang="en-US" sz="2100" dirty="0" err="1">
                <a:solidFill>
                  <a:schemeClr val="bg1"/>
                </a:solidFill>
              </a:rPr>
              <a:t>arr</a:t>
            </a:r>
            <a:r>
              <a:rPr lang="en-US" sz="2100" dirty="0">
                <a:solidFill>
                  <a:schemeClr val="bg1"/>
                </a:solidFill>
              </a:rPr>
              <a:t>(iter,16)=GBL;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</a:t>
            </a:r>
            <a:r>
              <a:rPr lang="en-US" sz="2100" dirty="0" err="1">
                <a:solidFill>
                  <a:schemeClr val="bg1"/>
                </a:solidFill>
              </a:rPr>
              <a:t>iter</a:t>
            </a:r>
            <a:r>
              <a:rPr lang="en-US" sz="2100" dirty="0">
                <a:solidFill>
                  <a:schemeClr val="bg1"/>
                </a:solidFill>
              </a:rPr>
              <a:t> = </a:t>
            </a:r>
            <a:r>
              <a:rPr lang="en-US" sz="2100" dirty="0" err="1">
                <a:solidFill>
                  <a:schemeClr val="bg1"/>
                </a:solidFill>
              </a:rPr>
              <a:t>iter</a:t>
            </a:r>
            <a:r>
              <a:rPr lang="en-US" sz="2100" dirty="0">
                <a:solidFill>
                  <a:schemeClr val="bg1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 %</a:t>
            </a:r>
            <a:r>
              <a:rPr lang="en-US" sz="2100" dirty="0" err="1">
                <a:solidFill>
                  <a:schemeClr val="bg1"/>
                </a:solidFill>
              </a:rPr>
              <a:t>dlmwrite</a:t>
            </a:r>
            <a:r>
              <a:rPr lang="en-US" sz="2100" dirty="0">
                <a:solidFill>
                  <a:schemeClr val="bg1"/>
                </a:solidFill>
              </a:rPr>
              <a:t>('test4.csv', </a:t>
            </a:r>
            <a:r>
              <a:rPr lang="en-US" sz="2100" dirty="0" err="1">
                <a:solidFill>
                  <a:schemeClr val="bg1"/>
                </a:solidFill>
              </a:rPr>
              <a:t>arr</a:t>
            </a:r>
            <a:r>
              <a:rPr lang="en-US" sz="2100" dirty="0">
                <a:solidFill>
                  <a:schemeClr val="bg1"/>
                </a:solidFill>
              </a:rPr>
              <a:t>(2:end,:), '-append')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499847" y="3288950"/>
            <a:ext cx="6896585" cy="489244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06000" lvl="0" indent="-30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lvl="1" indent="-30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lvl="2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lvl="3" indent="-234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lvl="4" indent="-234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lvl="5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lvl="6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lvl="7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lvl="8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7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915464" y="1356967"/>
            <a:ext cx="6361071" cy="519410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id" sz="2400" dirty="0">
                <a:solidFill>
                  <a:srgbClr val="000000"/>
                </a:solidFill>
              </a:rPr>
              <a:t>1. Data gambar daun sebanyak 300 citra daun </a:t>
            </a:r>
          </a:p>
          <a:p>
            <a:pPr>
              <a:buNone/>
            </a:pPr>
            <a:r>
              <a:rPr lang="id" sz="2400" dirty="0">
                <a:solidFill>
                  <a:srgbClr val="000000"/>
                </a:solidFill>
              </a:rPr>
              <a:t>2.  Terdiri atas 10 kelas → Jenis </a:t>
            </a:r>
            <a:r>
              <a:rPr lang="id" sz="2400" dirty="0" smtClean="0">
                <a:solidFill>
                  <a:srgbClr val="000000"/>
                </a:solidFill>
              </a:rPr>
              <a:t>Daun {1,2,...,10}</a:t>
            </a:r>
            <a:endParaRPr lang="id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id" sz="2400" dirty="0">
                <a:solidFill>
                  <a:srgbClr val="000000"/>
                </a:solidFill>
              </a:rPr>
              <a:t>3. Ukuran gambar 1600 x 1200  </a:t>
            </a:r>
          </a:p>
          <a:p>
            <a:pPr>
              <a:buClr>
                <a:schemeClr val="dk1"/>
              </a:buClr>
              <a:buSzPct val="61111"/>
              <a:buNone/>
            </a:pPr>
            <a:endParaRPr sz="2400" dirty="0"/>
          </a:p>
          <a:p>
            <a:pPr>
              <a:buNone/>
            </a:pPr>
            <a:endParaRPr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70483" y="5547886"/>
            <a:ext cx="314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CONTOH DATA GAMBAR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96" y="2880510"/>
            <a:ext cx="3203805" cy="240285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8308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15600" y="461287"/>
            <a:ext cx="11360800" cy="13293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id-ID" sz="7200" dirty="0"/>
              <a:t>Feature selection</a:t>
            </a:r>
            <a:endParaRPr lang="id" sz="72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15600" y="1931309"/>
            <a:ext cx="11360800" cy="4555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121900" tIns="121900" rIns="121900" bIns="121900" rtlCol="0" anchor="t" anchorCtr="0">
            <a:noAutofit/>
          </a:bodyPr>
          <a:lstStyle/>
          <a:p>
            <a:pPr marL="304793" indent="0" algn="ctr">
              <a:buClr>
                <a:srgbClr val="000000"/>
              </a:buClr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304793" indent="0" algn="ctr">
              <a:buClr>
                <a:srgbClr val="000000"/>
              </a:buClr>
              <a:buNone/>
            </a:pPr>
            <a:r>
              <a:rPr lang="en-US" sz="5400" dirty="0">
                <a:solidFill>
                  <a:schemeClr val="bg1"/>
                </a:solidFill>
              </a:rPr>
              <a:t>Correlation based Feature Selection (CFS)</a:t>
            </a:r>
          </a:p>
        </p:txBody>
      </p:sp>
    </p:spTree>
    <p:extLst>
      <p:ext uri="{BB962C8B-B14F-4D97-AF65-F5344CB8AC3E}">
        <p14:creationId xmlns:p14="http://schemas.microsoft.com/office/powerpoint/2010/main" val="34569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79373"/>
            <a:ext cx="1855694" cy="954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7648" y="3079372"/>
            <a:ext cx="1855694" cy="954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RELIEF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6753" y="3079372"/>
            <a:ext cx="1855694" cy="954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Perhitungan</a:t>
            </a:r>
            <a:r>
              <a:rPr lang="en-US" dirty="0" smtClean="0"/>
              <a:t> Merits per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57565" y="3079371"/>
            <a:ext cx="1855694" cy="9547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Merits &gt; Threshold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88388" y="3372075"/>
            <a:ext cx="15655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[Feature vector]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0868" y="2169457"/>
            <a:ext cx="15655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[Feature vector]</a:t>
            </a:r>
            <a:endParaRPr lang="en-US" i="1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2541494" y="3556743"/>
            <a:ext cx="5961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4993342" y="3556743"/>
            <a:ext cx="40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7252447" y="3556742"/>
            <a:ext cx="605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9713259" y="3556741"/>
            <a:ext cx="5199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4" idx="0"/>
          </p:cNvCxnSpPr>
          <p:nvPr/>
        </p:nvCxnSpPr>
        <p:spPr>
          <a:xfrm>
            <a:off x="1613647" y="2538789"/>
            <a:ext cx="0" cy="54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rsegi Panjang 6"/>
          <p:cNvSpPr/>
          <p:nvPr/>
        </p:nvSpPr>
        <p:spPr>
          <a:xfrm>
            <a:off x="415256" y="602306"/>
            <a:ext cx="11489684" cy="1477328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id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Correlation based Feature Selection (CFS)</a:t>
            </a:r>
            <a:br>
              <a:rPr lang="id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id-ID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6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0" y="1716301"/>
            <a:ext cx="12192000" cy="97288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RELIEF</a:t>
            </a:r>
          </a:p>
        </p:txBody>
      </p:sp>
      <p:sp>
        <p:nvSpPr>
          <p:cNvPr id="5" name="Kotak Teks 4"/>
          <p:cNvSpPr txBox="1"/>
          <p:nvPr/>
        </p:nvSpPr>
        <p:spPr>
          <a:xfrm>
            <a:off x="0" y="2689187"/>
            <a:ext cx="12192000" cy="35394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Algoritma</a:t>
            </a:r>
            <a:r>
              <a:rPr lang="en-US" sz="3200" b="1" dirty="0"/>
              <a:t> CFS</a:t>
            </a:r>
            <a:endParaRPr lang="en-US" sz="2400" b="1" dirty="0"/>
          </a:p>
          <a:p>
            <a:pPr marL="457189" indent="-457189">
              <a:buFont typeface="+mj-lt"/>
              <a:buAutoNum type="arabicPeriod"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korelasi</a:t>
            </a:r>
            <a:r>
              <a:rPr lang="en-US" sz="2400" dirty="0"/>
              <a:t> </a:t>
            </a:r>
            <a:r>
              <a:rPr lang="en-US" sz="2400" dirty="0" err="1"/>
              <a:t>antar-fitur</a:t>
            </a:r>
            <a:r>
              <a:rPr lang="en-US" sz="2400" dirty="0"/>
              <a:t> &amp; </a:t>
            </a:r>
            <a:r>
              <a:rPr lang="en-US" sz="2400" dirty="0" err="1"/>
              <a:t>fitur-kelas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smtClean="0"/>
              <a:t>RELIEF (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i="1" dirty="0" smtClean="0"/>
              <a:t>weight feature</a:t>
            </a:r>
            <a:r>
              <a:rPr lang="en-US" sz="2400" dirty="0" smtClean="0"/>
              <a:t>)</a:t>
            </a:r>
            <a:endParaRPr lang="en-US" sz="2400" dirty="0"/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Merit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himpunan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fitur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yg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berkorelasi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tinggi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kelas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u="sng" dirty="0">
                <a:sym typeface="Wingdings" panose="05000000000000000000" pitchFamily="2" charset="2"/>
              </a:rPr>
              <a:t>but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tidak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berkorelasi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fitur</a:t>
            </a:r>
            <a:r>
              <a:rPr lang="en-US" sz="2400" dirty="0">
                <a:sym typeface="Wingdings" panose="05000000000000000000" pitchFamily="2" charset="2"/>
              </a:rPr>
              <a:t> lain</a:t>
            </a:r>
          </a:p>
          <a:p>
            <a:pPr marL="457189" indent="-457189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457189" indent="-457189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457189" indent="-457189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CFS </a:t>
            </a:r>
            <a:r>
              <a:rPr lang="en-US" sz="2400" dirty="0" err="1">
                <a:sym typeface="Wingdings" panose="05000000000000000000" pitchFamily="2" charset="2"/>
              </a:rPr>
              <a:t>dapat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dihitung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dari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pengembangan</a:t>
            </a:r>
            <a:r>
              <a:rPr lang="en-US" sz="2400" dirty="0">
                <a:sym typeface="Wingdings" panose="05000000000000000000" pitchFamily="2" charset="2"/>
              </a:rPr>
              <a:t> merit  </a:t>
            </a:r>
            <a:r>
              <a:rPr lang="en-US" sz="2400" b="1" dirty="0" err="1">
                <a:sym typeface="Wingdings" panose="05000000000000000000" pitchFamily="2" charset="2"/>
              </a:rPr>
              <a:t>nilai</a:t>
            </a:r>
            <a:r>
              <a:rPr lang="en-US" sz="2400" b="1" dirty="0">
                <a:sym typeface="Wingdings" panose="05000000000000000000" pitchFamily="2" charset="2"/>
              </a:rPr>
              <a:t> merit </a:t>
            </a:r>
            <a:r>
              <a:rPr lang="en-US" sz="2400" b="1" dirty="0" err="1">
                <a:sym typeface="Wingdings" panose="05000000000000000000" pitchFamily="2" charset="2"/>
              </a:rPr>
              <a:t>terbaik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(paling </a:t>
            </a:r>
            <a:r>
              <a:rPr lang="en-US" sz="2400" dirty="0" err="1">
                <a:sym typeface="Wingdings" panose="05000000000000000000" pitchFamily="2" charset="2"/>
              </a:rPr>
              <a:t>besar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US" sz="2400" b="1" dirty="0">
              <a:sym typeface="Wingdings" panose="05000000000000000000" pitchFamily="2" charset="2"/>
            </a:endParaRPr>
          </a:p>
          <a:p>
            <a:endParaRPr lang="en-US" sz="2400" u="sng" dirty="0"/>
          </a:p>
        </p:txBody>
      </p:sp>
      <p:sp>
        <p:nvSpPr>
          <p:cNvPr id="7" name="Persegi Panjang 6"/>
          <p:cNvSpPr/>
          <p:nvPr/>
        </p:nvSpPr>
        <p:spPr>
          <a:xfrm>
            <a:off x="779522" y="602306"/>
            <a:ext cx="10761151" cy="1600438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id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Correlation based Feature Selection (CFS)</a:t>
            </a:r>
            <a:br>
              <a:rPr lang="id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id-ID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73378" y="4294293"/>
                <a:ext cx="4003019" cy="8571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𝑀𝑒𝑟𝑖𝑡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𝑘𝑟𝑐𝑓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𝑟𝑓𝑓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78" y="4294293"/>
                <a:ext cx="4003019" cy="857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731338" y="4140981"/>
            <a:ext cx="4142428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50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/>
          <p:cNvSpPr txBox="1"/>
          <p:nvPr/>
        </p:nvSpPr>
        <p:spPr>
          <a:xfrm>
            <a:off x="0" y="1637627"/>
            <a:ext cx="12192000" cy="501675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7" name="Persegi Panjang 6"/>
          <p:cNvSpPr/>
          <p:nvPr/>
        </p:nvSpPr>
        <p:spPr>
          <a:xfrm>
            <a:off x="2879874" y="602306"/>
            <a:ext cx="6560450" cy="86177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id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ALGORITMA RELIEF</a:t>
            </a:r>
            <a:endParaRPr lang="id-ID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4" y="1964781"/>
            <a:ext cx="6711462" cy="436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70" y="3797952"/>
            <a:ext cx="5286907" cy="2856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814" y="4832804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30134" y="3136232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5101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/>
          <p:cNvSpPr txBox="1"/>
          <p:nvPr/>
        </p:nvSpPr>
        <p:spPr>
          <a:xfrm>
            <a:off x="265805" y="1410355"/>
            <a:ext cx="5011270" cy="54476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dirty="0" err="1"/>
              <a:t>correlationFeatureSelection</a:t>
            </a:r>
            <a:r>
              <a:rPr lang="en-US" sz="1200" dirty="0"/>
              <a:t> = </a:t>
            </a:r>
            <a:r>
              <a:rPr lang="en-US" sz="1200" dirty="0" err="1"/>
              <a:t>featureSelection</a:t>
            </a:r>
            <a:r>
              <a:rPr lang="en-US" sz="1200" dirty="0"/>
              <a:t>()</a:t>
            </a:r>
          </a:p>
          <a:p>
            <a:r>
              <a:rPr lang="en-US" sz="1200" dirty="0"/>
              <a:t>    filename = 'fitur.csv';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arr</a:t>
            </a:r>
            <a:r>
              <a:rPr lang="en-US" sz="1200" dirty="0"/>
              <a:t> = </a:t>
            </a:r>
            <a:r>
              <a:rPr lang="en-US" sz="1200" dirty="0" err="1"/>
              <a:t>csvread</a:t>
            </a:r>
            <a:r>
              <a:rPr lang="en-US" sz="1200" dirty="0"/>
              <a:t>(filename);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correlationFitur</a:t>
            </a:r>
            <a:r>
              <a:rPr lang="en-US" sz="1200" dirty="0"/>
              <a:t>(16,16) = 0;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=1:16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iter</a:t>
            </a:r>
            <a:r>
              <a:rPr lang="en-US" sz="1200" dirty="0"/>
              <a:t>=1;</a:t>
            </a:r>
          </a:p>
          <a:p>
            <a:r>
              <a:rPr lang="en-US" sz="1200" dirty="0"/>
              <a:t>        for j=i+1:16</a:t>
            </a:r>
          </a:p>
          <a:p>
            <a:r>
              <a:rPr lang="en-US" sz="1200" dirty="0"/>
              <a:t>             [</a:t>
            </a:r>
            <a:r>
              <a:rPr lang="en-US" sz="1200" dirty="0" err="1"/>
              <a:t>ranked,weight</a:t>
            </a:r>
            <a:r>
              <a:rPr lang="en-US" sz="1200" dirty="0"/>
              <a:t>] = </a:t>
            </a:r>
            <a:r>
              <a:rPr lang="en-US" sz="1200" dirty="0" err="1"/>
              <a:t>relieff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(:,</a:t>
            </a:r>
            <a:r>
              <a:rPr lang="en-US" sz="1200" dirty="0" err="1"/>
              <a:t>i</a:t>
            </a:r>
            <a:r>
              <a:rPr lang="en-US" sz="1200" dirty="0"/>
              <a:t>), </a:t>
            </a:r>
            <a:r>
              <a:rPr lang="en-US" sz="1200" dirty="0" err="1"/>
              <a:t>arr</a:t>
            </a:r>
            <a:r>
              <a:rPr lang="en-US" sz="1200" dirty="0"/>
              <a:t>(:,j),10);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correlationFitur</a:t>
            </a:r>
            <a:r>
              <a:rPr lang="en-US" sz="1200" dirty="0"/>
              <a:t>(</a:t>
            </a:r>
            <a:r>
              <a:rPr lang="en-US" sz="1200" dirty="0" err="1"/>
              <a:t>i,iter</a:t>
            </a:r>
            <a:r>
              <a:rPr lang="en-US" sz="1200" dirty="0"/>
              <a:t>) = abs(weight);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iter</a:t>
            </a:r>
            <a:r>
              <a:rPr lang="en-US" sz="1200" dirty="0"/>
              <a:t> = iter+1;</a:t>
            </a:r>
          </a:p>
          <a:p>
            <a:r>
              <a:rPr lang="en-US" sz="1200" dirty="0"/>
              <a:t>        end </a:t>
            </a:r>
          </a:p>
          <a:p>
            <a:r>
              <a:rPr lang="en-US" sz="1200" dirty="0"/>
              <a:t>    end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correlationClass</a:t>
            </a:r>
            <a:r>
              <a:rPr lang="en-US" sz="1200" dirty="0"/>
              <a:t>(16,1)=0;</a:t>
            </a:r>
          </a:p>
          <a:p>
            <a:r>
              <a:rPr lang="en-US" sz="1200" dirty="0"/>
              <a:t>    for x=1:16</a:t>
            </a:r>
          </a:p>
          <a:p>
            <a:r>
              <a:rPr lang="en-US" sz="1200" dirty="0"/>
              <a:t>        [</a:t>
            </a:r>
            <a:r>
              <a:rPr lang="en-US" sz="1200" dirty="0" err="1"/>
              <a:t>ranked,weight</a:t>
            </a:r>
            <a:r>
              <a:rPr lang="en-US" sz="1200" dirty="0"/>
              <a:t>] = </a:t>
            </a:r>
            <a:r>
              <a:rPr lang="en-US" sz="1200" dirty="0" err="1"/>
              <a:t>relieff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(:,x), </a:t>
            </a:r>
            <a:r>
              <a:rPr lang="en-US" sz="1200" dirty="0" err="1"/>
              <a:t>arr</a:t>
            </a:r>
            <a:r>
              <a:rPr lang="en-US" sz="1200" dirty="0"/>
              <a:t>(:,17), 10);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correlationClass</a:t>
            </a:r>
            <a:r>
              <a:rPr lang="en-US" sz="1200" dirty="0"/>
              <a:t>(x) = abs(weight);</a:t>
            </a:r>
          </a:p>
          <a:p>
            <a:r>
              <a:rPr lang="en-US" sz="1200" dirty="0"/>
              <a:t>    end</a:t>
            </a:r>
          </a:p>
          <a:p>
            <a:r>
              <a:rPr lang="en-US" sz="1200" dirty="0"/>
              <a:t> </a:t>
            </a:r>
          </a:p>
          <a:p>
            <a:r>
              <a:rPr lang="fi-FI" sz="1200" dirty="0"/>
              <a:t>    rii(16,1)=0; %untung simpan rata-rata korelasi per </a:t>
            </a:r>
            <a:r>
              <a:rPr lang="fi-FI" sz="1200" dirty="0" smtClean="0"/>
              <a:t>fitur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iter</a:t>
            </a:r>
            <a:r>
              <a:rPr lang="en-US" sz="1200" dirty="0" smtClean="0"/>
              <a:t>=1</a:t>
            </a:r>
            <a:r>
              <a:rPr lang="en-US" sz="1200" dirty="0"/>
              <a:t>;</a:t>
            </a:r>
          </a:p>
          <a:p>
            <a:r>
              <a:rPr lang="en-US" sz="1200" dirty="0"/>
              <a:t>    for x=16:-1:1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rii</a:t>
            </a:r>
            <a:r>
              <a:rPr lang="en-US" sz="1200" dirty="0"/>
              <a:t>(</a:t>
            </a:r>
            <a:r>
              <a:rPr lang="en-US" sz="1200" dirty="0" err="1"/>
              <a:t>iter</a:t>
            </a:r>
            <a:r>
              <a:rPr lang="en-US" sz="1200" dirty="0"/>
              <a:t>) = sum(</a:t>
            </a:r>
            <a:r>
              <a:rPr lang="en-US" sz="1200" dirty="0" err="1"/>
              <a:t>correlationFitur</a:t>
            </a:r>
            <a:r>
              <a:rPr lang="en-US" sz="1200" dirty="0"/>
              <a:t>(</a:t>
            </a:r>
            <a:r>
              <a:rPr lang="en-US" sz="1200" dirty="0" err="1"/>
              <a:t>iter</a:t>
            </a:r>
            <a:r>
              <a:rPr lang="en-US" sz="1200" dirty="0"/>
              <a:t>,:))/x;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iter</a:t>
            </a:r>
            <a:r>
              <a:rPr lang="en-US" sz="1200" dirty="0"/>
              <a:t>=iter+1;</a:t>
            </a:r>
          </a:p>
          <a:p>
            <a:r>
              <a:rPr lang="en-US" sz="1200" dirty="0"/>
              <a:t>    end</a:t>
            </a:r>
          </a:p>
          <a:p>
            <a:endParaRPr lang="fi-FI" sz="1200" dirty="0"/>
          </a:p>
          <a:p>
            <a:r>
              <a:rPr lang="en-US" sz="1200" dirty="0"/>
              <a:t> </a:t>
            </a:r>
          </a:p>
        </p:txBody>
      </p:sp>
      <p:sp>
        <p:nvSpPr>
          <p:cNvPr id="7" name="Persegi Panjang 6"/>
          <p:cNvSpPr/>
          <p:nvPr/>
        </p:nvSpPr>
        <p:spPr>
          <a:xfrm>
            <a:off x="4656000" y="602306"/>
            <a:ext cx="3008196" cy="86177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id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CFS code</a:t>
            </a:r>
            <a:endParaRPr lang="id-ID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0788" y="144840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9" name="Kotak Teks 4"/>
          <p:cNvSpPr txBox="1"/>
          <p:nvPr/>
        </p:nvSpPr>
        <p:spPr>
          <a:xfrm>
            <a:off x="5898149" y="1433306"/>
            <a:ext cx="6024282" cy="470898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rzc</a:t>
            </a:r>
            <a:r>
              <a:rPr lang="en-US" sz="1200" dirty="0"/>
              <a:t>(16,2) = 0;</a:t>
            </a:r>
          </a:p>
          <a:p>
            <a:r>
              <a:rPr lang="en-US" sz="1200" dirty="0"/>
              <a:t>    k = 16;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rzi</a:t>
            </a:r>
            <a:r>
              <a:rPr lang="en-US" sz="1200" dirty="0"/>
              <a:t> = sum(</a:t>
            </a:r>
            <a:r>
              <a:rPr lang="en-US" sz="1200" dirty="0" err="1"/>
              <a:t>correlationClass</a:t>
            </a:r>
            <a:r>
              <a:rPr lang="en-US" sz="1200" dirty="0"/>
              <a:t>)/16;</a:t>
            </a:r>
          </a:p>
          <a:p>
            <a:r>
              <a:rPr lang="en-US" sz="1200" dirty="0"/>
              <a:t>    for a=1:16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rzc</a:t>
            </a:r>
            <a:r>
              <a:rPr lang="en-US" sz="1200" dirty="0"/>
              <a:t>(a,1) = (k*</a:t>
            </a:r>
            <a:r>
              <a:rPr lang="en-US" sz="1200" dirty="0" err="1"/>
              <a:t>correlationClass</a:t>
            </a:r>
            <a:r>
              <a:rPr lang="en-US" sz="1200" dirty="0"/>
              <a:t>(a))/</a:t>
            </a:r>
            <a:r>
              <a:rPr lang="en-US" sz="1200" dirty="0" err="1"/>
              <a:t>sqrt</a:t>
            </a:r>
            <a:r>
              <a:rPr lang="en-US" sz="1200" dirty="0"/>
              <a:t>((</a:t>
            </a:r>
            <a:r>
              <a:rPr lang="en-US" sz="1200" dirty="0" err="1"/>
              <a:t>k+k</a:t>
            </a:r>
            <a:r>
              <a:rPr lang="en-US" sz="1200" dirty="0"/>
              <a:t>*(k-1)*</a:t>
            </a:r>
            <a:r>
              <a:rPr lang="en-US" sz="1200" dirty="0" err="1"/>
              <a:t>rii</a:t>
            </a:r>
            <a:r>
              <a:rPr lang="en-US" sz="1200" dirty="0"/>
              <a:t>(a)));</a:t>
            </a:r>
          </a:p>
          <a:p>
            <a:r>
              <a:rPr lang="en-US" sz="1200" dirty="0"/>
              <a:t>        %</a:t>
            </a:r>
            <a:r>
              <a:rPr lang="en-US" sz="1200" dirty="0" err="1"/>
              <a:t>rzc</a:t>
            </a:r>
            <a:r>
              <a:rPr lang="en-US" sz="1200" dirty="0"/>
              <a:t>(a,1) = (k*</a:t>
            </a:r>
            <a:r>
              <a:rPr lang="en-US" sz="1200" dirty="0" err="1"/>
              <a:t>rzi</a:t>
            </a:r>
            <a:r>
              <a:rPr lang="en-US" sz="1200" dirty="0"/>
              <a:t>)/</a:t>
            </a:r>
            <a:r>
              <a:rPr lang="en-US" sz="1200" dirty="0" err="1"/>
              <a:t>sqrt</a:t>
            </a:r>
            <a:r>
              <a:rPr lang="en-US" sz="1200" dirty="0"/>
              <a:t>((</a:t>
            </a:r>
            <a:r>
              <a:rPr lang="en-US" sz="1200" dirty="0" err="1"/>
              <a:t>k+k</a:t>
            </a:r>
            <a:r>
              <a:rPr lang="en-US" sz="1200" dirty="0"/>
              <a:t>*(k-1)*</a:t>
            </a:r>
            <a:r>
              <a:rPr lang="en-US" sz="1200" dirty="0" err="1"/>
              <a:t>rii</a:t>
            </a:r>
            <a:r>
              <a:rPr lang="en-US" sz="1200" dirty="0"/>
              <a:t>(a)));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rzc</a:t>
            </a:r>
            <a:r>
              <a:rPr lang="en-US" sz="1200" dirty="0"/>
              <a:t>(a,2) = a;</a:t>
            </a:r>
          </a:p>
          <a:p>
            <a:r>
              <a:rPr lang="en-US" sz="1200" dirty="0"/>
              <a:t>    end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  [values, order] = sort(</a:t>
            </a:r>
            <a:r>
              <a:rPr lang="en-US" sz="1200" dirty="0" err="1"/>
              <a:t>rzc</a:t>
            </a:r>
            <a:r>
              <a:rPr lang="en-US" sz="1200" dirty="0"/>
              <a:t>(:,1));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sortedMatrix</a:t>
            </a:r>
            <a:r>
              <a:rPr lang="en-US" sz="1200" dirty="0"/>
              <a:t> = </a:t>
            </a:r>
            <a:r>
              <a:rPr lang="en-US" sz="1200" dirty="0" err="1"/>
              <a:t>rzc</a:t>
            </a:r>
            <a:r>
              <a:rPr lang="en-US" sz="1200" dirty="0"/>
              <a:t>(order,:);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fiturTerpilih</a:t>
            </a:r>
            <a:r>
              <a:rPr lang="en-US" sz="1200" dirty="0"/>
              <a:t>(9) = 0;</a:t>
            </a:r>
          </a:p>
          <a:p>
            <a:r>
              <a:rPr lang="en-US" sz="1200" dirty="0"/>
              <a:t>    flag = 1;</a:t>
            </a:r>
          </a:p>
          <a:p>
            <a:r>
              <a:rPr lang="en-US" sz="1200" dirty="0"/>
              <a:t>    for f=1:16</a:t>
            </a:r>
          </a:p>
          <a:p>
            <a:r>
              <a:rPr lang="en-US" sz="1200" dirty="0"/>
              <a:t>        if </a:t>
            </a:r>
            <a:r>
              <a:rPr lang="en-US" sz="1200" dirty="0" err="1"/>
              <a:t>sortedMatrix</a:t>
            </a:r>
            <a:r>
              <a:rPr lang="en-US" sz="1200" dirty="0"/>
              <a:t>(f,1) &gt; 0.005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fiturTerpilih</a:t>
            </a:r>
            <a:r>
              <a:rPr lang="en-US" sz="1200" dirty="0"/>
              <a:t>(flag)=</a:t>
            </a:r>
            <a:r>
              <a:rPr lang="en-US" sz="1200" dirty="0" err="1"/>
              <a:t>sortedMatrix</a:t>
            </a:r>
            <a:r>
              <a:rPr lang="en-US" sz="1200" dirty="0"/>
              <a:t>(f,2);</a:t>
            </a:r>
          </a:p>
          <a:p>
            <a:r>
              <a:rPr lang="en-US" sz="1200" dirty="0"/>
              <a:t>            flag = flag+1;</a:t>
            </a:r>
          </a:p>
          <a:p>
            <a:r>
              <a:rPr lang="en-US" sz="1200" dirty="0"/>
              <a:t>        end</a:t>
            </a:r>
          </a:p>
          <a:p>
            <a:r>
              <a:rPr lang="en-US" sz="1200" dirty="0"/>
              <a:t>    end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correlationFeatureSelection</a:t>
            </a:r>
            <a:r>
              <a:rPr lang="en-US" sz="1200" dirty="0"/>
              <a:t> = </a:t>
            </a:r>
            <a:r>
              <a:rPr lang="en-US" sz="1200" dirty="0" err="1"/>
              <a:t>fiturTerpilih</a:t>
            </a:r>
            <a:r>
              <a:rPr lang="en-US" sz="1200" dirty="0"/>
              <a:t>;</a:t>
            </a:r>
          </a:p>
          <a:p>
            <a:r>
              <a:rPr lang="en-US" sz="1200" dirty="0"/>
              <a:t>end</a:t>
            </a:r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80737" y="2654381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0134" y="4588514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7211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15600" y="461287"/>
            <a:ext cx="11360800" cy="13293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-US" sz="7200" dirty="0"/>
              <a:t>Measurement of Dissimilarity</a:t>
            </a:r>
            <a:endParaRPr lang="id" sz="72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15600" y="1954755"/>
            <a:ext cx="11360800" cy="4555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121900" tIns="121900" rIns="121900" bIns="121900" rtlCol="0" anchor="t" anchorCtr="0">
            <a:noAutofit/>
          </a:bodyPr>
          <a:lstStyle/>
          <a:p>
            <a:pPr marL="304793" indent="0" algn="ctr">
              <a:buClr>
                <a:srgbClr val="000000"/>
              </a:buClr>
              <a:buNone/>
            </a:pPr>
            <a:endParaRPr lang="id" sz="8000" b="1" dirty="0">
              <a:solidFill>
                <a:schemeClr val="bg1"/>
              </a:solidFill>
            </a:endParaRPr>
          </a:p>
          <a:p>
            <a:pPr marL="304793" indent="0" algn="ctr">
              <a:buClr>
                <a:srgbClr val="000000"/>
              </a:buClr>
              <a:buNone/>
            </a:pPr>
            <a:r>
              <a:rPr lang="id" sz="8000" b="1" dirty="0">
                <a:solidFill>
                  <a:schemeClr val="bg1"/>
                </a:solidFill>
              </a:rPr>
              <a:t>Mahalanobis</a:t>
            </a:r>
          </a:p>
        </p:txBody>
      </p:sp>
    </p:spTree>
    <p:extLst>
      <p:ext uri="{BB962C8B-B14F-4D97-AF65-F5344CB8AC3E}">
        <p14:creationId xmlns:p14="http://schemas.microsoft.com/office/powerpoint/2010/main" val="18519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0" y="1716301"/>
            <a:ext cx="12192000" cy="97288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sz="3200" dirty="0"/>
              <a:t>Menghitung jarak antara x dan y dengan menyertakan </a:t>
            </a:r>
            <a:r>
              <a:rPr lang="id-ID" sz="3200" i="1" dirty="0"/>
              <a:t>covarience matrix </a:t>
            </a:r>
            <a:r>
              <a:rPr lang="id-ID" sz="3200" dirty="0"/>
              <a:t>(C)</a:t>
            </a:r>
            <a:endParaRPr lang="en-US" sz="3200" dirty="0"/>
          </a:p>
        </p:txBody>
      </p:sp>
      <p:sp>
        <p:nvSpPr>
          <p:cNvPr id="5" name="Kotak Teks 4"/>
          <p:cNvSpPr txBox="1"/>
          <p:nvPr/>
        </p:nvSpPr>
        <p:spPr>
          <a:xfrm>
            <a:off x="0" y="2662294"/>
            <a:ext cx="12192000" cy="37856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id-ID" sz="2400" u="sng" dirty="0"/>
          </a:p>
          <a:p>
            <a:endParaRPr lang="id-ID" sz="2400" u="sng" dirty="0"/>
          </a:p>
          <a:p>
            <a:endParaRPr lang="id-ID" sz="2400" u="sng" dirty="0"/>
          </a:p>
          <a:p>
            <a:endParaRPr lang="id-ID" sz="2400" u="sng" dirty="0"/>
          </a:p>
          <a:p>
            <a:endParaRPr lang="id-ID" sz="2400" u="sng" dirty="0"/>
          </a:p>
          <a:p>
            <a:endParaRPr lang="id-ID" sz="2400" u="sng" dirty="0"/>
          </a:p>
          <a:p>
            <a:endParaRPr lang="id-ID" sz="2400" u="sng" dirty="0"/>
          </a:p>
          <a:p>
            <a:endParaRPr lang="id-ID" sz="2400" u="sng" dirty="0"/>
          </a:p>
          <a:p>
            <a:endParaRPr lang="id-ID" sz="2400" u="sng" dirty="0"/>
          </a:p>
          <a:p>
            <a:endParaRPr lang="en-US" sz="2400" u="sng" dirty="0"/>
          </a:p>
        </p:txBody>
      </p:sp>
      <p:sp>
        <p:nvSpPr>
          <p:cNvPr id="7" name="Persegi Panjang 6"/>
          <p:cNvSpPr/>
          <p:nvPr/>
        </p:nvSpPr>
        <p:spPr>
          <a:xfrm>
            <a:off x="3565159" y="602306"/>
            <a:ext cx="5189882" cy="86177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id-ID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MAHALANOBIS</a:t>
            </a:r>
            <a:endParaRPr lang="id-ID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6908" y="3509651"/>
                <a:ext cx="3988143" cy="371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  <m:sup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08" y="3509651"/>
                <a:ext cx="3988143" cy="371833"/>
              </a:xfrm>
              <a:prstGeom prst="rect">
                <a:avLst/>
              </a:prstGeom>
              <a:blipFill>
                <a:blip r:embed="rId3"/>
                <a:stretch>
                  <a:fillRect l="-1223" r="-1376" b="-360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348002" y="3269295"/>
            <a:ext cx="4317925" cy="10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532616" y="4372283"/>
                <a:ext cx="3619261" cy="1756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u="sng" dirty="0"/>
                  <a:t>Keterangan :</a:t>
                </a:r>
              </a:p>
              <a:p>
                <a:r>
                  <a:rPr lang="id-ID" dirty="0"/>
                  <a:t>C = </a:t>
                </a:r>
                <a:r>
                  <a:rPr lang="id-ID" i="1" dirty="0"/>
                  <a:t>Covariance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d-ID" dirty="0"/>
                  <a:t> = Vektor Pertama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d-ID" dirty="0"/>
                  <a:t> = Vektor Kedua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d-ID" dirty="0"/>
                  <a:t> = Kuadrat dari jarak </a:t>
                </a:r>
                <a:r>
                  <a:rPr lang="id-ID" dirty="0" smtClean="0"/>
                  <a:t>mahalanobis</a:t>
                </a:r>
                <a:endParaRPr lang="id-ID" dirty="0"/>
              </a:p>
              <a:p>
                <a:endParaRPr lang="id-ID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16" y="4372283"/>
                <a:ext cx="3619261" cy="1756122"/>
              </a:xfrm>
              <a:prstGeom prst="rect">
                <a:avLst/>
              </a:prstGeom>
              <a:blipFill rotWithShape="0">
                <a:blip r:embed="rId4"/>
                <a:stretch>
                  <a:fillRect l="-1347" t="-1736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308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MAHALANOBIS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200456"/>
            <a:ext cx="5012530" cy="552307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600" b="1" dirty="0"/>
              <a:t>function [</a:t>
            </a:r>
            <a:r>
              <a:rPr lang="en-US" sz="600" b="1" dirty="0" err="1"/>
              <a:t>sortedRankMahalanobis</a:t>
            </a:r>
            <a:r>
              <a:rPr lang="en-US" sz="600" b="1" dirty="0"/>
              <a:t>, </a:t>
            </a:r>
            <a:r>
              <a:rPr lang="en-US" sz="600" b="1" dirty="0" err="1"/>
              <a:t>sortedRankEuclidean</a:t>
            </a:r>
            <a:r>
              <a:rPr lang="en-US" sz="600" b="1" dirty="0"/>
              <a:t>, </a:t>
            </a:r>
            <a:r>
              <a:rPr lang="en-US" sz="600" b="1" dirty="0" err="1"/>
              <a:t>sortedRankCanberra</a:t>
            </a:r>
            <a:r>
              <a:rPr lang="en-US" sz="600" b="1" dirty="0"/>
              <a:t>] = </a:t>
            </a:r>
            <a:r>
              <a:rPr lang="en-US" sz="600" b="1" dirty="0" err="1"/>
              <a:t>distance_similiarity</a:t>
            </a:r>
            <a:r>
              <a:rPr lang="en-US" sz="600" b="1" dirty="0"/>
              <a:t>(</a:t>
            </a:r>
            <a:r>
              <a:rPr lang="en-US" sz="600" b="1" dirty="0" err="1"/>
              <a:t>array_training</a:t>
            </a:r>
            <a:r>
              <a:rPr lang="en-US" sz="600" b="1" dirty="0"/>
              <a:t>, </a:t>
            </a:r>
            <a:r>
              <a:rPr lang="en-US" sz="600" b="1" dirty="0" err="1"/>
              <a:t>array_testing</a:t>
            </a:r>
            <a:r>
              <a:rPr lang="en-US" sz="600" b="1" dirty="0"/>
              <a:t>, </a:t>
            </a:r>
            <a:r>
              <a:rPr lang="en-US" sz="600" b="1" dirty="0" err="1"/>
              <a:t>ind</a:t>
            </a:r>
            <a:r>
              <a:rPr lang="en-US" sz="600" b="1" dirty="0"/>
              <a:t>, d)</a:t>
            </a:r>
          </a:p>
          <a:p>
            <a:pPr marL="0" indent="0">
              <a:buNone/>
            </a:pPr>
            <a:r>
              <a:rPr lang="en-US" sz="600" b="1" dirty="0"/>
              <a:t>    %array yang </a:t>
            </a:r>
            <a:r>
              <a:rPr lang="en-US" sz="600" b="1" dirty="0" err="1"/>
              <a:t>menampung</a:t>
            </a:r>
            <a:r>
              <a:rPr lang="en-US" sz="600" b="1" dirty="0"/>
              <a:t> </a:t>
            </a:r>
            <a:r>
              <a:rPr lang="en-US" sz="600" b="1" dirty="0" err="1"/>
              <a:t>nilai</a:t>
            </a:r>
            <a:r>
              <a:rPr lang="en-US" sz="600" b="1" dirty="0"/>
              <a:t> </a:t>
            </a:r>
            <a:r>
              <a:rPr lang="en-US" sz="600" b="1" dirty="0" err="1"/>
              <a:t>mahalanobis</a:t>
            </a:r>
            <a:r>
              <a:rPr lang="en-US" sz="600" b="1" dirty="0"/>
              <a:t> distance </a:t>
            </a:r>
            <a:r>
              <a:rPr lang="en-US" sz="600" b="1" dirty="0" err="1"/>
              <a:t>beserta</a:t>
            </a:r>
            <a:r>
              <a:rPr lang="en-US" sz="600" b="1" dirty="0"/>
              <a:t> label </a:t>
            </a:r>
            <a:r>
              <a:rPr lang="en-US" sz="600" b="1" dirty="0" err="1"/>
              <a:t>classnya</a:t>
            </a: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</a:t>
            </a:r>
            <a:r>
              <a:rPr lang="en-US" sz="600" b="1" dirty="0" err="1"/>
              <a:t>array_mahalanobis</a:t>
            </a:r>
            <a:r>
              <a:rPr lang="en-US" sz="600" b="1" dirty="0"/>
              <a:t>(300,3) = 0.0;</a:t>
            </a:r>
          </a:p>
          <a:p>
            <a:pPr marL="0" indent="0">
              <a:buNone/>
            </a:pP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%array yang </a:t>
            </a:r>
            <a:r>
              <a:rPr lang="en-US" sz="600" b="1" dirty="0" err="1"/>
              <a:t>menampung</a:t>
            </a:r>
            <a:r>
              <a:rPr lang="en-US" sz="600" b="1" dirty="0"/>
              <a:t> </a:t>
            </a:r>
            <a:r>
              <a:rPr lang="en-US" sz="600" b="1" dirty="0" err="1"/>
              <a:t>nilai</a:t>
            </a:r>
            <a:r>
              <a:rPr lang="en-US" sz="600" b="1" dirty="0"/>
              <a:t> </a:t>
            </a:r>
            <a:r>
              <a:rPr lang="en-US" sz="600" b="1" dirty="0" err="1"/>
              <a:t>euclidean</a:t>
            </a:r>
            <a:r>
              <a:rPr lang="en-US" sz="600" b="1" dirty="0"/>
              <a:t> distance </a:t>
            </a:r>
            <a:r>
              <a:rPr lang="en-US" sz="600" b="1" dirty="0" err="1"/>
              <a:t>beserta</a:t>
            </a:r>
            <a:r>
              <a:rPr lang="en-US" sz="600" b="1" dirty="0"/>
              <a:t> label </a:t>
            </a:r>
            <a:r>
              <a:rPr lang="en-US" sz="600" b="1" dirty="0" err="1"/>
              <a:t>classnya</a:t>
            </a: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</a:t>
            </a:r>
            <a:r>
              <a:rPr lang="en-US" sz="600" b="1" dirty="0" err="1"/>
              <a:t>array_euclidean</a:t>
            </a:r>
            <a:r>
              <a:rPr lang="en-US" sz="600" b="1" dirty="0"/>
              <a:t>(300,3) = 0.0;</a:t>
            </a:r>
          </a:p>
          <a:p>
            <a:pPr marL="0" indent="0">
              <a:buNone/>
            </a:pP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%array yang </a:t>
            </a:r>
            <a:r>
              <a:rPr lang="en-US" sz="600" b="1" dirty="0" err="1"/>
              <a:t>menampung</a:t>
            </a:r>
            <a:r>
              <a:rPr lang="en-US" sz="600" b="1" dirty="0"/>
              <a:t> </a:t>
            </a:r>
            <a:r>
              <a:rPr lang="en-US" sz="600" b="1" dirty="0" err="1"/>
              <a:t>nilai</a:t>
            </a:r>
            <a:r>
              <a:rPr lang="en-US" sz="600" b="1" dirty="0"/>
              <a:t> </a:t>
            </a:r>
            <a:r>
              <a:rPr lang="en-US" sz="600" b="1" dirty="0" err="1"/>
              <a:t>canberra</a:t>
            </a:r>
            <a:r>
              <a:rPr lang="en-US" sz="600" b="1" dirty="0"/>
              <a:t> distance </a:t>
            </a:r>
            <a:r>
              <a:rPr lang="en-US" sz="600" b="1" dirty="0" err="1"/>
              <a:t>beserta</a:t>
            </a:r>
            <a:r>
              <a:rPr lang="en-US" sz="600" b="1" dirty="0"/>
              <a:t> label </a:t>
            </a:r>
            <a:r>
              <a:rPr lang="en-US" sz="600" b="1" dirty="0" err="1"/>
              <a:t>classnya</a:t>
            </a: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</a:t>
            </a:r>
            <a:r>
              <a:rPr lang="en-US" sz="600" b="1" dirty="0" err="1"/>
              <a:t>array_canberra</a:t>
            </a:r>
            <a:r>
              <a:rPr lang="en-US" sz="600" b="1" dirty="0"/>
              <a:t>(300,3) = 0.0;</a:t>
            </a:r>
          </a:p>
          <a:p>
            <a:pPr marL="0" indent="0">
              <a:buNone/>
            </a:pP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for </a:t>
            </a:r>
            <a:r>
              <a:rPr lang="en-US" sz="600" b="1" dirty="0" err="1"/>
              <a:t>i</a:t>
            </a:r>
            <a:r>
              <a:rPr lang="en-US" sz="600" b="1" dirty="0"/>
              <a:t> = 1:300</a:t>
            </a:r>
          </a:p>
          <a:p>
            <a:pPr marL="0" indent="0">
              <a:buNone/>
            </a:pPr>
            <a:r>
              <a:rPr lang="en-US" sz="600" b="1" dirty="0"/>
              <a:t>        %covariance </a:t>
            </a:r>
            <a:r>
              <a:rPr lang="en-US" sz="600" b="1" dirty="0" err="1"/>
              <a:t>dari</a:t>
            </a:r>
            <a:r>
              <a:rPr lang="en-US" sz="600" b="1" dirty="0"/>
              <a:t> </a:t>
            </a:r>
            <a:r>
              <a:rPr lang="en-US" sz="600" b="1" dirty="0" err="1"/>
              <a:t>array_training</a:t>
            </a:r>
            <a:r>
              <a:rPr lang="en-US" sz="600" b="1" dirty="0"/>
              <a:t> </a:t>
            </a:r>
            <a:r>
              <a:rPr lang="en-US" sz="600" b="1" dirty="0" err="1"/>
              <a:t>ke-i</a:t>
            </a: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    S = </a:t>
            </a:r>
            <a:r>
              <a:rPr lang="en-US" sz="600" b="1" dirty="0" err="1"/>
              <a:t>cov</a:t>
            </a:r>
            <a:r>
              <a:rPr lang="en-US" sz="600" b="1" dirty="0"/>
              <a:t>(</a:t>
            </a:r>
            <a:r>
              <a:rPr lang="en-US" sz="600" b="1" dirty="0" err="1"/>
              <a:t>array_training</a:t>
            </a:r>
            <a:r>
              <a:rPr lang="en-US" sz="600" b="1" dirty="0"/>
              <a:t>(i,1:d));</a:t>
            </a:r>
          </a:p>
          <a:p>
            <a:pPr marL="0" indent="0">
              <a:buNone/>
            </a:pPr>
            <a:r>
              <a:rPr lang="en-US" sz="600" b="1" dirty="0"/>
              <a:t>        %</a:t>
            </a:r>
            <a:r>
              <a:rPr lang="en-US" sz="600" b="1" dirty="0" err="1"/>
              <a:t>menghitung</a:t>
            </a:r>
            <a:r>
              <a:rPr lang="en-US" sz="600" b="1" dirty="0"/>
              <a:t> </a:t>
            </a:r>
            <a:r>
              <a:rPr lang="en-US" sz="600" b="1" dirty="0" err="1"/>
              <a:t>mahalanobis</a:t>
            </a:r>
            <a:r>
              <a:rPr lang="en-US" sz="600" b="1" dirty="0"/>
              <a:t> distance </a:t>
            </a:r>
            <a:r>
              <a:rPr lang="en-US" sz="600" b="1" dirty="0" err="1"/>
              <a:t>antara</a:t>
            </a:r>
            <a:r>
              <a:rPr lang="en-US" sz="600" b="1" dirty="0"/>
              <a:t> data testing </a:t>
            </a:r>
            <a:r>
              <a:rPr lang="en-US" sz="600" b="1" dirty="0" err="1"/>
              <a:t>dengan</a:t>
            </a:r>
            <a:r>
              <a:rPr lang="en-US" sz="600" b="1" dirty="0"/>
              <a:t> </a:t>
            </a:r>
            <a:r>
              <a:rPr lang="en-US" sz="600" b="1" dirty="0" err="1"/>
              <a:t>himpunan</a:t>
            </a:r>
            <a:r>
              <a:rPr lang="en-US" sz="600" b="1" dirty="0"/>
              <a:t> </a:t>
            </a:r>
            <a:r>
              <a:rPr lang="en-US" sz="600" b="1" dirty="0" err="1"/>
              <a:t>hasil</a:t>
            </a:r>
            <a:r>
              <a:rPr lang="en-US" sz="600" b="1" dirty="0"/>
              <a:t> training</a:t>
            </a:r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mahalanobis</a:t>
            </a:r>
            <a:r>
              <a:rPr lang="en-US" sz="600" b="1" dirty="0"/>
              <a:t> = ((</a:t>
            </a:r>
            <a:r>
              <a:rPr lang="en-US" sz="600" b="1" dirty="0" err="1"/>
              <a:t>array_testing</a:t>
            </a:r>
            <a:r>
              <a:rPr lang="en-US" sz="600" b="1" dirty="0"/>
              <a:t>(ind,1:d) - </a:t>
            </a:r>
            <a:r>
              <a:rPr lang="en-US" sz="600" b="1" dirty="0" err="1"/>
              <a:t>array_training</a:t>
            </a:r>
            <a:r>
              <a:rPr lang="en-US" sz="600" b="1" dirty="0"/>
              <a:t>(i,1:d))*(</a:t>
            </a:r>
            <a:r>
              <a:rPr lang="en-US" sz="600" b="1" dirty="0" err="1"/>
              <a:t>array_testing</a:t>
            </a:r>
            <a:r>
              <a:rPr lang="en-US" sz="600" b="1" dirty="0"/>
              <a:t>(ind,1:d) - </a:t>
            </a:r>
            <a:r>
              <a:rPr lang="en-US" sz="600" b="1" dirty="0" err="1"/>
              <a:t>array_training</a:t>
            </a:r>
            <a:r>
              <a:rPr lang="en-US" sz="600" b="1" dirty="0"/>
              <a:t>(i,1:d))')/S;</a:t>
            </a:r>
          </a:p>
          <a:p>
            <a:pPr marL="0" indent="0">
              <a:buNone/>
            </a:pPr>
            <a:r>
              <a:rPr lang="en-US" sz="600" b="1" dirty="0"/>
              <a:t>        %</a:t>
            </a:r>
            <a:r>
              <a:rPr lang="en-US" sz="600" b="1" dirty="0" err="1"/>
              <a:t>menghitung</a:t>
            </a:r>
            <a:r>
              <a:rPr lang="en-US" sz="600" b="1" dirty="0"/>
              <a:t> </a:t>
            </a:r>
            <a:r>
              <a:rPr lang="en-US" sz="600" b="1" dirty="0" err="1"/>
              <a:t>euclidean</a:t>
            </a:r>
            <a:r>
              <a:rPr lang="en-US" sz="600" b="1" dirty="0"/>
              <a:t> distance </a:t>
            </a:r>
            <a:r>
              <a:rPr lang="en-US" sz="600" b="1" dirty="0" err="1"/>
              <a:t>antara</a:t>
            </a:r>
            <a:r>
              <a:rPr lang="en-US" sz="600" b="1" dirty="0"/>
              <a:t> data testing </a:t>
            </a:r>
            <a:r>
              <a:rPr lang="en-US" sz="600" b="1" dirty="0" err="1"/>
              <a:t>dengan</a:t>
            </a:r>
            <a:r>
              <a:rPr lang="en-US" sz="600" b="1" dirty="0"/>
              <a:t> </a:t>
            </a:r>
            <a:r>
              <a:rPr lang="en-US" sz="600" b="1" dirty="0" err="1"/>
              <a:t>himpunan</a:t>
            </a:r>
            <a:r>
              <a:rPr lang="en-US" sz="600" b="1" dirty="0"/>
              <a:t> </a:t>
            </a:r>
            <a:r>
              <a:rPr lang="en-US" sz="600" b="1" dirty="0" err="1"/>
              <a:t>hasil</a:t>
            </a:r>
            <a:r>
              <a:rPr lang="en-US" sz="600" b="1" dirty="0"/>
              <a:t> training</a:t>
            </a:r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euclidean</a:t>
            </a:r>
            <a:r>
              <a:rPr lang="en-US" sz="600" b="1" dirty="0"/>
              <a:t> = </a:t>
            </a:r>
            <a:r>
              <a:rPr lang="en-US" sz="600" b="1" dirty="0" err="1"/>
              <a:t>sqrt</a:t>
            </a:r>
            <a:r>
              <a:rPr lang="en-US" sz="600" b="1" dirty="0"/>
              <a:t>(sum((</a:t>
            </a:r>
            <a:r>
              <a:rPr lang="en-US" sz="600" b="1" dirty="0" err="1"/>
              <a:t>array_testing</a:t>
            </a:r>
            <a:r>
              <a:rPr lang="en-US" sz="600" b="1" dirty="0"/>
              <a:t>(ind,1:d) - </a:t>
            </a:r>
            <a:r>
              <a:rPr lang="en-US" sz="600" b="1" dirty="0" err="1"/>
              <a:t>array_training</a:t>
            </a:r>
            <a:r>
              <a:rPr lang="en-US" sz="600" b="1" dirty="0"/>
              <a:t>(i,1:d)).^2));</a:t>
            </a:r>
          </a:p>
          <a:p>
            <a:pPr marL="0" indent="0">
              <a:buNone/>
            </a:pPr>
            <a:r>
              <a:rPr lang="en-US" sz="600" b="1" dirty="0"/>
              <a:t>        %</a:t>
            </a:r>
            <a:r>
              <a:rPr lang="en-US" sz="600" b="1" dirty="0" err="1"/>
              <a:t>menghitung</a:t>
            </a:r>
            <a:r>
              <a:rPr lang="en-US" sz="600" b="1" dirty="0"/>
              <a:t> </a:t>
            </a:r>
            <a:r>
              <a:rPr lang="en-US" sz="600" b="1" dirty="0" err="1"/>
              <a:t>canberra</a:t>
            </a:r>
            <a:r>
              <a:rPr lang="en-US" sz="600" b="1" dirty="0"/>
              <a:t> distance </a:t>
            </a:r>
            <a:r>
              <a:rPr lang="en-US" sz="600" b="1" dirty="0" err="1"/>
              <a:t>antara</a:t>
            </a:r>
            <a:r>
              <a:rPr lang="en-US" sz="600" b="1" dirty="0"/>
              <a:t> data testing </a:t>
            </a:r>
            <a:r>
              <a:rPr lang="en-US" sz="600" b="1" dirty="0" err="1"/>
              <a:t>dengan</a:t>
            </a:r>
            <a:r>
              <a:rPr lang="en-US" sz="600" b="1" dirty="0"/>
              <a:t> </a:t>
            </a:r>
            <a:r>
              <a:rPr lang="en-US" sz="600" b="1" dirty="0" err="1"/>
              <a:t>himpunan</a:t>
            </a:r>
            <a:r>
              <a:rPr lang="en-US" sz="600" b="1" dirty="0"/>
              <a:t> </a:t>
            </a:r>
            <a:r>
              <a:rPr lang="en-US" sz="600" b="1" dirty="0" err="1"/>
              <a:t>hasil</a:t>
            </a:r>
            <a:r>
              <a:rPr lang="en-US" sz="600" b="1" dirty="0"/>
              <a:t> training</a:t>
            </a:r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canberra</a:t>
            </a:r>
            <a:r>
              <a:rPr lang="en-US" sz="600" b="1" dirty="0"/>
              <a:t> = sum(abs(</a:t>
            </a:r>
            <a:r>
              <a:rPr lang="en-US" sz="600" b="1" dirty="0" err="1"/>
              <a:t>array_testing</a:t>
            </a:r>
            <a:r>
              <a:rPr lang="en-US" sz="600" b="1" dirty="0"/>
              <a:t>(ind,1:d) - </a:t>
            </a:r>
            <a:r>
              <a:rPr lang="en-US" sz="600" b="1" dirty="0" err="1"/>
              <a:t>array_training</a:t>
            </a:r>
            <a:r>
              <a:rPr lang="en-US" sz="600" b="1" dirty="0"/>
              <a:t>(i,1:d))./(abs(</a:t>
            </a:r>
            <a:r>
              <a:rPr lang="en-US" sz="600" b="1" dirty="0" err="1"/>
              <a:t>array_testing</a:t>
            </a:r>
            <a:r>
              <a:rPr lang="en-US" sz="600" b="1" dirty="0"/>
              <a:t>(ind,1:d)) + abs(</a:t>
            </a:r>
            <a:r>
              <a:rPr lang="en-US" sz="600" b="1" dirty="0" err="1"/>
              <a:t>array_training</a:t>
            </a:r>
            <a:r>
              <a:rPr lang="en-US" sz="600" b="1" dirty="0"/>
              <a:t>(i,1:d))));</a:t>
            </a:r>
          </a:p>
          <a:p>
            <a:pPr marL="0" indent="0">
              <a:buNone/>
            </a:pP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array_mahalanobis</a:t>
            </a:r>
            <a:r>
              <a:rPr lang="en-US" sz="600" b="1" dirty="0"/>
              <a:t>(i,1) = </a:t>
            </a:r>
            <a:r>
              <a:rPr lang="en-US" sz="600" b="1" dirty="0" err="1"/>
              <a:t>mahalanobis</a:t>
            </a:r>
            <a:r>
              <a:rPr lang="en-US" sz="600" b="1" dirty="0"/>
              <a:t>; </a:t>
            </a:r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array_mahalanobis</a:t>
            </a:r>
            <a:r>
              <a:rPr lang="en-US" sz="600" b="1" dirty="0"/>
              <a:t>(i,2) = </a:t>
            </a:r>
            <a:r>
              <a:rPr lang="en-US" sz="600" b="1" dirty="0" err="1"/>
              <a:t>array_training</a:t>
            </a:r>
            <a:r>
              <a:rPr lang="en-US" sz="600" b="1" dirty="0"/>
              <a:t>(i,d+1);</a:t>
            </a:r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array_mahalanobis</a:t>
            </a:r>
            <a:r>
              <a:rPr lang="en-US" sz="600" b="1" dirty="0"/>
              <a:t>(i,3) = </a:t>
            </a:r>
            <a:r>
              <a:rPr lang="en-US" sz="600" b="1" dirty="0" err="1"/>
              <a:t>i</a:t>
            </a:r>
            <a:r>
              <a:rPr lang="en-US" sz="600" b="1" dirty="0"/>
              <a:t> + 1000;</a:t>
            </a:r>
          </a:p>
          <a:p>
            <a:pPr marL="0" indent="0">
              <a:buNone/>
            </a:pP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array_euclidean</a:t>
            </a:r>
            <a:r>
              <a:rPr lang="en-US" sz="600" b="1" dirty="0"/>
              <a:t>(i,1) = </a:t>
            </a:r>
            <a:r>
              <a:rPr lang="en-US" sz="600" b="1" dirty="0" err="1"/>
              <a:t>euclidean</a:t>
            </a:r>
            <a:r>
              <a:rPr lang="en-US" sz="600" b="1" dirty="0"/>
              <a:t>;</a:t>
            </a:r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array_euclidean</a:t>
            </a:r>
            <a:r>
              <a:rPr lang="en-US" sz="600" b="1" dirty="0"/>
              <a:t>(i,2) = </a:t>
            </a:r>
            <a:r>
              <a:rPr lang="en-US" sz="600" b="1" dirty="0" err="1"/>
              <a:t>array_training</a:t>
            </a:r>
            <a:r>
              <a:rPr lang="en-US" sz="600" b="1" dirty="0"/>
              <a:t>(i,d+1);</a:t>
            </a:r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array_euclidean</a:t>
            </a:r>
            <a:r>
              <a:rPr lang="en-US" sz="600" b="1" dirty="0"/>
              <a:t>(i,3) = </a:t>
            </a:r>
            <a:r>
              <a:rPr lang="en-US" sz="600" b="1" dirty="0" err="1"/>
              <a:t>i</a:t>
            </a:r>
            <a:r>
              <a:rPr lang="en-US" sz="600" b="1" dirty="0"/>
              <a:t> + 1000;</a:t>
            </a:r>
          </a:p>
          <a:p>
            <a:pPr marL="0" indent="0">
              <a:buNone/>
            </a:pPr>
            <a:endParaRPr lang="en-US" sz="600" b="1" dirty="0"/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array_canberra</a:t>
            </a:r>
            <a:r>
              <a:rPr lang="en-US" sz="600" b="1" dirty="0"/>
              <a:t>(i,1) = </a:t>
            </a:r>
            <a:r>
              <a:rPr lang="en-US" sz="600" b="1" dirty="0" err="1"/>
              <a:t>canberra</a:t>
            </a:r>
            <a:r>
              <a:rPr lang="en-US" sz="600" b="1" dirty="0"/>
              <a:t>;</a:t>
            </a:r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array_canberra</a:t>
            </a:r>
            <a:r>
              <a:rPr lang="en-US" sz="600" b="1" dirty="0"/>
              <a:t>(i,2) = </a:t>
            </a:r>
            <a:r>
              <a:rPr lang="en-US" sz="600" b="1" dirty="0" err="1"/>
              <a:t>array_training</a:t>
            </a:r>
            <a:r>
              <a:rPr lang="en-US" sz="600" b="1" dirty="0"/>
              <a:t>(i,d+1);</a:t>
            </a:r>
          </a:p>
          <a:p>
            <a:pPr marL="0" indent="0">
              <a:buNone/>
            </a:pPr>
            <a:r>
              <a:rPr lang="en-US" sz="600" b="1" dirty="0"/>
              <a:t>        </a:t>
            </a:r>
            <a:r>
              <a:rPr lang="en-US" sz="600" b="1" dirty="0" err="1"/>
              <a:t>array_canberra</a:t>
            </a:r>
            <a:r>
              <a:rPr lang="en-US" sz="600" b="1" dirty="0"/>
              <a:t>(i,3) = </a:t>
            </a:r>
            <a:r>
              <a:rPr lang="en-US" sz="600" b="1" dirty="0" err="1"/>
              <a:t>i</a:t>
            </a:r>
            <a:r>
              <a:rPr lang="en-US" sz="600" b="1" dirty="0"/>
              <a:t> + 1000;</a:t>
            </a:r>
          </a:p>
          <a:p>
            <a:pPr marL="0" indent="0">
              <a:buNone/>
            </a:pPr>
            <a:r>
              <a:rPr lang="en-US" sz="600" b="1" dirty="0"/>
              <a:t>    </a:t>
            </a:r>
            <a:r>
              <a:rPr lang="en-US" sz="600" b="1" dirty="0" smtClean="0"/>
              <a:t>end</a:t>
            </a:r>
            <a:endParaRPr lang="en-US" sz="600" b="1" dirty="0"/>
          </a:p>
        </p:txBody>
      </p:sp>
      <p:sp>
        <p:nvSpPr>
          <p:cNvPr id="4" name="Rectangle 3"/>
          <p:cNvSpPr/>
          <p:nvPr/>
        </p:nvSpPr>
        <p:spPr>
          <a:xfrm>
            <a:off x="5806535" y="1200456"/>
            <a:ext cx="6096000" cy="3970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  %array </a:t>
            </a:r>
            <a:r>
              <a:rPr lang="en-US" dirty="0" err="1"/>
              <a:t>disort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mahalanobis</a:t>
            </a:r>
            <a:r>
              <a:rPr lang="en-US" dirty="0"/>
              <a:t> distance </a:t>
            </a:r>
            <a:r>
              <a:rPr lang="en-US" dirty="0" err="1"/>
              <a:t>terendah</a:t>
            </a:r>
            <a:endParaRPr lang="en-US" dirty="0"/>
          </a:p>
          <a:p>
            <a:r>
              <a:rPr lang="en-US" dirty="0"/>
              <a:t>    [values, order] = sort(</a:t>
            </a:r>
            <a:r>
              <a:rPr lang="en-US" dirty="0" err="1"/>
              <a:t>array_mahalanobis</a:t>
            </a:r>
            <a:r>
              <a:rPr lang="en-US" dirty="0"/>
              <a:t>(:,1));</a:t>
            </a:r>
          </a:p>
          <a:p>
            <a:r>
              <a:rPr lang="en-US" dirty="0"/>
              <a:t>    </a:t>
            </a:r>
            <a:r>
              <a:rPr lang="en-US" dirty="0" err="1"/>
              <a:t>sortedRankMahalanobis</a:t>
            </a:r>
            <a:r>
              <a:rPr lang="en-US" dirty="0"/>
              <a:t> = </a:t>
            </a:r>
            <a:r>
              <a:rPr lang="en-US" dirty="0" err="1"/>
              <a:t>array_mahalanobis</a:t>
            </a:r>
            <a:r>
              <a:rPr lang="en-US" dirty="0"/>
              <a:t>(order,:);</a:t>
            </a:r>
          </a:p>
          <a:p>
            <a:endParaRPr lang="en-US" dirty="0"/>
          </a:p>
          <a:p>
            <a:r>
              <a:rPr lang="en-US" dirty="0"/>
              <a:t>    %array </a:t>
            </a:r>
            <a:r>
              <a:rPr lang="en-US" dirty="0" err="1"/>
              <a:t>disort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euclidean</a:t>
            </a:r>
            <a:r>
              <a:rPr lang="en-US" dirty="0"/>
              <a:t> distance </a:t>
            </a:r>
            <a:r>
              <a:rPr lang="en-US" dirty="0" err="1"/>
              <a:t>terendah</a:t>
            </a:r>
            <a:endParaRPr lang="en-US" dirty="0"/>
          </a:p>
          <a:p>
            <a:r>
              <a:rPr lang="en-US" dirty="0"/>
              <a:t>    [values, order] = sort(</a:t>
            </a:r>
            <a:r>
              <a:rPr lang="en-US" dirty="0" err="1"/>
              <a:t>array_euclidean</a:t>
            </a:r>
            <a:r>
              <a:rPr lang="en-US" dirty="0"/>
              <a:t>(:,1));</a:t>
            </a:r>
          </a:p>
          <a:p>
            <a:r>
              <a:rPr lang="en-US" dirty="0"/>
              <a:t>    </a:t>
            </a:r>
            <a:r>
              <a:rPr lang="en-US" dirty="0" err="1"/>
              <a:t>sortedRankEuclidean</a:t>
            </a:r>
            <a:r>
              <a:rPr lang="en-US" dirty="0"/>
              <a:t> = </a:t>
            </a:r>
            <a:r>
              <a:rPr lang="en-US" dirty="0" err="1"/>
              <a:t>array_euclidean</a:t>
            </a:r>
            <a:r>
              <a:rPr lang="en-US" dirty="0"/>
              <a:t>(order,:);</a:t>
            </a:r>
          </a:p>
          <a:p>
            <a:endParaRPr lang="en-US" dirty="0"/>
          </a:p>
          <a:p>
            <a:r>
              <a:rPr lang="en-US" dirty="0"/>
              <a:t>    %array </a:t>
            </a:r>
            <a:r>
              <a:rPr lang="en-US" dirty="0" err="1"/>
              <a:t>disort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canberra</a:t>
            </a:r>
            <a:r>
              <a:rPr lang="en-US" dirty="0"/>
              <a:t> distance </a:t>
            </a:r>
            <a:r>
              <a:rPr lang="en-US" dirty="0" err="1"/>
              <a:t>terendah</a:t>
            </a:r>
            <a:endParaRPr lang="en-US" dirty="0"/>
          </a:p>
          <a:p>
            <a:r>
              <a:rPr lang="en-US" dirty="0"/>
              <a:t>    [values, order] = sort(</a:t>
            </a:r>
            <a:r>
              <a:rPr lang="en-US" dirty="0" err="1"/>
              <a:t>array_canberra</a:t>
            </a:r>
            <a:r>
              <a:rPr lang="en-US" dirty="0"/>
              <a:t>(:,1));</a:t>
            </a:r>
          </a:p>
          <a:p>
            <a:r>
              <a:rPr lang="en-US" dirty="0"/>
              <a:t>    </a:t>
            </a:r>
            <a:r>
              <a:rPr lang="en-US" dirty="0" err="1"/>
              <a:t>sortedRankCanberra</a:t>
            </a:r>
            <a:r>
              <a:rPr lang="en-US" dirty="0"/>
              <a:t> = </a:t>
            </a:r>
            <a:r>
              <a:rPr lang="en-US" dirty="0" err="1"/>
              <a:t>array_canberra</a:t>
            </a:r>
            <a:r>
              <a:rPr lang="en-US" dirty="0"/>
              <a:t>(order,:);</a:t>
            </a:r>
          </a:p>
          <a:p>
            <a:r>
              <a:rPr lang="en-US" dirty="0"/>
              <a:t>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1544" y="2250970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2009" y="4077526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82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Pengujian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dan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hasil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5353" y="1355781"/>
            <a:ext cx="6096000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200" dirty="0"/>
              <a:t>%</a:t>
            </a:r>
            <a:r>
              <a:rPr lang="en-US" sz="1200" dirty="0" err="1"/>
              <a:t>Akurasi</a:t>
            </a:r>
            <a:r>
              <a:rPr lang="en-US" sz="1200" dirty="0"/>
              <a:t>, </a:t>
            </a:r>
            <a:r>
              <a:rPr lang="en-US" sz="1200" dirty="0" err="1"/>
              <a:t>Presisi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Recall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Mahalanobis</a:t>
            </a:r>
            <a:r>
              <a:rPr lang="en-US" sz="1200" dirty="0"/>
              <a:t> no CFS</a:t>
            </a:r>
          </a:p>
          <a:p>
            <a:r>
              <a:rPr lang="en-US" sz="1200" dirty="0"/>
              <a:t>TP=0;</a:t>
            </a:r>
          </a:p>
          <a:p>
            <a:r>
              <a:rPr lang="en-US" sz="1200" dirty="0"/>
              <a:t>FP=0;</a:t>
            </a:r>
          </a:p>
          <a:p>
            <a:r>
              <a:rPr lang="en-US" sz="1200" dirty="0"/>
              <a:t>FN=0;</a:t>
            </a:r>
          </a:p>
          <a:p>
            <a:r>
              <a:rPr lang="en-US" sz="1200" dirty="0"/>
              <a:t>TN=0;</a:t>
            </a:r>
          </a:p>
          <a:p>
            <a:r>
              <a:rPr lang="en-US" sz="1200" dirty="0"/>
              <a:t>for index=1:5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rankMahalanobis</a:t>
            </a:r>
            <a:r>
              <a:rPr lang="en-US" sz="1200" dirty="0"/>
              <a:t>(index,2) == </a:t>
            </a:r>
            <a:r>
              <a:rPr lang="en-US" sz="1200" dirty="0" err="1"/>
              <a:t>array_testing</a:t>
            </a:r>
            <a:r>
              <a:rPr lang="en-US" sz="1200" dirty="0"/>
              <a:t>(ind,17))</a:t>
            </a:r>
          </a:p>
          <a:p>
            <a:r>
              <a:rPr lang="en-US" sz="1200" dirty="0"/>
              <a:t>        TP = TP + 1</a:t>
            </a:r>
          </a:p>
          <a:p>
            <a:r>
              <a:rPr lang="en-US" sz="1200" dirty="0"/>
              <a:t>    else</a:t>
            </a:r>
          </a:p>
          <a:p>
            <a:r>
              <a:rPr lang="en-US" sz="1200" dirty="0"/>
              <a:t>        FP = FP + 1</a:t>
            </a:r>
          </a:p>
          <a:p>
            <a:r>
              <a:rPr lang="en-US" sz="1200" dirty="0"/>
              <a:t>    end</a:t>
            </a:r>
          </a:p>
          <a:p>
            <a:r>
              <a:rPr lang="en-US" sz="1200" dirty="0"/>
              <a:t>    %</a:t>
            </a:r>
            <a:r>
              <a:rPr lang="en-US" sz="1200" dirty="0" err="1"/>
              <a:t>img</a:t>
            </a:r>
            <a:r>
              <a:rPr lang="en-US" sz="1200" dirty="0"/>
              <a:t> = </a:t>
            </a:r>
            <a:r>
              <a:rPr lang="en-US" sz="1200" dirty="0" err="1"/>
              <a:t>strcat</a:t>
            </a:r>
            <a:r>
              <a:rPr lang="en-US" sz="1200" dirty="0"/>
              <a:t>('.\Training\', num2str(</a:t>
            </a:r>
            <a:r>
              <a:rPr lang="en-US" sz="1200" dirty="0" err="1"/>
              <a:t>rankMahalanobis</a:t>
            </a:r>
            <a:r>
              <a:rPr lang="en-US" sz="1200" dirty="0"/>
              <a:t>(index,3)), '.jpg' );</a:t>
            </a:r>
          </a:p>
          <a:p>
            <a:r>
              <a:rPr lang="en-US" sz="1200" dirty="0"/>
              <a:t>    %</a:t>
            </a:r>
            <a:r>
              <a:rPr lang="en-US" sz="1200" dirty="0" err="1"/>
              <a:t>imshow</a:t>
            </a:r>
            <a:r>
              <a:rPr lang="en-US" sz="1200" dirty="0"/>
              <a:t>(</a:t>
            </a:r>
            <a:r>
              <a:rPr lang="en-US" sz="1200" dirty="0" err="1"/>
              <a:t>img</a:t>
            </a:r>
            <a:r>
              <a:rPr lang="en-US" sz="1200" dirty="0"/>
              <a:t>);</a:t>
            </a:r>
          </a:p>
          <a:p>
            <a:r>
              <a:rPr lang="en-US" sz="1200" dirty="0"/>
              <a:t>end</a:t>
            </a:r>
          </a:p>
          <a:p>
            <a:r>
              <a:rPr lang="en-US" sz="1200" dirty="0"/>
              <a:t>FN = FP;</a:t>
            </a:r>
          </a:p>
          <a:p>
            <a:r>
              <a:rPr lang="en-US" sz="1200" dirty="0"/>
              <a:t>TN = 300-TP-FP-FN;</a:t>
            </a:r>
          </a:p>
          <a:p>
            <a:r>
              <a:rPr lang="en-US" sz="1200" dirty="0" err="1"/>
              <a:t>akurasi</a:t>
            </a:r>
            <a:r>
              <a:rPr lang="en-US" sz="1200" dirty="0"/>
              <a:t> = ((TP+TN)/300)*100;</a:t>
            </a:r>
          </a:p>
          <a:p>
            <a:r>
              <a:rPr lang="en-US" sz="1200" dirty="0" err="1"/>
              <a:t>presisi</a:t>
            </a:r>
            <a:r>
              <a:rPr lang="en-US" sz="1200" dirty="0"/>
              <a:t> = (TP/(TP+FP))*100;</a:t>
            </a:r>
          </a:p>
          <a:p>
            <a:r>
              <a:rPr lang="en-US" sz="1200" dirty="0"/>
              <a:t>recall = (TP/(TP+FN))*100;</a:t>
            </a:r>
          </a:p>
          <a:p>
            <a:endParaRPr lang="en-US" sz="1200" dirty="0"/>
          </a:p>
          <a:p>
            <a:r>
              <a:rPr lang="en-US" sz="1200" dirty="0" err="1"/>
              <a:t>fprintf</a:t>
            </a:r>
            <a:r>
              <a:rPr lang="en-US" sz="1200" dirty="0"/>
              <a:t>('True Positive (</a:t>
            </a:r>
            <a:r>
              <a:rPr lang="en-US" sz="1200" dirty="0" err="1"/>
              <a:t>Mahalanobis</a:t>
            </a:r>
            <a:r>
              <a:rPr lang="en-US" sz="1200" dirty="0"/>
              <a:t> no CFS): %</a:t>
            </a:r>
            <a:r>
              <a:rPr lang="en-US" sz="1200" dirty="0" err="1"/>
              <a:t>i</a:t>
            </a:r>
            <a:r>
              <a:rPr lang="en-US" sz="1200" dirty="0"/>
              <a:t>\n', TP);</a:t>
            </a:r>
          </a:p>
          <a:p>
            <a:r>
              <a:rPr lang="en-US" sz="1200" dirty="0" err="1"/>
              <a:t>fprintf</a:t>
            </a:r>
            <a:r>
              <a:rPr lang="en-US" sz="1200" dirty="0"/>
              <a:t>('True Negative (</a:t>
            </a:r>
            <a:r>
              <a:rPr lang="en-US" sz="1200" dirty="0" err="1"/>
              <a:t>Mahalanobis</a:t>
            </a:r>
            <a:r>
              <a:rPr lang="en-US" sz="1200" dirty="0"/>
              <a:t> no CFS): %</a:t>
            </a:r>
            <a:r>
              <a:rPr lang="en-US" sz="1200" dirty="0" err="1"/>
              <a:t>i</a:t>
            </a:r>
            <a:r>
              <a:rPr lang="en-US" sz="1200" dirty="0"/>
              <a:t>\n', TN);</a:t>
            </a:r>
          </a:p>
          <a:p>
            <a:r>
              <a:rPr lang="en-US" sz="1200" dirty="0" err="1"/>
              <a:t>fprintf</a:t>
            </a:r>
            <a:r>
              <a:rPr lang="en-US" sz="1200" dirty="0"/>
              <a:t>('False Positive (</a:t>
            </a:r>
            <a:r>
              <a:rPr lang="en-US" sz="1200" dirty="0" err="1"/>
              <a:t>Mahalanobis</a:t>
            </a:r>
            <a:r>
              <a:rPr lang="en-US" sz="1200" dirty="0"/>
              <a:t> no CFS): %</a:t>
            </a:r>
            <a:r>
              <a:rPr lang="en-US" sz="1200" dirty="0" err="1"/>
              <a:t>i</a:t>
            </a:r>
            <a:r>
              <a:rPr lang="en-US" sz="1200" dirty="0"/>
              <a:t>\n', FP);</a:t>
            </a:r>
          </a:p>
          <a:p>
            <a:r>
              <a:rPr lang="en-US" sz="1200" dirty="0" err="1"/>
              <a:t>fprintf</a:t>
            </a:r>
            <a:r>
              <a:rPr lang="en-US" sz="1200" dirty="0"/>
              <a:t>('False Negative (</a:t>
            </a:r>
            <a:r>
              <a:rPr lang="en-US" sz="1200" dirty="0" err="1"/>
              <a:t>Mahalanobis</a:t>
            </a:r>
            <a:r>
              <a:rPr lang="en-US" sz="1200" dirty="0"/>
              <a:t> no CFS): %</a:t>
            </a:r>
            <a:r>
              <a:rPr lang="en-US" sz="1200" dirty="0" err="1"/>
              <a:t>i</a:t>
            </a:r>
            <a:r>
              <a:rPr lang="en-US" sz="1200" dirty="0"/>
              <a:t>\n', FN);</a:t>
            </a:r>
          </a:p>
          <a:p>
            <a:r>
              <a:rPr lang="en-US" sz="1200" dirty="0" err="1"/>
              <a:t>fprintf</a:t>
            </a:r>
            <a:r>
              <a:rPr lang="en-US" sz="1200" dirty="0"/>
              <a:t>('</a:t>
            </a:r>
            <a:r>
              <a:rPr lang="en-US" sz="1200" dirty="0" err="1"/>
              <a:t>Akurasi</a:t>
            </a:r>
            <a:r>
              <a:rPr lang="en-US" sz="1200" dirty="0"/>
              <a:t> (</a:t>
            </a:r>
            <a:r>
              <a:rPr lang="en-US" sz="1200" dirty="0" err="1"/>
              <a:t>Mahalanobis</a:t>
            </a:r>
            <a:r>
              <a:rPr lang="en-US" sz="1200" dirty="0"/>
              <a:t> no CFS): %</a:t>
            </a:r>
            <a:r>
              <a:rPr lang="en-US" sz="1200" dirty="0" err="1"/>
              <a:t>i</a:t>
            </a:r>
            <a:r>
              <a:rPr lang="en-US" sz="1200" dirty="0"/>
              <a:t>\n', </a:t>
            </a:r>
            <a:r>
              <a:rPr lang="en-US" sz="1200" dirty="0" err="1"/>
              <a:t>akurasi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fprintf</a:t>
            </a:r>
            <a:r>
              <a:rPr lang="en-US" sz="1200" dirty="0"/>
              <a:t>('</a:t>
            </a:r>
            <a:r>
              <a:rPr lang="en-US" sz="1200" dirty="0" err="1"/>
              <a:t>Presisi</a:t>
            </a:r>
            <a:r>
              <a:rPr lang="en-US" sz="1200" dirty="0"/>
              <a:t> (</a:t>
            </a:r>
            <a:r>
              <a:rPr lang="en-US" sz="1200" dirty="0" err="1"/>
              <a:t>Mahalanobis</a:t>
            </a:r>
            <a:r>
              <a:rPr lang="en-US" sz="1200" dirty="0"/>
              <a:t> no CFS): %</a:t>
            </a:r>
            <a:r>
              <a:rPr lang="en-US" sz="1200" dirty="0" err="1"/>
              <a:t>i</a:t>
            </a:r>
            <a:r>
              <a:rPr lang="en-US" sz="1200" dirty="0"/>
              <a:t>\n', </a:t>
            </a:r>
            <a:r>
              <a:rPr lang="en-US" sz="1200" dirty="0" err="1"/>
              <a:t>presisi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fprintf</a:t>
            </a:r>
            <a:r>
              <a:rPr lang="en-US" sz="1200" dirty="0"/>
              <a:t>('Recall (</a:t>
            </a:r>
            <a:r>
              <a:rPr lang="en-US" sz="1200" dirty="0" err="1"/>
              <a:t>Mahalanobis</a:t>
            </a:r>
            <a:r>
              <a:rPr lang="en-US" sz="1200" dirty="0"/>
              <a:t> no CFS): %</a:t>
            </a:r>
            <a:r>
              <a:rPr lang="en-US" sz="1200" dirty="0" err="1"/>
              <a:t>i</a:t>
            </a:r>
            <a:r>
              <a:rPr lang="en-US" sz="1200" dirty="0"/>
              <a:t>\n', recall);</a:t>
            </a:r>
          </a:p>
        </p:txBody>
      </p:sp>
    </p:spTree>
    <p:extLst>
      <p:ext uri="{BB962C8B-B14F-4D97-AF65-F5344CB8AC3E}">
        <p14:creationId xmlns:p14="http://schemas.microsoft.com/office/powerpoint/2010/main" val="17466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26538"/>
              </p:ext>
            </p:extLst>
          </p:nvPr>
        </p:nvGraphicFramePr>
        <p:xfrm>
          <a:off x="567577" y="2067206"/>
          <a:ext cx="11029947" cy="210540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68016"/>
                <a:gridCol w="622517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  <a:gridCol w="561142"/>
              </a:tblGrid>
              <a:tr h="17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MAHANALOBIS NO CFS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EUCLIDEAN NO CFS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CANBERRA NO CFS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MAHANALOBIS WITH CFS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EUCLIDEAN WITH CFS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CANBERRA WITH CFS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DATA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Precis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Precis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Precis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Precis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Precis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Precis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  <a:tr h="17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2" marR="8772" marT="8772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4775" y="837311"/>
            <a:ext cx="4722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Pengujian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dan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hasil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54775" y="4787153"/>
            <a:ext cx="11270291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Kesimpulan</a:t>
            </a:r>
            <a:endParaRPr lang="en-US" sz="2400" b="1" dirty="0" smtClean="0"/>
          </a:p>
          <a:p>
            <a:endParaRPr lang="en-US" sz="2400" dirty="0"/>
          </a:p>
          <a:p>
            <a:r>
              <a:rPr lang="en-US" sz="2400" dirty="0" smtClean="0"/>
              <a:t>CFS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mengurangi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performa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jauh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CIBR </a:t>
            </a:r>
            <a:r>
              <a:rPr lang="en-US" sz="2400" i="1" dirty="0" smtClean="0"/>
              <a:t>full feature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1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6302" y="1544137"/>
            <a:ext cx="6455121" cy="4250029"/>
            <a:chOff x="2785649" y="2252867"/>
            <a:chExt cx="6747524" cy="4400166"/>
          </a:xfrm>
        </p:grpSpPr>
        <p:pic>
          <p:nvPicPr>
            <p:cNvPr id="5" name="Shape 90" descr="Hasil gambar untuk gambar database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8132" y="5346634"/>
              <a:ext cx="1491067" cy="130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91"/>
            <p:cNvSpPr/>
            <p:nvPr/>
          </p:nvSpPr>
          <p:spPr>
            <a:xfrm>
              <a:off x="2785649" y="3865700"/>
              <a:ext cx="1916000" cy="806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id" sz="2400"/>
                <a:t>Data Corpus</a:t>
              </a:r>
            </a:p>
          </p:txBody>
        </p:sp>
        <p:sp>
          <p:nvSpPr>
            <p:cNvPr id="7" name="Shape 92"/>
            <p:cNvSpPr/>
            <p:nvPr/>
          </p:nvSpPr>
          <p:spPr>
            <a:xfrm>
              <a:off x="6984715" y="3865700"/>
              <a:ext cx="2368335" cy="806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id" sz="2400"/>
                <a:t>Data Query (30 data)</a:t>
              </a:r>
            </a:p>
          </p:txBody>
        </p:sp>
        <p:sp>
          <p:nvSpPr>
            <p:cNvPr id="8" name="Shape 93"/>
            <p:cNvSpPr/>
            <p:nvPr/>
          </p:nvSpPr>
          <p:spPr>
            <a:xfrm>
              <a:off x="4306967" y="2252867"/>
              <a:ext cx="3280000" cy="107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id" sz="2400" dirty="0"/>
                <a:t>Data Flavia</a:t>
              </a:r>
            </a:p>
            <a:p>
              <a:pPr>
                <a:lnSpc>
                  <a:spcPct val="115000"/>
                </a:lnSpc>
                <a:spcAft>
                  <a:spcPts val="2133"/>
                </a:spcAft>
                <a:buClr>
                  <a:schemeClr val="dk1"/>
                </a:buClr>
                <a:buSzPct val="100000"/>
              </a:pPr>
              <a:r>
                <a:rPr lang="id" sz="1467" dirty="0">
                  <a:solidFill>
                    <a:schemeClr val="dk2"/>
                  </a:solidFill>
                </a:rPr>
                <a:t>Sumber : </a:t>
              </a:r>
              <a:r>
                <a:rPr lang="id" sz="1467" u="sng" dirty="0">
                  <a:solidFill>
                    <a:schemeClr val="accent5"/>
                  </a:solidFill>
                  <a:hlinkClick r:id="rId3"/>
                </a:rPr>
                <a:t>http://flavia.sourceforge.net</a:t>
              </a:r>
            </a:p>
          </p:txBody>
        </p:sp>
        <p:cxnSp>
          <p:nvCxnSpPr>
            <p:cNvPr id="9" name="Shape 94"/>
            <p:cNvCxnSpPr>
              <a:stCxn id="8" idx="1"/>
              <a:endCxn id="6" idx="0"/>
            </p:cNvCxnSpPr>
            <p:nvPr/>
          </p:nvCxnSpPr>
          <p:spPr>
            <a:xfrm flipH="1">
              <a:off x="3743767" y="2792667"/>
              <a:ext cx="563200" cy="10732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" name="Shape 95"/>
            <p:cNvCxnSpPr>
              <a:stCxn id="8" idx="3"/>
              <a:endCxn id="7" idx="0"/>
            </p:cNvCxnSpPr>
            <p:nvPr/>
          </p:nvCxnSpPr>
          <p:spPr>
            <a:xfrm>
              <a:off x="7586967" y="2792667"/>
              <a:ext cx="581916" cy="1073033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" name="Shape 96"/>
            <p:cNvCxnSpPr>
              <a:stCxn id="6" idx="2"/>
              <a:endCxn id="5" idx="0"/>
            </p:cNvCxnSpPr>
            <p:nvPr/>
          </p:nvCxnSpPr>
          <p:spPr>
            <a:xfrm rot="-5400000" flipH="1">
              <a:off x="3407049" y="5009100"/>
              <a:ext cx="674000" cy="8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" name="Shape 97"/>
            <p:cNvCxnSpPr>
              <a:stCxn id="7" idx="2"/>
              <a:endCxn id="5" idx="3"/>
            </p:cNvCxnSpPr>
            <p:nvPr/>
          </p:nvCxnSpPr>
          <p:spPr>
            <a:xfrm rot="5400000">
              <a:off x="5665375" y="3496326"/>
              <a:ext cx="1327333" cy="3679684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" name="Shape 98"/>
            <p:cNvSpPr txBox="1"/>
            <p:nvPr/>
          </p:nvSpPr>
          <p:spPr>
            <a:xfrm>
              <a:off x="5340926" y="5205734"/>
              <a:ext cx="4192247" cy="56246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1900" tIns="121900" rIns="121900" bIns="121900" anchor="t" anchorCtr="0">
              <a:noAutofit/>
            </a:bodyPr>
            <a:lstStyle/>
            <a:p>
              <a:r>
                <a:rPr lang="en-US" sz="2400" dirty="0"/>
                <a:t>Dissimilarity Measurement</a:t>
              </a:r>
              <a:endParaRPr lang="id" sz="2400" dirty="0"/>
            </a:p>
          </p:txBody>
        </p:sp>
      </p:grpSp>
      <p:sp>
        <p:nvSpPr>
          <p:cNvPr id="14" name="Shape 8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id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Training &amp; Testing</a:t>
            </a:r>
            <a:endParaRPr lang="id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9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>
            <a:spLocks/>
          </p:cNvSpPr>
          <p:nvPr/>
        </p:nvSpPr>
        <p:spPr>
          <a:xfrm>
            <a:off x="419733" y="58301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Pembagian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tugas</a:t>
            </a:r>
            <a:endParaRPr lang="id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89" y="1346617"/>
            <a:ext cx="7357288" cy="52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pur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4" y="1716065"/>
            <a:ext cx="9200368" cy="36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rsegi: Sudut Lengkung 20"/>
          <p:cNvSpPr/>
          <p:nvPr/>
        </p:nvSpPr>
        <p:spPr>
          <a:xfrm>
            <a:off x="7826508" y="1626847"/>
            <a:ext cx="2279027" cy="47520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rsegi: Sudut Lengkung 1"/>
          <p:cNvSpPr/>
          <p:nvPr/>
        </p:nvSpPr>
        <p:spPr>
          <a:xfrm>
            <a:off x="999241" y="914400"/>
            <a:ext cx="2648932" cy="58069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Shape 67" descr="Hasil gambar untuk gambar dau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41" y="1095943"/>
            <a:ext cx="1326894" cy="115643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1481332" y="2446689"/>
            <a:ext cx="1782768" cy="817611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Feature Extraction</a:t>
            </a:r>
            <a:endParaRPr lang="id" sz="2400" dirty="0"/>
          </a:p>
        </p:txBody>
      </p:sp>
      <p:sp>
        <p:nvSpPr>
          <p:cNvPr id="69" name="Shape 69"/>
          <p:cNvSpPr/>
          <p:nvPr/>
        </p:nvSpPr>
        <p:spPr>
          <a:xfrm>
            <a:off x="1481332" y="3863465"/>
            <a:ext cx="1782768" cy="73846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Feature Selection</a:t>
            </a:r>
            <a:endParaRPr lang="id" sz="2400" dirty="0"/>
          </a:p>
        </p:txBody>
      </p:sp>
      <p:pic>
        <p:nvPicPr>
          <p:cNvPr id="70" name="Shape 70" descr="Hasil gambar untuk gambar databas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122" y="5267699"/>
            <a:ext cx="1546461" cy="133286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8009709" y="3692034"/>
            <a:ext cx="1916000" cy="806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Feature Extraction</a:t>
            </a:r>
            <a:endParaRPr lang="id" sz="2400" dirty="0"/>
          </a:p>
        </p:txBody>
      </p:sp>
      <p:sp>
        <p:nvSpPr>
          <p:cNvPr id="72" name="Shape 72"/>
          <p:cNvSpPr/>
          <p:nvPr/>
        </p:nvSpPr>
        <p:spPr>
          <a:xfrm>
            <a:off x="8009709" y="5029667"/>
            <a:ext cx="1916000" cy="8068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Feature Selection</a:t>
            </a:r>
            <a:endParaRPr lang="id" sz="2400" dirty="0">
              <a:solidFill>
                <a:schemeClr val="bg1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211054" y="2137813"/>
            <a:ext cx="205446" cy="2332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Shape 74"/>
          <p:cNvSpPr/>
          <p:nvPr/>
        </p:nvSpPr>
        <p:spPr>
          <a:xfrm>
            <a:off x="2211054" y="3458613"/>
            <a:ext cx="205446" cy="2332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" name="Shape 75"/>
          <p:cNvSpPr/>
          <p:nvPr/>
        </p:nvSpPr>
        <p:spPr>
          <a:xfrm>
            <a:off x="2211054" y="4779413"/>
            <a:ext cx="205446" cy="2332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" name="Shape 76"/>
          <p:cNvSpPr/>
          <p:nvPr/>
        </p:nvSpPr>
        <p:spPr>
          <a:xfrm>
            <a:off x="8857309" y="3350767"/>
            <a:ext cx="220800" cy="25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Shape 77"/>
          <p:cNvSpPr/>
          <p:nvPr/>
        </p:nvSpPr>
        <p:spPr>
          <a:xfrm>
            <a:off x="8857309" y="4671567"/>
            <a:ext cx="220800" cy="25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" name="Shape 78"/>
          <p:cNvSpPr txBox="1"/>
          <p:nvPr/>
        </p:nvSpPr>
        <p:spPr>
          <a:xfrm>
            <a:off x="4081073" y="4926367"/>
            <a:ext cx="3962400" cy="426036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dirty="0"/>
              <a:t>Dissimilarity Measurement</a:t>
            </a:r>
            <a:endParaRPr lang="id" sz="2400" dirty="0"/>
          </a:p>
        </p:txBody>
      </p:sp>
      <p:sp>
        <p:nvSpPr>
          <p:cNvPr id="79" name="Shape 79"/>
          <p:cNvSpPr/>
          <p:nvPr/>
        </p:nvSpPr>
        <p:spPr>
          <a:xfrm>
            <a:off x="10008101" y="2012037"/>
            <a:ext cx="1242266" cy="3256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id" sz="2400" dirty="0"/>
              <a:t>INPUT</a:t>
            </a:r>
          </a:p>
        </p:txBody>
      </p:sp>
      <p:cxnSp>
        <p:nvCxnSpPr>
          <p:cNvPr id="80" name="Shape 80"/>
          <p:cNvCxnSpPr>
            <a:stCxn id="72" idx="1"/>
            <a:endCxn id="70" idx="3"/>
          </p:cNvCxnSpPr>
          <p:nvPr/>
        </p:nvCxnSpPr>
        <p:spPr>
          <a:xfrm rot="10800000" flipV="1">
            <a:off x="3144583" y="5433067"/>
            <a:ext cx="4865126" cy="501066"/>
          </a:xfrm>
          <a:prstGeom prst="curvedConnector3">
            <a:avLst>
              <a:gd name="adj1" fmla="val 50000"/>
            </a:avLst>
          </a:prstGeom>
          <a:ln>
            <a:headEnd type="none" w="lg" len="lg"/>
            <a:tailEnd type="non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Shape 81"/>
          <p:cNvSpPr/>
          <p:nvPr/>
        </p:nvSpPr>
        <p:spPr>
          <a:xfrm>
            <a:off x="5483384" y="5938214"/>
            <a:ext cx="1916000" cy="806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id" sz="2400" dirty="0"/>
              <a:t>Eva</a:t>
            </a:r>
            <a:r>
              <a:rPr lang="en-US" sz="2400" dirty="0" err="1"/>
              <a:t>luation</a:t>
            </a:r>
            <a:endParaRPr lang="id" sz="2400"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4894" y="1922691"/>
            <a:ext cx="1644716" cy="134160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79"/>
          <p:cNvSpPr/>
          <p:nvPr/>
        </p:nvSpPr>
        <p:spPr>
          <a:xfrm>
            <a:off x="1632123" y="723359"/>
            <a:ext cx="1363308" cy="38208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SYSTEM</a:t>
            </a:r>
            <a:endParaRPr lang="id" sz="2400" dirty="0"/>
          </a:p>
        </p:txBody>
      </p:sp>
      <p:sp>
        <p:nvSpPr>
          <p:cNvPr id="23" name="Shape 79"/>
          <p:cNvSpPr/>
          <p:nvPr/>
        </p:nvSpPr>
        <p:spPr>
          <a:xfrm>
            <a:off x="8286055" y="1429992"/>
            <a:ext cx="1363308" cy="38208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USER</a:t>
            </a:r>
            <a:endParaRPr lang="id" sz="2400" dirty="0"/>
          </a:p>
        </p:txBody>
      </p:sp>
      <p:cxnSp>
        <p:nvCxnSpPr>
          <p:cNvPr id="4" name="Konektor Lurus 3"/>
          <p:cNvCxnSpPr/>
          <p:nvPr/>
        </p:nvCxnSpPr>
        <p:spPr>
          <a:xfrm flipV="1">
            <a:off x="7576926" y="3246751"/>
            <a:ext cx="2620652" cy="111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Shape 89"/>
          <p:cNvSpPr txBox="1">
            <a:spLocks/>
          </p:cNvSpPr>
          <p:nvPr/>
        </p:nvSpPr>
        <p:spPr>
          <a:xfrm>
            <a:off x="419733" y="58301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Alur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sistem</a:t>
            </a:r>
            <a:endParaRPr lang="id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5" name="Curved Connector 4"/>
          <p:cNvCxnSpPr>
            <a:endCxn id="81" idx="3"/>
          </p:cNvCxnSpPr>
          <p:nvPr/>
        </p:nvCxnSpPr>
        <p:spPr>
          <a:xfrm>
            <a:off x="6100133" y="5517771"/>
            <a:ext cx="1299251" cy="823843"/>
          </a:xfrm>
          <a:prstGeom prst="curvedConnector3">
            <a:avLst>
              <a:gd name="adj1" fmla="val 11759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912589" y="680913"/>
            <a:ext cx="7998400" cy="806800"/>
          </a:xfrm>
        </p:spPr>
        <p:txBody>
          <a:bodyPr/>
          <a:lstStyle/>
          <a:p>
            <a:r>
              <a:rPr lang="en-US" sz="4000" b="1" cap="all" dirty="0" err="1" smtClean="0">
                <a:ln w="12700">
                  <a:solidFill>
                    <a:srgbClr val="3D3D3D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3D3D3D"/>
                  </a:fgClr>
                  <a:bgClr>
                    <a:srgbClr val="3D3D3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3D3D3D">
                      <a:lumMod val="75000"/>
                    </a:srgbClr>
                  </a:outerShdw>
                </a:effectLst>
              </a:rPr>
              <a:t>Skema</a:t>
            </a:r>
            <a:r>
              <a:rPr lang="en-US" sz="4000" b="1" cap="all" dirty="0" smtClean="0">
                <a:ln w="12700">
                  <a:solidFill>
                    <a:srgbClr val="3D3D3D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3D3D3D"/>
                  </a:fgClr>
                  <a:bgClr>
                    <a:srgbClr val="3D3D3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3D3D3D">
                      <a:lumMod val="75000"/>
                    </a:srgbClr>
                  </a:outerShdw>
                </a:effectLst>
              </a:rPr>
              <a:t> </a:t>
            </a:r>
            <a:r>
              <a:rPr lang="id-ID" sz="4000" b="1" cap="all" dirty="0" smtClean="0">
                <a:ln w="12700">
                  <a:solidFill>
                    <a:srgbClr val="3D3D3D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3D3D3D"/>
                  </a:fgClr>
                  <a:bgClr>
                    <a:srgbClr val="3D3D3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3D3D3D">
                      <a:lumMod val="75000"/>
                    </a:srgbClr>
                  </a:outerShdw>
                </a:effectLst>
              </a:rPr>
              <a:t>Pre-processing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29" t="1295" r="14417" b="3535"/>
          <a:stretch/>
        </p:blipFill>
        <p:spPr>
          <a:xfrm>
            <a:off x="415600" y="1801906"/>
            <a:ext cx="1775011" cy="159657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810436" y="2286000"/>
            <a:ext cx="1775012" cy="954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i="1" dirty="0" smtClean="0"/>
              <a:t>foreground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background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72954" y="3634743"/>
            <a:ext cx="1775012" cy="9547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72954" y="2285999"/>
            <a:ext cx="1775012" cy="9547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72954" y="4970976"/>
            <a:ext cx="1775012" cy="954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Tekstur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1920" y="3849204"/>
            <a:ext cx="1232043" cy="1109262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3697942" y="3240741"/>
            <a:ext cx="0" cy="608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</p:cNvCxnSpPr>
          <p:nvPr/>
        </p:nvCxnSpPr>
        <p:spPr>
          <a:xfrm flipV="1">
            <a:off x="2190611" y="2600191"/>
            <a:ext cx="6198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0"/>
            <a:endCxn id="6" idx="0"/>
          </p:cNvCxnSpPr>
          <p:nvPr/>
        </p:nvCxnSpPr>
        <p:spPr>
          <a:xfrm rot="16200000" flipH="1">
            <a:off x="3589736" y="-484725"/>
            <a:ext cx="484093" cy="5057354"/>
          </a:xfrm>
          <a:prstGeom prst="bentConnector3">
            <a:avLst>
              <a:gd name="adj1" fmla="val -1944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4313963" y="4112113"/>
            <a:ext cx="1037966" cy="291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4313963" y="4403835"/>
            <a:ext cx="1064861" cy="1159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135471" y="3634743"/>
            <a:ext cx="1775012" cy="9547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cxnSp>
        <p:nvCxnSpPr>
          <p:cNvPr id="24" name="Elbow Connector 23"/>
          <p:cNvCxnSpPr>
            <a:stCxn id="6" idx="3"/>
            <a:endCxn id="22" idx="0"/>
          </p:cNvCxnSpPr>
          <p:nvPr/>
        </p:nvCxnSpPr>
        <p:spPr>
          <a:xfrm>
            <a:off x="7247966" y="2763370"/>
            <a:ext cx="1775011" cy="8713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22" idx="2"/>
          </p:cNvCxnSpPr>
          <p:nvPr/>
        </p:nvCxnSpPr>
        <p:spPr>
          <a:xfrm flipV="1">
            <a:off x="7247966" y="4589484"/>
            <a:ext cx="1775011" cy="8588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22" idx="1"/>
          </p:cNvCxnSpPr>
          <p:nvPr/>
        </p:nvCxnSpPr>
        <p:spPr>
          <a:xfrm>
            <a:off x="7247966" y="4112114"/>
            <a:ext cx="8875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</p:cNvCxnSpPr>
          <p:nvPr/>
        </p:nvCxnSpPr>
        <p:spPr>
          <a:xfrm flipV="1">
            <a:off x="9910483" y="4112113"/>
            <a:ext cx="5782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88706" y="3926296"/>
            <a:ext cx="14116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Feature vector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01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6294" y="3402106"/>
            <a:ext cx="3536577" cy="322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5424" y="3402106"/>
            <a:ext cx="4464423" cy="263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Pre-processing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581193" y="2073898"/>
            <a:ext cx="5422390" cy="43834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/>
              <a:t>Membaca data training, kemudian di </a:t>
            </a:r>
            <a:r>
              <a:rPr lang="id-ID" sz="2400" dirty="0" smtClean="0"/>
              <a:t>ekstrasi</a:t>
            </a:r>
            <a:r>
              <a:rPr lang="en-US" sz="2400" dirty="0" smtClean="0"/>
              <a:t> </a:t>
            </a:r>
            <a:r>
              <a:rPr lang="en-US" sz="2400" dirty="0" err="1" smtClean="0"/>
              <a:t>nila</a:t>
            </a:r>
            <a:r>
              <a:rPr lang="en-US" sz="2400" dirty="0" err="1" smtClean="0"/>
              <a:t>i</a:t>
            </a:r>
            <a:r>
              <a:rPr lang="en-US" sz="2400" dirty="0" smtClean="0"/>
              <a:t> RGB-</a:t>
            </a:r>
            <a:r>
              <a:rPr lang="en-US" sz="2400" dirty="0" err="1" smtClean="0"/>
              <a:t>nya</a:t>
            </a:r>
            <a:endParaRPr lang="en-US" sz="2400" dirty="0" smtClean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source = </a:t>
            </a:r>
            <a:endParaRPr lang="id-ID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strcat</a:t>
            </a:r>
            <a:r>
              <a:rPr lang="en-US" sz="2400" dirty="0">
                <a:solidFill>
                  <a:schemeClr val="bg1"/>
                </a:solidFill>
              </a:rPr>
              <a:t>('.\Leaves\', num2str(k), '.jpg' 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id-ID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img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imread</a:t>
            </a:r>
            <a:r>
              <a:rPr lang="en-US" sz="2400" dirty="0">
                <a:solidFill>
                  <a:schemeClr val="bg1"/>
                </a:solidFill>
              </a:rPr>
              <a:t>(source);</a:t>
            </a:r>
            <a:endParaRPr lang="id-ID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	R = img(:,:,1);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    	G = img(:,:,2);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    	B = img(:,:,3);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36376"/>
            <a:ext cx="5422392" cy="502919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d-ID" sz="2400" dirty="0"/>
              <a:t>Inisialisasi array untuk menampung background pixel, lalu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thresholding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smtClean="0"/>
              <a:t>threshold </a:t>
            </a:r>
            <a:r>
              <a:rPr lang="en-US" sz="2400" dirty="0" err="1" smtClean="0"/>
              <a:t>nilai</a:t>
            </a:r>
            <a:r>
              <a:rPr lang="en-US" sz="2400" dirty="0" smtClean="0"/>
              <a:t> Blue &gt; 60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background </a:t>
            </a:r>
            <a:r>
              <a:rPr lang="en-US" sz="2400" dirty="0" smtClean="0"/>
              <a:t>pixel</a:t>
            </a:r>
          </a:p>
          <a:p>
            <a:pPr marL="457200" indent="-457200">
              <a:buFont typeface="+mj-lt"/>
              <a:buAutoNum type="arabicPeriod" startAt="2"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>
                <a:solidFill>
                  <a:schemeClr val="bg1"/>
                </a:solidFill>
              </a:rPr>
              <a:t> 	v=zeros(1200,1600);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	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	</a:t>
            </a:r>
            <a:r>
              <a:rPr lang="da-DK" sz="2400" dirty="0">
                <a:solidFill>
                  <a:schemeClr val="bg1"/>
                </a:solidFill>
              </a:rPr>
              <a:t>for i=1:1200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/>
                </a:solidFill>
              </a:rPr>
              <a:t>       </a:t>
            </a:r>
            <a:r>
              <a:rPr lang="id-ID" sz="2400" dirty="0">
                <a:solidFill>
                  <a:schemeClr val="bg1"/>
                </a:solidFill>
              </a:rPr>
              <a:t>		</a:t>
            </a:r>
            <a:r>
              <a:rPr lang="da-DK" sz="2400" dirty="0">
                <a:solidFill>
                  <a:schemeClr val="bg1"/>
                </a:solidFill>
              </a:rPr>
              <a:t> for j=1:1600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/>
                </a:solidFill>
              </a:rPr>
              <a:t>            </a:t>
            </a:r>
            <a:r>
              <a:rPr lang="id-ID" sz="2400" dirty="0">
                <a:solidFill>
                  <a:schemeClr val="bg1"/>
                </a:solidFill>
              </a:rPr>
              <a:t>		</a:t>
            </a:r>
            <a:r>
              <a:rPr lang="da-DK" sz="2400" dirty="0">
                <a:solidFill>
                  <a:schemeClr val="bg1"/>
                </a:solidFill>
              </a:rPr>
              <a:t>if B(i,j) &gt; 60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/>
                </a:solidFill>
              </a:rPr>
              <a:t>                </a:t>
            </a:r>
            <a:r>
              <a:rPr lang="id-ID" sz="2400" dirty="0">
                <a:solidFill>
                  <a:schemeClr val="bg1"/>
                </a:solidFill>
              </a:rPr>
              <a:t>			</a:t>
            </a:r>
            <a:r>
              <a:rPr lang="da-DK" sz="2400" dirty="0">
                <a:solidFill>
                  <a:schemeClr val="bg1"/>
                </a:solidFill>
              </a:rPr>
              <a:t>v(i,j</a:t>
            </a:r>
            <a:r>
              <a:rPr lang="da-DK" sz="2400" dirty="0" smtClean="0">
                <a:solidFill>
                  <a:schemeClr val="bg1"/>
                </a:solidFill>
              </a:rPr>
              <a:t>)=1;</a:t>
            </a:r>
            <a:endParaRPr lang="da-DK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/>
                </a:solidFill>
              </a:rPr>
              <a:t>            </a:t>
            </a:r>
            <a:r>
              <a:rPr lang="id-ID" sz="2400" dirty="0">
                <a:solidFill>
                  <a:schemeClr val="bg1"/>
                </a:solidFill>
              </a:rPr>
              <a:t>		</a:t>
            </a:r>
            <a:r>
              <a:rPr lang="da-DK" sz="2400" dirty="0">
                <a:solidFill>
                  <a:schemeClr val="bg1"/>
                </a:solidFill>
              </a:rPr>
              <a:t>end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/>
                </a:solidFill>
              </a:rPr>
              <a:t>        </a:t>
            </a:r>
            <a:r>
              <a:rPr lang="id-ID" sz="2400" dirty="0">
                <a:solidFill>
                  <a:schemeClr val="bg1"/>
                </a:solidFill>
              </a:rPr>
              <a:t>		</a:t>
            </a:r>
            <a:r>
              <a:rPr lang="da-DK" sz="2400" dirty="0">
                <a:solidFill>
                  <a:schemeClr val="bg1"/>
                </a:solidFill>
              </a:rPr>
              <a:t>end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/>
                </a:solidFill>
              </a:rPr>
              <a:t>    </a:t>
            </a:r>
            <a:r>
              <a:rPr lang="id-ID" sz="2400" dirty="0">
                <a:solidFill>
                  <a:schemeClr val="bg1"/>
                </a:solidFill>
              </a:rPr>
              <a:t>		</a:t>
            </a:r>
            <a:r>
              <a:rPr lang="da-DK" sz="2400" dirty="0">
                <a:solidFill>
                  <a:schemeClr val="bg1"/>
                </a:solidFill>
              </a:rPr>
              <a:t>end</a:t>
            </a:r>
            <a:r>
              <a:rPr lang="id-ID" sz="2400" dirty="0">
                <a:solidFill>
                  <a:schemeClr val="bg1"/>
                </a:solidFill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4329" y="4666130"/>
            <a:ext cx="4087906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4329" y="2272553"/>
            <a:ext cx="4087906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id-ID" sz="3600" dirty="0"/>
              <a:t>Membuat </a:t>
            </a:r>
            <a:r>
              <a:rPr lang="en-US" sz="3600" dirty="0" smtClean="0"/>
              <a:t>B</a:t>
            </a:r>
            <a:r>
              <a:rPr lang="id-ID" sz="3600" dirty="0" smtClean="0"/>
              <a:t>inary </a:t>
            </a:r>
            <a:r>
              <a:rPr lang="en-US" sz="3600" dirty="0"/>
              <a:t>I</a:t>
            </a:r>
            <a:r>
              <a:rPr lang="id-ID" sz="3600" dirty="0" smtClean="0"/>
              <a:t>mage</a:t>
            </a:r>
            <a:endParaRPr lang="id-ID" sz="3600" dirty="0"/>
          </a:p>
          <a:p>
            <a:pPr marL="0" indent="0">
              <a:buNone/>
            </a:pPr>
            <a:r>
              <a:rPr lang="id-ID" sz="3600" dirty="0"/>
              <a:t>	 	</a:t>
            </a:r>
            <a:r>
              <a:rPr lang="id-ID" sz="3600" dirty="0">
                <a:solidFill>
                  <a:schemeClr val="bg1"/>
                </a:solidFill>
              </a:rPr>
              <a:t>	b = logical(not(v));</a:t>
            </a:r>
          </a:p>
          <a:p>
            <a:pPr marL="0" indent="0">
              <a:buNone/>
            </a:pPr>
            <a:endParaRPr lang="id-ID" sz="3600" dirty="0"/>
          </a:p>
          <a:p>
            <a:pPr marL="742950" indent="-742950">
              <a:buFont typeface="+mj-lt"/>
              <a:buAutoNum type="arabicPeriod" startAt="4"/>
            </a:pPr>
            <a:r>
              <a:rPr lang="id-ID" sz="3600" dirty="0"/>
              <a:t>Mengisi lubang (holes) pada </a:t>
            </a:r>
            <a:r>
              <a:rPr lang="en-US" sz="3600" dirty="0"/>
              <a:t>B</a:t>
            </a:r>
            <a:r>
              <a:rPr lang="id-ID" sz="3600" dirty="0" smtClean="0"/>
              <a:t>inary </a:t>
            </a:r>
            <a:r>
              <a:rPr lang="en-US" sz="3600" dirty="0"/>
              <a:t>I</a:t>
            </a:r>
            <a:r>
              <a:rPr lang="id-ID" sz="3600" dirty="0" smtClean="0"/>
              <a:t>mage </a:t>
            </a:r>
            <a:r>
              <a:rPr lang="id-ID" sz="3600" dirty="0"/>
              <a:t>dengan nilai dari foreground pixel</a:t>
            </a:r>
          </a:p>
          <a:p>
            <a:pPr marL="0" indent="0">
              <a:buNone/>
            </a:pPr>
            <a:r>
              <a:rPr lang="id-ID" sz="3600" dirty="0"/>
              <a:t>	 		</a:t>
            </a:r>
            <a:r>
              <a:rPr lang="id-ID" sz="3600" dirty="0">
                <a:solidFill>
                  <a:schemeClr val="bg1"/>
                </a:solidFill>
              </a:rPr>
              <a:t>b = imfill(b, 'holes');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24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id" sz="5867" dirty="0">
                <a:latin typeface="Arial Rounded MT Bold" panose="020F0704030504030204" pitchFamily="34" charset="0"/>
              </a:rPr>
              <a:t>Ekstraksi Fitur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50000"/>
              </a:lnSpc>
              <a:buClr>
                <a:srgbClr val="000000"/>
              </a:buClr>
            </a:pPr>
            <a:r>
              <a:rPr lang="id" b="1" dirty="0">
                <a:solidFill>
                  <a:srgbClr val="000000"/>
                </a:solidFill>
              </a:rPr>
              <a:t>Ekstraksi fitur bentuk</a:t>
            </a:r>
            <a:r>
              <a:rPr lang="id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marL="628650" indent="0">
              <a:lnSpc>
                <a:spcPct val="150000"/>
              </a:lnSpc>
              <a:buClr>
                <a:srgbClr val="000000"/>
              </a:buClr>
              <a:buNone/>
            </a:pPr>
            <a:r>
              <a:rPr lang="id" i="1" dirty="0">
                <a:solidFill>
                  <a:srgbClr val="000000"/>
                </a:solidFill>
              </a:rPr>
              <a:t>slimness</a:t>
            </a:r>
            <a:r>
              <a:rPr lang="id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id" i="1" dirty="0">
                <a:solidFill>
                  <a:srgbClr val="000000"/>
                </a:solidFill>
              </a:rPr>
              <a:t>form factor/roundness</a:t>
            </a:r>
            <a:r>
              <a:rPr lang="id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id" i="1" dirty="0">
                <a:solidFill>
                  <a:srgbClr val="000000"/>
                </a:solidFill>
              </a:rPr>
              <a:t>rectangularity</a:t>
            </a:r>
            <a:r>
              <a:rPr lang="id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id" i="1" dirty="0">
                <a:solidFill>
                  <a:srgbClr val="000000"/>
                </a:solidFill>
              </a:rPr>
              <a:t>narrow factor</a:t>
            </a:r>
            <a:r>
              <a:rPr lang="id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id" dirty="0">
                <a:solidFill>
                  <a:srgbClr val="000000"/>
                </a:solidFill>
              </a:rPr>
              <a:t>rasio antara keliling dan diameter,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id" dirty="0">
                <a:solidFill>
                  <a:srgbClr val="000000"/>
                </a:solidFill>
              </a:rPr>
              <a:t>dan rasio antara keliling dan panjang serta lebar daun</a:t>
            </a:r>
          </a:p>
          <a:p>
            <a:pPr marL="609585" indent="-304792">
              <a:lnSpc>
                <a:spcPct val="150000"/>
              </a:lnSpc>
              <a:buClr>
                <a:srgbClr val="000000"/>
              </a:buClr>
            </a:pPr>
            <a:r>
              <a:rPr lang="id" b="1" dirty="0">
                <a:solidFill>
                  <a:srgbClr val="000000"/>
                </a:solidFill>
              </a:rPr>
              <a:t>Ekstraksi fitur warna</a:t>
            </a:r>
            <a:r>
              <a:rPr lang="id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marL="628650" indent="0">
              <a:lnSpc>
                <a:spcPct val="150000"/>
              </a:lnSpc>
              <a:buClr>
                <a:srgbClr val="000000"/>
              </a:buClr>
              <a:buNone/>
            </a:pPr>
            <a:r>
              <a:rPr lang="id" dirty="0">
                <a:solidFill>
                  <a:srgbClr val="000000"/>
                </a:solidFill>
              </a:rPr>
              <a:t>menggunakan model warna RGB yang akan didapatkan nilai </a:t>
            </a:r>
            <a:r>
              <a:rPr lang="id" i="1" dirty="0">
                <a:solidFill>
                  <a:srgbClr val="000000"/>
                </a:solidFill>
              </a:rPr>
              <a:t>mean</a:t>
            </a:r>
            <a:r>
              <a:rPr lang="id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id" i="1" dirty="0">
                <a:solidFill>
                  <a:srgbClr val="000000"/>
                </a:solidFill>
              </a:rPr>
              <a:t>skewness</a:t>
            </a:r>
            <a:r>
              <a:rPr lang="id" dirty="0">
                <a:solidFill>
                  <a:srgbClr val="000000"/>
                </a:solidFill>
              </a:rPr>
              <a:t> dan </a:t>
            </a:r>
            <a:r>
              <a:rPr lang="id" i="1" dirty="0">
                <a:solidFill>
                  <a:srgbClr val="000000"/>
                </a:solidFill>
              </a:rPr>
              <a:t>kurtosis</a:t>
            </a:r>
            <a:r>
              <a:rPr lang="id" dirty="0">
                <a:solidFill>
                  <a:srgbClr val="000000"/>
                </a:solidFill>
              </a:rPr>
              <a:t> dari masing-masing channel R, G dan B</a:t>
            </a:r>
          </a:p>
          <a:p>
            <a:pPr marL="609585" indent="-304792">
              <a:lnSpc>
                <a:spcPct val="150000"/>
              </a:lnSpc>
              <a:buClr>
                <a:srgbClr val="000000"/>
              </a:buClr>
            </a:pPr>
            <a:r>
              <a:rPr lang="id" b="1" dirty="0">
                <a:solidFill>
                  <a:srgbClr val="000000"/>
                </a:solidFill>
              </a:rPr>
              <a:t>Ekstraksi fitur tekstur</a:t>
            </a:r>
            <a:r>
              <a:rPr lang="id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marL="628650" indent="0">
              <a:lnSpc>
                <a:spcPct val="150000"/>
              </a:lnSpc>
              <a:buClr>
                <a:srgbClr val="000000"/>
              </a:buClr>
              <a:buNone/>
            </a:pPr>
            <a:r>
              <a:rPr lang="id" dirty="0">
                <a:solidFill>
                  <a:srgbClr val="000000"/>
                </a:solidFill>
              </a:rPr>
              <a:t>menggunakan </a:t>
            </a:r>
            <a:r>
              <a:rPr lang="id" i="1" dirty="0">
                <a:solidFill>
                  <a:srgbClr val="000000"/>
                </a:solidFill>
              </a:rPr>
              <a:t>gliding box lacunarity</a:t>
            </a:r>
          </a:p>
        </p:txBody>
      </p:sp>
      <p:sp>
        <p:nvSpPr>
          <p:cNvPr id="5" name="Shape 89"/>
          <p:cNvSpPr txBox="1">
            <a:spLocks/>
          </p:cNvSpPr>
          <p:nvPr/>
        </p:nvSpPr>
        <p:spPr>
          <a:xfrm>
            <a:off x="568000" y="7457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</a:t>
            </a:r>
            <a:endParaRPr lang="id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1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8443914" y="3864073"/>
            <a:ext cx="3409080" cy="256257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sz="2667" u="sng" dirty="0" err="1">
                <a:solidFill>
                  <a:schemeClr val="bg1"/>
                </a:solidFill>
              </a:rPr>
              <a:t>Keterangan</a:t>
            </a:r>
            <a:endParaRPr lang="id" sz="2667" u="sng" dirty="0">
              <a:solidFill>
                <a:schemeClr val="bg1"/>
              </a:solidFill>
            </a:endParaRPr>
          </a:p>
          <a:p>
            <a:r>
              <a:rPr lang="id" sz="2667" dirty="0">
                <a:solidFill>
                  <a:schemeClr val="bg1"/>
                </a:solidFill>
              </a:rPr>
              <a:t>Lp = panjang daun</a:t>
            </a:r>
          </a:p>
          <a:p>
            <a:r>
              <a:rPr lang="id" sz="2667" dirty="0">
                <a:solidFill>
                  <a:schemeClr val="bg1"/>
                </a:solidFill>
              </a:rPr>
              <a:t>Wp = lebar daun</a:t>
            </a:r>
          </a:p>
          <a:p>
            <a:r>
              <a:rPr lang="id" sz="2667" dirty="0">
                <a:solidFill>
                  <a:schemeClr val="bg1"/>
                </a:solidFill>
              </a:rPr>
              <a:t>A = luas area daun</a:t>
            </a:r>
          </a:p>
          <a:p>
            <a:pPr>
              <a:buClr>
                <a:schemeClr val="dk1"/>
              </a:buClr>
            </a:pPr>
            <a:r>
              <a:rPr lang="id" sz="2667" dirty="0">
                <a:solidFill>
                  <a:schemeClr val="bg1"/>
                </a:solidFill>
              </a:rPr>
              <a:t>P = keliling daun</a:t>
            </a:r>
          </a:p>
          <a:p>
            <a:pPr>
              <a:buClr>
                <a:schemeClr val="dk1"/>
              </a:buClr>
            </a:pPr>
            <a:r>
              <a:rPr lang="id" sz="2667" dirty="0">
                <a:solidFill>
                  <a:schemeClr val="bg1"/>
                </a:solidFill>
              </a:rPr>
              <a:t>D = diameter daun</a:t>
            </a:r>
          </a:p>
          <a:p>
            <a:endParaRPr sz="2667" dirty="0">
              <a:solidFill>
                <a:schemeClr val="bg1"/>
              </a:solidFill>
            </a:endParaRPr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hape 89"/>
          <p:cNvSpPr txBox="1">
            <a:spLocks/>
          </p:cNvSpPr>
          <p:nvPr/>
        </p:nvSpPr>
        <p:spPr>
          <a:xfrm>
            <a:off x="501871" y="47074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EKSTRAKSI FITUR BENTUK</a:t>
            </a:r>
            <a:endParaRPr lang="id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Kotak Teks 2"/>
              <p:cNvSpPr txBox="1"/>
              <p:nvPr/>
            </p:nvSpPr>
            <p:spPr>
              <a:xfrm>
                <a:off x="503818" y="1985350"/>
                <a:ext cx="2607765" cy="87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𝑠𝑙𝑖𝑚𝑛𝑒𝑠𝑠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Kotak Teks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8" y="1985350"/>
                <a:ext cx="2607765" cy="8791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Kotak Teks 12"/>
              <p:cNvSpPr txBox="1"/>
              <p:nvPr/>
            </p:nvSpPr>
            <p:spPr>
              <a:xfrm>
                <a:off x="5226723" y="2053332"/>
                <a:ext cx="2994859" cy="80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𝑟𝑜𝑢𝑛𝑑𝑛𝑒𝑠𝑠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Kotak Teks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723" y="2053332"/>
                <a:ext cx="2994859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Kotak Teks 13"/>
              <p:cNvSpPr txBox="1"/>
              <p:nvPr/>
            </p:nvSpPr>
            <p:spPr>
              <a:xfrm>
                <a:off x="5268058" y="4743456"/>
                <a:ext cx="1495859" cy="803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𝑟𝑝𝑑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Kotak Teks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58" y="4743456"/>
                <a:ext cx="1495859" cy="803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Kotak Teks 14"/>
              <p:cNvSpPr txBox="1"/>
              <p:nvPr/>
            </p:nvSpPr>
            <p:spPr>
              <a:xfrm>
                <a:off x="489973" y="4799751"/>
                <a:ext cx="4052200" cy="814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𝑟𝑒𝑐𝑡𝑎𝑛𝑔𝑢𝑙𝑎𝑟𝑖𝑡𝑦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Kotak Teks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73" y="4799751"/>
                <a:ext cx="4052200" cy="814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Kotak Teks 4"/>
              <p:cNvSpPr txBox="1"/>
              <p:nvPr/>
            </p:nvSpPr>
            <p:spPr>
              <a:xfrm>
                <a:off x="553965" y="3369177"/>
                <a:ext cx="3387530" cy="926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𝑛𝑎𝑟𝑟𝑜𝑤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Kotak Teks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5" y="3369177"/>
                <a:ext cx="3387530" cy="926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Kotak Teks 19"/>
              <p:cNvSpPr txBox="1"/>
              <p:nvPr/>
            </p:nvSpPr>
            <p:spPr>
              <a:xfrm>
                <a:off x="5251695" y="3308593"/>
                <a:ext cx="2868734" cy="926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𝑝𝑟𝑝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Kotak Teks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95" y="3308593"/>
                <a:ext cx="2868734" cy="926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5600" y="1870364"/>
            <a:ext cx="3089600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131981" y="1870364"/>
            <a:ext cx="3263873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418740" y="3250652"/>
            <a:ext cx="3654493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420472" y="4640529"/>
            <a:ext cx="4121701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5118126" y="3240460"/>
            <a:ext cx="3263873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5131982" y="4610556"/>
            <a:ext cx="1739874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321762" y="1536633"/>
            <a:ext cx="11593147" cy="5127403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00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">
  <a:themeElements>
    <a:clrScheme name="Dividen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TM03457464[[fn=Dapat Dibagi]]</Template>
  <TotalTime>1024</TotalTime>
  <Words>2130</Words>
  <Application>Microsoft Office PowerPoint</Application>
  <PresentationFormat>Widescreen</PresentationFormat>
  <Paragraphs>698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 Rounded MT Bold</vt:lpstr>
      <vt:lpstr>Calibri</vt:lpstr>
      <vt:lpstr>Cambria Math</vt:lpstr>
      <vt:lpstr>Gill Sans MT</vt:lpstr>
      <vt:lpstr>Wingdings</vt:lpstr>
      <vt:lpstr>Wingdings 2</vt:lpstr>
      <vt:lpstr>Dividen</vt:lpstr>
      <vt:lpstr>FINAL PROJECT  COMPUTER VISION</vt:lpstr>
      <vt:lpstr>DataSET</vt:lpstr>
      <vt:lpstr>Data Training &amp; Testing</vt:lpstr>
      <vt:lpstr>PowerPoint Presentation</vt:lpstr>
      <vt:lpstr>PowerPoint Presentation</vt:lpstr>
      <vt:lpstr>Pre-processing</vt:lpstr>
      <vt:lpstr>PowerPoint Presentation</vt:lpstr>
      <vt:lpstr>Ekstraksi Fitur</vt:lpstr>
      <vt:lpstr>PowerPoint Presentation</vt:lpstr>
      <vt:lpstr>EKSTRAKSI FITUR BENTUK (code)</vt:lpstr>
      <vt:lpstr>EKSTRAKSI FITUR BENTUK (code)</vt:lpstr>
      <vt:lpstr>PowerPoint Presentation</vt:lpstr>
      <vt:lpstr>EKSTRAKSI FITUR warna - MEAN (code)</vt:lpstr>
      <vt:lpstr>EKSTRAKSI FITUR warna - MEAN (code)</vt:lpstr>
      <vt:lpstr>EKSTRAKSI FITUR warna - MEAN (code)</vt:lpstr>
      <vt:lpstr>EKSTRAKSI FITUR warna – SKEWNESS &amp; KURTOSIS (code)</vt:lpstr>
      <vt:lpstr>EKSTRAKSI FITUR warna – SKEWNESS &amp; KURTOSIS (code)</vt:lpstr>
      <vt:lpstr>PowerPoint Presentation</vt:lpstr>
      <vt:lpstr>EKSTRAKSI FITUR tekstur – gliding box lacunarity (code)</vt:lpstr>
      <vt:lpstr>Feature selection</vt:lpstr>
      <vt:lpstr>PowerPoint Presentation</vt:lpstr>
      <vt:lpstr>PowerPoint Presentation</vt:lpstr>
      <vt:lpstr>PowerPoint Presentation</vt:lpstr>
      <vt:lpstr>PowerPoint Presentation</vt:lpstr>
      <vt:lpstr>Measurement of Dissimilarity</vt:lpstr>
      <vt:lpstr>PowerPoint Presentation</vt:lpstr>
      <vt:lpstr>MAHALANOBIS CODe</vt:lpstr>
      <vt:lpstr>Pengujian dan hasil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COMPUTER VISION</dc:title>
  <dc:creator>Ayu</dc:creator>
  <cp:lastModifiedBy>Ayu</cp:lastModifiedBy>
  <cp:revision>50</cp:revision>
  <dcterms:created xsi:type="dcterms:W3CDTF">2016-11-30T07:03:10Z</dcterms:created>
  <dcterms:modified xsi:type="dcterms:W3CDTF">2016-12-22T03:05:43Z</dcterms:modified>
</cp:coreProperties>
</file>