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167EDF-8C24-42A0-8159-323DE05B071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A3A639-7E5D-4322-B191-C0361A2BD8CA}" type="datetimeFigureOut">
              <a:rPr lang="en-US" smtClean="0"/>
              <a:t>3/3/2015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F4940F-0D7E-4B55-9FF5-385836AFA44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A3A639-7E5D-4322-B191-C0361A2BD8CA}"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4940F-0D7E-4B55-9FF5-385836AFA4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A3A639-7E5D-4322-B191-C0361A2BD8CA}"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4940F-0D7E-4B55-9FF5-385836AFA4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A3A639-7E5D-4322-B191-C0361A2BD8CA}"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4940F-0D7E-4B55-9FF5-385836AFA4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A3A639-7E5D-4322-B191-C0361A2BD8CA}" type="datetimeFigureOut">
              <a:rPr lang="en-US" smtClean="0"/>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4940F-0D7E-4B55-9FF5-385836AFA44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A3A639-7E5D-4322-B191-C0361A2BD8CA}"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4940F-0D7E-4B55-9FF5-385836AFA4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AA3A639-7E5D-4322-B191-C0361A2BD8CA}" type="datetimeFigureOut">
              <a:rPr lang="en-US" smtClean="0"/>
              <a:t>3/3/2015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4940F-0D7E-4B55-9FF5-385836AFA4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AA3A639-7E5D-4322-B191-C0361A2BD8CA}" type="datetimeFigureOut">
              <a:rPr lang="en-US" smtClean="0"/>
              <a:t>3/3/2015</a:t>
            </a:fld>
            <a:endParaRPr lang="en-US"/>
          </a:p>
        </p:txBody>
      </p:sp>
      <p:sp>
        <p:nvSpPr>
          <p:cNvPr id="8" name="Slide Number Placeholder 7"/>
          <p:cNvSpPr>
            <a:spLocks noGrp="1"/>
          </p:cNvSpPr>
          <p:nvPr>
            <p:ph type="sldNum" sz="quarter" idx="11"/>
          </p:nvPr>
        </p:nvSpPr>
        <p:spPr/>
        <p:txBody>
          <a:bodyPr/>
          <a:lstStyle/>
          <a:p>
            <a:fld id="{40F4940F-0D7E-4B55-9FF5-385836AFA44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3A639-7E5D-4322-B191-C0361A2BD8CA}" type="datetimeFigureOut">
              <a:rPr lang="en-US" smtClean="0"/>
              <a:t>3/3/2015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4940F-0D7E-4B55-9FF5-385836AFA4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A3A639-7E5D-4322-B191-C0361A2BD8CA}"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40F4940F-0D7E-4B55-9FF5-385836AFA4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AA3A639-7E5D-4322-B191-C0361A2BD8CA}" type="datetimeFigureOut">
              <a:rPr lang="en-US" smtClean="0"/>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4940F-0D7E-4B55-9FF5-385836AFA4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AA3A639-7E5D-4322-B191-C0361A2BD8CA}" type="datetimeFigureOut">
              <a:rPr lang="en-US" smtClean="0"/>
              <a:t>3/3/2015</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0F4940F-0D7E-4B55-9FF5-385836AFA44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352800"/>
            <a:ext cx="6480048" cy="2362200"/>
          </a:xfrm>
        </p:spPr>
        <p:txBody>
          <a:bodyPr>
            <a:normAutofit fontScale="90000"/>
          </a:bodyPr>
          <a:lstStyle/>
          <a:p>
            <a:pPr algn="ctr"/>
            <a:r>
              <a:rPr lang="en-US" dirty="0"/>
              <a:t/>
            </a:r>
            <a:br>
              <a:rPr lang="en-US" dirty="0"/>
            </a:br>
            <a:r>
              <a:rPr lang="en-US" dirty="0" smtClean="0"/>
              <a:t/>
            </a:r>
            <a:br>
              <a:rPr lang="en-US" dirty="0" smtClean="0"/>
            </a:br>
            <a:r>
              <a:rPr lang="en-US" sz="2000" dirty="0" smtClean="0"/>
              <a:t>created by :</a:t>
            </a:r>
            <a:br>
              <a:rPr lang="en-US" sz="2000" dirty="0" smtClean="0"/>
            </a:br>
            <a:r>
              <a:rPr lang="en-US" sz="2000" dirty="0" err="1" smtClean="0"/>
              <a:t>ashutosh</a:t>
            </a:r>
            <a:r>
              <a:rPr lang="en-US" sz="2000" dirty="0" smtClean="0"/>
              <a:t> </a:t>
            </a:r>
            <a:r>
              <a:rPr lang="en-US" sz="2000" dirty="0" err="1" smtClean="0"/>
              <a:t>gupta</a:t>
            </a:r>
            <a:r>
              <a:rPr lang="en-US" sz="2000" dirty="0" smtClean="0"/>
              <a:t> </a:t>
            </a:r>
            <a:br>
              <a:rPr lang="en-US" sz="2000" dirty="0" smtClean="0"/>
            </a:br>
            <a:r>
              <a:rPr lang="en-US" sz="2000" dirty="0" smtClean="0"/>
              <a:t>m. </a:t>
            </a:r>
            <a:r>
              <a:rPr lang="en-US" sz="2000" dirty="0" err="1" smtClean="0"/>
              <a:t>gangadharappa</a:t>
            </a:r>
            <a:endParaRPr lang="en-US" dirty="0"/>
          </a:p>
        </p:txBody>
      </p:sp>
      <p:sp>
        <p:nvSpPr>
          <p:cNvPr id="3" name="Subtitle 2"/>
          <p:cNvSpPr>
            <a:spLocks noGrp="1"/>
          </p:cNvSpPr>
          <p:nvPr>
            <p:ph type="subTitle" idx="1"/>
          </p:nvPr>
        </p:nvSpPr>
        <p:spPr>
          <a:xfrm>
            <a:off x="914400" y="381000"/>
            <a:ext cx="7467600" cy="1524000"/>
          </a:xfrm>
        </p:spPr>
        <p:txBody>
          <a:bodyPr>
            <a:normAutofit/>
          </a:bodyPr>
          <a:lstStyle/>
          <a:p>
            <a:pPr algn="l"/>
            <a:r>
              <a:rPr lang="en-IN" sz="4000" b="1" dirty="0"/>
              <a:t>Image Retrieval Based on </a:t>
            </a:r>
            <a:r>
              <a:rPr lang="en-IN" sz="4000" b="1" dirty="0" smtClean="0"/>
              <a:t>Colour, </a:t>
            </a:r>
            <a:r>
              <a:rPr lang="en-IN" sz="4000" b="1" dirty="0"/>
              <a:t>Shape and </a:t>
            </a:r>
            <a:r>
              <a:rPr lang="en-IN" sz="4000" b="1" dirty="0" smtClean="0"/>
              <a:t>Texture</a:t>
            </a:r>
            <a:endParaRPr lang="en-US" sz="4000" dirty="0"/>
          </a:p>
        </p:txBody>
      </p:sp>
    </p:spTree>
    <p:extLst>
      <p:ext uri="{BB962C8B-B14F-4D97-AF65-F5344CB8AC3E}">
        <p14:creationId xmlns:p14="http://schemas.microsoft.com/office/powerpoint/2010/main" val="2712943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Measurement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36576" indent="0">
                  <a:buNone/>
                </a:pPr>
                <a:r>
                  <a:rPr lang="en-US" dirty="0" smtClean="0"/>
                  <a:t>Euclidean distance is used in this CBIR</a:t>
                </a:r>
              </a:p>
              <a:p>
                <a:pPr marL="36576" indent="0">
                  <a:buNone/>
                </a:pPr>
                <a:endParaRPr lang="en-US" dirty="0"/>
              </a:p>
              <a:p>
                <a:pPr marL="36576" indent="0">
                  <a:buNone/>
                </a:pPr>
                <a14:m>
                  <m:oMathPara xmlns:m="http://schemas.openxmlformats.org/officeDocument/2006/math">
                    <m:oMathParaPr>
                      <m:jc m:val="centerGroup"/>
                    </m:oMathParaPr>
                    <m:oMath xmlns:m="http://schemas.openxmlformats.org/officeDocument/2006/math">
                      <m:r>
                        <m:rPr>
                          <m:sty m:val="p"/>
                        </m:rPr>
                        <a:rPr lang="en-IN"/>
                        <m:t>E</m:t>
                      </m:r>
                      <m:d>
                        <m:dPr>
                          <m:ctrlPr>
                            <a:rPr lang="en-US" i="1"/>
                          </m:ctrlPr>
                        </m:dPr>
                        <m:e>
                          <m:r>
                            <m:rPr>
                              <m:sty m:val="p"/>
                            </m:rPr>
                            <a:rPr lang="en-IN"/>
                            <m:t>a</m:t>
                          </m:r>
                          <m:r>
                            <a:rPr lang="en-IN"/>
                            <m:t>,</m:t>
                          </m:r>
                          <m:r>
                            <m:rPr>
                              <m:sty m:val="p"/>
                            </m:rPr>
                            <a:rPr lang="en-IN"/>
                            <m:t>b</m:t>
                          </m:r>
                        </m:e>
                      </m:d>
                      <m:r>
                        <a:rPr lang="en-IN"/>
                        <m:t>=</m:t>
                      </m:r>
                      <m:rad>
                        <m:radPr>
                          <m:degHide m:val="on"/>
                          <m:ctrlPr>
                            <a:rPr lang="en-US" i="1"/>
                          </m:ctrlPr>
                        </m:radPr>
                        <m:deg/>
                        <m:e>
                          <m:sSup>
                            <m:sSupPr>
                              <m:ctrlPr>
                                <a:rPr lang="en-US" i="1"/>
                              </m:ctrlPr>
                            </m:sSupPr>
                            <m:e>
                              <m:d>
                                <m:dPr>
                                  <m:ctrlPr>
                                    <a:rPr lang="en-US" i="1"/>
                                  </m:ctrlPr>
                                </m:dPr>
                                <m:e>
                                  <m:r>
                                    <m:rPr>
                                      <m:sty m:val="p"/>
                                    </m:rPr>
                                    <a:rPr lang="en-IN"/>
                                    <m:t>x</m:t>
                                  </m:r>
                                  <m:r>
                                    <a:rPr lang="en-IN"/>
                                    <m:t>1</m:t>
                                  </m:r>
                                  <m:r>
                                    <a:rPr lang="en-IN" i="1"/>
                                    <m:t>−</m:t>
                                  </m:r>
                                  <m:r>
                                    <m:rPr>
                                      <m:sty m:val="p"/>
                                    </m:rPr>
                                    <a:rPr lang="en-IN"/>
                                    <m:t>x</m:t>
                                  </m:r>
                                  <m:r>
                                    <a:rPr lang="en-IN"/>
                                    <m:t>2</m:t>
                                  </m:r>
                                </m:e>
                              </m:d>
                            </m:e>
                            <m:sup>
                              <m:r>
                                <a:rPr lang="en-IN"/>
                                <m:t>2</m:t>
                              </m:r>
                            </m:sup>
                          </m:sSup>
                          <m:r>
                            <a:rPr lang="en-IN"/>
                            <m:t>+</m:t>
                          </m:r>
                          <m:sSup>
                            <m:sSupPr>
                              <m:ctrlPr>
                                <a:rPr lang="en-US" i="1"/>
                              </m:ctrlPr>
                            </m:sSupPr>
                            <m:e>
                              <m:d>
                                <m:dPr>
                                  <m:ctrlPr>
                                    <a:rPr lang="en-US" i="1"/>
                                  </m:ctrlPr>
                                </m:dPr>
                                <m:e>
                                  <m:r>
                                    <m:rPr>
                                      <m:sty m:val="p"/>
                                    </m:rPr>
                                    <a:rPr lang="en-IN"/>
                                    <m:t>y</m:t>
                                  </m:r>
                                  <m:r>
                                    <a:rPr lang="en-IN"/>
                                    <m:t>1</m:t>
                                  </m:r>
                                  <m:r>
                                    <a:rPr lang="en-IN" i="1"/>
                                    <m:t>−</m:t>
                                  </m:r>
                                  <m:r>
                                    <m:rPr>
                                      <m:sty m:val="p"/>
                                    </m:rPr>
                                    <a:rPr lang="en-IN"/>
                                    <m:t>y</m:t>
                                  </m:r>
                                  <m:r>
                                    <a:rPr lang="en-IN"/>
                                    <m:t>2</m:t>
                                  </m:r>
                                </m:e>
                              </m:d>
                            </m:e>
                            <m:sup>
                              <m:r>
                                <a:rPr lang="en-IN"/>
                                <m:t>2</m:t>
                              </m:r>
                            </m:sup>
                          </m:sSup>
                        </m:e>
                      </m:ra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8" t="-1752"/>
                </a:stretch>
              </a:blipFill>
            </p:spPr>
            <p:txBody>
              <a:bodyPr/>
              <a:lstStyle/>
              <a:p>
                <a:r>
                  <a:rPr lang="en-US">
                    <a:noFill/>
                  </a:rPr>
                  <a:t> </a:t>
                </a:r>
              </a:p>
            </p:txBody>
          </p:sp>
        </mc:Fallback>
      </mc:AlternateContent>
    </p:spTree>
    <p:extLst>
      <p:ext uri="{BB962C8B-B14F-4D97-AF65-F5344CB8AC3E}">
        <p14:creationId xmlns:p14="http://schemas.microsoft.com/office/powerpoint/2010/main" val="1923224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CBIR Model: Traditional</a:t>
            </a:r>
            <a:endParaRPr lang="en-US" dirty="0"/>
          </a:p>
        </p:txBody>
      </p:sp>
      <p:pic>
        <p:nvPicPr>
          <p:cNvPr id="4" name="Content Placeholder 3" descr="C:\Users\Administrator.WIN-5S5SBDK7N3O\Desktop\ashu\Matlab Files\cbir_1 (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8662" y="1600201"/>
            <a:ext cx="4644676" cy="3962400"/>
          </a:xfrm>
          <a:prstGeom prst="rect">
            <a:avLst/>
          </a:prstGeom>
          <a:noFill/>
          <a:ln>
            <a:noFill/>
          </a:ln>
        </p:spPr>
      </p:pic>
    </p:spTree>
    <p:extLst>
      <p:ext uri="{BB962C8B-B14F-4D97-AF65-F5344CB8AC3E}">
        <p14:creationId xmlns:p14="http://schemas.microsoft.com/office/powerpoint/2010/main" val="2777572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CBIR Model : Proposed</a:t>
            </a:r>
            <a:endParaRPr lang="en-US" dirty="0"/>
          </a:p>
        </p:txBody>
      </p:sp>
      <p:pic>
        <p:nvPicPr>
          <p:cNvPr id="4" name="Content Placeholder 3" descr="C:\Users\Administrator.WIN-5S5SBDK7N3O\Downloads\Untitled Diagram (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9794" y="1371600"/>
            <a:ext cx="8227006" cy="5029200"/>
          </a:xfrm>
          <a:prstGeom prst="rect">
            <a:avLst/>
          </a:prstGeom>
          <a:noFill/>
          <a:ln>
            <a:noFill/>
          </a:ln>
        </p:spPr>
      </p:pic>
    </p:spTree>
    <p:extLst>
      <p:ext uri="{BB962C8B-B14F-4D97-AF65-F5344CB8AC3E}">
        <p14:creationId xmlns:p14="http://schemas.microsoft.com/office/powerpoint/2010/main" val="1728357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marL="36576" indent="0">
              <a:buNone/>
            </a:pPr>
            <a:r>
              <a:rPr lang="en-US" dirty="0" smtClean="0"/>
              <a:t>Table for Color </a:t>
            </a:r>
            <a:r>
              <a:rPr lang="en-US" dirty="0" err="1" smtClean="0"/>
              <a:t>Correlogram</a:t>
            </a:r>
            <a:endParaRPr lang="en-US" dirty="0" smtClean="0"/>
          </a:p>
          <a:p>
            <a:pPr marL="36576" indent="0">
              <a:buNone/>
            </a:pPr>
            <a:endParaRPr lang="en-US" dirty="0" smtClean="0"/>
          </a:p>
          <a:p>
            <a:pPr marL="36576"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18861798"/>
              </p:ext>
            </p:extLst>
          </p:nvPr>
        </p:nvGraphicFramePr>
        <p:xfrm>
          <a:off x="685800" y="2362200"/>
          <a:ext cx="8001000" cy="3928563"/>
        </p:xfrm>
        <a:graphic>
          <a:graphicData uri="http://schemas.openxmlformats.org/drawingml/2006/table">
            <a:tbl>
              <a:tblPr firstRow="1" firstCol="1" bandRow="1">
                <a:tableStyleId>{5C22544A-7EE6-4342-B048-85BDC9FD1C3A}</a:tableStyleId>
              </a:tblPr>
              <a:tblGrid>
                <a:gridCol w="1066800"/>
                <a:gridCol w="711200"/>
                <a:gridCol w="1193800"/>
                <a:gridCol w="685800"/>
                <a:gridCol w="787400"/>
                <a:gridCol w="959184"/>
                <a:gridCol w="818816"/>
                <a:gridCol w="889000"/>
                <a:gridCol w="889000"/>
              </a:tblGrid>
              <a:tr h="507362">
                <a:tc>
                  <a:txBody>
                    <a:bodyPr/>
                    <a:lstStyle/>
                    <a:p>
                      <a:pPr marL="0" marR="0">
                        <a:spcBef>
                          <a:spcPts val="0"/>
                        </a:spcBef>
                        <a:spcAft>
                          <a:spcPts val="0"/>
                        </a:spcAft>
                      </a:pPr>
                      <a:r>
                        <a:rPr lang="en-IN" sz="1400" dirty="0" err="1">
                          <a:effectLst/>
                        </a:rPr>
                        <a:t>Color</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Bus </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Dinosaurs</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Rose</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Africa</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Beach</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Horse </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Mountain</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Elephant</a:t>
                      </a:r>
                      <a:endParaRPr lang="en-US" sz="1400">
                        <a:solidFill>
                          <a:srgbClr val="00000A"/>
                        </a:solidFill>
                        <a:effectLst/>
                        <a:latin typeface="Liberation Serif"/>
                        <a:ea typeface="Droid Sans Fallback"/>
                        <a:cs typeface="FreeSans"/>
                      </a:endParaRPr>
                    </a:p>
                  </a:txBody>
                  <a:tcPr marL="68580" marR="68580" marT="0" marB="0"/>
                </a:tc>
              </a:tr>
              <a:tr h="379823">
                <a:tc>
                  <a:txBody>
                    <a:bodyPr/>
                    <a:lstStyle/>
                    <a:p>
                      <a:pPr marL="0" marR="0">
                        <a:spcBef>
                          <a:spcPts val="0"/>
                        </a:spcBef>
                        <a:spcAft>
                          <a:spcPts val="0"/>
                        </a:spcAft>
                      </a:pPr>
                      <a:r>
                        <a:rPr lang="en-IN" sz="1400" dirty="0">
                          <a:effectLst/>
                        </a:rPr>
                        <a:t>Rose</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3.9111</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4.8206</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3.1260</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3.4158</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4.5306</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3.5780</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3.7757</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3.9749</a:t>
                      </a:r>
                      <a:endParaRPr lang="en-US" sz="1400">
                        <a:solidFill>
                          <a:srgbClr val="00000A"/>
                        </a:solidFill>
                        <a:effectLst/>
                        <a:latin typeface="Liberation Serif"/>
                        <a:ea typeface="Droid Sans Fallback"/>
                        <a:cs typeface="FreeSans"/>
                      </a:endParaRPr>
                    </a:p>
                  </a:txBody>
                  <a:tcPr marL="68580" marR="68580" marT="0" marB="0"/>
                </a:tc>
              </a:tr>
              <a:tr h="379823">
                <a:tc>
                  <a:txBody>
                    <a:bodyPr/>
                    <a:lstStyle/>
                    <a:p>
                      <a:pPr marL="0" marR="0">
                        <a:spcBef>
                          <a:spcPts val="0"/>
                        </a:spcBef>
                        <a:spcAft>
                          <a:spcPts val="0"/>
                        </a:spcAft>
                      </a:pPr>
                      <a:r>
                        <a:rPr lang="en-IN" sz="1400">
                          <a:effectLst/>
                        </a:rPr>
                        <a:t>Bus</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3.0058    </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4.2277</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4.0522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4.3279</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4.0522      </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4.2277</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3.7464    </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3.8034</a:t>
                      </a:r>
                      <a:endParaRPr lang="en-US" sz="1400">
                        <a:solidFill>
                          <a:srgbClr val="00000A"/>
                        </a:solidFill>
                        <a:effectLst/>
                        <a:latin typeface="Liberation Serif"/>
                        <a:ea typeface="Droid Sans Fallback"/>
                        <a:cs typeface="FreeSans"/>
                      </a:endParaRPr>
                    </a:p>
                  </a:txBody>
                  <a:tcPr marL="68580" marR="68580" marT="0" marB="0"/>
                </a:tc>
              </a:tr>
              <a:tr h="379823">
                <a:tc>
                  <a:txBody>
                    <a:bodyPr/>
                    <a:lstStyle/>
                    <a:p>
                      <a:pPr marL="0" marR="0">
                        <a:spcBef>
                          <a:spcPts val="0"/>
                        </a:spcBef>
                        <a:spcAft>
                          <a:spcPts val="0"/>
                        </a:spcAft>
                      </a:pPr>
                      <a:r>
                        <a:rPr lang="en-IN" sz="1400">
                          <a:effectLst/>
                        </a:rPr>
                        <a:t>Africa</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3.5883    </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3.7932</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3.3019</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2.4288</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3.5992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2.5603</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3.5647</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3.0510</a:t>
                      </a:r>
                      <a:endParaRPr lang="en-US" sz="1400">
                        <a:solidFill>
                          <a:srgbClr val="00000A"/>
                        </a:solidFill>
                        <a:effectLst/>
                        <a:latin typeface="Liberation Serif"/>
                        <a:ea typeface="Droid Sans Fallback"/>
                        <a:cs typeface="FreeSans"/>
                      </a:endParaRPr>
                    </a:p>
                  </a:txBody>
                  <a:tcPr marL="68580" marR="68580" marT="0" marB="0"/>
                </a:tc>
              </a:tr>
              <a:tr h="379823">
                <a:tc>
                  <a:txBody>
                    <a:bodyPr/>
                    <a:lstStyle/>
                    <a:p>
                      <a:pPr marL="0" marR="0">
                        <a:spcBef>
                          <a:spcPts val="0"/>
                        </a:spcBef>
                        <a:spcAft>
                          <a:spcPts val="0"/>
                        </a:spcAft>
                      </a:pPr>
                      <a:r>
                        <a:rPr lang="en-IN" sz="1400">
                          <a:effectLst/>
                        </a:rPr>
                        <a:t>Beach</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4.4522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4.8013</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4.0069</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3.5984</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3.5283</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4.3949</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4.1263</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4.3354</a:t>
                      </a:r>
                      <a:endParaRPr lang="en-US" sz="1400">
                        <a:solidFill>
                          <a:srgbClr val="00000A"/>
                        </a:solidFill>
                        <a:effectLst/>
                        <a:latin typeface="Liberation Serif"/>
                        <a:ea typeface="Droid Sans Fallback"/>
                        <a:cs typeface="FreeSans"/>
                      </a:endParaRPr>
                    </a:p>
                  </a:txBody>
                  <a:tcPr marL="68580" marR="68580" marT="0" marB="0"/>
                </a:tc>
              </a:tr>
              <a:tr h="507362">
                <a:tc>
                  <a:txBody>
                    <a:bodyPr/>
                    <a:lstStyle/>
                    <a:p>
                      <a:pPr marL="0" marR="0">
                        <a:spcBef>
                          <a:spcPts val="0"/>
                        </a:spcBef>
                        <a:spcAft>
                          <a:spcPts val="0"/>
                        </a:spcAft>
                      </a:pPr>
                      <a:r>
                        <a:rPr lang="en-IN" sz="1400">
                          <a:effectLst/>
                        </a:rPr>
                        <a:t>Dinosaurs</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4.0412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2.7868</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4.2457</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3.3600</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3.9261</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3.6871</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4.2666</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4.4133</a:t>
                      </a:r>
                      <a:endParaRPr lang="en-US" sz="1400">
                        <a:solidFill>
                          <a:srgbClr val="00000A"/>
                        </a:solidFill>
                        <a:effectLst/>
                        <a:latin typeface="Liberation Serif"/>
                        <a:ea typeface="Droid Sans Fallback"/>
                        <a:cs typeface="FreeSans"/>
                      </a:endParaRPr>
                    </a:p>
                  </a:txBody>
                  <a:tcPr marL="68580" marR="68580" marT="0" marB="0"/>
                </a:tc>
              </a:tr>
              <a:tr h="507362">
                <a:tc>
                  <a:txBody>
                    <a:bodyPr/>
                    <a:lstStyle/>
                    <a:p>
                      <a:pPr marL="0" marR="0">
                        <a:spcBef>
                          <a:spcPts val="0"/>
                        </a:spcBef>
                        <a:spcAft>
                          <a:spcPts val="0"/>
                        </a:spcAft>
                      </a:pPr>
                      <a:r>
                        <a:rPr lang="en-IN" sz="1400">
                          <a:effectLst/>
                        </a:rPr>
                        <a:t>Mountain</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4.8872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5.3326</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5.4185</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4.3186</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5.1002</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4.4292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4.0145</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4.2796</a:t>
                      </a:r>
                      <a:endParaRPr lang="en-US" sz="1400">
                        <a:solidFill>
                          <a:srgbClr val="00000A"/>
                        </a:solidFill>
                        <a:effectLst/>
                        <a:latin typeface="Liberation Serif"/>
                        <a:ea typeface="Droid Sans Fallback"/>
                        <a:cs typeface="FreeSans"/>
                      </a:endParaRPr>
                    </a:p>
                  </a:txBody>
                  <a:tcPr marL="68580" marR="68580" marT="0" marB="0"/>
                </a:tc>
              </a:tr>
              <a:tr h="379823">
                <a:tc>
                  <a:txBody>
                    <a:bodyPr/>
                    <a:lstStyle/>
                    <a:p>
                      <a:pPr marL="0" marR="0">
                        <a:spcBef>
                          <a:spcPts val="0"/>
                        </a:spcBef>
                        <a:spcAft>
                          <a:spcPts val="0"/>
                        </a:spcAft>
                      </a:pPr>
                      <a:r>
                        <a:rPr lang="en-IN" sz="1400">
                          <a:effectLst/>
                        </a:rPr>
                        <a:t>Horse</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3.3506</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3.4115</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3.6460</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2.9362</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3.1976</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2.4088</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3.7308</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3.5972</a:t>
                      </a:r>
                      <a:endParaRPr lang="en-US" sz="1400">
                        <a:solidFill>
                          <a:srgbClr val="00000A"/>
                        </a:solidFill>
                        <a:effectLst/>
                        <a:latin typeface="Liberation Serif"/>
                        <a:ea typeface="Droid Sans Fallback"/>
                        <a:cs typeface="FreeSans"/>
                      </a:endParaRPr>
                    </a:p>
                  </a:txBody>
                  <a:tcPr marL="68580" marR="68580" marT="0" marB="0"/>
                </a:tc>
              </a:tr>
              <a:tr h="507362">
                <a:tc>
                  <a:txBody>
                    <a:bodyPr/>
                    <a:lstStyle/>
                    <a:p>
                      <a:pPr marL="0" marR="0">
                        <a:spcBef>
                          <a:spcPts val="0"/>
                        </a:spcBef>
                        <a:spcAft>
                          <a:spcPts val="0"/>
                        </a:spcAft>
                      </a:pPr>
                      <a:r>
                        <a:rPr lang="en-IN" sz="1400">
                          <a:effectLst/>
                        </a:rPr>
                        <a:t>Elephant</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4.9048</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5.4747</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4.6432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4.2840</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4.3252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4.3934</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3.9694</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4.1661</a:t>
                      </a:r>
                      <a:endParaRPr lang="en-US" sz="1400" dirty="0">
                        <a:solidFill>
                          <a:srgbClr val="00000A"/>
                        </a:solidFill>
                        <a:effectLst/>
                        <a:latin typeface="Liberation Serif"/>
                        <a:ea typeface="Droid Sans Fallback"/>
                        <a:cs typeface="FreeSans"/>
                      </a:endParaRPr>
                    </a:p>
                  </a:txBody>
                  <a:tcPr marL="68580" marR="68580" marT="0" marB="0"/>
                </a:tc>
              </a:tr>
            </a:tbl>
          </a:graphicData>
        </a:graphic>
      </p:graphicFrame>
      <p:sp>
        <p:nvSpPr>
          <p:cNvPr id="6" name="Rectangle 1"/>
          <p:cNvSpPr>
            <a:spLocks noChangeArrowheads="1"/>
          </p:cNvSpPr>
          <p:nvPr/>
        </p:nvSpPr>
        <p:spPr bwMode="auto">
          <a:xfrm>
            <a:off x="1150938" y="3314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6604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 BDIP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9163409"/>
              </p:ext>
            </p:extLst>
          </p:nvPr>
        </p:nvGraphicFramePr>
        <p:xfrm>
          <a:off x="533400" y="1562098"/>
          <a:ext cx="8153400" cy="3962403"/>
        </p:xfrm>
        <a:graphic>
          <a:graphicData uri="http://schemas.openxmlformats.org/drawingml/2006/table">
            <a:tbl>
              <a:tblPr firstRow="1" firstCol="1" bandRow="1">
                <a:tableStyleId>{5C22544A-7EE6-4342-B048-85BDC9FD1C3A}</a:tableStyleId>
              </a:tblPr>
              <a:tblGrid>
                <a:gridCol w="1098627"/>
                <a:gridCol w="863210"/>
                <a:gridCol w="941683"/>
                <a:gridCol w="720214"/>
                <a:gridCol w="905933"/>
                <a:gridCol w="905933"/>
                <a:gridCol w="812800"/>
                <a:gridCol w="990600"/>
                <a:gridCol w="914400"/>
              </a:tblGrid>
              <a:tr h="440267">
                <a:tc>
                  <a:txBody>
                    <a:bodyPr/>
                    <a:lstStyle/>
                    <a:p>
                      <a:pPr marL="0" marR="0">
                        <a:spcBef>
                          <a:spcPts val="0"/>
                        </a:spcBef>
                        <a:spcAft>
                          <a:spcPts val="0"/>
                        </a:spcAft>
                      </a:pPr>
                      <a:r>
                        <a:rPr lang="en-IN" sz="1400" dirty="0">
                          <a:effectLst/>
                        </a:rPr>
                        <a:t>Texture </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Bus </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Dinosaur</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Rose</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African</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Beach</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Horse</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Mountain </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Elephant</a:t>
                      </a:r>
                      <a:endParaRPr lang="en-US" sz="1400">
                        <a:solidFill>
                          <a:srgbClr val="00000A"/>
                        </a:solidFill>
                        <a:effectLst/>
                        <a:latin typeface="Liberation Serif"/>
                        <a:ea typeface="Droid Sans Fallback"/>
                        <a:cs typeface="FreeSans"/>
                      </a:endParaRPr>
                    </a:p>
                  </a:txBody>
                  <a:tcPr marL="68580" marR="68580" marT="0" marB="0"/>
                </a:tc>
              </a:tr>
              <a:tr h="440267">
                <a:tc>
                  <a:txBody>
                    <a:bodyPr/>
                    <a:lstStyle/>
                    <a:p>
                      <a:pPr marL="0" marR="0">
                        <a:spcBef>
                          <a:spcPts val="0"/>
                        </a:spcBef>
                        <a:spcAft>
                          <a:spcPts val="0"/>
                        </a:spcAft>
                      </a:pPr>
                      <a:r>
                        <a:rPr lang="en-IN" sz="1400" dirty="0">
                          <a:effectLst/>
                        </a:rPr>
                        <a:t>Rose</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1.6768</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1.1965</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1.0236</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1.3929</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1.4630</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1.1418</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1.4035</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1.1962</a:t>
                      </a:r>
                      <a:endParaRPr lang="en-US" sz="1400">
                        <a:solidFill>
                          <a:srgbClr val="00000A"/>
                        </a:solidFill>
                        <a:effectLst/>
                        <a:latin typeface="Liberation Serif"/>
                        <a:ea typeface="Droid Sans Fallback"/>
                        <a:cs typeface="FreeSans"/>
                      </a:endParaRPr>
                    </a:p>
                  </a:txBody>
                  <a:tcPr marL="68580" marR="68580" marT="0" marB="0"/>
                </a:tc>
              </a:tr>
              <a:tr h="440267">
                <a:tc>
                  <a:txBody>
                    <a:bodyPr/>
                    <a:lstStyle/>
                    <a:p>
                      <a:pPr marL="0" marR="0">
                        <a:spcBef>
                          <a:spcPts val="0"/>
                        </a:spcBef>
                        <a:spcAft>
                          <a:spcPts val="0"/>
                        </a:spcAft>
                      </a:pPr>
                      <a:r>
                        <a:rPr lang="en-IN" sz="1400">
                          <a:effectLst/>
                        </a:rPr>
                        <a:t>Bus</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1.4164</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1.6004</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1.5167</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1.6122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1.4968</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1.5072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1.4265</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1.6420</a:t>
                      </a:r>
                      <a:endParaRPr lang="en-US" sz="1400">
                        <a:solidFill>
                          <a:srgbClr val="00000A"/>
                        </a:solidFill>
                        <a:effectLst/>
                        <a:latin typeface="Liberation Serif"/>
                        <a:ea typeface="Droid Sans Fallback"/>
                        <a:cs typeface="FreeSans"/>
                      </a:endParaRPr>
                    </a:p>
                  </a:txBody>
                  <a:tcPr marL="68580" marR="68580" marT="0" marB="0"/>
                </a:tc>
              </a:tr>
              <a:tr h="440267">
                <a:tc>
                  <a:txBody>
                    <a:bodyPr/>
                    <a:lstStyle/>
                    <a:p>
                      <a:pPr marL="0" marR="0">
                        <a:spcBef>
                          <a:spcPts val="0"/>
                        </a:spcBef>
                        <a:spcAft>
                          <a:spcPts val="0"/>
                        </a:spcAft>
                      </a:pPr>
                      <a:r>
                        <a:rPr lang="en-IN" sz="1400">
                          <a:effectLst/>
                        </a:rPr>
                        <a:t>African</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1.5766</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1.5449</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1.3437</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1.2900</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1.5026</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1.2042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1.3278</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1.1898</a:t>
                      </a:r>
                      <a:endParaRPr lang="en-US" sz="1400">
                        <a:solidFill>
                          <a:srgbClr val="00000A"/>
                        </a:solidFill>
                        <a:effectLst/>
                        <a:latin typeface="Liberation Serif"/>
                        <a:ea typeface="Droid Sans Fallback"/>
                        <a:cs typeface="FreeSans"/>
                      </a:endParaRPr>
                    </a:p>
                  </a:txBody>
                  <a:tcPr marL="68580" marR="68580" marT="0" marB="0"/>
                </a:tc>
              </a:tr>
              <a:tr h="440267">
                <a:tc>
                  <a:txBody>
                    <a:bodyPr/>
                    <a:lstStyle/>
                    <a:p>
                      <a:pPr marL="0" marR="0">
                        <a:spcBef>
                          <a:spcPts val="0"/>
                        </a:spcBef>
                        <a:spcAft>
                          <a:spcPts val="0"/>
                        </a:spcAft>
                      </a:pPr>
                      <a:r>
                        <a:rPr lang="en-IN" sz="1400">
                          <a:effectLst/>
                        </a:rPr>
                        <a:t>Beach</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1.6236</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1.1938  </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1.0060</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1.2953</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1.0382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1.3249</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1.2819</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1.0822</a:t>
                      </a:r>
                      <a:endParaRPr lang="en-US" sz="1400">
                        <a:solidFill>
                          <a:srgbClr val="00000A"/>
                        </a:solidFill>
                        <a:effectLst/>
                        <a:latin typeface="Liberation Serif"/>
                        <a:ea typeface="Droid Sans Fallback"/>
                        <a:cs typeface="FreeSans"/>
                      </a:endParaRPr>
                    </a:p>
                  </a:txBody>
                  <a:tcPr marL="68580" marR="68580" marT="0" marB="0"/>
                </a:tc>
              </a:tr>
              <a:tr h="440267">
                <a:tc>
                  <a:txBody>
                    <a:bodyPr/>
                    <a:lstStyle/>
                    <a:p>
                      <a:pPr marL="0" marR="0">
                        <a:spcBef>
                          <a:spcPts val="0"/>
                        </a:spcBef>
                        <a:spcAft>
                          <a:spcPts val="0"/>
                        </a:spcAft>
                      </a:pPr>
                      <a:r>
                        <a:rPr lang="en-IN" sz="1400">
                          <a:effectLst/>
                        </a:rPr>
                        <a:t>Dinosaurs</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1.6434</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0.8403</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1.0982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1.4772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1.4198</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1.1499</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1.3314</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1.1465</a:t>
                      </a:r>
                      <a:endParaRPr lang="en-US" sz="1400">
                        <a:solidFill>
                          <a:srgbClr val="00000A"/>
                        </a:solidFill>
                        <a:effectLst/>
                        <a:latin typeface="Liberation Serif"/>
                        <a:ea typeface="Droid Sans Fallback"/>
                        <a:cs typeface="FreeSans"/>
                      </a:endParaRPr>
                    </a:p>
                  </a:txBody>
                  <a:tcPr marL="68580" marR="68580" marT="0" marB="0"/>
                </a:tc>
              </a:tr>
              <a:tr h="440267">
                <a:tc>
                  <a:txBody>
                    <a:bodyPr/>
                    <a:lstStyle/>
                    <a:p>
                      <a:pPr marL="0" marR="0">
                        <a:spcBef>
                          <a:spcPts val="0"/>
                        </a:spcBef>
                        <a:spcAft>
                          <a:spcPts val="0"/>
                        </a:spcAft>
                      </a:pPr>
                      <a:r>
                        <a:rPr lang="en-IN" sz="1400">
                          <a:effectLst/>
                        </a:rPr>
                        <a:t>Mountain</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1.5428</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1.3781</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1.2339</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1.2806</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1.2611</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1.1943</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1.1878</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1.9937</a:t>
                      </a:r>
                      <a:endParaRPr lang="en-US" sz="1400">
                        <a:solidFill>
                          <a:srgbClr val="00000A"/>
                        </a:solidFill>
                        <a:effectLst/>
                        <a:latin typeface="Liberation Serif"/>
                        <a:ea typeface="Droid Sans Fallback"/>
                        <a:cs typeface="FreeSans"/>
                      </a:endParaRPr>
                    </a:p>
                  </a:txBody>
                  <a:tcPr marL="68580" marR="68580" marT="0" marB="0"/>
                </a:tc>
              </a:tr>
              <a:tr h="440267">
                <a:tc>
                  <a:txBody>
                    <a:bodyPr/>
                    <a:lstStyle/>
                    <a:p>
                      <a:pPr marL="0" marR="0">
                        <a:spcBef>
                          <a:spcPts val="0"/>
                        </a:spcBef>
                        <a:spcAft>
                          <a:spcPts val="0"/>
                        </a:spcAft>
                      </a:pPr>
                      <a:r>
                        <a:rPr lang="en-IN" sz="1400">
                          <a:effectLst/>
                        </a:rPr>
                        <a:t>Horse</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1.4916</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1.2612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1.1385</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1.1822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1.3562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0.9751</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1.2067</a:t>
                      </a:r>
                      <a:endParaRPr lang="en-US" sz="1400" dirty="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1.0630</a:t>
                      </a:r>
                      <a:endParaRPr lang="en-US" sz="1400" dirty="0">
                        <a:solidFill>
                          <a:srgbClr val="00000A"/>
                        </a:solidFill>
                        <a:effectLst/>
                        <a:latin typeface="Liberation Serif"/>
                        <a:ea typeface="Droid Sans Fallback"/>
                        <a:cs typeface="FreeSans"/>
                      </a:endParaRPr>
                    </a:p>
                  </a:txBody>
                  <a:tcPr marL="68580" marR="68580" marT="0" marB="0"/>
                </a:tc>
              </a:tr>
              <a:tr h="440267">
                <a:tc>
                  <a:txBody>
                    <a:bodyPr/>
                    <a:lstStyle/>
                    <a:p>
                      <a:pPr marL="0" marR="0">
                        <a:spcBef>
                          <a:spcPts val="0"/>
                        </a:spcBef>
                        <a:spcAft>
                          <a:spcPts val="0"/>
                        </a:spcAft>
                      </a:pPr>
                      <a:r>
                        <a:rPr lang="en-IN" sz="1400">
                          <a:effectLst/>
                        </a:rPr>
                        <a:t>Elephant </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1.4500</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1.1542</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1.0594</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1.1883</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1.1611</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1.0480</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a:effectLst/>
                        </a:rPr>
                        <a:t>1.0911</a:t>
                      </a:r>
                      <a:endParaRPr lang="en-US" sz="1400">
                        <a:solidFill>
                          <a:srgbClr val="00000A"/>
                        </a:solidFill>
                        <a:effectLst/>
                        <a:latin typeface="Liberation Serif"/>
                        <a:ea typeface="Droid Sans Fallback"/>
                        <a:cs typeface="FreeSans"/>
                      </a:endParaRPr>
                    </a:p>
                  </a:txBody>
                  <a:tcPr marL="68580" marR="68580" marT="0" marB="0"/>
                </a:tc>
                <a:tc>
                  <a:txBody>
                    <a:bodyPr/>
                    <a:lstStyle/>
                    <a:p>
                      <a:pPr marL="0" marR="0">
                        <a:spcBef>
                          <a:spcPts val="0"/>
                        </a:spcBef>
                        <a:spcAft>
                          <a:spcPts val="0"/>
                        </a:spcAft>
                      </a:pPr>
                      <a:r>
                        <a:rPr lang="en-IN" sz="1400" dirty="0">
                          <a:effectLst/>
                        </a:rPr>
                        <a:t>0.8401</a:t>
                      </a:r>
                      <a:endParaRPr lang="en-US" sz="1400" dirty="0">
                        <a:solidFill>
                          <a:srgbClr val="00000A"/>
                        </a:solidFill>
                        <a:effectLst/>
                        <a:latin typeface="Liberation Serif"/>
                        <a:ea typeface="Droid Sans Fallback"/>
                        <a:cs typeface="FreeSans"/>
                      </a:endParaRPr>
                    </a:p>
                  </a:txBody>
                  <a:tcPr marL="68580" marR="68580" marT="0" marB="0"/>
                </a:tc>
              </a:tr>
            </a:tbl>
          </a:graphicData>
        </a:graphic>
      </p:graphicFrame>
      <p:sp>
        <p:nvSpPr>
          <p:cNvPr id="5" name="Rectangle 1"/>
          <p:cNvSpPr>
            <a:spLocks noChangeArrowheads="1"/>
          </p:cNvSpPr>
          <p:nvPr/>
        </p:nvSpPr>
        <p:spPr bwMode="auto">
          <a:xfrm>
            <a:off x="1150938" y="3314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5448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marL="36576" indent="0">
              <a:buNone/>
            </a:pPr>
            <a:r>
              <a:rPr lang="en-IN" dirty="0"/>
              <a:t>In our CBIR, the images which are not relevant to the query image are also coming up in the result domain. This error can be removed if the appropriate number techniques are used in the CBIR. This is just an attempt to create a CBIR which can give a certain range of accurate result. There are other techniques which are used to calculate texture, </a:t>
            </a:r>
            <a:r>
              <a:rPr lang="en-IN" dirty="0" err="1"/>
              <a:t>color</a:t>
            </a:r>
            <a:r>
              <a:rPr lang="en-IN" dirty="0"/>
              <a:t> as well as the shape feature. These techniques can also be used to determine the similar images present in the database</a:t>
            </a:r>
            <a:endParaRPr lang="en-US" dirty="0"/>
          </a:p>
        </p:txBody>
      </p:sp>
    </p:spTree>
    <p:extLst>
      <p:ext uri="{BB962C8B-B14F-4D97-AF65-F5344CB8AC3E}">
        <p14:creationId xmlns:p14="http://schemas.microsoft.com/office/powerpoint/2010/main" val="3030300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fontScale="25000" lnSpcReduction="20000"/>
          </a:bodyPr>
          <a:lstStyle/>
          <a:p>
            <a:pPr lvl="0"/>
            <a:r>
              <a:rPr lang="en-IN" sz="6400" dirty="0"/>
              <a:t>Deepak S. </a:t>
            </a:r>
            <a:r>
              <a:rPr lang="en-IN" sz="6400" dirty="0" err="1"/>
              <a:t>Shete</a:t>
            </a:r>
            <a:r>
              <a:rPr lang="en-IN" sz="6400" dirty="0"/>
              <a:t> and </a:t>
            </a:r>
            <a:r>
              <a:rPr lang="en-IN" sz="6400" dirty="0" err="1"/>
              <a:t>Dr.</a:t>
            </a:r>
            <a:r>
              <a:rPr lang="en-IN" sz="6400" dirty="0"/>
              <a:t> M.S. </a:t>
            </a:r>
            <a:r>
              <a:rPr lang="en-IN" sz="6400" dirty="0" err="1"/>
              <a:t>Chavan</a:t>
            </a:r>
            <a:r>
              <a:rPr lang="en-IN" sz="6400" dirty="0"/>
              <a:t>, "Content Based Image Retrieval: Review",</a:t>
            </a:r>
            <a:r>
              <a:rPr lang="en-IN" sz="6400" dirty="0" err="1"/>
              <a:t>InternationalJournal</a:t>
            </a:r>
            <a:r>
              <a:rPr lang="en-IN" sz="6400" dirty="0"/>
              <a:t> of Emerging Technology and Advanced </a:t>
            </a:r>
            <a:r>
              <a:rPr lang="en-IN" sz="6400" dirty="0" err="1"/>
              <a:t>Engineering,ISSN</a:t>
            </a:r>
            <a:r>
              <a:rPr lang="en-IN" sz="6400" dirty="0"/>
              <a:t> 2250-2459, Volume 2, Issue 9, September 2012, pp 85-90.</a:t>
            </a:r>
            <a:endParaRPr lang="en-US" sz="6400" dirty="0"/>
          </a:p>
          <a:p>
            <a:pPr lvl="0"/>
            <a:r>
              <a:rPr lang="en-IN" sz="6400" dirty="0"/>
              <a:t>H. V. </a:t>
            </a:r>
            <a:r>
              <a:rPr lang="en-IN" sz="6400" dirty="0" err="1"/>
              <a:t>Jagadish</a:t>
            </a:r>
            <a:r>
              <a:rPr lang="en-IN" sz="6400" dirty="0"/>
              <a:t>, "A retrieval technique for similar shapes," Proc. of Int. Conf. on Management of Data, SIGMOID’91, Denver, CO, pp. 208-217,</a:t>
            </a:r>
            <a:endParaRPr lang="en-US" sz="6400" dirty="0"/>
          </a:p>
          <a:p>
            <a:r>
              <a:rPr lang="en-IN" sz="6400" dirty="0"/>
              <a:t>May 1991</a:t>
            </a:r>
            <a:endParaRPr lang="en-US" sz="6400" dirty="0"/>
          </a:p>
          <a:p>
            <a:pPr lvl="0"/>
            <a:r>
              <a:rPr lang="en-IN" sz="6400" dirty="0" err="1"/>
              <a:t>ReshmaChaudhari</a:t>
            </a:r>
            <a:r>
              <a:rPr lang="en-IN" sz="6400" dirty="0"/>
              <a:t>, A. M. </a:t>
            </a:r>
            <a:r>
              <a:rPr lang="en-IN" sz="6400" dirty="0" err="1"/>
              <a:t>Patil</a:t>
            </a:r>
            <a:r>
              <a:rPr lang="en-IN" sz="6400" dirty="0"/>
              <a:t> "Content Based Image Retrieval Using </a:t>
            </a:r>
            <a:r>
              <a:rPr lang="en-IN" sz="6400" dirty="0" err="1"/>
              <a:t>Color</a:t>
            </a:r>
            <a:r>
              <a:rPr lang="en-IN" sz="6400" dirty="0"/>
              <a:t> and Shape Features", International Journal of Advanced Research in Electrical, Electronics and Instrumentation Engineering Vol. 1, Issue 5, November 2012, pp 386-392.</a:t>
            </a:r>
            <a:endParaRPr lang="en-US" sz="6400" dirty="0"/>
          </a:p>
          <a:p>
            <a:pPr lvl="0"/>
            <a:r>
              <a:rPr lang="en-IN" sz="6400" dirty="0"/>
              <a:t>G. Pass, and R. </a:t>
            </a:r>
            <a:r>
              <a:rPr lang="en-IN" sz="6400" dirty="0" err="1"/>
              <a:t>Zabith</a:t>
            </a:r>
            <a:r>
              <a:rPr lang="en-IN" sz="6400" dirty="0"/>
              <a:t>, "Histogram refinement for content-based image retrieval," IEEE Workshop on Applications of Computer Vision, pp. 96-102, 1996.</a:t>
            </a:r>
            <a:endParaRPr lang="en-US" sz="6400" dirty="0"/>
          </a:p>
          <a:p>
            <a:pPr lvl="0"/>
            <a:r>
              <a:rPr lang="en-IN" sz="6400" dirty="0" err="1"/>
              <a:t>Pentland</a:t>
            </a:r>
            <a:r>
              <a:rPr lang="en-IN" sz="6400" dirty="0"/>
              <a:t>, R. Picard, and S. </a:t>
            </a:r>
            <a:r>
              <a:rPr lang="en-IN" sz="6400" dirty="0" err="1"/>
              <a:t>Sclaroff</a:t>
            </a:r>
            <a:r>
              <a:rPr lang="en-IN" sz="6400" dirty="0"/>
              <a:t> "Photobook: Content-based manipulation of image databases" International Journal of Computer Vision, 18(3):233–254, 1996.</a:t>
            </a:r>
            <a:endParaRPr lang="en-US" sz="6400" dirty="0"/>
          </a:p>
          <a:p>
            <a:pPr lvl="0"/>
            <a:r>
              <a:rPr lang="en-IN" sz="6400" dirty="0"/>
              <a:t>J. Huang, et al., "Image indexing using </a:t>
            </a:r>
            <a:r>
              <a:rPr lang="en-IN" sz="6400" dirty="0" err="1"/>
              <a:t>colorcorrelogram</a:t>
            </a:r>
            <a:r>
              <a:rPr lang="en-IN" sz="6400" dirty="0"/>
              <a:t>," IEEE Int. Conf. on Computer Vision and Pattern Recognition, pp. 762-768, Puerto Rico, June 1997.</a:t>
            </a:r>
            <a:endParaRPr lang="en-US" sz="6400" dirty="0"/>
          </a:p>
          <a:p>
            <a:pPr marL="550926" indent="-514350">
              <a:buFont typeface="+mj-lt"/>
              <a:buAutoNum type="arabicPeriod"/>
            </a:pPr>
            <a:endParaRPr lang="en-US" dirty="0"/>
          </a:p>
        </p:txBody>
      </p:sp>
    </p:spTree>
    <p:extLst>
      <p:ext uri="{BB962C8B-B14F-4D97-AF65-F5344CB8AC3E}">
        <p14:creationId xmlns:p14="http://schemas.microsoft.com/office/powerpoint/2010/main" val="1026171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lvl="0"/>
            <a:r>
              <a:rPr lang="en-IN" sz="6400" dirty="0"/>
              <a:t>Young </a:t>
            </a:r>
            <a:r>
              <a:rPr lang="en-IN" sz="6400" dirty="0" err="1"/>
              <a:t>Deok</a:t>
            </a:r>
            <a:r>
              <a:rPr lang="en-IN" sz="6400" dirty="0"/>
              <a:t> Chun, Sang Yong </a:t>
            </a:r>
            <a:r>
              <a:rPr lang="en-IN" sz="6400" dirty="0" err="1"/>
              <a:t>Seo</a:t>
            </a:r>
            <a:r>
              <a:rPr lang="en-IN" sz="6400" dirty="0"/>
              <a:t>, and Nam </a:t>
            </a:r>
            <a:r>
              <a:rPr lang="en-IN" sz="6400" dirty="0" err="1"/>
              <a:t>Chul</a:t>
            </a:r>
            <a:r>
              <a:rPr lang="en-IN" sz="6400" dirty="0"/>
              <a:t> Kim, "Image Retrieval Using BDIP and BVLC Moments", IEEE TRANSACTIONS ON CIRCUITS AND SYSTEMS FOR VIDEO TECHNOLOGY, VOL. 13, NO. 9, SEPTEMBER 2003, pp 951-957</a:t>
            </a:r>
            <a:endParaRPr lang="en-US" sz="6400" dirty="0"/>
          </a:p>
          <a:p>
            <a:pPr lvl="0"/>
            <a:r>
              <a:rPr lang="en-IN" sz="6400" dirty="0"/>
              <a:t>S. Y. </a:t>
            </a:r>
            <a:r>
              <a:rPr lang="en-IN" sz="6400" dirty="0" err="1"/>
              <a:t>Seo</a:t>
            </a:r>
            <a:r>
              <a:rPr lang="en-IN" sz="6400" dirty="0"/>
              <a:t>, C. W. Lim, Y. D. Chun, and N. C. Kim, “Extraction of texture regions using region-based correlation,” in Proc. SPIE VCIP2001, vol. 4315, San Jose, CA, Jan. 2001, pp. 694–701</a:t>
            </a:r>
            <a:endParaRPr lang="en-US" sz="6400" dirty="0"/>
          </a:p>
          <a:p>
            <a:pPr lvl="0"/>
            <a:r>
              <a:rPr lang="en-IN" sz="6400" dirty="0" err="1"/>
              <a:t>Kiranjeet</a:t>
            </a:r>
            <a:r>
              <a:rPr lang="en-IN" sz="6400" dirty="0"/>
              <a:t> Kaur, </a:t>
            </a:r>
            <a:r>
              <a:rPr lang="en-IN" sz="6400" dirty="0" err="1"/>
              <a:t>Sheenam</a:t>
            </a:r>
            <a:r>
              <a:rPr lang="en-IN" sz="6400" dirty="0"/>
              <a:t> Malhotra, "A Survey on Edge Detection Using Different Techniques", International Journal of Application or Innovation in Engineering &amp; Management, Volume 2, Issue 4, April 2013,pp 496-500</a:t>
            </a:r>
            <a:endParaRPr lang="en-US" sz="6400" dirty="0"/>
          </a:p>
          <a:p>
            <a:pPr lvl="0"/>
            <a:r>
              <a:rPr lang="en-IN" sz="6400" dirty="0"/>
              <a:t>N. </a:t>
            </a:r>
            <a:r>
              <a:rPr lang="en-IN" sz="6400" dirty="0" err="1"/>
              <a:t>Senthilkumaran</a:t>
            </a:r>
            <a:r>
              <a:rPr lang="en-IN" sz="6400" dirty="0"/>
              <a:t> and R. Rajesh, “Edge Detection Techniques for Image Segmentation - A Survey”, Proceedings of the International Conference on Managing Next Generation Software Applications (MNGSA-08), 2008, pp.749-760.</a:t>
            </a:r>
            <a:endParaRPr lang="en-US" sz="6400" dirty="0"/>
          </a:p>
          <a:p>
            <a:pPr lvl="0"/>
            <a:r>
              <a:rPr lang="en-IN" sz="6400" dirty="0"/>
              <a:t>Nick </a:t>
            </a:r>
            <a:r>
              <a:rPr lang="en-IN" sz="6400" dirty="0" err="1"/>
              <a:t>Kanopoulos</a:t>
            </a:r>
            <a:r>
              <a:rPr lang="en-IN" sz="6400" dirty="0"/>
              <a:t>, et.al. ; “Design of an Image Edge Detection Filter using the </a:t>
            </a:r>
            <a:r>
              <a:rPr lang="en-IN" sz="6400" dirty="0" err="1"/>
              <a:t>Sobel</a:t>
            </a:r>
            <a:r>
              <a:rPr lang="en-IN" sz="6400" dirty="0"/>
              <a:t> Operator”, Journal of Solid State </a:t>
            </a:r>
            <a:r>
              <a:rPr lang="en-IN" sz="6400" dirty="0" err="1"/>
              <a:t>Circuits,IEEE</a:t>
            </a:r>
            <a:r>
              <a:rPr lang="en-IN" sz="6400" dirty="0"/>
              <a:t>, vol. 23, Issue: 2, pp. 358-367, April 1988.</a:t>
            </a:r>
            <a:endParaRPr lang="en-US" sz="6400" dirty="0"/>
          </a:p>
          <a:p>
            <a:pPr lvl="0"/>
            <a:r>
              <a:rPr lang="en-IN" sz="6400" dirty="0"/>
              <a:t>G.T. </a:t>
            </a:r>
            <a:r>
              <a:rPr lang="en-IN" sz="6400" dirty="0" err="1"/>
              <a:t>Shrivakshan</a:t>
            </a:r>
            <a:r>
              <a:rPr lang="en-IN" sz="6400" dirty="0"/>
              <a:t>, </a:t>
            </a:r>
            <a:r>
              <a:rPr lang="en-IN" sz="6400" dirty="0" err="1"/>
              <a:t>DrC</a:t>
            </a:r>
            <a:r>
              <a:rPr lang="en-IN" sz="6400" dirty="0"/>
              <a:t>. </a:t>
            </a:r>
            <a:r>
              <a:rPr lang="en-IN" sz="6400" dirty="0" err="1"/>
              <a:t>Chandrasekar</a:t>
            </a:r>
            <a:r>
              <a:rPr lang="en-IN" sz="6400" dirty="0"/>
              <a:t>, “A Comparison of various Edge Detection Techniques used in Image Processing” IJCSI International Journal of Computer Science Issues, Vol. 9, Issue 5, No 1, September 2012</a:t>
            </a:r>
            <a:endParaRPr lang="en-US" sz="6400" dirty="0"/>
          </a:p>
          <a:p>
            <a:endParaRPr lang="en-US" dirty="0"/>
          </a:p>
        </p:txBody>
      </p:sp>
    </p:spTree>
    <p:extLst>
      <p:ext uri="{BB962C8B-B14F-4D97-AF65-F5344CB8AC3E}">
        <p14:creationId xmlns:p14="http://schemas.microsoft.com/office/powerpoint/2010/main" val="3145321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lvl="0"/>
            <a:r>
              <a:rPr lang="en-IN" sz="3200" dirty="0" err="1"/>
              <a:t>R.Jayakumar</a:t>
            </a:r>
            <a:r>
              <a:rPr lang="en-IN" sz="3200" dirty="0"/>
              <a:t>, </a:t>
            </a:r>
            <a:r>
              <a:rPr lang="en-IN" sz="3200" dirty="0" err="1"/>
              <a:t>B.Suresh</a:t>
            </a:r>
            <a:r>
              <a:rPr lang="en-IN" sz="3200" dirty="0"/>
              <a:t> “A REVIEW ON EDGE DETECTION METHODS AND TECHNIQUES” IJARCCE vol. 3, Issue 4, April 2014</a:t>
            </a:r>
            <a:endParaRPr lang="en-US" sz="3200" dirty="0"/>
          </a:p>
          <a:p>
            <a:pPr lvl="0"/>
            <a:r>
              <a:rPr lang="en-IN" sz="3200" dirty="0"/>
              <a:t>B. G. Park, K. M. Lee, and S. U. Lee, “</a:t>
            </a:r>
            <a:r>
              <a:rPr lang="en-IN" sz="3200" dirty="0" err="1"/>
              <a:t>Color</a:t>
            </a:r>
            <a:r>
              <a:rPr lang="en-IN" sz="3200" dirty="0"/>
              <a:t>-based image retrieval using perceptually modified </a:t>
            </a:r>
            <a:r>
              <a:rPr lang="en-IN" sz="3200" dirty="0" err="1"/>
              <a:t>Hausdorffdistance</a:t>
            </a:r>
            <a:r>
              <a:rPr lang="en-IN" sz="3200" dirty="0"/>
              <a:t>,”Journal on Image and Video Processing, vol. 2008, pp. 1–10, 2008.</a:t>
            </a:r>
            <a:endParaRPr lang="en-US" sz="3200" dirty="0"/>
          </a:p>
          <a:p>
            <a:pPr lvl="0"/>
            <a:r>
              <a:rPr lang="en-IN" sz="3200" dirty="0"/>
              <a:t>J. </a:t>
            </a:r>
            <a:r>
              <a:rPr lang="en-IN" sz="3200" dirty="0" err="1"/>
              <a:t>Hafner</a:t>
            </a:r>
            <a:r>
              <a:rPr lang="en-IN" sz="3200" dirty="0"/>
              <a:t>, H. </a:t>
            </a:r>
            <a:r>
              <a:rPr lang="en-IN" sz="3200" dirty="0" err="1"/>
              <a:t>Sawhney</a:t>
            </a:r>
            <a:r>
              <a:rPr lang="en-IN" sz="3200" dirty="0"/>
              <a:t>, W. </a:t>
            </a:r>
            <a:r>
              <a:rPr lang="en-IN" sz="3200" dirty="0" err="1"/>
              <a:t>Equitz</a:t>
            </a:r>
            <a:r>
              <a:rPr lang="en-IN" sz="3200" dirty="0"/>
              <a:t>, M. </a:t>
            </a:r>
            <a:r>
              <a:rPr lang="en-IN" sz="3200" dirty="0" err="1"/>
              <a:t>Flickner</a:t>
            </a:r>
            <a:r>
              <a:rPr lang="en-IN" sz="3200" dirty="0"/>
              <a:t>, and W. </a:t>
            </a:r>
            <a:r>
              <a:rPr lang="en-IN" sz="3200" dirty="0" err="1"/>
              <a:t>Niblack</a:t>
            </a:r>
            <a:r>
              <a:rPr lang="en-IN" sz="3200" dirty="0"/>
              <a:t>, "Efficient </a:t>
            </a:r>
            <a:r>
              <a:rPr lang="en-IN" sz="3200" dirty="0" err="1"/>
              <a:t>Color</a:t>
            </a:r>
            <a:r>
              <a:rPr lang="en-IN" sz="3200" dirty="0"/>
              <a:t> Histogram Indexing for Quadratic Form Distance Functions", IEEE </a:t>
            </a:r>
            <a:r>
              <a:rPr lang="en-IN" sz="3200" baseline="30000" dirty="0"/>
              <a:t>Transactions</a:t>
            </a:r>
            <a:r>
              <a:rPr lang="en-IN" sz="3200" dirty="0"/>
              <a:t> on Pattern Analysis and Machine Intelligence, vol. 17, no. 7, pp. 729-736, 1995. </a:t>
            </a:r>
            <a:endParaRPr lang="en-US" sz="3200" dirty="0"/>
          </a:p>
          <a:p>
            <a:pPr lvl="0"/>
            <a:r>
              <a:rPr lang="en-IN" sz="3200" dirty="0"/>
              <a:t>http://wang.ist.psu.edu/docs/related/</a:t>
            </a:r>
            <a:endParaRPr lang="en-US" sz="3200" dirty="0"/>
          </a:p>
          <a:p>
            <a:endParaRPr lang="en-US" dirty="0"/>
          </a:p>
        </p:txBody>
      </p:sp>
    </p:spTree>
    <p:extLst>
      <p:ext uri="{BB962C8B-B14F-4D97-AF65-F5344CB8AC3E}">
        <p14:creationId xmlns:p14="http://schemas.microsoft.com/office/powerpoint/2010/main" val="3035037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7467600" cy="1143000"/>
          </a:xfrm>
        </p:spPr>
        <p:txBody>
          <a:bodyPr/>
          <a:lstStyle/>
          <a:p>
            <a:pPr algn="ctr"/>
            <a:r>
              <a:rPr lang="en-US" i="1" dirty="0" smtClean="0"/>
              <a:t>THANK YOU</a:t>
            </a:r>
            <a:endParaRPr lang="en-US" i="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95961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marL="36576" indent="0">
              <a:buNone/>
            </a:pPr>
            <a:r>
              <a:rPr lang="en-IN" dirty="0"/>
              <a:t>CBIR can be also be helpful to the users who don’t know about the name of something, they can simply click the image and search it and simply get the information about it without any much </a:t>
            </a:r>
            <a:r>
              <a:rPr lang="en-IN" dirty="0" smtClean="0"/>
              <a:t>effort.</a:t>
            </a:r>
          </a:p>
          <a:p>
            <a:pPr marL="36576" indent="0">
              <a:buNone/>
            </a:pPr>
            <a:r>
              <a:rPr lang="en-IN" dirty="0"/>
              <a:t>In CBIR, the features are extracted from the image in respect of their </a:t>
            </a:r>
            <a:r>
              <a:rPr lang="en-IN" dirty="0" err="1"/>
              <a:t>color</a:t>
            </a:r>
            <a:r>
              <a:rPr lang="en-IN" dirty="0"/>
              <a:t>, shape and texture, and then these features are helpful in comparison. The more accurate the features are the more precise we are going to get the results. </a:t>
            </a:r>
            <a:endParaRPr lang="en-US" dirty="0"/>
          </a:p>
        </p:txBody>
      </p:sp>
    </p:spTree>
    <p:extLst>
      <p:ext uri="{BB962C8B-B14F-4D97-AF65-F5344CB8AC3E}">
        <p14:creationId xmlns:p14="http://schemas.microsoft.com/office/powerpoint/2010/main" val="1415423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85800"/>
            <a:ext cx="7467600" cy="5440363"/>
          </a:xfrm>
        </p:spPr>
        <p:txBody>
          <a:bodyPr>
            <a:normAutofit fontScale="92500" lnSpcReduction="10000"/>
          </a:bodyPr>
          <a:lstStyle/>
          <a:p>
            <a:pPr marL="36576" indent="0">
              <a:buNone/>
            </a:pPr>
            <a:r>
              <a:rPr lang="en-IN" dirty="0"/>
              <a:t>The three features are </a:t>
            </a:r>
            <a:r>
              <a:rPr lang="en-IN" dirty="0" err="1"/>
              <a:t>color</a:t>
            </a:r>
            <a:r>
              <a:rPr lang="en-IN" dirty="0"/>
              <a:t>, shape and texture</a:t>
            </a:r>
            <a:r>
              <a:rPr lang="en-IN" dirty="0" smtClean="0"/>
              <a:t>.</a:t>
            </a:r>
            <a:r>
              <a:rPr lang="en-IN" dirty="0"/>
              <a:t> Information Retrieval is the process of converting a request for the information into a meaningful set of references. The conventional techniques were purely based on the text features. </a:t>
            </a:r>
            <a:endParaRPr lang="en-IN" dirty="0" smtClean="0"/>
          </a:p>
          <a:p>
            <a:pPr marL="36576" indent="0">
              <a:buNone/>
            </a:pPr>
            <a:r>
              <a:rPr lang="en-IN" dirty="0"/>
              <a:t>The main CBIR system performs two major functions. First, the feature extraction in which the features like texture, shape, </a:t>
            </a:r>
            <a:r>
              <a:rPr lang="en-IN" dirty="0" err="1"/>
              <a:t>color</a:t>
            </a:r>
            <a:r>
              <a:rPr lang="en-IN" dirty="0"/>
              <a:t> </a:t>
            </a:r>
            <a:r>
              <a:rPr lang="en-IN" dirty="0" err="1"/>
              <a:t>etc</a:t>
            </a:r>
            <a:r>
              <a:rPr lang="en-IN" dirty="0"/>
              <a:t> are extracted. Second, there is similarity measurement techniques which measures the deviation of the query image from the images present in the database. </a:t>
            </a:r>
            <a:endParaRPr lang="en-US" dirty="0"/>
          </a:p>
        </p:txBody>
      </p:sp>
    </p:spTree>
    <p:extLst>
      <p:ext uri="{BB962C8B-B14F-4D97-AF65-F5344CB8AC3E}">
        <p14:creationId xmlns:p14="http://schemas.microsoft.com/office/powerpoint/2010/main" val="340060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Auto </a:t>
            </a:r>
            <a:r>
              <a:rPr lang="en-US" dirty="0" err="1"/>
              <a:t>C</a:t>
            </a:r>
            <a:r>
              <a:rPr lang="en-US" dirty="0" err="1" smtClean="0"/>
              <a:t>orrelogram</a:t>
            </a:r>
            <a:endParaRPr lang="en-US" dirty="0"/>
          </a:p>
        </p:txBody>
      </p:sp>
      <p:sp>
        <p:nvSpPr>
          <p:cNvPr id="3" name="Content Placeholder 2"/>
          <p:cNvSpPr>
            <a:spLocks noGrp="1"/>
          </p:cNvSpPr>
          <p:nvPr>
            <p:ph idx="1"/>
          </p:nvPr>
        </p:nvSpPr>
        <p:spPr/>
        <p:txBody>
          <a:bodyPr/>
          <a:lstStyle/>
          <a:p>
            <a:pPr marL="36576" indent="0">
              <a:buNone/>
            </a:pPr>
            <a:r>
              <a:rPr lang="en-IN" dirty="0"/>
              <a:t>The technique we are using in this CBIR system is </a:t>
            </a:r>
            <a:r>
              <a:rPr lang="en-IN" dirty="0" err="1"/>
              <a:t>color</a:t>
            </a:r>
            <a:r>
              <a:rPr lang="en-IN" dirty="0"/>
              <a:t> auto </a:t>
            </a:r>
            <a:r>
              <a:rPr lang="en-IN" dirty="0" err="1"/>
              <a:t>correlogram</a:t>
            </a:r>
            <a:r>
              <a:rPr lang="en-IN" dirty="0"/>
              <a:t>. The description of this feature lies upon the fact that it defines the spatial correlation of </a:t>
            </a:r>
            <a:r>
              <a:rPr lang="en-IN" dirty="0" err="1"/>
              <a:t>colors</a:t>
            </a:r>
            <a:r>
              <a:rPr lang="en-IN" dirty="0"/>
              <a:t>. </a:t>
            </a:r>
            <a:endParaRPr lang="en-IN" dirty="0" smtClean="0"/>
          </a:p>
          <a:p>
            <a:pPr marL="36576" indent="0">
              <a:buNone/>
            </a:pPr>
            <a:r>
              <a:rPr lang="en-IN" dirty="0"/>
              <a:t>The </a:t>
            </a:r>
            <a:r>
              <a:rPr lang="en-IN" dirty="0" err="1"/>
              <a:t>color</a:t>
            </a:r>
            <a:r>
              <a:rPr lang="en-IN" dirty="0"/>
              <a:t> </a:t>
            </a:r>
            <a:r>
              <a:rPr lang="en-IN" dirty="0" err="1"/>
              <a:t>correlogram</a:t>
            </a:r>
            <a:r>
              <a:rPr lang="en-IN" dirty="0"/>
              <a:t> predicts the probability of finding a pixel of </a:t>
            </a:r>
            <a:r>
              <a:rPr lang="en-IN" dirty="0" err="1"/>
              <a:t>color</a:t>
            </a:r>
            <a:r>
              <a:rPr lang="en-IN" dirty="0"/>
              <a:t> at a specified distance from a </a:t>
            </a:r>
            <a:r>
              <a:rPr lang="en-IN" dirty="0" err="1"/>
              <a:t>color</a:t>
            </a:r>
            <a:r>
              <a:rPr lang="en-IN" dirty="0"/>
              <a:t> of pixel in the image. </a:t>
            </a:r>
            <a:endParaRPr lang="en-US" dirty="0"/>
          </a:p>
        </p:txBody>
      </p:sp>
    </p:spTree>
    <p:extLst>
      <p:ext uri="{BB962C8B-B14F-4D97-AF65-F5344CB8AC3E}">
        <p14:creationId xmlns:p14="http://schemas.microsoft.com/office/powerpoint/2010/main" val="3153815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Texture : Block Difference of Inverse Probabilities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pPr marL="36576" indent="0">
                  <a:buNone/>
                </a:pPr>
                <a:r>
                  <a:rPr lang="en-IN" dirty="0"/>
                  <a:t>Texture feature is used to define the smoothness, coarseness and regularity of the image. Texture is an important feature to describe the surface and the structure of the image. </a:t>
                </a:r>
                <a:endParaRPr lang="en-IN" dirty="0" smtClean="0"/>
              </a:p>
              <a:p>
                <a:pPr marL="36576" indent="0">
                  <a:buNone/>
                </a:pPr>
                <a:r>
                  <a:rPr lang="en-IN" dirty="0" smtClean="0"/>
                  <a:t>The </a:t>
                </a:r>
                <a:r>
                  <a:rPr lang="en-IN" dirty="0"/>
                  <a:t>image is divided in the combination or in the group of four blocks. The calculation of the formula is being done on these blocks separately and then they are placed in the write order to form the image</a:t>
                </a:r>
                <a:r>
                  <a:rPr lang="en-IN" dirty="0" smtClean="0"/>
                  <a:t>.</a:t>
                </a:r>
              </a:p>
              <a:p>
                <a:pPr marL="36576" indent="0">
                  <a:buNone/>
                </a:pPr>
                <a14:m>
                  <m:oMathPara xmlns:m="http://schemas.openxmlformats.org/officeDocument/2006/math">
                    <m:oMathParaPr>
                      <m:jc m:val="centerGroup"/>
                    </m:oMathParaPr>
                    <m:oMath xmlns:m="http://schemas.openxmlformats.org/officeDocument/2006/math">
                      <m:r>
                        <a:rPr lang="en-IN" i="1"/>
                        <m:t>𝐵𝐷𝐼𝑃</m:t>
                      </m:r>
                      <m:r>
                        <a:rPr lang="en-IN"/>
                        <m:t>= </m:t>
                      </m:r>
                      <m:sSup>
                        <m:sSupPr>
                          <m:ctrlPr>
                            <a:rPr lang="en-US" i="1"/>
                          </m:ctrlPr>
                        </m:sSupPr>
                        <m:e>
                          <m:r>
                            <a:rPr lang="en-IN" i="1"/>
                            <m:t>𝑀</m:t>
                          </m:r>
                        </m:e>
                        <m:sup>
                          <m:r>
                            <a:rPr lang="en-IN"/>
                            <m:t>2</m:t>
                          </m:r>
                        </m:sup>
                      </m:sSup>
                      <m:r>
                        <a:rPr lang="en-IN" i="1"/>
                        <m:t>−</m:t>
                      </m:r>
                      <m:r>
                        <a:rPr lang="en-IN"/>
                        <m:t> </m:t>
                      </m:r>
                      <m:f>
                        <m:fPr>
                          <m:ctrlPr>
                            <a:rPr lang="en-US" i="1"/>
                          </m:ctrlPr>
                        </m:fPr>
                        <m:num>
                          <m:nary>
                            <m:naryPr>
                              <m:chr m:val="∑"/>
                              <m:limLoc m:val="undOvr"/>
                              <m:supHide m:val="on"/>
                              <m:ctrlPr>
                                <a:rPr lang="en-US" i="1"/>
                              </m:ctrlPr>
                            </m:naryPr>
                            <m:sub>
                              <m:r>
                                <a:rPr lang="en-IN"/>
                                <m:t>(</m:t>
                              </m:r>
                              <m:r>
                                <a:rPr lang="en-IN" i="1"/>
                                <m:t>𝑖</m:t>
                              </m:r>
                              <m:r>
                                <a:rPr lang="en-IN"/>
                                <m:t>,</m:t>
                              </m:r>
                              <m:r>
                                <a:rPr lang="en-IN" i="1"/>
                                <m:t>𝑗</m:t>
                              </m:r>
                              <m:r>
                                <a:rPr lang="en-IN"/>
                                <m:t>)</m:t>
                              </m:r>
                              <m:r>
                                <a:rPr lang="en-IN" i="1"/>
                                <m:t>𝜖</m:t>
                              </m:r>
                              <m:r>
                                <a:rPr lang="en-IN" i="1"/>
                                <m:t>𝐵</m:t>
                              </m:r>
                            </m:sub>
                            <m:sup/>
                            <m:e>
                              <m:r>
                                <a:rPr lang="en-IN" i="1"/>
                                <m:t>𝐼</m:t>
                              </m:r>
                              <m:r>
                                <a:rPr lang="en-IN"/>
                                <m:t>(</m:t>
                              </m:r>
                              <m:r>
                                <a:rPr lang="en-IN" i="1"/>
                                <m:t>𝑖</m:t>
                              </m:r>
                              <m:r>
                                <a:rPr lang="en-IN"/>
                                <m:t>,</m:t>
                              </m:r>
                              <m:r>
                                <a:rPr lang="en-IN" i="1"/>
                                <m:t>𝑗</m:t>
                              </m:r>
                              <m:r>
                                <a:rPr lang="en-IN"/>
                                <m:t>)</m:t>
                              </m:r>
                            </m:e>
                          </m:nary>
                        </m:num>
                        <m:den>
                          <m:sSub>
                            <m:sSubPr>
                              <m:ctrlPr>
                                <a:rPr lang="en-US" i="1"/>
                              </m:ctrlPr>
                            </m:sSubPr>
                            <m:e>
                              <m:r>
                                <a:rPr lang="en-IN" i="1"/>
                                <m:t>𝑚𝑎𝑥</m:t>
                              </m:r>
                            </m:e>
                            <m:sub>
                              <m:r>
                                <a:rPr lang="en-IN"/>
                                <m:t>(</m:t>
                              </m:r>
                              <m:r>
                                <a:rPr lang="en-IN" i="1"/>
                                <m:t>𝑖</m:t>
                              </m:r>
                              <m:r>
                                <a:rPr lang="en-IN"/>
                                <m:t>,</m:t>
                              </m:r>
                              <m:r>
                                <a:rPr lang="en-IN" i="1"/>
                                <m:t>𝑗</m:t>
                              </m:r>
                              <m:r>
                                <a:rPr lang="en-IN"/>
                                <m:t>)∈</m:t>
                              </m:r>
                              <m:r>
                                <a:rPr lang="en-IN" i="1"/>
                                <m:t>𝐵</m:t>
                              </m:r>
                            </m:sub>
                          </m:sSub>
                          <m:r>
                            <a:rPr lang="en-IN" i="1"/>
                            <m:t>𝐼</m:t>
                          </m:r>
                          <m:r>
                            <a:rPr lang="en-IN"/>
                            <m:t>(</m:t>
                          </m:r>
                          <m:r>
                            <a:rPr lang="en-IN" i="1"/>
                            <m:t>𝑖</m:t>
                          </m:r>
                          <m:r>
                            <a:rPr lang="en-IN"/>
                            <m:t>.</m:t>
                          </m:r>
                          <m:r>
                            <a:rPr lang="en-IN" i="1"/>
                            <m:t>𝑗</m:t>
                          </m:r>
                          <m:r>
                            <a:rPr lang="en-IN"/>
                            <m:t>)</m:t>
                          </m:r>
                        </m:den>
                      </m:f>
                    </m:oMath>
                  </m:oMathPara>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98" t="-2156" r="-2449"/>
                </a:stretch>
              </a:blipFill>
            </p:spPr>
            <p:txBody>
              <a:bodyPr/>
              <a:lstStyle/>
              <a:p>
                <a:r>
                  <a:rPr lang="en-US">
                    <a:noFill/>
                  </a:rPr>
                  <a:t> </a:t>
                </a:r>
              </a:p>
            </p:txBody>
          </p:sp>
        </mc:Fallback>
      </mc:AlternateContent>
    </p:spTree>
    <p:extLst>
      <p:ext uri="{BB962C8B-B14F-4D97-AF65-F5344CB8AC3E}">
        <p14:creationId xmlns:p14="http://schemas.microsoft.com/office/powerpoint/2010/main" val="2825602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C:\Users\Administrator.WIN-5S5SBDK7N3O\Desktop\ashu\Matlab Files\image3.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057400"/>
            <a:ext cx="3162300" cy="2857500"/>
          </a:xfrm>
          <a:prstGeom prst="rect">
            <a:avLst/>
          </a:prstGeom>
          <a:noFill/>
          <a:ln>
            <a:noFill/>
          </a:ln>
        </p:spPr>
      </p:pic>
      <p:pic>
        <p:nvPicPr>
          <p:cNvPr id="5" name="Picture 4" descr="C:\Users\Administrator.WIN-5S5SBDK7N3O\Desktop\ashu\Matlab Files\dog_outline_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438400"/>
            <a:ext cx="4114800" cy="2559232"/>
          </a:xfrm>
          <a:prstGeom prst="rect">
            <a:avLst/>
          </a:prstGeom>
          <a:noFill/>
          <a:ln>
            <a:noFill/>
          </a:ln>
        </p:spPr>
      </p:pic>
    </p:spTree>
    <p:extLst>
      <p:ext uri="{BB962C8B-B14F-4D97-AF65-F5344CB8AC3E}">
        <p14:creationId xmlns:p14="http://schemas.microsoft.com/office/powerpoint/2010/main" val="105260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SHAPE</a:t>
            </a:r>
            <a:endParaRPr lang="en-US" dirty="0"/>
          </a:p>
        </p:txBody>
      </p:sp>
      <p:sp>
        <p:nvSpPr>
          <p:cNvPr id="3" name="Content Placeholder 2"/>
          <p:cNvSpPr>
            <a:spLocks noGrp="1"/>
          </p:cNvSpPr>
          <p:nvPr>
            <p:ph idx="1"/>
          </p:nvPr>
        </p:nvSpPr>
        <p:spPr/>
        <p:txBody>
          <a:bodyPr/>
          <a:lstStyle/>
          <a:p>
            <a:pPr marL="36576" indent="0">
              <a:buNone/>
            </a:pPr>
            <a:r>
              <a:rPr lang="en-IN" dirty="0"/>
              <a:t>The shape feature is one of the most common and important feature used in Image Retrieval System. In this paper, we have used </a:t>
            </a:r>
            <a:r>
              <a:rPr lang="en-IN" dirty="0" err="1"/>
              <a:t>Sobel</a:t>
            </a:r>
            <a:r>
              <a:rPr lang="en-IN" dirty="0"/>
              <a:t> edge detection technique. Edge detection is one of the basic tools used in image processing, which aims for the detection of the points in the digital image where the brightness of the image changes sharply.</a:t>
            </a:r>
            <a:endParaRPr lang="en-US" dirty="0"/>
          </a:p>
        </p:txBody>
      </p:sp>
    </p:spTree>
    <p:extLst>
      <p:ext uri="{BB962C8B-B14F-4D97-AF65-F5344CB8AC3E}">
        <p14:creationId xmlns:p14="http://schemas.microsoft.com/office/powerpoint/2010/main" val="3334755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err="1"/>
              <a:t>Sobel</a:t>
            </a:r>
            <a:r>
              <a:rPr lang="en-IN" i="1" dirty="0"/>
              <a:t> Operator</a:t>
            </a:r>
            <a:endParaRPr lang="en-US" dirty="0"/>
          </a:p>
        </p:txBody>
      </p:sp>
      <p:sp>
        <p:nvSpPr>
          <p:cNvPr id="3" name="Content Placeholder 2"/>
          <p:cNvSpPr>
            <a:spLocks noGrp="1"/>
          </p:cNvSpPr>
          <p:nvPr>
            <p:ph idx="1"/>
          </p:nvPr>
        </p:nvSpPr>
        <p:spPr/>
        <p:txBody>
          <a:bodyPr/>
          <a:lstStyle/>
          <a:p>
            <a:pPr marL="36576" indent="0">
              <a:buNone/>
            </a:pPr>
            <a:r>
              <a:rPr lang="en-IN" dirty="0"/>
              <a:t>The </a:t>
            </a:r>
            <a:r>
              <a:rPr lang="en-IN" dirty="0" err="1"/>
              <a:t>Sobel</a:t>
            </a:r>
            <a:r>
              <a:rPr lang="en-IN" dirty="0"/>
              <a:t> Operator runs 2-D spatial gradient operation and finds out the high spatial frequency region which gives edges in that image. Normally it is helpful in finding approximate gradient magnitude at every point in the greyscale image. A 3X3 kernel is included in this operator. One kernel is simply the complementary of the adjacent kernel. </a:t>
            </a:r>
            <a:endParaRPr lang="en-US" dirty="0"/>
          </a:p>
        </p:txBody>
      </p:sp>
    </p:spTree>
    <p:extLst>
      <p:ext uri="{BB962C8B-B14F-4D97-AF65-F5344CB8AC3E}">
        <p14:creationId xmlns:p14="http://schemas.microsoft.com/office/powerpoint/2010/main" val="3684714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Administrator.WIN-5S5SBDK7N3O\Desktop\ashu\Matlab Files\dogo.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438400"/>
            <a:ext cx="3048000" cy="2743200"/>
          </a:xfrm>
          <a:prstGeom prst="rect">
            <a:avLst/>
          </a:prstGeom>
          <a:noFill/>
          <a:ln>
            <a:noFill/>
          </a:ln>
        </p:spPr>
      </p:pic>
      <p:pic>
        <p:nvPicPr>
          <p:cNvPr id="5" name="Picture 4" descr="C:\Users\Administrator.WIN-5S5SBDK7N3O\Desktop\ashu\Matlab Files\image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438400"/>
            <a:ext cx="2438400" cy="2700338"/>
          </a:xfrm>
          <a:prstGeom prst="rect">
            <a:avLst/>
          </a:prstGeom>
          <a:noFill/>
          <a:ln>
            <a:noFill/>
          </a:ln>
        </p:spPr>
      </p:pic>
    </p:spTree>
    <p:extLst>
      <p:ext uri="{BB962C8B-B14F-4D97-AF65-F5344CB8AC3E}">
        <p14:creationId xmlns:p14="http://schemas.microsoft.com/office/powerpoint/2010/main" val="939377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267</TotalTime>
  <Words>1392</Words>
  <Application>Microsoft Office PowerPoint</Application>
  <PresentationFormat>On-screen Show (4:3)</PresentationFormat>
  <Paragraphs>210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Technic</vt:lpstr>
      <vt:lpstr>  created by : ashutosh gupta  m. gangadharappa</vt:lpstr>
      <vt:lpstr>INTRODUCTION</vt:lpstr>
      <vt:lpstr>PowerPoint Presentation</vt:lpstr>
      <vt:lpstr>Color Auto Correlogram</vt:lpstr>
      <vt:lpstr>Texture : Block Difference of Inverse Probabilities</vt:lpstr>
      <vt:lpstr>PowerPoint Presentation</vt:lpstr>
      <vt:lpstr>SHAPE</vt:lpstr>
      <vt:lpstr>Sobel Operator</vt:lpstr>
      <vt:lpstr>PowerPoint Presentation</vt:lpstr>
      <vt:lpstr>Similarity Measurement</vt:lpstr>
      <vt:lpstr>CBIR Model: Traditional</vt:lpstr>
      <vt:lpstr>CBIR Model : Proposed</vt:lpstr>
      <vt:lpstr>Results</vt:lpstr>
      <vt:lpstr>Table for BDIP</vt:lpstr>
      <vt:lpstr>CONCLUSION</vt:lpstr>
      <vt:lpstr>REFERENCES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created by : ashutosh gupta  m. gangadharappa</dc:title>
  <dc:creator>Windows User</dc:creator>
  <cp:lastModifiedBy>Windows User</cp:lastModifiedBy>
  <cp:revision>9</cp:revision>
  <dcterms:created xsi:type="dcterms:W3CDTF">2015-03-03T12:45:21Z</dcterms:created>
  <dcterms:modified xsi:type="dcterms:W3CDTF">2015-03-03T17:12:57Z</dcterms:modified>
</cp:coreProperties>
</file>