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56" r:id="rId14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9" d="100"/>
          <a:sy n="79" d="100"/>
        </p:scale>
        <p:origin x="-97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21C50-4B3B-BB44-A3B7-7E04561D70E0}" type="datetimeFigureOut">
              <a:rPr kumimoji="1" lang="zh-CN" altLang="en-US" smtClean="0"/>
              <a:t>16/04/17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C8406-5744-3A4A-A9F0-C998D436FA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45849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21C50-4B3B-BB44-A3B7-7E04561D70E0}" type="datetimeFigureOut">
              <a:rPr kumimoji="1" lang="zh-CN" altLang="en-US" smtClean="0"/>
              <a:t>16/04/17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C8406-5744-3A4A-A9F0-C998D436FA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79555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21C50-4B3B-BB44-A3B7-7E04561D70E0}" type="datetimeFigureOut">
              <a:rPr kumimoji="1" lang="zh-CN" altLang="en-US" smtClean="0"/>
              <a:t>16/04/17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C8406-5744-3A4A-A9F0-C998D436FA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40886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21C50-4B3B-BB44-A3B7-7E04561D70E0}" type="datetimeFigureOut">
              <a:rPr kumimoji="1" lang="zh-CN" altLang="en-US" smtClean="0"/>
              <a:t>16/04/17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C8406-5744-3A4A-A9F0-C998D436FA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18036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21C50-4B3B-BB44-A3B7-7E04561D70E0}" type="datetimeFigureOut">
              <a:rPr kumimoji="1" lang="zh-CN" altLang="en-US" smtClean="0"/>
              <a:t>16/04/17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C8406-5744-3A4A-A9F0-C998D436FA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86639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21C50-4B3B-BB44-A3B7-7E04561D70E0}" type="datetimeFigureOut">
              <a:rPr kumimoji="1" lang="zh-CN" altLang="en-US" smtClean="0"/>
              <a:t>16/04/17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C8406-5744-3A4A-A9F0-C998D436FA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24606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21C50-4B3B-BB44-A3B7-7E04561D70E0}" type="datetimeFigureOut">
              <a:rPr kumimoji="1" lang="zh-CN" altLang="en-US" smtClean="0"/>
              <a:t>16/04/17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C8406-5744-3A4A-A9F0-C998D436FA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33305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21C50-4B3B-BB44-A3B7-7E04561D70E0}" type="datetimeFigureOut">
              <a:rPr kumimoji="1" lang="zh-CN" altLang="en-US" smtClean="0"/>
              <a:t>16/04/17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C8406-5744-3A4A-A9F0-C998D436FA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16379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21C50-4B3B-BB44-A3B7-7E04561D70E0}" type="datetimeFigureOut">
              <a:rPr kumimoji="1" lang="zh-CN" altLang="en-US" smtClean="0"/>
              <a:t>16/04/17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C8406-5744-3A4A-A9F0-C998D436FA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90219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21C50-4B3B-BB44-A3B7-7E04561D70E0}" type="datetimeFigureOut">
              <a:rPr kumimoji="1" lang="zh-CN" altLang="en-US" smtClean="0"/>
              <a:t>16/04/17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C8406-5744-3A4A-A9F0-C998D436FA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71936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21C50-4B3B-BB44-A3B7-7E04561D70E0}" type="datetimeFigureOut">
              <a:rPr kumimoji="1" lang="zh-CN" altLang="en-US" smtClean="0"/>
              <a:t>16/04/17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C8406-5744-3A4A-A9F0-C998D436FA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98282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A21C50-4B3B-BB44-A3B7-7E04561D70E0}" type="datetimeFigureOut">
              <a:rPr kumimoji="1" lang="zh-CN" altLang="en-US" smtClean="0"/>
              <a:t>16/04/17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DC8406-5744-3A4A-A9F0-C998D436FA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07526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78852" y="352425"/>
            <a:ext cx="7772400" cy="783891"/>
          </a:xfrm>
        </p:spPr>
        <p:txBody>
          <a:bodyPr/>
          <a:lstStyle/>
          <a:p>
            <a:r>
              <a:rPr kumimoji="1" lang="en-US" altLang="zh-CN" dirty="0" smtClean="0"/>
              <a:t>Convolutional Neural Network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02632" y="1376947"/>
            <a:ext cx="6871367" cy="4826000"/>
          </a:xfrm>
        </p:spPr>
        <p:txBody>
          <a:bodyPr/>
          <a:lstStyle/>
          <a:p>
            <a:pPr algn="l"/>
            <a:r>
              <a:rPr kumimoji="1" lang="en-US" altLang="zh-CN" sz="2000" dirty="0" smtClean="0">
                <a:solidFill>
                  <a:srgbClr val="000000"/>
                </a:solidFill>
              </a:rPr>
              <a:t>Fully connected neural network can bring us too much parameters.</a:t>
            </a:r>
          </a:p>
          <a:p>
            <a:pPr marL="514350" indent="-514350" algn="l">
              <a:buAutoNum type="arabicParenR"/>
            </a:pPr>
            <a:r>
              <a:rPr kumimoji="1" lang="en-US" altLang="zh-CN" sz="2000" dirty="0" smtClean="0">
                <a:solidFill>
                  <a:srgbClr val="000000"/>
                </a:solidFill>
              </a:rPr>
              <a:t>Some patterns are much smaller than the whole image.</a:t>
            </a:r>
          </a:p>
          <a:p>
            <a:pPr algn="l"/>
            <a:endParaRPr kumimoji="1" lang="zh-CN" altLang="en-US" dirty="0">
              <a:solidFill>
                <a:srgbClr val="000000"/>
              </a:solidFill>
            </a:endParaRPr>
          </a:p>
        </p:txBody>
      </p:sp>
      <p:pic>
        <p:nvPicPr>
          <p:cNvPr id="4" name="图片 3" descr="images1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961" y="2967812"/>
            <a:ext cx="4559468" cy="3034119"/>
          </a:xfrm>
          <a:prstGeom prst="rect">
            <a:avLst/>
          </a:prstGeom>
        </p:spPr>
      </p:pic>
      <p:pic>
        <p:nvPicPr>
          <p:cNvPr id="5" name="图片 4" descr="images1.jpe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59" t="65081" r="31579"/>
          <a:stretch/>
        </p:blipFill>
        <p:spPr>
          <a:xfrm>
            <a:off x="6683172" y="4912202"/>
            <a:ext cx="1512030" cy="1059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2796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78852" y="352425"/>
            <a:ext cx="7772400" cy="783891"/>
          </a:xfrm>
        </p:spPr>
        <p:txBody>
          <a:bodyPr/>
          <a:lstStyle/>
          <a:p>
            <a:r>
              <a:rPr kumimoji="1" lang="en-US" altLang="zh-CN" dirty="0" smtClean="0"/>
              <a:t>CNN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02632" y="1376947"/>
            <a:ext cx="6871367" cy="4826000"/>
          </a:xfrm>
        </p:spPr>
        <p:txBody>
          <a:bodyPr/>
          <a:lstStyle/>
          <a:p>
            <a:pPr algn="l"/>
            <a:r>
              <a:rPr kumimoji="1" lang="en-US" altLang="zh-CN" sz="2000" dirty="0" smtClean="0">
                <a:solidFill>
                  <a:srgbClr val="000000"/>
                </a:solidFill>
              </a:rPr>
              <a:t>How does max pooling work?</a:t>
            </a:r>
          </a:p>
          <a:p>
            <a:pPr algn="l"/>
            <a:endParaRPr kumimoji="1" lang="zh-CN" altLang="en-US" dirty="0">
              <a:solidFill>
                <a:srgbClr val="000000"/>
              </a:solidFill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6979399"/>
              </p:ext>
            </p:extLst>
          </p:nvPr>
        </p:nvGraphicFramePr>
        <p:xfrm>
          <a:off x="1731566" y="1859627"/>
          <a:ext cx="120315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421"/>
                <a:gridCol w="414421"/>
                <a:gridCol w="37431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0000"/>
                          </a:solidFill>
                        </a:rPr>
                        <a:t>-1</a:t>
                      </a:r>
                      <a:endParaRPr lang="zh-CN" altLang="en-US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0000"/>
                          </a:solidFill>
                        </a:rPr>
                        <a:t>-1</a:t>
                      </a:r>
                      <a:endParaRPr lang="zh-CN" altLang="en-US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0000"/>
                          </a:solidFill>
                        </a:rPr>
                        <a:t>-1</a:t>
                      </a:r>
                      <a:endParaRPr lang="zh-CN" altLang="en-US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0000"/>
                          </a:solidFill>
                        </a:rPr>
                        <a:t>-1</a:t>
                      </a:r>
                      <a:endParaRPr lang="zh-CN" altLang="en-US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0000"/>
                          </a:solidFill>
                        </a:rPr>
                        <a:t>-1</a:t>
                      </a:r>
                      <a:endParaRPr lang="zh-CN" altLang="en-US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0000"/>
                          </a:solidFill>
                        </a:rPr>
                        <a:t>-1</a:t>
                      </a:r>
                      <a:endParaRPr lang="zh-CN" altLang="en-US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1" name="椭圆 10"/>
          <p:cNvSpPr/>
          <p:nvPr/>
        </p:nvSpPr>
        <p:spPr>
          <a:xfrm>
            <a:off x="1002632" y="3263479"/>
            <a:ext cx="588211" cy="53473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solidFill>
                  <a:srgbClr val="000000"/>
                </a:solidFill>
              </a:rPr>
              <a:t>3</a:t>
            </a:r>
            <a:endParaRPr kumimoji="1" lang="zh-CN" altLang="en-US" b="1" dirty="0">
              <a:solidFill>
                <a:srgbClr val="000000"/>
              </a:solidFill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1743243" y="3270163"/>
            <a:ext cx="588211" cy="53473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 smtClean="0">
                <a:solidFill>
                  <a:srgbClr val="000000"/>
                </a:solidFill>
              </a:rPr>
              <a:t>-1</a:t>
            </a:r>
            <a:endParaRPr kumimoji="1" lang="zh-CN" altLang="en-US" b="1" dirty="0">
              <a:solidFill>
                <a:srgbClr val="000000"/>
              </a:solidFill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2497222" y="3263479"/>
            <a:ext cx="588211" cy="53473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 smtClean="0">
                <a:solidFill>
                  <a:srgbClr val="000000"/>
                </a:solidFill>
              </a:rPr>
              <a:t>-3</a:t>
            </a:r>
            <a:endParaRPr kumimoji="1" lang="zh-CN" altLang="en-US" b="1" dirty="0">
              <a:solidFill>
                <a:srgbClr val="000000"/>
              </a:solidFill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3293979" y="3263479"/>
            <a:ext cx="588211" cy="53473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 smtClean="0">
                <a:solidFill>
                  <a:srgbClr val="000000"/>
                </a:solidFill>
              </a:rPr>
              <a:t>-1</a:t>
            </a:r>
            <a:endParaRPr kumimoji="1" lang="zh-CN" altLang="en-US" b="1" dirty="0">
              <a:solidFill>
                <a:srgbClr val="000000"/>
              </a:solidFill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1007984" y="3923863"/>
            <a:ext cx="588211" cy="53473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 smtClean="0">
                <a:solidFill>
                  <a:srgbClr val="000000"/>
                </a:solidFill>
              </a:rPr>
              <a:t>-3</a:t>
            </a:r>
            <a:endParaRPr kumimoji="1" lang="zh-CN" altLang="en-US" b="1" dirty="0">
              <a:solidFill>
                <a:srgbClr val="000000"/>
              </a:solidFill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1748595" y="3930547"/>
            <a:ext cx="588211" cy="53473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solidFill>
                  <a:srgbClr val="000000"/>
                </a:solidFill>
              </a:rPr>
              <a:t>1</a:t>
            </a:r>
            <a:endParaRPr kumimoji="1" lang="zh-CN" altLang="en-US" b="1" dirty="0">
              <a:solidFill>
                <a:srgbClr val="000000"/>
              </a:solidFill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2502574" y="3923863"/>
            <a:ext cx="588211" cy="53473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 smtClean="0">
                <a:solidFill>
                  <a:srgbClr val="000000"/>
                </a:solidFill>
              </a:rPr>
              <a:t>0</a:t>
            </a:r>
            <a:endParaRPr kumimoji="1" lang="zh-CN" altLang="en-US" b="1" dirty="0">
              <a:solidFill>
                <a:srgbClr val="000000"/>
              </a:solidFill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3299331" y="3923863"/>
            <a:ext cx="588211" cy="53473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 smtClean="0">
                <a:solidFill>
                  <a:srgbClr val="000000"/>
                </a:solidFill>
              </a:rPr>
              <a:t>-3</a:t>
            </a:r>
            <a:endParaRPr kumimoji="1" lang="zh-CN" altLang="en-US" b="1" dirty="0">
              <a:solidFill>
                <a:srgbClr val="000000"/>
              </a:solidFill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1007984" y="4592263"/>
            <a:ext cx="588211" cy="53473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 smtClean="0">
                <a:solidFill>
                  <a:srgbClr val="000000"/>
                </a:solidFill>
              </a:rPr>
              <a:t>-3</a:t>
            </a:r>
            <a:endParaRPr kumimoji="1" lang="zh-CN" altLang="en-US" b="1" dirty="0">
              <a:solidFill>
                <a:srgbClr val="000000"/>
              </a:solidFill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1748595" y="4598947"/>
            <a:ext cx="588211" cy="53473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 smtClean="0">
                <a:solidFill>
                  <a:srgbClr val="000000"/>
                </a:solidFill>
              </a:rPr>
              <a:t>-3</a:t>
            </a:r>
            <a:endParaRPr kumimoji="1" lang="zh-CN" altLang="en-US" b="1" dirty="0">
              <a:solidFill>
                <a:srgbClr val="000000"/>
              </a:solidFill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2502574" y="4592263"/>
            <a:ext cx="588211" cy="53473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 smtClean="0">
                <a:solidFill>
                  <a:srgbClr val="000000"/>
                </a:solidFill>
              </a:rPr>
              <a:t>0</a:t>
            </a:r>
            <a:endParaRPr kumimoji="1" lang="zh-CN" altLang="en-US" b="1" dirty="0">
              <a:solidFill>
                <a:srgbClr val="000000"/>
              </a:solidFill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3299331" y="4592263"/>
            <a:ext cx="588211" cy="53473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 smtClean="0">
                <a:solidFill>
                  <a:srgbClr val="000000"/>
                </a:solidFill>
              </a:rPr>
              <a:t>1</a:t>
            </a:r>
            <a:endParaRPr kumimoji="1" lang="zh-CN" altLang="en-US" b="1" dirty="0">
              <a:solidFill>
                <a:srgbClr val="000000"/>
              </a:solidFill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1013336" y="5266015"/>
            <a:ext cx="588211" cy="53473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solidFill>
                  <a:srgbClr val="000000"/>
                </a:solidFill>
              </a:rPr>
              <a:t>3</a:t>
            </a:r>
            <a:endParaRPr kumimoji="1" lang="zh-CN" altLang="en-US" b="1" dirty="0">
              <a:solidFill>
                <a:srgbClr val="000000"/>
              </a:solidFill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1753947" y="5272699"/>
            <a:ext cx="588211" cy="53473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 smtClean="0">
                <a:solidFill>
                  <a:srgbClr val="000000"/>
                </a:solidFill>
              </a:rPr>
              <a:t>-2</a:t>
            </a:r>
            <a:endParaRPr kumimoji="1" lang="zh-CN" altLang="en-US" b="1" dirty="0">
              <a:solidFill>
                <a:srgbClr val="000000"/>
              </a:solidFill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2507926" y="5266015"/>
            <a:ext cx="588211" cy="53473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 smtClean="0">
                <a:solidFill>
                  <a:srgbClr val="000000"/>
                </a:solidFill>
              </a:rPr>
              <a:t>-2</a:t>
            </a:r>
            <a:endParaRPr kumimoji="1" lang="zh-CN" altLang="en-US" b="1" dirty="0">
              <a:solidFill>
                <a:srgbClr val="000000"/>
              </a:solidFill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3304683" y="5266015"/>
            <a:ext cx="588211" cy="53473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 smtClean="0">
                <a:solidFill>
                  <a:srgbClr val="000000"/>
                </a:solidFill>
              </a:rPr>
              <a:t>-1</a:t>
            </a:r>
            <a:endParaRPr kumimoji="1" lang="zh-CN" altLang="en-US" b="1" dirty="0">
              <a:solidFill>
                <a:srgbClr val="000000"/>
              </a:solidFill>
            </a:endParaRPr>
          </a:p>
        </p:txBody>
      </p:sp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8342603"/>
              </p:ext>
            </p:extLst>
          </p:nvPr>
        </p:nvGraphicFramePr>
        <p:xfrm>
          <a:off x="6019042" y="1864940"/>
          <a:ext cx="1203158" cy="11314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421"/>
                <a:gridCol w="414421"/>
                <a:gridCol w="374316"/>
              </a:tblGrid>
              <a:tr h="389759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0000"/>
                          </a:solidFill>
                        </a:rPr>
                        <a:t>-1</a:t>
                      </a:r>
                      <a:endParaRPr lang="zh-CN" altLang="en-US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0000"/>
                          </a:solidFill>
                        </a:rPr>
                        <a:t>-1</a:t>
                      </a:r>
                      <a:endParaRPr lang="zh-CN" altLang="en-US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0000"/>
                          </a:solidFill>
                        </a:rPr>
                        <a:t>-1</a:t>
                      </a:r>
                      <a:endParaRPr lang="zh-CN" altLang="en-US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0000"/>
                          </a:solidFill>
                        </a:rPr>
                        <a:t>-1</a:t>
                      </a:r>
                      <a:endParaRPr lang="zh-CN" altLang="en-US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0000"/>
                          </a:solidFill>
                        </a:rPr>
                        <a:t>-1</a:t>
                      </a:r>
                      <a:endParaRPr lang="zh-CN" altLang="en-US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0000"/>
                          </a:solidFill>
                        </a:rPr>
                        <a:t>-1</a:t>
                      </a:r>
                      <a:endParaRPr lang="zh-CN" altLang="en-US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8" name="椭圆 27"/>
          <p:cNvSpPr/>
          <p:nvPr/>
        </p:nvSpPr>
        <p:spPr>
          <a:xfrm>
            <a:off x="5139399" y="3270163"/>
            <a:ext cx="588211" cy="53473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 smtClean="0">
                <a:solidFill>
                  <a:srgbClr val="000000"/>
                </a:solidFill>
              </a:rPr>
              <a:t>-1</a:t>
            </a:r>
            <a:endParaRPr kumimoji="1" lang="zh-CN" altLang="en-US" b="1" dirty="0">
              <a:solidFill>
                <a:srgbClr val="000000"/>
              </a:solidFill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5880010" y="3276847"/>
            <a:ext cx="588211" cy="53473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 smtClean="0">
                <a:solidFill>
                  <a:srgbClr val="000000"/>
                </a:solidFill>
              </a:rPr>
              <a:t>-1</a:t>
            </a:r>
            <a:endParaRPr kumimoji="1" lang="zh-CN" altLang="en-US" b="1" dirty="0">
              <a:solidFill>
                <a:srgbClr val="000000"/>
              </a:solidFill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6682220" y="3270163"/>
            <a:ext cx="588211" cy="53473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 smtClean="0">
                <a:solidFill>
                  <a:srgbClr val="000000"/>
                </a:solidFill>
              </a:rPr>
              <a:t>-1</a:t>
            </a:r>
            <a:endParaRPr kumimoji="1" lang="zh-CN" altLang="en-US" b="1" dirty="0">
              <a:solidFill>
                <a:srgbClr val="000000"/>
              </a:solidFill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7478977" y="3270163"/>
            <a:ext cx="588211" cy="53473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 smtClean="0">
                <a:solidFill>
                  <a:srgbClr val="000000"/>
                </a:solidFill>
              </a:rPr>
              <a:t>-1</a:t>
            </a:r>
            <a:endParaRPr kumimoji="1" lang="zh-CN" altLang="en-US" b="1" dirty="0">
              <a:solidFill>
                <a:srgbClr val="000000"/>
              </a:solidFill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5144751" y="3930547"/>
            <a:ext cx="588211" cy="53473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 smtClean="0">
                <a:solidFill>
                  <a:srgbClr val="000000"/>
                </a:solidFill>
              </a:rPr>
              <a:t>-1</a:t>
            </a:r>
            <a:endParaRPr kumimoji="1" lang="zh-CN" altLang="en-US" b="1" dirty="0">
              <a:solidFill>
                <a:srgbClr val="000000"/>
              </a:solidFill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5885362" y="3937231"/>
            <a:ext cx="588211" cy="53473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 smtClean="0">
                <a:solidFill>
                  <a:srgbClr val="000000"/>
                </a:solidFill>
              </a:rPr>
              <a:t>-1</a:t>
            </a:r>
            <a:endParaRPr kumimoji="1" lang="zh-CN" altLang="en-US" b="1" dirty="0">
              <a:solidFill>
                <a:srgbClr val="000000"/>
              </a:solidFill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6687572" y="3930547"/>
            <a:ext cx="588211" cy="53473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 smtClean="0">
                <a:solidFill>
                  <a:srgbClr val="000000"/>
                </a:solidFill>
              </a:rPr>
              <a:t>-2</a:t>
            </a:r>
            <a:endParaRPr kumimoji="1" lang="zh-CN" altLang="en-US" b="1" dirty="0">
              <a:solidFill>
                <a:srgbClr val="000000"/>
              </a:solidFill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7484329" y="3930547"/>
            <a:ext cx="588211" cy="53473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 smtClean="0">
                <a:solidFill>
                  <a:srgbClr val="000000"/>
                </a:solidFill>
              </a:rPr>
              <a:t>1</a:t>
            </a:r>
            <a:endParaRPr kumimoji="1" lang="zh-CN" altLang="en-US" b="1" dirty="0">
              <a:solidFill>
                <a:srgbClr val="000000"/>
              </a:solidFill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5144751" y="4598947"/>
            <a:ext cx="588211" cy="53473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 smtClean="0">
                <a:solidFill>
                  <a:srgbClr val="000000"/>
                </a:solidFill>
              </a:rPr>
              <a:t>-1</a:t>
            </a:r>
            <a:endParaRPr kumimoji="1" lang="zh-CN" altLang="en-US" b="1" dirty="0">
              <a:solidFill>
                <a:srgbClr val="000000"/>
              </a:solidFill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5885362" y="4605631"/>
            <a:ext cx="588211" cy="53473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 smtClean="0">
                <a:solidFill>
                  <a:srgbClr val="000000"/>
                </a:solidFill>
              </a:rPr>
              <a:t>-1</a:t>
            </a:r>
            <a:endParaRPr kumimoji="1" lang="zh-CN" altLang="en-US" b="1" dirty="0">
              <a:solidFill>
                <a:srgbClr val="000000"/>
              </a:solidFill>
            </a:endParaRPr>
          </a:p>
        </p:txBody>
      </p:sp>
      <p:sp>
        <p:nvSpPr>
          <p:cNvPr id="38" name="椭圆 37"/>
          <p:cNvSpPr/>
          <p:nvPr/>
        </p:nvSpPr>
        <p:spPr>
          <a:xfrm>
            <a:off x="6703649" y="4598947"/>
            <a:ext cx="588211" cy="53473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 smtClean="0">
                <a:solidFill>
                  <a:srgbClr val="000000"/>
                </a:solidFill>
              </a:rPr>
              <a:t>-2</a:t>
            </a:r>
            <a:endParaRPr kumimoji="1" lang="zh-CN" altLang="en-US" b="1" dirty="0">
              <a:solidFill>
                <a:srgbClr val="000000"/>
              </a:solidFill>
            </a:endParaRPr>
          </a:p>
        </p:txBody>
      </p:sp>
      <p:sp>
        <p:nvSpPr>
          <p:cNvPr id="39" name="椭圆 38"/>
          <p:cNvSpPr/>
          <p:nvPr/>
        </p:nvSpPr>
        <p:spPr>
          <a:xfrm>
            <a:off x="7500406" y="4598947"/>
            <a:ext cx="588211" cy="53473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 smtClean="0">
                <a:solidFill>
                  <a:srgbClr val="000000"/>
                </a:solidFill>
              </a:rPr>
              <a:t>1</a:t>
            </a:r>
            <a:endParaRPr kumimoji="1" lang="zh-CN" altLang="en-US" b="1" dirty="0">
              <a:solidFill>
                <a:srgbClr val="000000"/>
              </a:solidFill>
            </a:endParaRPr>
          </a:p>
        </p:txBody>
      </p:sp>
      <p:sp>
        <p:nvSpPr>
          <p:cNvPr id="40" name="椭圆 39"/>
          <p:cNvSpPr/>
          <p:nvPr/>
        </p:nvSpPr>
        <p:spPr>
          <a:xfrm>
            <a:off x="5150103" y="5272699"/>
            <a:ext cx="588211" cy="53473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 smtClean="0">
                <a:solidFill>
                  <a:srgbClr val="000000"/>
                </a:solidFill>
              </a:rPr>
              <a:t>-1</a:t>
            </a:r>
            <a:endParaRPr kumimoji="1" lang="zh-CN" altLang="en-US" b="1" dirty="0">
              <a:solidFill>
                <a:srgbClr val="000000"/>
              </a:solidFill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5890714" y="5279383"/>
            <a:ext cx="588211" cy="53473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 smtClean="0">
                <a:solidFill>
                  <a:srgbClr val="000000"/>
                </a:solidFill>
              </a:rPr>
              <a:t>0</a:t>
            </a:r>
            <a:endParaRPr kumimoji="1" lang="zh-CN" altLang="en-US" b="1" dirty="0">
              <a:solidFill>
                <a:srgbClr val="000000"/>
              </a:solidFill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6709001" y="5272699"/>
            <a:ext cx="588211" cy="53473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 smtClean="0">
                <a:solidFill>
                  <a:srgbClr val="000000"/>
                </a:solidFill>
              </a:rPr>
              <a:t>-4</a:t>
            </a:r>
            <a:endParaRPr kumimoji="1" lang="zh-CN" altLang="en-US" b="1" dirty="0">
              <a:solidFill>
                <a:srgbClr val="000000"/>
              </a:solidFill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7505758" y="5272699"/>
            <a:ext cx="588211" cy="53473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 smtClean="0">
                <a:solidFill>
                  <a:srgbClr val="000000"/>
                </a:solidFill>
              </a:rPr>
              <a:t>3</a:t>
            </a:r>
            <a:endParaRPr kumimoji="1" lang="zh-CN" altLang="en-US" b="1" dirty="0">
              <a:solidFill>
                <a:srgbClr val="00000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610409" y="2258342"/>
            <a:ext cx="838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dirty="0" smtClean="0"/>
              <a:t>Filter 2</a:t>
            </a:r>
            <a:endParaRPr kumimoji="1" lang="zh-CN" altLang="en-US" dirty="0"/>
          </a:p>
        </p:txBody>
      </p:sp>
      <p:sp>
        <p:nvSpPr>
          <p:cNvPr id="44" name="文本框 43"/>
          <p:cNvSpPr txBox="1"/>
          <p:nvPr/>
        </p:nvSpPr>
        <p:spPr>
          <a:xfrm>
            <a:off x="3268881" y="2226076"/>
            <a:ext cx="838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dirty="0" smtClean="0"/>
              <a:t>Filter 1</a:t>
            </a:r>
            <a:endParaRPr kumimoji="1" lang="zh-CN" altLang="en-US" dirty="0"/>
          </a:p>
        </p:txBody>
      </p:sp>
      <p:cxnSp>
        <p:nvCxnSpPr>
          <p:cNvPr id="45" name="直线连接符 44"/>
          <p:cNvCxnSpPr/>
          <p:nvPr/>
        </p:nvCxnSpPr>
        <p:spPr>
          <a:xfrm>
            <a:off x="906170" y="3199179"/>
            <a:ext cx="149459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直线连接符 47"/>
          <p:cNvCxnSpPr/>
          <p:nvPr/>
        </p:nvCxnSpPr>
        <p:spPr>
          <a:xfrm>
            <a:off x="2400760" y="3199179"/>
            <a:ext cx="0" cy="273249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直线连接符 51"/>
          <p:cNvCxnSpPr/>
          <p:nvPr/>
        </p:nvCxnSpPr>
        <p:spPr>
          <a:xfrm>
            <a:off x="906170" y="3199179"/>
            <a:ext cx="0" cy="273249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直线连接符 53"/>
          <p:cNvCxnSpPr/>
          <p:nvPr/>
        </p:nvCxnSpPr>
        <p:spPr>
          <a:xfrm>
            <a:off x="906170" y="5931678"/>
            <a:ext cx="310475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直线连接符 55"/>
          <p:cNvCxnSpPr/>
          <p:nvPr/>
        </p:nvCxnSpPr>
        <p:spPr>
          <a:xfrm flipV="1">
            <a:off x="906170" y="4506825"/>
            <a:ext cx="1494590" cy="1336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直线连接符 58"/>
          <p:cNvCxnSpPr/>
          <p:nvPr/>
        </p:nvCxnSpPr>
        <p:spPr>
          <a:xfrm>
            <a:off x="2400760" y="3199179"/>
            <a:ext cx="161016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直线连接符 60"/>
          <p:cNvCxnSpPr/>
          <p:nvPr/>
        </p:nvCxnSpPr>
        <p:spPr>
          <a:xfrm>
            <a:off x="2400760" y="4506825"/>
            <a:ext cx="1610162" cy="1336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直线连接符 62"/>
          <p:cNvCxnSpPr/>
          <p:nvPr/>
        </p:nvCxnSpPr>
        <p:spPr>
          <a:xfrm>
            <a:off x="4010922" y="3199179"/>
            <a:ext cx="0" cy="273249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直线连接符 68"/>
          <p:cNvCxnSpPr/>
          <p:nvPr/>
        </p:nvCxnSpPr>
        <p:spPr>
          <a:xfrm>
            <a:off x="5067050" y="3196472"/>
            <a:ext cx="164404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直线连接符 69"/>
          <p:cNvCxnSpPr/>
          <p:nvPr/>
        </p:nvCxnSpPr>
        <p:spPr>
          <a:xfrm>
            <a:off x="6636369" y="3212547"/>
            <a:ext cx="0" cy="273249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直线连接符 70"/>
          <p:cNvCxnSpPr/>
          <p:nvPr/>
        </p:nvCxnSpPr>
        <p:spPr>
          <a:xfrm>
            <a:off x="5067050" y="5945046"/>
            <a:ext cx="317948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直线连接符 71"/>
          <p:cNvCxnSpPr/>
          <p:nvPr/>
        </p:nvCxnSpPr>
        <p:spPr>
          <a:xfrm flipV="1">
            <a:off x="5067050" y="4520193"/>
            <a:ext cx="1644049" cy="1336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直线连接符 72"/>
          <p:cNvCxnSpPr/>
          <p:nvPr/>
        </p:nvCxnSpPr>
        <p:spPr>
          <a:xfrm>
            <a:off x="6636369" y="4520193"/>
            <a:ext cx="1610162" cy="1336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直线连接符 73"/>
          <p:cNvCxnSpPr/>
          <p:nvPr/>
        </p:nvCxnSpPr>
        <p:spPr>
          <a:xfrm>
            <a:off x="8246531" y="3212547"/>
            <a:ext cx="0" cy="273249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直线连接符 77"/>
          <p:cNvCxnSpPr/>
          <p:nvPr/>
        </p:nvCxnSpPr>
        <p:spPr>
          <a:xfrm>
            <a:off x="5075091" y="3199179"/>
            <a:ext cx="0" cy="273249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直线连接符 79"/>
          <p:cNvCxnSpPr/>
          <p:nvPr/>
        </p:nvCxnSpPr>
        <p:spPr>
          <a:xfrm>
            <a:off x="6478925" y="3196472"/>
            <a:ext cx="1767606" cy="270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18428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78852" y="352425"/>
            <a:ext cx="7772400" cy="783891"/>
          </a:xfrm>
        </p:spPr>
        <p:txBody>
          <a:bodyPr/>
          <a:lstStyle/>
          <a:p>
            <a:r>
              <a:rPr kumimoji="1" lang="en-US" altLang="zh-CN" dirty="0" smtClean="0"/>
              <a:t>CNN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02632" y="1376947"/>
            <a:ext cx="6871367" cy="4826000"/>
          </a:xfrm>
        </p:spPr>
        <p:txBody>
          <a:bodyPr/>
          <a:lstStyle/>
          <a:p>
            <a:pPr algn="l"/>
            <a:r>
              <a:rPr kumimoji="1" lang="en-US" altLang="zh-CN" sz="2000" dirty="0" smtClean="0">
                <a:solidFill>
                  <a:srgbClr val="000000"/>
                </a:solidFill>
              </a:rPr>
              <a:t>How does max pooling work?</a:t>
            </a:r>
          </a:p>
          <a:p>
            <a:pPr algn="l"/>
            <a:endParaRPr kumimoji="1" lang="zh-CN" altLang="en-US" dirty="0">
              <a:solidFill>
                <a:srgbClr val="000000"/>
              </a:solidFill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3396099"/>
              </p:ext>
            </p:extLst>
          </p:nvPr>
        </p:nvGraphicFramePr>
        <p:xfrm>
          <a:off x="1731566" y="1859627"/>
          <a:ext cx="120315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421"/>
                <a:gridCol w="414421"/>
                <a:gridCol w="37431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0000"/>
                          </a:solidFill>
                        </a:rPr>
                        <a:t>-1</a:t>
                      </a:r>
                      <a:endParaRPr lang="zh-CN" altLang="en-US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0000"/>
                          </a:solidFill>
                        </a:rPr>
                        <a:t>-1</a:t>
                      </a:r>
                      <a:endParaRPr lang="zh-CN" altLang="en-US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0000"/>
                          </a:solidFill>
                        </a:rPr>
                        <a:t>-1</a:t>
                      </a:r>
                      <a:endParaRPr lang="zh-CN" altLang="en-US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0000"/>
                          </a:solidFill>
                        </a:rPr>
                        <a:t>-1</a:t>
                      </a:r>
                      <a:endParaRPr lang="zh-CN" altLang="en-US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0000"/>
                          </a:solidFill>
                        </a:rPr>
                        <a:t>-1</a:t>
                      </a:r>
                      <a:endParaRPr lang="zh-CN" altLang="en-US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0000"/>
                          </a:solidFill>
                        </a:rPr>
                        <a:t>-1</a:t>
                      </a:r>
                      <a:endParaRPr lang="zh-CN" altLang="en-US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1" name="椭圆 10"/>
          <p:cNvSpPr/>
          <p:nvPr/>
        </p:nvSpPr>
        <p:spPr>
          <a:xfrm>
            <a:off x="1002632" y="3263479"/>
            <a:ext cx="588211" cy="53473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solidFill>
                  <a:srgbClr val="000000"/>
                </a:solidFill>
              </a:rPr>
              <a:t>3</a:t>
            </a:r>
            <a:endParaRPr kumimoji="1" lang="zh-CN" altLang="en-US" b="1" dirty="0">
              <a:solidFill>
                <a:srgbClr val="000000"/>
              </a:solidFill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2502574" y="3923863"/>
            <a:ext cx="588211" cy="53473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 smtClean="0">
                <a:solidFill>
                  <a:srgbClr val="000000"/>
                </a:solidFill>
              </a:rPr>
              <a:t>0</a:t>
            </a:r>
            <a:endParaRPr kumimoji="1" lang="zh-CN" altLang="en-US" b="1" dirty="0">
              <a:solidFill>
                <a:srgbClr val="000000"/>
              </a:solidFill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3299331" y="4592263"/>
            <a:ext cx="588211" cy="53473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 smtClean="0">
                <a:solidFill>
                  <a:srgbClr val="000000"/>
                </a:solidFill>
              </a:rPr>
              <a:t>1</a:t>
            </a:r>
            <a:endParaRPr kumimoji="1" lang="zh-CN" altLang="en-US" b="1" dirty="0">
              <a:solidFill>
                <a:srgbClr val="000000"/>
              </a:solidFill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1013336" y="5266015"/>
            <a:ext cx="588211" cy="53473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solidFill>
                  <a:srgbClr val="000000"/>
                </a:solidFill>
              </a:rPr>
              <a:t>3</a:t>
            </a:r>
            <a:endParaRPr kumimoji="1" lang="zh-CN" altLang="en-US" b="1" dirty="0">
              <a:solidFill>
                <a:srgbClr val="000000"/>
              </a:solidFill>
            </a:endParaRPr>
          </a:p>
        </p:txBody>
      </p:sp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8357723"/>
              </p:ext>
            </p:extLst>
          </p:nvPr>
        </p:nvGraphicFramePr>
        <p:xfrm>
          <a:off x="6019042" y="1864940"/>
          <a:ext cx="1203158" cy="11314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421"/>
                <a:gridCol w="414421"/>
                <a:gridCol w="374316"/>
              </a:tblGrid>
              <a:tr h="389759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0000"/>
                          </a:solidFill>
                        </a:rPr>
                        <a:t>-1</a:t>
                      </a:r>
                      <a:endParaRPr lang="zh-CN" altLang="en-US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0000"/>
                          </a:solidFill>
                        </a:rPr>
                        <a:t>-1</a:t>
                      </a:r>
                      <a:endParaRPr lang="zh-CN" altLang="en-US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0000"/>
                          </a:solidFill>
                        </a:rPr>
                        <a:t>-1</a:t>
                      </a:r>
                      <a:endParaRPr lang="zh-CN" altLang="en-US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0000"/>
                          </a:solidFill>
                        </a:rPr>
                        <a:t>-1</a:t>
                      </a:r>
                      <a:endParaRPr lang="zh-CN" altLang="en-US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0000"/>
                          </a:solidFill>
                        </a:rPr>
                        <a:t>-1</a:t>
                      </a:r>
                      <a:endParaRPr lang="zh-CN" altLang="en-US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0000"/>
                          </a:solidFill>
                        </a:rPr>
                        <a:t>-1</a:t>
                      </a:r>
                      <a:endParaRPr lang="zh-CN" altLang="en-US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3" name="椭圆 32"/>
          <p:cNvSpPr/>
          <p:nvPr/>
        </p:nvSpPr>
        <p:spPr>
          <a:xfrm>
            <a:off x="5885362" y="3937231"/>
            <a:ext cx="588211" cy="53473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 smtClean="0">
                <a:solidFill>
                  <a:srgbClr val="000000"/>
                </a:solidFill>
              </a:rPr>
              <a:t>-1</a:t>
            </a:r>
            <a:endParaRPr kumimoji="1" lang="zh-CN" altLang="en-US" b="1" dirty="0">
              <a:solidFill>
                <a:srgbClr val="000000"/>
              </a:solidFill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7484329" y="3930547"/>
            <a:ext cx="588211" cy="53473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 smtClean="0">
                <a:solidFill>
                  <a:srgbClr val="000000"/>
                </a:solidFill>
              </a:rPr>
              <a:t>1</a:t>
            </a:r>
            <a:endParaRPr kumimoji="1" lang="zh-CN" altLang="en-US" b="1" dirty="0">
              <a:solidFill>
                <a:srgbClr val="000000"/>
              </a:solidFill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5890714" y="5279383"/>
            <a:ext cx="588211" cy="53473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 smtClean="0">
                <a:solidFill>
                  <a:srgbClr val="000000"/>
                </a:solidFill>
              </a:rPr>
              <a:t>0</a:t>
            </a:r>
            <a:endParaRPr kumimoji="1" lang="zh-CN" altLang="en-US" b="1" dirty="0">
              <a:solidFill>
                <a:srgbClr val="000000"/>
              </a:solidFill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7505758" y="5272699"/>
            <a:ext cx="588211" cy="53473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 smtClean="0">
                <a:solidFill>
                  <a:srgbClr val="000000"/>
                </a:solidFill>
              </a:rPr>
              <a:t>3</a:t>
            </a:r>
            <a:endParaRPr kumimoji="1" lang="zh-CN" altLang="en-US" b="1" dirty="0">
              <a:solidFill>
                <a:srgbClr val="00000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610409" y="2258342"/>
            <a:ext cx="838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dirty="0" smtClean="0"/>
              <a:t>Filter 2</a:t>
            </a:r>
            <a:endParaRPr kumimoji="1" lang="zh-CN" altLang="en-US" dirty="0"/>
          </a:p>
        </p:txBody>
      </p:sp>
      <p:sp>
        <p:nvSpPr>
          <p:cNvPr id="44" name="文本框 43"/>
          <p:cNvSpPr txBox="1"/>
          <p:nvPr/>
        </p:nvSpPr>
        <p:spPr>
          <a:xfrm>
            <a:off x="3268881" y="2226076"/>
            <a:ext cx="838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dirty="0" smtClean="0"/>
              <a:t>Filter 1</a:t>
            </a:r>
            <a:endParaRPr kumimoji="1" lang="zh-CN" altLang="en-US" dirty="0"/>
          </a:p>
        </p:txBody>
      </p:sp>
      <p:cxnSp>
        <p:nvCxnSpPr>
          <p:cNvPr id="45" name="直线连接符 44"/>
          <p:cNvCxnSpPr/>
          <p:nvPr/>
        </p:nvCxnSpPr>
        <p:spPr>
          <a:xfrm>
            <a:off x="906170" y="3199179"/>
            <a:ext cx="149459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直线连接符 47"/>
          <p:cNvCxnSpPr/>
          <p:nvPr/>
        </p:nvCxnSpPr>
        <p:spPr>
          <a:xfrm>
            <a:off x="2400760" y="3199179"/>
            <a:ext cx="0" cy="273249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直线连接符 51"/>
          <p:cNvCxnSpPr/>
          <p:nvPr/>
        </p:nvCxnSpPr>
        <p:spPr>
          <a:xfrm>
            <a:off x="906170" y="3199179"/>
            <a:ext cx="0" cy="273249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直线连接符 53"/>
          <p:cNvCxnSpPr/>
          <p:nvPr/>
        </p:nvCxnSpPr>
        <p:spPr>
          <a:xfrm>
            <a:off x="906170" y="5931678"/>
            <a:ext cx="310475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直线连接符 55"/>
          <p:cNvCxnSpPr/>
          <p:nvPr/>
        </p:nvCxnSpPr>
        <p:spPr>
          <a:xfrm flipV="1">
            <a:off x="906170" y="4506825"/>
            <a:ext cx="1494590" cy="1336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直线连接符 58"/>
          <p:cNvCxnSpPr/>
          <p:nvPr/>
        </p:nvCxnSpPr>
        <p:spPr>
          <a:xfrm>
            <a:off x="2400760" y="3199179"/>
            <a:ext cx="161016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直线连接符 60"/>
          <p:cNvCxnSpPr/>
          <p:nvPr/>
        </p:nvCxnSpPr>
        <p:spPr>
          <a:xfrm>
            <a:off x="2400760" y="4506825"/>
            <a:ext cx="1610162" cy="1336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直线连接符 62"/>
          <p:cNvCxnSpPr/>
          <p:nvPr/>
        </p:nvCxnSpPr>
        <p:spPr>
          <a:xfrm>
            <a:off x="4010922" y="3199179"/>
            <a:ext cx="0" cy="273249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直线连接符 68"/>
          <p:cNvCxnSpPr/>
          <p:nvPr/>
        </p:nvCxnSpPr>
        <p:spPr>
          <a:xfrm>
            <a:off x="5067050" y="3196472"/>
            <a:ext cx="164404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直线连接符 69"/>
          <p:cNvCxnSpPr/>
          <p:nvPr/>
        </p:nvCxnSpPr>
        <p:spPr>
          <a:xfrm>
            <a:off x="6636369" y="3212547"/>
            <a:ext cx="0" cy="273249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直线连接符 70"/>
          <p:cNvCxnSpPr/>
          <p:nvPr/>
        </p:nvCxnSpPr>
        <p:spPr>
          <a:xfrm>
            <a:off x="5067050" y="5945046"/>
            <a:ext cx="317948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直线连接符 71"/>
          <p:cNvCxnSpPr/>
          <p:nvPr/>
        </p:nvCxnSpPr>
        <p:spPr>
          <a:xfrm flipV="1">
            <a:off x="5067050" y="4520193"/>
            <a:ext cx="1644049" cy="1336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直线连接符 72"/>
          <p:cNvCxnSpPr/>
          <p:nvPr/>
        </p:nvCxnSpPr>
        <p:spPr>
          <a:xfrm>
            <a:off x="6636369" y="4520193"/>
            <a:ext cx="1610162" cy="1336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直线连接符 73"/>
          <p:cNvCxnSpPr/>
          <p:nvPr/>
        </p:nvCxnSpPr>
        <p:spPr>
          <a:xfrm>
            <a:off x="8246531" y="3212547"/>
            <a:ext cx="0" cy="273249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直线连接符 77"/>
          <p:cNvCxnSpPr/>
          <p:nvPr/>
        </p:nvCxnSpPr>
        <p:spPr>
          <a:xfrm>
            <a:off x="5075091" y="3199179"/>
            <a:ext cx="0" cy="273249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直线连接符 79"/>
          <p:cNvCxnSpPr/>
          <p:nvPr/>
        </p:nvCxnSpPr>
        <p:spPr>
          <a:xfrm>
            <a:off x="6478925" y="3196472"/>
            <a:ext cx="1767606" cy="270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38054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78852" y="352425"/>
            <a:ext cx="7772400" cy="783891"/>
          </a:xfrm>
        </p:spPr>
        <p:txBody>
          <a:bodyPr/>
          <a:lstStyle/>
          <a:p>
            <a:r>
              <a:rPr kumimoji="1" lang="en-US" altLang="zh-CN" dirty="0" smtClean="0"/>
              <a:t>CNN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02632" y="1376947"/>
            <a:ext cx="6871367" cy="4826000"/>
          </a:xfrm>
        </p:spPr>
        <p:txBody>
          <a:bodyPr/>
          <a:lstStyle/>
          <a:p>
            <a:pPr algn="l"/>
            <a:r>
              <a:rPr kumimoji="1" lang="en-US" altLang="zh-CN" sz="2000" dirty="0" smtClean="0">
                <a:solidFill>
                  <a:srgbClr val="000000"/>
                </a:solidFill>
              </a:rPr>
              <a:t>After convolution and max pooling.</a:t>
            </a:r>
          </a:p>
          <a:p>
            <a:pPr algn="l"/>
            <a:endParaRPr kumimoji="1" lang="zh-CN" altLang="en-US" dirty="0">
              <a:solidFill>
                <a:srgbClr val="000000"/>
              </a:solidFill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3754375"/>
              </p:ext>
            </p:extLst>
          </p:nvPr>
        </p:nvGraphicFramePr>
        <p:xfrm>
          <a:off x="1002632" y="2161905"/>
          <a:ext cx="2540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421"/>
                <a:gridCol w="414421"/>
                <a:gridCol w="441158"/>
                <a:gridCol w="414421"/>
                <a:gridCol w="441158"/>
                <a:gridCol w="41442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1" name="椭圆 10"/>
          <p:cNvSpPr/>
          <p:nvPr/>
        </p:nvSpPr>
        <p:spPr>
          <a:xfrm>
            <a:off x="7017078" y="3345670"/>
            <a:ext cx="588211" cy="53473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solidFill>
                  <a:srgbClr val="000000"/>
                </a:solidFill>
              </a:rPr>
              <a:t>3</a:t>
            </a:r>
            <a:endParaRPr kumimoji="1" lang="zh-CN" altLang="en-US" b="1" dirty="0">
              <a:solidFill>
                <a:srgbClr val="000000"/>
              </a:solidFill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7757689" y="3352354"/>
            <a:ext cx="588211" cy="53473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 smtClean="0">
                <a:solidFill>
                  <a:srgbClr val="000000"/>
                </a:solidFill>
              </a:rPr>
              <a:t>0</a:t>
            </a:r>
            <a:endParaRPr kumimoji="1" lang="zh-CN" altLang="en-US" b="1" dirty="0">
              <a:solidFill>
                <a:srgbClr val="000000"/>
              </a:solidFill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7022430" y="4006054"/>
            <a:ext cx="588211" cy="53473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 smtClean="0">
                <a:solidFill>
                  <a:srgbClr val="000000"/>
                </a:solidFill>
              </a:rPr>
              <a:t>3</a:t>
            </a:r>
            <a:endParaRPr kumimoji="1" lang="zh-CN" altLang="en-US" b="1" dirty="0">
              <a:solidFill>
                <a:srgbClr val="000000"/>
              </a:solidFill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7763041" y="4012738"/>
            <a:ext cx="588211" cy="53473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solidFill>
                  <a:srgbClr val="000000"/>
                </a:solidFill>
              </a:rPr>
              <a:t>1</a:t>
            </a:r>
            <a:endParaRPr kumimoji="1" lang="zh-CN" altLang="en-US" b="1" dirty="0">
              <a:solidFill>
                <a:srgbClr val="000000"/>
              </a:solidFill>
            </a:endParaRPr>
          </a:p>
        </p:txBody>
      </p:sp>
      <p:sp>
        <p:nvSpPr>
          <p:cNvPr id="4" name="右箭头 3"/>
          <p:cNvSpPr/>
          <p:nvPr/>
        </p:nvSpPr>
        <p:spPr>
          <a:xfrm>
            <a:off x="3746025" y="2981913"/>
            <a:ext cx="546631" cy="46617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394390" y="2981913"/>
            <a:ext cx="17408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 smtClean="0"/>
              <a:t>Convolution</a:t>
            </a:r>
            <a:endParaRPr kumimoji="1" lang="zh-CN" altLang="en-US" sz="2400" b="1" dirty="0"/>
          </a:p>
        </p:txBody>
      </p:sp>
      <p:sp>
        <p:nvSpPr>
          <p:cNvPr id="10" name="下箭头 9"/>
          <p:cNvSpPr/>
          <p:nvPr/>
        </p:nvSpPr>
        <p:spPr>
          <a:xfrm>
            <a:off x="5112601" y="3448088"/>
            <a:ext cx="418012" cy="506364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4360376" y="3981413"/>
            <a:ext cx="17748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 smtClean="0"/>
              <a:t>Max Pooling</a:t>
            </a:r>
            <a:endParaRPr kumimoji="1" lang="zh-CN" altLang="en-US" sz="2400" b="1" dirty="0"/>
          </a:p>
        </p:txBody>
      </p:sp>
      <p:sp>
        <p:nvSpPr>
          <p:cNvPr id="28" name="右箭头 27"/>
          <p:cNvSpPr/>
          <p:nvPr/>
        </p:nvSpPr>
        <p:spPr>
          <a:xfrm>
            <a:off x="6135221" y="4038353"/>
            <a:ext cx="546631" cy="46617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6781555" y="2612581"/>
            <a:ext cx="1896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Smaller image 2x2</a:t>
            </a:r>
            <a:endParaRPr kumimoji="1" lang="zh-CN" altLang="en-US" dirty="0"/>
          </a:p>
        </p:txBody>
      </p:sp>
      <p:sp>
        <p:nvSpPr>
          <p:cNvPr id="30" name="椭圆 29"/>
          <p:cNvSpPr/>
          <p:nvPr/>
        </p:nvSpPr>
        <p:spPr>
          <a:xfrm>
            <a:off x="7133388" y="3496932"/>
            <a:ext cx="588211" cy="53473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 smtClean="0">
                <a:solidFill>
                  <a:srgbClr val="000000"/>
                </a:solidFill>
              </a:rPr>
              <a:t>-1</a:t>
            </a:r>
            <a:endParaRPr kumimoji="1" lang="zh-CN" altLang="en-US" b="1" dirty="0">
              <a:solidFill>
                <a:srgbClr val="000000"/>
              </a:solidFill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7873999" y="3503616"/>
            <a:ext cx="588211" cy="53473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 smtClean="0">
                <a:solidFill>
                  <a:srgbClr val="000000"/>
                </a:solidFill>
              </a:rPr>
              <a:t>1</a:t>
            </a:r>
            <a:endParaRPr kumimoji="1" lang="zh-CN" altLang="en-US" b="1" dirty="0">
              <a:solidFill>
                <a:srgbClr val="000000"/>
              </a:solidFill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7138740" y="4157316"/>
            <a:ext cx="588211" cy="53473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 smtClean="0">
                <a:solidFill>
                  <a:srgbClr val="000000"/>
                </a:solidFill>
              </a:rPr>
              <a:t>0</a:t>
            </a:r>
            <a:endParaRPr kumimoji="1" lang="zh-CN" altLang="en-US" b="1" dirty="0">
              <a:solidFill>
                <a:srgbClr val="000000"/>
              </a:solidFill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7879351" y="4164000"/>
            <a:ext cx="588211" cy="53473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 smtClean="0">
                <a:solidFill>
                  <a:srgbClr val="000000"/>
                </a:solidFill>
              </a:rPr>
              <a:t>3</a:t>
            </a:r>
            <a:endParaRPr kumimoji="1" lang="zh-CN" altLang="en-US" b="1" dirty="0">
              <a:solidFill>
                <a:srgbClr val="000000"/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6681852" y="5120086"/>
            <a:ext cx="2277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Each filter is a channel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87864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9970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78852" y="352425"/>
            <a:ext cx="7772400" cy="783891"/>
          </a:xfrm>
        </p:spPr>
        <p:txBody>
          <a:bodyPr/>
          <a:lstStyle/>
          <a:p>
            <a:r>
              <a:rPr kumimoji="1" lang="en-US" altLang="zh-CN" dirty="0" smtClean="0"/>
              <a:t>CNN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02632" y="1376947"/>
            <a:ext cx="6871367" cy="4826000"/>
          </a:xfrm>
        </p:spPr>
        <p:txBody>
          <a:bodyPr/>
          <a:lstStyle/>
          <a:p>
            <a:pPr algn="l"/>
            <a:r>
              <a:rPr kumimoji="1" lang="en-US" altLang="zh-CN" sz="2000" dirty="0" smtClean="0">
                <a:solidFill>
                  <a:srgbClr val="000000"/>
                </a:solidFill>
              </a:rPr>
              <a:t>2) The same pattern appears in different regions.</a:t>
            </a:r>
          </a:p>
          <a:p>
            <a:pPr algn="l"/>
            <a:endParaRPr kumimoji="1" lang="zh-CN" altLang="en-US" dirty="0">
              <a:solidFill>
                <a:srgbClr val="000000"/>
              </a:solidFill>
            </a:endParaRPr>
          </a:p>
        </p:txBody>
      </p:sp>
      <p:pic>
        <p:nvPicPr>
          <p:cNvPr id="4" name="图片 3" descr="images1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961" y="1954893"/>
            <a:ext cx="3548275" cy="2361216"/>
          </a:xfrm>
          <a:prstGeom prst="rect">
            <a:avLst/>
          </a:prstGeom>
        </p:spPr>
      </p:pic>
      <p:pic>
        <p:nvPicPr>
          <p:cNvPr id="6" name="图片 5" descr="image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6236" y="3714335"/>
            <a:ext cx="4146453" cy="2781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611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78852" y="352425"/>
            <a:ext cx="7772400" cy="783891"/>
          </a:xfrm>
        </p:spPr>
        <p:txBody>
          <a:bodyPr/>
          <a:lstStyle/>
          <a:p>
            <a:r>
              <a:rPr kumimoji="1" lang="en-US" altLang="zh-CN" dirty="0" smtClean="0"/>
              <a:t>CNN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02632" y="1376947"/>
            <a:ext cx="6871367" cy="4826000"/>
          </a:xfrm>
        </p:spPr>
        <p:txBody>
          <a:bodyPr>
            <a:normAutofit/>
          </a:bodyPr>
          <a:lstStyle/>
          <a:p>
            <a:pPr algn="l"/>
            <a:r>
              <a:rPr kumimoji="1" lang="en-US" altLang="zh-CN" sz="2000" dirty="0" smtClean="0">
                <a:solidFill>
                  <a:srgbClr val="000000"/>
                </a:solidFill>
              </a:rPr>
              <a:t>3) Subsampling the pixels will not change the object.</a:t>
            </a:r>
            <a:endParaRPr kumimoji="1" lang="zh-CN" altLang="en-US" sz="2000" dirty="0">
              <a:solidFill>
                <a:srgbClr val="000000"/>
              </a:solidFill>
            </a:endParaRPr>
          </a:p>
        </p:txBody>
      </p:sp>
      <p:pic>
        <p:nvPicPr>
          <p:cNvPr id="5" name="图片 4" descr="image_1492367750.203850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49337" y="3296302"/>
            <a:ext cx="3257522" cy="2167733"/>
          </a:xfrm>
          <a:prstGeom prst="rect">
            <a:avLst/>
          </a:prstGeom>
        </p:spPr>
      </p:pic>
      <p:pic>
        <p:nvPicPr>
          <p:cNvPr id="4" name="图片 3" descr="images1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689" y="2426850"/>
            <a:ext cx="4902267" cy="3262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3785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78852" y="352425"/>
            <a:ext cx="7772400" cy="783891"/>
          </a:xfrm>
        </p:spPr>
        <p:txBody>
          <a:bodyPr/>
          <a:lstStyle/>
          <a:p>
            <a:r>
              <a:rPr kumimoji="1" lang="en-US" altLang="zh-CN" dirty="0" smtClean="0"/>
              <a:t>CNN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02632" y="1376947"/>
            <a:ext cx="6871367" cy="4826000"/>
          </a:xfrm>
        </p:spPr>
        <p:txBody>
          <a:bodyPr>
            <a:normAutofit/>
          </a:bodyPr>
          <a:lstStyle/>
          <a:p>
            <a:pPr algn="l"/>
            <a:r>
              <a:rPr kumimoji="1" lang="en-US" altLang="zh-CN" sz="2000" dirty="0" smtClean="0">
                <a:solidFill>
                  <a:srgbClr val="000000"/>
                </a:solidFill>
              </a:rPr>
              <a:t>The whole Convolutional neural network:</a:t>
            </a:r>
            <a:endParaRPr kumimoji="1" lang="zh-CN" altLang="en-US" sz="2000" dirty="0">
              <a:solidFill>
                <a:srgbClr val="000000"/>
              </a:solidFill>
            </a:endParaRPr>
          </a:p>
        </p:txBody>
      </p:sp>
      <p:pic>
        <p:nvPicPr>
          <p:cNvPr id="4" name="图片 3" descr="images1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251" y="1832074"/>
            <a:ext cx="3358459" cy="2234902"/>
          </a:xfrm>
          <a:prstGeom prst="rect">
            <a:avLst/>
          </a:prstGeom>
          <a:ln>
            <a:solidFill>
              <a:srgbClr val="4F81BD"/>
            </a:solidFill>
          </a:ln>
        </p:spPr>
      </p:pic>
      <p:sp>
        <p:nvSpPr>
          <p:cNvPr id="10" name="右箭头 9"/>
          <p:cNvSpPr/>
          <p:nvPr/>
        </p:nvSpPr>
        <p:spPr>
          <a:xfrm>
            <a:off x="4733078" y="2546127"/>
            <a:ext cx="627017" cy="44735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466303" y="2499668"/>
            <a:ext cx="17408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 smtClean="0"/>
              <a:t>Convolution</a:t>
            </a:r>
            <a:endParaRPr kumimoji="1" lang="zh-CN" altLang="en-US" sz="2400" b="1" dirty="0"/>
          </a:p>
        </p:txBody>
      </p:sp>
      <p:sp>
        <p:nvSpPr>
          <p:cNvPr id="13" name="下箭头 12"/>
          <p:cNvSpPr/>
          <p:nvPr/>
        </p:nvSpPr>
        <p:spPr>
          <a:xfrm>
            <a:off x="6117105" y="2993483"/>
            <a:ext cx="450166" cy="53322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5466303" y="3621385"/>
            <a:ext cx="17748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 smtClean="0">
                <a:solidFill>
                  <a:srgbClr val="000000"/>
                </a:solidFill>
              </a:rPr>
              <a:t>Max Pooling</a:t>
            </a:r>
            <a:endParaRPr kumimoji="1" lang="zh-CN" altLang="en-US" sz="2400" b="1" dirty="0">
              <a:solidFill>
                <a:srgbClr val="000000"/>
              </a:solidFill>
            </a:endParaRPr>
          </a:p>
        </p:txBody>
      </p:sp>
      <p:sp>
        <p:nvSpPr>
          <p:cNvPr id="15" name="下箭头 14"/>
          <p:cNvSpPr/>
          <p:nvPr/>
        </p:nvSpPr>
        <p:spPr>
          <a:xfrm>
            <a:off x="6117105" y="4232707"/>
            <a:ext cx="450166" cy="53322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5466303" y="4955638"/>
            <a:ext cx="17408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 smtClean="0"/>
              <a:t>Convolution</a:t>
            </a:r>
            <a:endParaRPr kumimoji="1" lang="zh-CN" altLang="en-US" sz="2400" b="1" dirty="0"/>
          </a:p>
        </p:txBody>
      </p:sp>
      <p:sp>
        <p:nvSpPr>
          <p:cNvPr id="17" name="左箭头 16"/>
          <p:cNvSpPr/>
          <p:nvPr/>
        </p:nvSpPr>
        <p:spPr>
          <a:xfrm>
            <a:off x="4710667" y="4964791"/>
            <a:ext cx="627017" cy="434026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2926079" y="4937152"/>
            <a:ext cx="17748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 smtClean="0">
                <a:solidFill>
                  <a:srgbClr val="000000"/>
                </a:solidFill>
              </a:rPr>
              <a:t>Max Pooling</a:t>
            </a:r>
            <a:endParaRPr kumimoji="1" lang="zh-CN" altLang="en-US" sz="2400" b="1" dirty="0">
              <a:solidFill>
                <a:srgbClr val="000000"/>
              </a:solidFill>
            </a:endParaRPr>
          </a:p>
        </p:txBody>
      </p:sp>
      <p:sp>
        <p:nvSpPr>
          <p:cNvPr id="19" name="左箭头 18"/>
          <p:cNvSpPr/>
          <p:nvPr/>
        </p:nvSpPr>
        <p:spPr>
          <a:xfrm>
            <a:off x="2190043" y="4955638"/>
            <a:ext cx="627017" cy="434026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1002632" y="4937152"/>
            <a:ext cx="10755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 smtClean="0"/>
              <a:t>Flatten</a:t>
            </a:r>
            <a:endParaRPr kumimoji="1" lang="zh-CN" altLang="en-US" sz="2400" b="1" dirty="0"/>
          </a:p>
        </p:txBody>
      </p:sp>
      <p:sp>
        <p:nvSpPr>
          <p:cNvPr id="22" name="下箭头 21"/>
          <p:cNvSpPr/>
          <p:nvPr/>
        </p:nvSpPr>
        <p:spPr>
          <a:xfrm>
            <a:off x="1269446" y="5417303"/>
            <a:ext cx="450166" cy="53322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947891" y="6012817"/>
            <a:ext cx="44386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 smtClean="0"/>
              <a:t>Fully connected forward network</a:t>
            </a:r>
            <a:endParaRPr kumimoji="1"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7780001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78852" y="352425"/>
            <a:ext cx="7772400" cy="783891"/>
          </a:xfrm>
        </p:spPr>
        <p:txBody>
          <a:bodyPr/>
          <a:lstStyle/>
          <a:p>
            <a:r>
              <a:rPr kumimoji="1" lang="en-US" altLang="zh-CN" dirty="0" smtClean="0"/>
              <a:t>CNN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02632" y="1376947"/>
            <a:ext cx="6871367" cy="4826000"/>
          </a:xfrm>
        </p:spPr>
        <p:txBody>
          <a:bodyPr/>
          <a:lstStyle/>
          <a:p>
            <a:pPr algn="l"/>
            <a:r>
              <a:rPr kumimoji="1" lang="en-US" altLang="zh-CN" sz="2000" dirty="0" smtClean="0">
                <a:solidFill>
                  <a:srgbClr val="000000"/>
                </a:solidFill>
              </a:rPr>
              <a:t>How does convolution work?</a:t>
            </a:r>
          </a:p>
          <a:p>
            <a:pPr algn="l"/>
            <a:endParaRPr kumimoji="1" lang="zh-CN" altLang="en-US" dirty="0">
              <a:solidFill>
                <a:srgbClr val="000000"/>
              </a:solidFill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7383061"/>
              </p:ext>
            </p:extLst>
          </p:nvPr>
        </p:nvGraphicFramePr>
        <p:xfrm>
          <a:off x="1002632" y="3250620"/>
          <a:ext cx="2540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421"/>
                <a:gridCol w="414421"/>
                <a:gridCol w="441158"/>
                <a:gridCol w="414421"/>
                <a:gridCol w="441158"/>
                <a:gridCol w="41442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1540606" y="2486719"/>
            <a:ext cx="11727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 smtClean="0"/>
              <a:t>Stride = 1</a:t>
            </a:r>
            <a:endParaRPr kumimoji="1" lang="zh-CN" altLang="en-US" sz="2000" dirty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4397399"/>
              </p:ext>
            </p:extLst>
          </p:nvPr>
        </p:nvGraphicFramePr>
        <p:xfrm>
          <a:off x="5309444" y="1774309"/>
          <a:ext cx="120315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421"/>
                <a:gridCol w="414421"/>
                <a:gridCol w="37431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0000"/>
                          </a:solidFill>
                        </a:rPr>
                        <a:t>-1</a:t>
                      </a:r>
                      <a:endParaRPr lang="zh-CN" altLang="en-US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0000"/>
                          </a:solidFill>
                        </a:rPr>
                        <a:t>-1</a:t>
                      </a:r>
                      <a:endParaRPr lang="zh-CN" altLang="en-US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0000"/>
                          </a:solidFill>
                        </a:rPr>
                        <a:t>-1</a:t>
                      </a:r>
                      <a:endParaRPr lang="zh-CN" altLang="en-US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0000"/>
                          </a:solidFill>
                        </a:rPr>
                        <a:t>-1</a:t>
                      </a:r>
                      <a:endParaRPr lang="zh-CN" altLang="en-US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0000"/>
                          </a:solidFill>
                        </a:rPr>
                        <a:t>-1</a:t>
                      </a:r>
                      <a:endParaRPr lang="zh-CN" altLang="en-US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0000"/>
                          </a:solidFill>
                        </a:rPr>
                        <a:t>-1</a:t>
                      </a:r>
                      <a:endParaRPr lang="zh-CN" altLang="en-US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7234813" y="2250501"/>
            <a:ext cx="7232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 smtClean="0"/>
              <a:t>Filter</a:t>
            </a:r>
            <a:endParaRPr kumimoji="1" lang="zh-CN" altLang="en-US" sz="2000" dirty="0"/>
          </a:p>
        </p:txBody>
      </p:sp>
      <p:sp>
        <p:nvSpPr>
          <p:cNvPr id="11" name="椭圆 10"/>
          <p:cNvSpPr/>
          <p:nvPr/>
        </p:nvSpPr>
        <p:spPr>
          <a:xfrm>
            <a:off x="4614788" y="3263479"/>
            <a:ext cx="588211" cy="53473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solidFill>
                  <a:srgbClr val="000000"/>
                </a:solidFill>
              </a:rPr>
              <a:t>3</a:t>
            </a:r>
            <a:endParaRPr kumimoji="1" lang="zh-CN" altLang="en-US" b="1" dirty="0">
              <a:solidFill>
                <a:srgbClr val="000000"/>
              </a:solidFill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5355399" y="3270163"/>
            <a:ext cx="588211" cy="53473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 smtClean="0">
                <a:solidFill>
                  <a:srgbClr val="000000"/>
                </a:solidFill>
              </a:rPr>
              <a:t>-1</a:t>
            </a:r>
            <a:endParaRPr kumimoji="1" lang="zh-CN" altLang="en-US" b="1" dirty="0">
              <a:solidFill>
                <a:srgbClr val="000000"/>
              </a:solidFill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6109378" y="3263479"/>
            <a:ext cx="588211" cy="53473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 smtClean="0">
                <a:solidFill>
                  <a:srgbClr val="000000"/>
                </a:solidFill>
              </a:rPr>
              <a:t>-3</a:t>
            </a:r>
            <a:endParaRPr kumimoji="1" lang="zh-CN" altLang="en-US" b="1" dirty="0">
              <a:solidFill>
                <a:srgbClr val="000000"/>
              </a:solidFill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6906135" y="3263479"/>
            <a:ext cx="588211" cy="53473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 smtClean="0">
                <a:solidFill>
                  <a:srgbClr val="000000"/>
                </a:solidFill>
              </a:rPr>
              <a:t>-1</a:t>
            </a:r>
            <a:endParaRPr kumimoji="1" lang="zh-CN" altLang="en-US" b="1" dirty="0">
              <a:solidFill>
                <a:srgbClr val="000000"/>
              </a:solidFill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4620140" y="3923863"/>
            <a:ext cx="588211" cy="53473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 smtClean="0">
                <a:solidFill>
                  <a:srgbClr val="000000"/>
                </a:solidFill>
              </a:rPr>
              <a:t>-3</a:t>
            </a:r>
            <a:endParaRPr kumimoji="1" lang="zh-CN" altLang="en-US" b="1" dirty="0">
              <a:solidFill>
                <a:srgbClr val="000000"/>
              </a:solidFill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5360751" y="3930547"/>
            <a:ext cx="588211" cy="53473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solidFill>
                  <a:srgbClr val="000000"/>
                </a:solidFill>
              </a:rPr>
              <a:t>1</a:t>
            </a:r>
            <a:endParaRPr kumimoji="1" lang="zh-CN" altLang="en-US" b="1" dirty="0">
              <a:solidFill>
                <a:srgbClr val="000000"/>
              </a:solidFill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6114730" y="3923863"/>
            <a:ext cx="588211" cy="53473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 smtClean="0">
                <a:solidFill>
                  <a:srgbClr val="000000"/>
                </a:solidFill>
              </a:rPr>
              <a:t>0</a:t>
            </a:r>
            <a:endParaRPr kumimoji="1" lang="zh-CN" altLang="en-US" b="1" dirty="0">
              <a:solidFill>
                <a:srgbClr val="000000"/>
              </a:solidFill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6911487" y="3923863"/>
            <a:ext cx="588211" cy="53473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 smtClean="0">
                <a:solidFill>
                  <a:srgbClr val="000000"/>
                </a:solidFill>
              </a:rPr>
              <a:t>-3</a:t>
            </a:r>
            <a:endParaRPr kumimoji="1" lang="zh-CN" altLang="en-US" b="1" dirty="0">
              <a:solidFill>
                <a:srgbClr val="000000"/>
              </a:solidFill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4620140" y="4592263"/>
            <a:ext cx="588211" cy="53473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 smtClean="0">
                <a:solidFill>
                  <a:srgbClr val="000000"/>
                </a:solidFill>
              </a:rPr>
              <a:t>-3</a:t>
            </a:r>
            <a:endParaRPr kumimoji="1" lang="zh-CN" altLang="en-US" b="1" dirty="0">
              <a:solidFill>
                <a:srgbClr val="000000"/>
              </a:solidFill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5360751" y="4598947"/>
            <a:ext cx="588211" cy="53473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 smtClean="0">
                <a:solidFill>
                  <a:srgbClr val="000000"/>
                </a:solidFill>
              </a:rPr>
              <a:t>-3</a:t>
            </a:r>
            <a:endParaRPr kumimoji="1" lang="zh-CN" altLang="en-US" b="1" dirty="0">
              <a:solidFill>
                <a:srgbClr val="000000"/>
              </a:solidFill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6114730" y="4592263"/>
            <a:ext cx="588211" cy="53473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 smtClean="0">
                <a:solidFill>
                  <a:srgbClr val="000000"/>
                </a:solidFill>
              </a:rPr>
              <a:t>0</a:t>
            </a:r>
            <a:endParaRPr kumimoji="1" lang="zh-CN" altLang="en-US" b="1" dirty="0">
              <a:solidFill>
                <a:srgbClr val="000000"/>
              </a:solidFill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6911487" y="4592263"/>
            <a:ext cx="588211" cy="53473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 smtClean="0">
                <a:solidFill>
                  <a:srgbClr val="000000"/>
                </a:solidFill>
              </a:rPr>
              <a:t>1</a:t>
            </a:r>
            <a:endParaRPr kumimoji="1" lang="zh-CN" altLang="en-US" b="1" dirty="0">
              <a:solidFill>
                <a:srgbClr val="000000"/>
              </a:solidFill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4625492" y="5266015"/>
            <a:ext cx="588211" cy="53473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solidFill>
                  <a:srgbClr val="000000"/>
                </a:solidFill>
              </a:rPr>
              <a:t>3</a:t>
            </a:r>
            <a:endParaRPr kumimoji="1" lang="zh-CN" altLang="en-US" b="1" dirty="0">
              <a:solidFill>
                <a:srgbClr val="000000"/>
              </a:solidFill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5366103" y="5272699"/>
            <a:ext cx="588211" cy="53473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 smtClean="0">
                <a:solidFill>
                  <a:srgbClr val="000000"/>
                </a:solidFill>
              </a:rPr>
              <a:t>-2</a:t>
            </a:r>
            <a:endParaRPr kumimoji="1" lang="zh-CN" altLang="en-US" b="1" dirty="0">
              <a:solidFill>
                <a:srgbClr val="000000"/>
              </a:solidFill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6120082" y="5266015"/>
            <a:ext cx="588211" cy="53473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 smtClean="0">
                <a:solidFill>
                  <a:srgbClr val="000000"/>
                </a:solidFill>
              </a:rPr>
              <a:t>-2</a:t>
            </a:r>
            <a:endParaRPr kumimoji="1" lang="zh-CN" altLang="en-US" b="1" dirty="0">
              <a:solidFill>
                <a:srgbClr val="000000"/>
              </a:solidFill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6916839" y="5266015"/>
            <a:ext cx="588211" cy="53473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 smtClean="0">
                <a:solidFill>
                  <a:srgbClr val="000000"/>
                </a:solidFill>
              </a:rPr>
              <a:t>-1</a:t>
            </a:r>
            <a:endParaRPr kumimoji="1" lang="zh-CN" altLang="en-US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7330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78852" y="352425"/>
            <a:ext cx="7772400" cy="783891"/>
          </a:xfrm>
        </p:spPr>
        <p:txBody>
          <a:bodyPr/>
          <a:lstStyle/>
          <a:p>
            <a:r>
              <a:rPr kumimoji="1" lang="en-US" altLang="zh-CN" dirty="0" smtClean="0"/>
              <a:t>CNN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02632" y="1376947"/>
            <a:ext cx="6871367" cy="4826000"/>
          </a:xfrm>
        </p:spPr>
        <p:txBody>
          <a:bodyPr/>
          <a:lstStyle/>
          <a:p>
            <a:pPr algn="l"/>
            <a:r>
              <a:rPr kumimoji="1" lang="en-US" altLang="zh-CN" sz="2000" dirty="0" smtClean="0">
                <a:solidFill>
                  <a:srgbClr val="000000"/>
                </a:solidFill>
              </a:rPr>
              <a:t>How does convolution work?</a:t>
            </a:r>
          </a:p>
          <a:p>
            <a:pPr algn="l"/>
            <a:endParaRPr kumimoji="1" lang="zh-CN" altLang="en-US" dirty="0">
              <a:solidFill>
                <a:srgbClr val="000000"/>
              </a:solidFill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6162488"/>
              </p:ext>
            </p:extLst>
          </p:nvPr>
        </p:nvGraphicFramePr>
        <p:xfrm>
          <a:off x="1002632" y="3250620"/>
          <a:ext cx="2540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421"/>
                <a:gridCol w="414421"/>
                <a:gridCol w="441158"/>
                <a:gridCol w="414421"/>
                <a:gridCol w="441158"/>
                <a:gridCol w="41442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1540606" y="2486719"/>
            <a:ext cx="11727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 smtClean="0"/>
              <a:t>Stride = 1</a:t>
            </a:r>
            <a:endParaRPr kumimoji="1" lang="zh-CN" altLang="en-US" sz="2000" dirty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0887507"/>
              </p:ext>
            </p:extLst>
          </p:nvPr>
        </p:nvGraphicFramePr>
        <p:xfrm>
          <a:off x="5309444" y="1774309"/>
          <a:ext cx="120315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421"/>
                <a:gridCol w="414421"/>
                <a:gridCol w="37431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0000"/>
                          </a:solidFill>
                        </a:rPr>
                        <a:t>-1</a:t>
                      </a:r>
                      <a:endParaRPr lang="zh-CN" altLang="en-US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0000"/>
                          </a:solidFill>
                        </a:rPr>
                        <a:t>-1</a:t>
                      </a:r>
                      <a:endParaRPr lang="zh-CN" altLang="en-US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0000"/>
                          </a:solidFill>
                        </a:rPr>
                        <a:t>-1</a:t>
                      </a:r>
                      <a:endParaRPr lang="zh-CN" altLang="en-US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0000"/>
                          </a:solidFill>
                        </a:rPr>
                        <a:t>-1</a:t>
                      </a:r>
                      <a:endParaRPr lang="zh-CN" altLang="en-US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0000"/>
                          </a:solidFill>
                        </a:rPr>
                        <a:t>-1</a:t>
                      </a:r>
                      <a:endParaRPr lang="zh-CN" altLang="en-US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0000"/>
                          </a:solidFill>
                        </a:rPr>
                        <a:t>-1</a:t>
                      </a:r>
                      <a:endParaRPr lang="zh-CN" altLang="en-US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7234813" y="2250501"/>
            <a:ext cx="7232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 smtClean="0"/>
              <a:t>Filter</a:t>
            </a:r>
            <a:endParaRPr kumimoji="1" lang="zh-CN" altLang="en-US" sz="2000" dirty="0"/>
          </a:p>
        </p:txBody>
      </p:sp>
      <p:sp>
        <p:nvSpPr>
          <p:cNvPr id="11" name="椭圆 10"/>
          <p:cNvSpPr/>
          <p:nvPr/>
        </p:nvSpPr>
        <p:spPr>
          <a:xfrm>
            <a:off x="4614788" y="3263479"/>
            <a:ext cx="588211" cy="534737"/>
          </a:xfrm>
          <a:prstGeom prst="ellipse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solidFill>
                  <a:srgbClr val="000000"/>
                </a:solidFill>
              </a:rPr>
              <a:t>3</a:t>
            </a:r>
            <a:endParaRPr kumimoji="1" lang="zh-CN" altLang="en-US" b="1" dirty="0">
              <a:solidFill>
                <a:srgbClr val="000000"/>
              </a:solidFill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5355399" y="3270163"/>
            <a:ext cx="588211" cy="53473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 smtClean="0">
                <a:solidFill>
                  <a:srgbClr val="000000"/>
                </a:solidFill>
              </a:rPr>
              <a:t>-1</a:t>
            </a:r>
            <a:endParaRPr kumimoji="1" lang="zh-CN" altLang="en-US" b="1" dirty="0">
              <a:solidFill>
                <a:srgbClr val="000000"/>
              </a:solidFill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6109378" y="3263479"/>
            <a:ext cx="588211" cy="53473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 smtClean="0">
                <a:solidFill>
                  <a:srgbClr val="000000"/>
                </a:solidFill>
              </a:rPr>
              <a:t>-3</a:t>
            </a:r>
            <a:endParaRPr kumimoji="1" lang="zh-CN" altLang="en-US" b="1" dirty="0">
              <a:solidFill>
                <a:srgbClr val="000000"/>
              </a:solidFill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6906135" y="3263479"/>
            <a:ext cx="588211" cy="53473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 smtClean="0">
                <a:solidFill>
                  <a:srgbClr val="000000"/>
                </a:solidFill>
              </a:rPr>
              <a:t>-1</a:t>
            </a:r>
            <a:endParaRPr kumimoji="1" lang="zh-CN" altLang="en-US" b="1" dirty="0">
              <a:solidFill>
                <a:srgbClr val="000000"/>
              </a:solidFill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4620140" y="3923863"/>
            <a:ext cx="588211" cy="53473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 smtClean="0">
                <a:solidFill>
                  <a:srgbClr val="000000"/>
                </a:solidFill>
              </a:rPr>
              <a:t>-3</a:t>
            </a:r>
            <a:endParaRPr kumimoji="1" lang="zh-CN" altLang="en-US" b="1" dirty="0">
              <a:solidFill>
                <a:srgbClr val="000000"/>
              </a:solidFill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5360751" y="3930547"/>
            <a:ext cx="588211" cy="53473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solidFill>
                  <a:srgbClr val="000000"/>
                </a:solidFill>
              </a:rPr>
              <a:t>1</a:t>
            </a:r>
            <a:endParaRPr kumimoji="1" lang="zh-CN" altLang="en-US" b="1" dirty="0">
              <a:solidFill>
                <a:srgbClr val="000000"/>
              </a:solidFill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6114730" y="3923863"/>
            <a:ext cx="588211" cy="53473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 smtClean="0">
                <a:solidFill>
                  <a:srgbClr val="000000"/>
                </a:solidFill>
              </a:rPr>
              <a:t>0</a:t>
            </a:r>
            <a:endParaRPr kumimoji="1" lang="zh-CN" altLang="en-US" b="1" dirty="0">
              <a:solidFill>
                <a:srgbClr val="000000"/>
              </a:solidFill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6911487" y="3923863"/>
            <a:ext cx="588211" cy="53473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 smtClean="0">
                <a:solidFill>
                  <a:srgbClr val="000000"/>
                </a:solidFill>
              </a:rPr>
              <a:t>-3</a:t>
            </a:r>
            <a:endParaRPr kumimoji="1" lang="zh-CN" altLang="en-US" b="1" dirty="0">
              <a:solidFill>
                <a:srgbClr val="000000"/>
              </a:solidFill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4620140" y="4592263"/>
            <a:ext cx="588211" cy="53473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 smtClean="0">
                <a:solidFill>
                  <a:srgbClr val="000000"/>
                </a:solidFill>
              </a:rPr>
              <a:t>-3</a:t>
            </a:r>
            <a:endParaRPr kumimoji="1" lang="zh-CN" altLang="en-US" b="1" dirty="0">
              <a:solidFill>
                <a:srgbClr val="000000"/>
              </a:solidFill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5360751" y="4598947"/>
            <a:ext cx="588211" cy="53473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 smtClean="0">
                <a:solidFill>
                  <a:srgbClr val="000000"/>
                </a:solidFill>
              </a:rPr>
              <a:t>-3</a:t>
            </a:r>
            <a:endParaRPr kumimoji="1" lang="zh-CN" altLang="en-US" b="1" dirty="0">
              <a:solidFill>
                <a:srgbClr val="000000"/>
              </a:solidFill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6114730" y="4592263"/>
            <a:ext cx="588211" cy="53473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 smtClean="0">
                <a:solidFill>
                  <a:srgbClr val="000000"/>
                </a:solidFill>
              </a:rPr>
              <a:t>0</a:t>
            </a:r>
            <a:endParaRPr kumimoji="1" lang="zh-CN" altLang="en-US" b="1" dirty="0">
              <a:solidFill>
                <a:srgbClr val="000000"/>
              </a:solidFill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6911487" y="4592263"/>
            <a:ext cx="588211" cy="53473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 smtClean="0">
                <a:solidFill>
                  <a:srgbClr val="000000"/>
                </a:solidFill>
              </a:rPr>
              <a:t>1</a:t>
            </a:r>
            <a:endParaRPr kumimoji="1" lang="zh-CN" altLang="en-US" b="1" dirty="0">
              <a:solidFill>
                <a:srgbClr val="000000"/>
              </a:solidFill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4625492" y="5266015"/>
            <a:ext cx="588211" cy="534737"/>
          </a:xfrm>
          <a:prstGeom prst="ellipse">
            <a:avLst/>
          </a:prstGeom>
          <a:solidFill>
            <a:srgbClr val="F7964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solidFill>
                  <a:srgbClr val="000000"/>
                </a:solidFill>
              </a:rPr>
              <a:t>3</a:t>
            </a:r>
            <a:endParaRPr kumimoji="1" lang="zh-CN" altLang="en-US" b="1" dirty="0">
              <a:solidFill>
                <a:srgbClr val="000000"/>
              </a:solidFill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5366103" y="5272699"/>
            <a:ext cx="588211" cy="53473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 smtClean="0">
                <a:solidFill>
                  <a:srgbClr val="000000"/>
                </a:solidFill>
              </a:rPr>
              <a:t>-2</a:t>
            </a:r>
            <a:endParaRPr kumimoji="1" lang="zh-CN" altLang="en-US" b="1" dirty="0">
              <a:solidFill>
                <a:srgbClr val="000000"/>
              </a:solidFill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6120082" y="5266015"/>
            <a:ext cx="588211" cy="53473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 smtClean="0">
                <a:solidFill>
                  <a:srgbClr val="000000"/>
                </a:solidFill>
              </a:rPr>
              <a:t>-2</a:t>
            </a:r>
            <a:endParaRPr kumimoji="1" lang="zh-CN" altLang="en-US" b="1" dirty="0">
              <a:solidFill>
                <a:srgbClr val="000000"/>
              </a:solidFill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6916839" y="5266015"/>
            <a:ext cx="588211" cy="53473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 smtClean="0">
                <a:solidFill>
                  <a:srgbClr val="000000"/>
                </a:solidFill>
              </a:rPr>
              <a:t>-1</a:t>
            </a:r>
            <a:endParaRPr kumimoji="1" lang="zh-CN" altLang="en-US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0291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78852" y="352425"/>
            <a:ext cx="7772400" cy="783891"/>
          </a:xfrm>
        </p:spPr>
        <p:txBody>
          <a:bodyPr/>
          <a:lstStyle/>
          <a:p>
            <a:r>
              <a:rPr kumimoji="1" lang="en-US" altLang="zh-CN" dirty="0" smtClean="0"/>
              <a:t>CNN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02632" y="1376947"/>
            <a:ext cx="6871367" cy="4826000"/>
          </a:xfrm>
        </p:spPr>
        <p:txBody>
          <a:bodyPr/>
          <a:lstStyle/>
          <a:p>
            <a:pPr algn="l"/>
            <a:r>
              <a:rPr kumimoji="1" lang="en-US" altLang="zh-CN" sz="2000" dirty="0" smtClean="0">
                <a:solidFill>
                  <a:srgbClr val="000000"/>
                </a:solidFill>
              </a:rPr>
              <a:t>How does convolution work?</a:t>
            </a:r>
          </a:p>
          <a:p>
            <a:pPr algn="l"/>
            <a:endParaRPr kumimoji="1" lang="zh-CN" altLang="en-US" dirty="0">
              <a:solidFill>
                <a:srgbClr val="000000"/>
              </a:solidFill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9294526"/>
              </p:ext>
            </p:extLst>
          </p:nvPr>
        </p:nvGraphicFramePr>
        <p:xfrm>
          <a:off x="1002632" y="3250620"/>
          <a:ext cx="2540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421"/>
                <a:gridCol w="414421"/>
                <a:gridCol w="441158"/>
                <a:gridCol w="414421"/>
                <a:gridCol w="441158"/>
                <a:gridCol w="41442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1540606" y="2486719"/>
            <a:ext cx="11727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 smtClean="0"/>
              <a:t>Stride = 1</a:t>
            </a:r>
            <a:endParaRPr kumimoji="1" lang="zh-CN" altLang="en-US" sz="2000" dirty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0973892"/>
              </p:ext>
            </p:extLst>
          </p:nvPr>
        </p:nvGraphicFramePr>
        <p:xfrm>
          <a:off x="4625492" y="1774309"/>
          <a:ext cx="120315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421"/>
                <a:gridCol w="414421"/>
                <a:gridCol w="37431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0000"/>
                          </a:solidFill>
                        </a:rPr>
                        <a:t>-1</a:t>
                      </a:r>
                      <a:endParaRPr lang="zh-CN" altLang="en-US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0000"/>
                          </a:solidFill>
                        </a:rPr>
                        <a:t>-1</a:t>
                      </a:r>
                      <a:endParaRPr lang="zh-CN" altLang="en-US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0000"/>
                          </a:solidFill>
                        </a:rPr>
                        <a:t>-1</a:t>
                      </a:r>
                      <a:endParaRPr lang="zh-CN" altLang="en-US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0000"/>
                          </a:solidFill>
                        </a:rPr>
                        <a:t>-1</a:t>
                      </a:r>
                      <a:endParaRPr lang="zh-CN" altLang="en-US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0000"/>
                          </a:solidFill>
                        </a:rPr>
                        <a:t>-1</a:t>
                      </a:r>
                      <a:endParaRPr lang="zh-CN" altLang="en-US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0000"/>
                          </a:solidFill>
                        </a:rPr>
                        <a:t>-1</a:t>
                      </a:r>
                      <a:endParaRPr lang="zh-CN" altLang="en-US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1" name="椭圆 10"/>
          <p:cNvSpPr/>
          <p:nvPr/>
        </p:nvSpPr>
        <p:spPr>
          <a:xfrm>
            <a:off x="4614788" y="3263479"/>
            <a:ext cx="588211" cy="53473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solidFill>
                  <a:srgbClr val="000000"/>
                </a:solidFill>
              </a:rPr>
              <a:t>3</a:t>
            </a:r>
            <a:endParaRPr kumimoji="1" lang="zh-CN" altLang="en-US" b="1" dirty="0">
              <a:solidFill>
                <a:srgbClr val="000000"/>
              </a:solidFill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5355399" y="3270163"/>
            <a:ext cx="588211" cy="53473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 smtClean="0">
                <a:solidFill>
                  <a:srgbClr val="000000"/>
                </a:solidFill>
              </a:rPr>
              <a:t>-1</a:t>
            </a:r>
            <a:endParaRPr kumimoji="1" lang="zh-CN" altLang="en-US" b="1" dirty="0">
              <a:solidFill>
                <a:srgbClr val="000000"/>
              </a:solidFill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6109378" y="3263479"/>
            <a:ext cx="588211" cy="53473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 smtClean="0">
                <a:solidFill>
                  <a:srgbClr val="000000"/>
                </a:solidFill>
              </a:rPr>
              <a:t>-3</a:t>
            </a:r>
            <a:endParaRPr kumimoji="1" lang="zh-CN" altLang="en-US" b="1" dirty="0">
              <a:solidFill>
                <a:srgbClr val="000000"/>
              </a:solidFill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6906135" y="3263479"/>
            <a:ext cx="588211" cy="53473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 smtClean="0">
                <a:solidFill>
                  <a:srgbClr val="000000"/>
                </a:solidFill>
              </a:rPr>
              <a:t>-1</a:t>
            </a:r>
            <a:endParaRPr kumimoji="1" lang="zh-CN" altLang="en-US" b="1" dirty="0">
              <a:solidFill>
                <a:srgbClr val="000000"/>
              </a:solidFill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4620140" y="3923863"/>
            <a:ext cx="588211" cy="53473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 smtClean="0">
                <a:solidFill>
                  <a:srgbClr val="000000"/>
                </a:solidFill>
              </a:rPr>
              <a:t>-3</a:t>
            </a:r>
            <a:endParaRPr kumimoji="1" lang="zh-CN" altLang="en-US" b="1" dirty="0">
              <a:solidFill>
                <a:srgbClr val="000000"/>
              </a:solidFill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5360751" y="3930547"/>
            <a:ext cx="588211" cy="53473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solidFill>
                  <a:srgbClr val="000000"/>
                </a:solidFill>
              </a:rPr>
              <a:t>1</a:t>
            </a:r>
            <a:endParaRPr kumimoji="1" lang="zh-CN" altLang="en-US" b="1" dirty="0">
              <a:solidFill>
                <a:srgbClr val="000000"/>
              </a:solidFill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6114730" y="3923863"/>
            <a:ext cx="588211" cy="53473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 smtClean="0">
                <a:solidFill>
                  <a:srgbClr val="000000"/>
                </a:solidFill>
              </a:rPr>
              <a:t>0</a:t>
            </a:r>
            <a:endParaRPr kumimoji="1" lang="zh-CN" altLang="en-US" b="1" dirty="0">
              <a:solidFill>
                <a:srgbClr val="000000"/>
              </a:solidFill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6911487" y="3923863"/>
            <a:ext cx="588211" cy="53473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 smtClean="0">
                <a:solidFill>
                  <a:srgbClr val="000000"/>
                </a:solidFill>
              </a:rPr>
              <a:t>-3</a:t>
            </a:r>
            <a:endParaRPr kumimoji="1" lang="zh-CN" altLang="en-US" b="1" dirty="0">
              <a:solidFill>
                <a:srgbClr val="000000"/>
              </a:solidFill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4620140" y="4592263"/>
            <a:ext cx="588211" cy="53473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 smtClean="0">
                <a:solidFill>
                  <a:srgbClr val="000000"/>
                </a:solidFill>
              </a:rPr>
              <a:t>-3</a:t>
            </a:r>
            <a:endParaRPr kumimoji="1" lang="zh-CN" altLang="en-US" b="1" dirty="0">
              <a:solidFill>
                <a:srgbClr val="000000"/>
              </a:solidFill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5360751" y="4598947"/>
            <a:ext cx="588211" cy="53473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 smtClean="0">
                <a:solidFill>
                  <a:srgbClr val="000000"/>
                </a:solidFill>
              </a:rPr>
              <a:t>-3</a:t>
            </a:r>
            <a:endParaRPr kumimoji="1" lang="zh-CN" altLang="en-US" b="1" dirty="0">
              <a:solidFill>
                <a:srgbClr val="000000"/>
              </a:solidFill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6114730" y="4592263"/>
            <a:ext cx="588211" cy="53473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 smtClean="0">
                <a:solidFill>
                  <a:srgbClr val="000000"/>
                </a:solidFill>
              </a:rPr>
              <a:t>0</a:t>
            </a:r>
            <a:endParaRPr kumimoji="1" lang="zh-CN" altLang="en-US" b="1" dirty="0">
              <a:solidFill>
                <a:srgbClr val="000000"/>
              </a:solidFill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6911487" y="4592263"/>
            <a:ext cx="588211" cy="53473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 smtClean="0">
                <a:solidFill>
                  <a:srgbClr val="000000"/>
                </a:solidFill>
              </a:rPr>
              <a:t>1</a:t>
            </a:r>
            <a:endParaRPr kumimoji="1" lang="zh-CN" altLang="en-US" b="1" dirty="0">
              <a:solidFill>
                <a:srgbClr val="000000"/>
              </a:solidFill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4625492" y="5266015"/>
            <a:ext cx="588211" cy="53473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solidFill>
                  <a:srgbClr val="000000"/>
                </a:solidFill>
              </a:rPr>
              <a:t>3</a:t>
            </a:r>
            <a:endParaRPr kumimoji="1" lang="zh-CN" altLang="en-US" b="1" dirty="0">
              <a:solidFill>
                <a:srgbClr val="000000"/>
              </a:solidFill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5366103" y="5272699"/>
            <a:ext cx="588211" cy="53473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 smtClean="0">
                <a:solidFill>
                  <a:srgbClr val="000000"/>
                </a:solidFill>
              </a:rPr>
              <a:t>-2</a:t>
            </a:r>
            <a:endParaRPr kumimoji="1" lang="zh-CN" altLang="en-US" b="1" dirty="0">
              <a:solidFill>
                <a:srgbClr val="000000"/>
              </a:solidFill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6120082" y="5266015"/>
            <a:ext cx="588211" cy="53473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 smtClean="0">
                <a:solidFill>
                  <a:srgbClr val="000000"/>
                </a:solidFill>
              </a:rPr>
              <a:t>-2</a:t>
            </a:r>
            <a:endParaRPr kumimoji="1" lang="zh-CN" altLang="en-US" b="1" dirty="0">
              <a:solidFill>
                <a:srgbClr val="000000"/>
              </a:solidFill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6916839" y="5266015"/>
            <a:ext cx="588211" cy="53473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 smtClean="0">
                <a:solidFill>
                  <a:srgbClr val="000000"/>
                </a:solidFill>
              </a:rPr>
              <a:t>-1</a:t>
            </a:r>
            <a:endParaRPr kumimoji="1" lang="zh-CN" altLang="en-US" b="1" dirty="0">
              <a:solidFill>
                <a:srgbClr val="000000"/>
              </a:solidFill>
            </a:endParaRPr>
          </a:p>
        </p:txBody>
      </p:sp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4294397"/>
              </p:ext>
            </p:extLst>
          </p:nvPr>
        </p:nvGraphicFramePr>
        <p:xfrm>
          <a:off x="6403315" y="1764292"/>
          <a:ext cx="1203158" cy="11314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421"/>
                <a:gridCol w="414421"/>
                <a:gridCol w="374316"/>
              </a:tblGrid>
              <a:tr h="389759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0000"/>
                          </a:solidFill>
                        </a:rPr>
                        <a:t>-1</a:t>
                      </a:r>
                      <a:endParaRPr lang="zh-CN" altLang="en-US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0000"/>
                          </a:solidFill>
                        </a:rPr>
                        <a:t>-1</a:t>
                      </a:r>
                      <a:endParaRPr lang="zh-CN" altLang="en-US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0000"/>
                          </a:solidFill>
                        </a:rPr>
                        <a:t>-1</a:t>
                      </a:r>
                      <a:endParaRPr lang="zh-CN" altLang="en-US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0000"/>
                          </a:solidFill>
                        </a:rPr>
                        <a:t>-1</a:t>
                      </a:r>
                      <a:endParaRPr lang="zh-CN" altLang="en-US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0000"/>
                          </a:solidFill>
                        </a:rPr>
                        <a:t>-1</a:t>
                      </a:r>
                      <a:endParaRPr lang="zh-CN" altLang="en-US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0000"/>
                          </a:solidFill>
                        </a:rPr>
                        <a:t>-1</a:t>
                      </a:r>
                      <a:endParaRPr lang="zh-CN" altLang="en-US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8" name="椭圆 27"/>
          <p:cNvSpPr/>
          <p:nvPr/>
        </p:nvSpPr>
        <p:spPr>
          <a:xfrm>
            <a:off x="4767188" y="3415879"/>
            <a:ext cx="588211" cy="53473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 smtClean="0">
                <a:solidFill>
                  <a:srgbClr val="000000"/>
                </a:solidFill>
              </a:rPr>
              <a:t>-1</a:t>
            </a:r>
            <a:endParaRPr kumimoji="1" lang="zh-CN" altLang="en-US" b="1" dirty="0">
              <a:solidFill>
                <a:srgbClr val="000000"/>
              </a:solidFill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5507799" y="3422563"/>
            <a:ext cx="588211" cy="53473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 smtClean="0">
                <a:solidFill>
                  <a:srgbClr val="000000"/>
                </a:solidFill>
              </a:rPr>
              <a:t>-1</a:t>
            </a:r>
            <a:endParaRPr kumimoji="1" lang="zh-CN" altLang="en-US" b="1" dirty="0">
              <a:solidFill>
                <a:srgbClr val="000000"/>
              </a:solidFill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6261778" y="3415879"/>
            <a:ext cx="588211" cy="53473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 smtClean="0">
                <a:solidFill>
                  <a:srgbClr val="000000"/>
                </a:solidFill>
              </a:rPr>
              <a:t>-1</a:t>
            </a:r>
            <a:endParaRPr kumimoji="1" lang="zh-CN" altLang="en-US" b="1" dirty="0">
              <a:solidFill>
                <a:srgbClr val="000000"/>
              </a:solidFill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7058535" y="3415879"/>
            <a:ext cx="588211" cy="53473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 smtClean="0">
                <a:solidFill>
                  <a:srgbClr val="000000"/>
                </a:solidFill>
              </a:rPr>
              <a:t>-1</a:t>
            </a:r>
            <a:endParaRPr kumimoji="1" lang="zh-CN" altLang="en-US" b="1" dirty="0">
              <a:solidFill>
                <a:srgbClr val="000000"/>
              </a:solidFill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4772540" y="4076263"/>
            <a:ext cx="588211" cy="53473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 smtClean="0">
                <a:solidFill>
                  <a:srgbClr val="000000"/>
                </a:solidFill>
              </a:rPr>
              <a:t>-1</a:t>
            </a:r>
            <a:endParaRPr kumimoji="1" lang="zh-CN" altLang="en-US" b="1" dirty="0">
              <a:solidFill>
                <a:srgbClr val="000000"/>
              </a:solidFill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5513151" y="4082947"/>
            <a:ext cx="588211" cy="53473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 smtClean="0">
                <a:solidFill>
                  <a:srgbClr val="000000"/>
                </a:solidFill>
              </a:rPr>
              <a:t>-1</a:t>
            </a:r>
            <a:endParaRPr kumimoji="1" lang="zh-CN" altLang="en-US" b="1" dirty="0">
              <a:solidFill>
                <a:srgbClr val="000000"/>
              </a:solidFill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6267130" y="4076263"/>
            <a:ext cx="588211" cy="53473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 smtClean="0">
                <a:solidFill>
                  <a:srgbClr val="000000"/>
                </a:solidFill>
              </a:rPr>
              <a:t>-2</a:t>
            </a:r>
            <a:endParaRPr kumimoji="1" lang="zh-CN" altLang="en-US" b="1" dirty="0">
              <a:solidFill>
                <a:srgbClr val="000000"/>
              </a:solidFill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7063887" y="4076263"/>
            <a:ext cx="588211" cy="53473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 smtClean="0">
                <a:solidFill>
                  <a:srgbClr val="000000"/>
                </a:solidFill>
              </a:rPr>
              <a:t>1</a:t>
            </a:r>
            <a:endParaRPr kumimoji="1" lang="zh-CN" altLang="en-US" b="1" dirty="0">
              <a:solidFill>
                <a:srgbClr val="000000"/>
              </a:solidFill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4772540" y="4744663"/>
            <a:ext cx="588211" cy="53473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 smtClean="0">
                <a:solidFill>
                  <a:srgbClr val="000000"/>
                </a:solidFill>
              </a:rPr>
              <a:t>-1</a:t>
            </a:r>
            <a:endParaRPr kumimoji="1" lang="zh-CN" altLang="en-US" b="1" dirty="0">
              <a:solidFill>
                <a:srgbClr val="000000"/>
              </a:solidFill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5513151" y="4751347"/>
            <a:ext cx="588211" cy="53473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 smtClean="0">
                <a:solidFill>
                  <a:srgbClr val="000000"/>
                </a:solidFill>
              </a:rPr>
              <a:t>-1</a:t>
            </a:r>
            <a:endParaRPr kumimoji="1" lang="zh-CN" altLang="en-US" b="1" dirty="0">
              <a:solidFill>
                <a:srgbClr val="000000"/>
              </a:solidFill>
            </a:endParaRPr>
          </a:p>
        </p:txBody>
      </p:sp>
      <p:sp>
        <p:nvSpPr>
          <p:cNvPr id="38" name="椭圆 37"/>
          <p:cNvSpPr/>
          <p:nvPr/>
        </p:nvSpPr>
        <p:spPr>
          <a:xfrm>
            <a:off x="6267130" y="4744663"/>
            <a:ext cx="588211" cy="53473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 smtClean="0">
                <a:solidFill>
                  <a:srgbClr val="000000"/>
                </a:solidFill>
              </a:rPr>
              <a:t>-2</a:t>
            </a:r>
            <a:endParaRPr kumimoji="1" lang="zh-CN" altLang="en-US" b="1" dirty="0">
              <a:solidFill>
                <a:srgbClr val="000000"/>
              </a:solidFill>
            </a:endParaRPr>
          </a:p>
        </p:txBody>
      </p:sp>
      <p:sp>
        <p:nvSpPr>
          <p:cNvPr id="39" name="椭圆 38"/>
          <p:cNvSpPr/>
          <p:nvPr/>
        </p:nvSpPr>
        <p:spPr>
          <a:xfrm>
            <a:off x="7063887" y="4744663"/>
            <a:ext cx="588211" cy="53473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 smtClean="0">
                <a:solidFill>
                  <a:srgbClr val="000000"/>
                </a:solidFill>
              </a:rPr>
              <a:t>1</a:t>
            </a:r>
            <a:endParaRPr kumimoji="1" lang="zh-CN" altLang="en-US" b="1" dirty="0">
              <a:solidFill>
                <a:srgbClr val="000000"/>
              </a:solidFill>
            </a:endParaRPr>
          </a:p>
        </p:txBody>
      </p:sp>
      <p:sp>
        <p:nvSpPr>
          <p:cNvPr id="40" name="椭圆 39"/>
          <p:cNvSpPr/>
          <p:nvPr/>
        </p:nvSpPr>
        <p:spPr>
          <a:xfrm>
            <a:off x="4777892" y="5418415"/>
            <a:ext cx="588211" cy="53473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 smtClean="0">
                <a:solidFill>
                  <a:srgbClr val="000000"/>
                </a:solidFill>
              </a:rPr>
              <a:t>-1</a:t>
            </a:r>
            <a:endParaRPr kumimoji="1" lang="zh-CN" altLang="en-US" b="1" dirty="0">
              <a:solidFill>
                <a:srgbClr val="000000"/>
              </a:solidFill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5518503" y="5425099"/>
            <a:ext cx="588211" cy="53473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 smtClean="0">
                <a:solidFill>
                  <a:srgbClr val="000000"/>
                </a:solidFill>
              </a:rPr>
              <a:t>0</a:t>
            </a:r>
            <a:endParaRPr kumimoji="1" lang="zh-CN" altLang="en-US" b="1" dirty="0">
              <a:solidFill>
                <a:srgbClr val="000000"/>
              </a:solidFill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6272482" y="5418415"/>
            <a:ext cx="588211" cy="53473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 smtClean="0">
                <a:solidFill>
                  <a:srgbClr val="000000"/>
                </a:solidFill>
              </a:rPr>
              <a:t>-4</a:t>
            </a:r>
            <a:endParaRPr kumimoji="1" lang="zh-CN" altLang="en-US" b="1" dirty="0">
              <a:solidFill>
                <a:srgbClr val="000000"/>
              </a:solidFill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7069239" y="5418415"/>
            <a:ext cx="588211" cy="53473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 smtClean="0">
                <a:solidFill>
                  <a:srgbClr val="000000"/>
                </a:solidFill>
              </a:rPr>
              <a:t>3</a:t>
            </a:r>
            <a:endParaRPr kumimoji="1" lang="zh-CN" altLang="en-US" b="1" dirty="0">
              <a:solidFill>
                <a:srgbClr val="00000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961487" y="2073676"/>
            <a:ext cx="6335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dirty="0" smtClean="0"/>
              <a:t>2nd</a:t>
            </a:r>
          </a:p>
          <a:p>
            <a:pPr algn="ctr"/>
            <a:r>
              <a:rPr kumimoji="1" lang="en-US" altLang="zh-CN" dirty="0" smtClean="0"/>
              <a:t>filter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5430831" y="6124185"/>
            <a:ext cx="1378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Feature map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36922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78852" y="352425"/>
            <a:ext cx="7772400" cy="783891"/>
          </a:xfrm>
        </p:spPr>
        <p:txBody>
          <a:bodyPr/>
          <a:lstStyle/>
          <a:p>
            <a:r>
              <a:rPr kumimoji="1" lang="en-US" altLang="zh-CN" dirty="0" smtClean="0"/>
              <a:t>CNN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02632" y="1376947"/>
            <a:ext cx="6871367" cy="4826000"/>
          </a:xfrm>
        </p:spPr>
        <p:txBody>
          <a:bodyPr>
            <a:normAutofit/>
          </a:bodyPr>
          <a:lstStyle/>
          <a:p>
            <a:pPr algn="l"/>
            <a:r>
              <a:rPr kumimoji="1" lang="en-US" altLang="zh-CN" sz="2000" dirty="0" smtClean="0">
                <a:solidFill>
                  <a:srgbClr val="000000"/>
                </a:solidFill>
              </a:rPr>
              <a:t>Connection between CNN and Fully Connected Neural Network.</a:t>
            </a:r>
            <a:endParaRPr kumimoji="1" lang="zh-CN" altLang="en-US" sz="2000" dirty="0">
              <a:solidFill>
                <a:srgbClr val="000000"/>
              </a:solidFill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7130555"/>
              </p:ext>
            </p:extLst>
          </p:nvPr>
        </p:nvGraphicFramePr>
        <p:xfrm>
          <a:off x="1002632" y="3710107"/>
          <a:ext cx="2540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421"/>
                <a:gridCol w="414421"/>
                <a:gridCol w="441158"/>
                <a:gridCol w="414421"/>
                <a:gridCol w="441158"/>
                <a:gridCol w="41442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394095"/>
              </p:ext>
            </p:extLst>
          </p:nvPr>
        </p:nvGraphicFramePr>
        <p:xfrm>
          <a:off x="4980620" y="1971846"/>
          <a:ext cx="453516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351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mr-IN" altLang="zh-CN" b="1" dirty="0" smtClean="0">
                          <a:solidFill>
                            <a:srgbClr val="000000"/>
                          </a:solidFill>
                        </a:rPr>
                        <a:t>…</a:t>
                      </a:r>
                      <a:endParaRPr lang="zh-CN" altLang="en-US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mr-IN" altLang="zh-CN" b="1" dirty="0" smtClean="0">
                          <a:solidFill>
                            <a:srgbClr val="000000"/>
                          </a:solidFill>
                        </a:rPr>
                        <a:t>…</a:t>
                      </a:r>
                      <a:endParaRPr lang="zh-CN" altLang="en-US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mr-IN" altLang="zh-CN" b="1" dirty="0" smtClean="0">
                          <a:solidFill>
                            <a:srgbClr val="000000"/>
                          </a:solidFill>
                        </a:rPr>
                        <a:t>…</a:t>
                      </a:r>
                      <a:endParaRPr lang="zh-CN" altLang="en-US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8912808"/>
              </p:ext>
            </p:extLst>
          </p:nvPr>
        </p:nvGraphicFramePr>
        <p:xfrm>
          <a:off x="1506484" y="2261700"/>
          <a:ext cx="120315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421"/>
                <a:gridCol w="414421"/>
                <a:gridCol w="37431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0000"/>
                          </a:solidFill>
                        </a:rPr>
                        <a:t>-1</a:t>
                      </a:r>
                      <a:endParaRPr lang="zh-CN" altLang="en-US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0000"/>
                          </a:solidFill>
                        </a:rPr>
                        <a:t>-1</a:t>
                      </a:r>
                      <a:endParaRPr lang="zh-CN" altLang="en-US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0000"/>
                          </a:solidFill>
                        </a:rPr>
                        <a:t>-1</a:t>
                      </a:r>
                      <a:endParaRPr lang="zh-CN" altLang="en-US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0000"/>
                          </a:solidFill>
                        </a:rPr>
                        <a:t>-1</a:t>
                      </a:r>
                      <a:endParaRPr lang="zh-CN" altLang="en-US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0000"/>
                          </a:solidFill>
                        </a:rPr>
                        <a:t>-1</a:t>
                      </a:r>
                      <a:endParaRPr lang="zh-CN" altLang="en-US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0000"/>
                          </a:solidFill>
                        </a:rPr>
                        <a:t>-1</a:t>
                      </a:r>
                      <a:endParaRPr lang="zh-CN" altLang="en-US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0" name="椭圆 9"/>
          <p:cNvSpPr/>
          <p:nvPr/>
        </p:nvSpPr>
        <p:spPr>
          <a:xfrm>
            <a:off x="7014409" y="2261700"/>
            <a:ext cx="588211" cy="53473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 smtClean="0">
                <a:solidFill>
                  <a:srgbClr val="000000"/>
                </a:solidFill>
              </a:rPr>
              <a:t>3</a:t>
            </a:r>
            <a:endParaRPr kumimoji="1" lang="zh-CN" altLang="en-US" b="1" dirty="0">
              <a:solidFill>
                <a:srgbClr val="000000"/>
              </a:solidFill>
            </a:endParaRPr>
          </a:p>
        </p:txBody>
      </p:sp>
      <p:cxnSp>
        <p:nvCxnSpPr>
          <p:cNvPr id="12" name="直线箭头连接符 11"/>
          <p:cNvCxnSpPr>
            <a:endCxn id="10" idx="2"/>
          </p:cNvCxnSpPr>
          <p:nvPr/>
        </p:nvCxnSpPr>
        <p:spPr>
          <a:xfrm>
            <a:off x="5434136" y="2121901"/>
            <a:ext cx="1580273" cy="4071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/>
          <p:cNvCxnSpPr>
            <a:endCxn id="10" idx="2"/>
          </p:cNvCxnSpPr>
          <p:nvPr/>
        </p:nvCxnSpPr>
        <p:spPr>
          <a:xfrm>
            <a:off x="5434136" y="2529069"/>
            <a:ext cx="158027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/>
          <p:cNvCxnSpPr>
            <a:endCxn id="10" idx="2"/>
          </p:cNvCxnSpPr>
          <p:nvPr/>
        </p:nvCxnSpPr>
        <p:spPr>
          <a:xfrm flipV="1">
            <a:off x="5434136" y="2529069"/>
            <a:ext cx="1580273" cy="3959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/>
          <p:cNvCxnSpPr>
            <a:endCxn id="10" idx="2"/>
          </p:cNvCxnSpPr>
          <p:nvPr/>
        </p:nvCxnSpPr>
        <p:spPr>
          <a:xfrm flipV="1">
            <a:off x="5434136" y="2529069"/>
            <a:ext cx="1580273" cy="11199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/>
          <p:cNvCxnSpPr>
            <a:endCxn id="10" idx="2"/>
          </p:cNvCxnSpPr>
          <p:nvPr/>
        </p:nvCxnSpPr>
        <p:spPr>
          <a:xfrm flipV="1">
            <a:off x="5434136" y="2529069"/>
            <a:ext cx="1580273" cy="14896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直线箭头连接符 21"/>
          <p:cNvCxnSpPr>
            <a:endCxn id="10" idx="2"/>
          </p:cNvCxnSpPr>
          <p:nvPr/>
        </p:nvCxnSpPr>
        <p:spPr>
          <a:xfrm flipV="1">
            <a:off x="5434136" y="2529069"/>
            <a:ext cx="1580273" cy="18594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线箭头连接符 23"/>
          <p:cNvCxnSpPr>
            <a:endCxn id="10" idx="2"/>
          </p:cNvCxnSpPr>
          <p:nvPr/>
        </p:nvCxnSpPr>
        <p:spPr>
          <a:xfrm flipV="1">
            <a:off x="5434136" y="2529069"/>
            <a:ext cx="1580273" cy="25988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线箭头连接符 25"/>
          <p:cNvCxnSpPr>
            <a:endCxn id="10" idx="2"/>
          </p:cNvCxnSpPr>
          <p:nvPr/>
        </p:nvCxnSpPr>
        <p:spPr>
          <a:xfrm flipV="1">
            <a:off x="5434136" y="2529069"/>
            <a:ext cx="1580273" cy="29465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直线箭头连接符 27"/>
          <p:cNvCxnSpPr>
            <a:endCxn id="10" idx="2"/>
          </p:cNvCxnSpPr>
          <p:nvPr/>
        </p:nvCxnSpPr>
        <p:spPr>
          <a:xfrm flipV="1">
            <a:off x="5434136" y="2529069"/>
            <a:ext cx="1580273" cy="33222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5803928" y="5883453"/>
            <a:ext cx="27604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 smtClean="0"/>
              <a:t>Only connect to 9 of the</a:t>
            </a:r>
          </a:p>
          <a:p>
            <a:r>
              <a:rPr kumimoji="1" lang="en-US" altLang="zh-CN" b="1" dirty="0" smtClean="0"/>
              <a:t>Inputs, not fully connected</a:t>
            </a:r>
            <a:endParaRPr kumimoji="1" lang="zh-CN" altLang="en-US" b="1" dirty="0"/>
          </a:p>
        </p:txBody>
      </p:sp>
      <p:graphicFrame>
        <p:nvGraphicFramePr>
          <p:cNvPr id="31" name="表格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4341508"/>
              </p:ext>
            </p:extLst>
          </p:nvPr>
        </p:nvGraphicFramePr>
        <p:xfrm>
          <a:off x="4292643" y="1971846"/>
          <a:ext cx="644102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410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r>
                        <a:rPr lang="en-US" altLang="zh-CN" b="0" baseline="30000" dirty="0" smtClean="0">
                          <a:solidFill>
                            <a:srgbClr val="000000"/>
                          </a:solidFill>
                        </a:rPr>
                        <a:t>st</a:t>
                      </a:r>
                      <a:r>
                        <a:rPr lang="en-US" altLang="zh-CN" b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endParaRPr lang="zh-CN" altLang="en-US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rgbClr val="000000"/>
                          </a:solidFill>
                        </a:rPr>
                        <a:t>2</a:t>
                      </a:r>
                      <a:r>
                        <a:rPr lang="en-US" altLang="zh-CN" b="0" baseline="30000" dirty="0" smtClean="0">
                          <a:solidFill>
                            <a:srgbClr val="000000"/>
                          </a:solidFill>
                        </a:rPr>
                        <a:t>nd</a:t>
                      </a:r>
                      <a:r>
                        <a:rPr lang="en-US" altLang="zh-CN" b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endParaRPr lang="zh-CN" altLang="en-US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rgbClr val="000000"/>
                          </a:solidFill>
                        </a:rPr>
                        <a:t>3</a:t>
                      </a:r>
                      <a:r>
                        <a:rPr lang="en-US" altLang="zh-CN" b="0" baseline="30000" dirty="0" smtClean="0">
                          <a:solidFill>
                            <a:srgbClr val="000000"/>
                          </a:solidFill>
                        </a:rPr>
                        <a:t>rd</a:t>
                      </a:r>
                      <a:r>
                        <a:rPr lang="en-US" altLang="zh-CN" b="0" baseline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endParaRPr lang="zh-CN" altLang="en-US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mr-IN" altLang="zh-CN" b="0" dirty="0" smtClean="0">
                          <a:solidFill>
                            <a:srgbClr val="000000"/>
                          </a:solidFill>
                        </a:rPr>
                        <a:t>…</a:t>
                      </a:r>
                      <a:endParaRPr lang="zh-CN" altLang="en-US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rgbClr val="000000"/>
                          </a:solidFill>
                        </a:rPr>
                        <a:t>7</a:t>
                      </a:r>
                      <a:r>
                        <a:rPr lang="en-US" altLang="zh-CN" b="0" baseline="30000" dirty="0" smtClean="0">
                          <a:solidFill>
                            <a:srgbClr val="000000"/>
                          </a:solidFill>
                        </a:rPr>
                        <a:t>th</a:t>
                      </a:r>
                      <a:r>
                        <a:rPr lang="en-US" altLang="zh-CN" b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endParaRPr lang="zh-CN" altLang="en-US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rgbClr val="000000"/>
                          </a:solidFill>
                        </a:rPr>
                        <a:t>8</a:t>
                      </a:r>
                      <a:r>
                        <a:rPr lang="en-US" altLang="zh-CN" b="0" baseline="30000" dirty="0" smtClean="0">
                          <a:solidFill>
                            <a:srgbClr val="000000"/>
                          </a:solidFill>
                        </a:rPr>
                        <a:t>th</a:t>
                      </a:r>
                      <a:r>
                        <a:rPr lang="en-US" altLang="zh-CN" b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endParaRPr lang="zh-CN" altLang="en-US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rgbClr val="000000"/>
                          </a:solidFill>
                        </a:rPr>
                        <a:t>9</a:t>
                      </a:r>
                      <a:r>
                        <a:rPr lang="en-US" altLang="zh-CN" b="0" baseline="30000" dirty="0" smtClean="0">
                          <a:solidFill>
                            <a:srgbClr val="000000"/>
                          </a:solidFill>
                        </a:rPr>
                        <a:t>th</a:t>
                      </a:r>
                      <a:r>
                        <a:rPr lang="en-US" altLang="zh-CN" b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endParaRPr lang="zh-CN" altLang="en-US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mr-IN" altLang="zh-CN" b="0" dirty="0" smtClean="0">
                          <a:solidFill>
                            <a:srgbClr val="000000"/>
                          </a:solidFill>
                        </a:rPr>
                        <a:t>…</a:t>
                      </a:r>
                      <a:endParaRPr lang="zh-CN" altLang="en-US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rgbClr val="000000"/>
                          </a:solidFill>
                        </a:rPr>
                        <a:t>13</a:t>
                      </a:r>
                      <a:r>
                        <a:rPr lang="en-US" altLang="zh-CN" b="0" baseline="30000" dirty="0" smtClean="0">
                          <a:solidFill>
                            <a:srgbClr val="000000"/>
                          </a:solidFill>
                        </a:rPr>
                        <a:t>th</a:t>
                      </a:r>
                      <a:r>
                        <a:rPr lang="en-US" altLang="zh-CN" b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endParaRPr lang="zh-CN" altLang="en-US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rgbClr val="000000"/>
                          </a:solidFill>
                        </a:rPr>
                        <a:t>14</a:t>
                      </a:r>
                      <a:r>
                        <a:rPr lang="en-US" altLang="zh-CN" b="0" baseline="30000" dirty="0" smtClean="0">
                          <a:solidFill>
                            <a:srgbClr val="000000"/>
                          </a:solidFill>
                        </a:rPr>
                        <a:t>th</a:t>
                      </a:r>
                      <a:r>
                        <a:rPr lang="en-US" altLang="zh-CN" b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endParaRPr lang="zh-CN" altLang="en-US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rgbClr val="000000"/>
                          </a:solidFill>
                        </a:rPr>
                        <a:t>15</a:t>
                      </a:r>
                      <a:r>
                        <a:rPr lang="en-US" altLang="zh-CN" b="0" baseline="30000" dirty="0" smtClean="0">
                          <a:solidFill>
                            <a:srgbClr val="000000"/>
                          </a:solidFill>
                        </a:rPr>
                        <a:t>th</a:t>
                      </a:r>
                      <a:r>
                        <a:rPr lang="en-US" altLang="zh-CN" b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endParaRPr lang="zh-CN" altLang="en-US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mr-IN" altLang="zh-CN" b="0" dirty="0" smtClean="0">
                          <a:solidFill>
                            <a:srgbClr val="000000"/>
                          </a:solidFill>
                        </a:rPr>
                        <a:t>…</a:t>
                      </a:r>
                      <a:endParaRPr lang="zh-CN" altLang="en-US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50470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78852" y="352425"/>
            <a:ext cx="7772400" cy="783891"/>
          </a:xfrm>
        </p:spPr>
        <p:txBody>
          <a:bodyPr/>
          <a:lstStyle/>
          <a:p>
            <a:r>
              <a:rPr kumimoji="1" lang="en-US" altLang="zh-CN" dirty="0" smtClean="0"/>
              <a:t>CNN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02632" y="1376947"/>
            <a:ext cx="6871367" cy="4826000"/>
          </a:xfrm>
        </p:spPr>
        <p:txBody>
          <a:bodyPr>
            <a:normAutofit/>
          </a:bodyPr>
          <a:lstStyle/>
          <a:p>
            <a:pPr algn="l"/>
            <a:r>
              <a:rPr kumimoji="1" lang="en-US" altLang="zh-CN" sz="2000" dirty="0" smtClean="0">
                <a:solidFill>
                  <a:srgbClr val="000000"/>
                </a:solidFill>
              </a:rPr>
              <a:t>Connection between CNN and Fully Connected Neural Network.</a:t>
            </a:r>
            <a:endParaRPr kumimoji="1" lang="zh-CN" altLang="en-US" sz="2000" dirty="0">
              <a:solidFill>
                <a:srgbClr val="000000"/>
              </a:solidFill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1876167"/>
              </p:ext>
            </p:extLst>
          </p:nvPr>
        </p:nvGraphicFramePr>
        <p:xfrm>
          <a:off x="1002632" y="3710107"/>
          <a:ext cx="2540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421"/>
                <a:gridCol w="414421"/>
                <a:gridCol w="441158"/>
                <a:gridCol w="414421"/>
                <a:gridCol w="441158"/>
                <a:gridCol w="41442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9724836"/>
              </p:ext>
            </p:extLst>
          </p:nvPr>
        </p:nvGraphicFramePr>
        <p:xfrm>
          <a:off x="4980620" y="1971846"/>
          <a:ext cx="453516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351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mr-IN" altLang="zh-CN" b="1" dirty="0" smtClean="0">
                          <a:solidFill>
                            <a:srgbClr val="000000"/>
                          </a:solidFill>
                        </a:rPr>
                        <a:t>…</a:t>
                      </a:r>
                      <a:endParaRPr lang="zh-CN" altLang="en-US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mr-IN" altLang="zh-CN" b="1" dirty="0" smtClean="0">
                          <a:solidFill>
                            <a:srgbClr val="000000"/>
                          </a:solidFill>
                        </a:rPr>
                        <a:t>…</a:t>
                      </a:r>
                      <a:endParaRPr lang="zh-CN" altLang="en-US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mr-IN" altLang="zh-CN" b="1" dirty="0" smtClean="0">
                          <a:solidFill>
                            <a:srgbClr val="000000"/>
                          </a:solidFill>
                        </a:rPr>
                        <a:t>…</a:t>
                      </a:r>
                      <a:endParaRPr lang="zh-CN" altLang="en-US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3504938"/>
              </p:ext>
            </p:extLst>
          </p:nvPr>
        </p:nvGraphicFramePr>
        <p:xfrm>
          <a:off x="1506484" y="2261700"/>
          <a:ext cx="120315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421"/>
                <a:gridCol w="414421"/>
                <a:gridCol w="37431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0000"/>
                          </a:solidFill>
                        </a:rPr>
                        <a:t>-1</a:t>
                      </a:r>
                      <a:endParaRPr lang="zh-CN" altLang="en-US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0000"/>
                          </a:solidFill>
                        </a:rPr>
                        <a:t>-1</a:t>
                      </a:r>
                      <a:endParaRPr lang="zh-CN" altLang="en-US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0000"/>
                          </a:solidFill>
                        </a:rPr>
                        <a:t>-1</a:t>
                      </a:r>
                      <a:endParaRPr lang="zh-CN" altLang="en-US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0000"/>
                          </a:solidFill>
                        </a:rPr>
                        <a:t>-1</a:t>
                      </a:r>
                      <a:endParaRPr lang="zh-CN" altLang="en-US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0000"/>
                          </a:solidFill>
                        </a:rPr>
                        <a:t>-1</a:t>
                      </a:r>
                      <a:endParaRPr lang="zh-CN" altLang="en-US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0000"/>
                          </a:solidFill>
                        </a:rPr>
                        <a:t>-1</a:t>
                      </a:r>
                      <a:endParaRPr lang="zh-CN" altLang="en-US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0" name="椭圆 9"/>
          <p:cNvSpPr/>
          <p:nvPr/>
        </p:nvSpPr>
        <p:spPr>
          <a:xfrm>
            <a:off x="7014409" y="2261700"/>
            <a:ext cx="588211" cy="53473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 smtClean="0">
                <a:solidFill>
                  <a:srgbClr val="000000"/>
                </a:solidFill>
              </a:rPr>
              <a:t>3</a:t>
            </a:r>
            <a:endParaRPr kumimoji="1" lang="zh-CN" altLang="en-US" b="1" dirty="0">
              <a:solidFill>
                <a:srgbClr val="000000"/>
              </a:solidFill>
            </a:endParaRPr>
          </a:p>
        </p:txBody>
      </p:sp>
      <p:cxnSp>
        <p:nvCxnSpPr>
          <p:cNvPr id="12" name="直线箭头连接符 11"/>
          <p:cNvCxnSpPr>
            <a:endCxn id="10" idx="2"/>
          </p:cNvCxnSpPr>
          <p:nvPr/>
        </p:nvCxnSpPr>
        <p:spPr>
          <a:xfrm>
            <a:off x="5434136" y="2121901"/>
            <a:ext cx="1580273" cy="40716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/>
          <p:cNvCxnSpPr>
            <a:endCxn id="10" idx="2"/>
          </p:cNvCxnSpPr>
          <p:nvPr/>
        </p:nvCxnSpPr>
        <p:spPr>
          <a:xfrm>
            <a:off x="5434136" y="2529069"/>
            <a:ext cx="1580273" cy="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/>
          <p:cNvCxnSpPr>
            <a:endCxn id="10" idx="2"/>
          </p:cNvCxnSpPr>
          <p:nvPr/>
        </p:nvCxnSpPr>
        <p:spPr>
          <a:xfrm flipV="1">
            <a:off x="5434136" y="2529069"/>
            <a:ext cx="1580273" cy="39596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6570104" y="5951222"/>
            <a:ext cx="1532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 smtClean="0"/>
              <a:t>Share weights</a:t>
            </a:r>
            <a:endParaRPr kumimoji="1" lang="zh-CN" altLang="en-US" b="1" dirty="0"/>
          </a:p>
        </p:txBody>
      </p:sp>
      <p:graphicFrame>
        <p:nvGraphicFramePr>
          <p:cNvPr id="31" name="表格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1290403"/>
              </p:ext>
            </p:extLst>
          </p:nvPr>
        </p:nvGraphicFramePr>
        <p:xfrm>
          <a:off x="4292643" y="1971846"/>
          <a:ext cx="644102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410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r>
                        <a:rPr lang="en-US" altLang="zh-CN" b="0" baseline="30000" dirty="0" smtClean="0">
                          <a:solidFill>
                            <a:srgbClr val="000000"/>
                          </a:solidFill>
                        </a:rPr>
                        <a:t>st</a:t>
                      </a:r>
                      <a:r>
                        <a:rPr lang="en-US" altLang="zh-CN" b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endParaRPr lang="zh-CN" altLang="en-US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rgbClr val="000000"/>
                          </a:solidFill>
                        </a:rPr>
                        <a:t>2</a:t>
                      </a:r>
                      <a:r>
                        <a:rPr lang="en-US" altLang="zh-CN" b="0" baseline="30000" dirty="0" smtClean="0">
                          <a:solidFill>
                            <a:srgbClr val="000000"/>
                          </a:solidFill>
                        </a:rPr>
                        <a:t>nd</a:t>
                      </a:r>
                      <a:r>
                        <a:rPr lang="en-US" altLang="zh-CN" b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endParaRPr lang="zh-CN" altLang="en-US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rgbClr val="000000"/>
                          </a:solidFill>
                        </a:rPr>
                        <a:t>3</a:t>
                      </a:r>
                      <a:r>
                        <a:rPr lang="en-US" altLang="zh-CN" b="0" baseline="30000" dirty="0" smtClean="0">
                          <a:solidFill>
                            <a:srgbClr val="000000"/>
                          </a:solidFill>
                        </a:rPr>
                        <a:t>rd</a:t>
                      </a:r>
                      <a:r>
                        <a:rPr lang="en-US" altLang="zh-CN" b="0" baseline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endParaRPr lang="zh-CN" altLang="en-US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rgbClr val="000000"/>
                          </a:solidFill>
                        </a:rPr>
                        <a:t>4</a:t>
                      </a:r>
                      <a:r>
                        <a:rPr lang="en-US" altLang="zh-CN" b="0" baseline="30000" dirty="0" smtClean="0">
                          <a:solidFill>
                            <a:srgbClr val="000000"/>
                          </a:solidFill>
                        </a:rPr>
                        <a:t>th</a:t>
                      </a:r>
                      <a:r>
                        <a:rPr lang="en-US" altLang="zh-CN" b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endParaRPr lang="zh-CN" altLang="en-US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mr-IN" altLang="zh-CN" b="0" dirty="0" smtClean="0">
                          <a:solidFill>
                            <a:srgbClr val="000000"/>
                          </a:solidFill>
                        </a:rPr>
                        <a:t>…</a:t>
                      </a:r>
                      <a:r>
                        <a:rPr lang="en-US" altLang="zh-CN" b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endParaRPr lang="zh-CN" altLang="en-US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rgbClr val="000000"/>
                          </a:solidFill>
                        </a:rPr>
                        <a:t> 8</a:t>
                      </a:r>
                      <a:r>
                        <a:rPr lang="en-US" altLang="zh-CN" b="0" baseline="30000" dirty="0" smtClean="0">
                          <a:solidFill>
                            <a:srgbClr val="000000"/>
                          </a:solidFill>
                        </a:rPr>
                        <a:t>th</a:t>
                      </a:r>
                      <a:r>
                        <a:rPr lang="en-US" altLang="zh-CN" b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endParaRPr lang="zh-CN" altLang="en-US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rgbClr val="000000"/>
                          </a:solidFill>
                        </a:rPr>
                        <a:t>9</a:t>
                      </a:r>
                      <a:r>
                        <a:rPr lang="en-US" altLang="zh-CN" b="0" baseline="30000" dirty="0" smtClean="0">
                          <a:solidFill>
                            <a:srgbClr val="000000"/>
                          </a:solidFill>
                        </a:rPr>
                        <a:t>th</a:t>
                      </a:r>
                      <a:r>
                        <a:rPr lang="en-US" altLang="zh-CN" b="0" dirty="0" smtClean="0">
                          <a:solidFill>
                            <a:srgbClr val="000000"/>
                          </a:solidFill>
                        </a:rPr>
                        <a:t>  </a:t>
                      </a:r>
                      <a:endParaRPr lang="zh-CN" altLang="en-US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mr-IN" altLang="zh-CN" b="0" dirty="0" smtClean="0">
                          <a:solidFill>
                            <a:srgbClr val="000000"/>
                          </a:solidFill>
                        </a:rPr>
                        <a:t>…</a:t>
                      </a:r>
                      <a:endParaRPr lang="zh-CN" altLang="en-US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rgbClr val="000000"/>
                          </a:solidFill>
                        </a:rPr>
                        <a:t>13</a:t>
                      </a:r>
                      <a:r>
                        <a:rPr lang="en-US" altLang="zh-CN" b="0" baseline="30000" dirty="0" smtClean="0">
                          <a:solidFill>
                            <a:srgbClr val="000000"/>
                          </a:solidFill>
                        </a:rPr>
                        <a:t>th</a:t>
                      </a:r>
                      <a:r>
                        <a:rPr lang="en-US" altLang="zh-CN" b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endParaRPr lang="zh-CN" altLang="en-US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rgbClr val="000000"/>
                          </a:solidFill>
                        </a:rPr>
                        <a:t>14</a:t>
                      </a:r>
                      <a:r>
                        <a:rPr lang="en-US" altLang="zh-CN" b="0" baseline="30000" dirty="0" smtClean="0">
                          <a:solidFill>
                            <a:srgbClr val="000000"/>
                          </a:solidFill>
                        </a:rPr>
                        <a:t>th</a:t>
                      </a:r>
                      <a:r>
                        <a:rPr lang="en-US" altLang="zh-CN" b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endParaRPr lang="zh-CN" altLang="en-US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rgbClr val="000000"/>
                          </a:solidFill>
                        </a:rPr>
                        <a:t>15</a:t>
                      </a:r>
                      <a:r>
                        <a:rPr lang="en-US" altLang="zh-CN" b="0" baseline="30000" dirty="0" smtClean="0">
                          <a:solidFill>
                            <a:srgbClr val="000000"/>
                          </a:solidFill>
                        </a:rPr>
                        <a:t>th</a:t>
                      </a:r>
                      <a:r>
                        <a:rPr lang="en-US" altLang="zh-CN" b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endParaRPr lang="zh-CN" altLang="en-US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mr-IN" altLang="zh-CN" b="0" dirty="0" smtClean="0">
                          <a:solidFill>
                            <a:srgbClr val="000000"/>
                          </a:solidFill>
                        </a:rPr>
                        <a:t>…</a:t>
                      </a:r>
                      <a:endParaRPr lang="zh-CN" altLang="en-US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9" name="椭圆 18"/>
          <p:cNvSpPr/>
          <p:nvPr/>
        </p:nvSpPr>
        <p:spPr>
          <a:xfrm>
            <a:off x="7014409" y="3179179"/>
            <a:ext cx="588211" cy="53473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 smtClean="0">
                <a:solidFill>
                  <a:srgbClr val="000000"/>
                </a:solidFill>
              </a:rPr>
              <a:t>-1</a:t>
            </a:r>
            <a:endParaRPr kumimoji="1" lang="zh-CN" altLang="en-US" b="1" dirty="0">
              <a:solidFill>
                <a:srgbClr val="000000"/>
              </a:solidFill>
            </a:endParaRPr>
          </a:p>
        </p:txBody>
      </p:sp>
      <p:cxnSp>
        <p:nvCxnSpPr>
          <p:cNvPr id="11" name="直线箭头连接符 10"/>
          <p:cNvCxnSpPr>
            <a:endCxn id="19" idx="2"/>
          </p:cNvCxnSpPr>
          <p:nvPr/>
        </p:nvCxnSpPr>
        <p:spPr>
          <a:xfrm>
            <a:off x="5434136" y="2529069"/>
            <a:ext cx="1580273" cy="9174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/>
          <p:cNvCxnSpPr>
            <a:endCxn id="19" idx="2"/>
          </p:cNvCxnSpPr>
          <p:nvPr/>
        </p:nvCxnSpPr>
        <p:spPr>
          <a:xfrm>
            <a:off x="5434136" y="2925037"/>
            <a:ext cx="1580273" cy="521511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直线箭头连接符 34"/>
          <p:cNvCxnSpPr>
            <a:endCxn id="19" idx="2"/>
          </p:cNvCxnSpPr>
          <p:nvPr/>
        </p:nvCxnSpPr>
        <p:spPr>
          <a:xfrm>
            <a:off x="5434136" y="3312863"/>
            <a:ext cx="1580273" cy="1336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72503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768</Words>
  <Application>Microsoft Macintosh PowerPoint</Application>
  <PresentationFormat>全屏显示(4:3)</PresentationFormat>
  <Paragraphs>519</Paragraphs>
  <Slides>13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Office 主题</vt:lpstr>
      <vt:lpstr>Convolutional Neural Network</vt:lpstr>
      <vt:lpstr>CNN</vt:lpstr>
      <vt:lpstr>CNN</vt:lpstr>
      <vt:lpstr>CNN</vt:lpstr>
      <vt:lpstr>CNN</vt:lpstr>
      <vt:lpstr>CNN</vt:lpstr>
      <vt:lpstr>CNN</vt:lpstr>
      <vt:lpstr>CNN</vt:lpstr>
      <vt:lpstr>CNN</vt:lpstr>
      <vt:lpstr>CNN</vt:lpstr>
      <vt:lpstr>CNN</vt:lpstr>
      <vt:lpstr>CNN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 min</dc:creator>
  <cp:lastModifiedBy>Zhang min</cp:lastModifiedBy>
  <cp:revision>11</cp:revision>
  <dcterms:created xsi:type="dcterms:W3CDTF">2017-04-16T18:06:13Z</dcterms:created>
  <dcterms:modified xsi:type="dcterms:W3CDTF">2017-04-16T19:48:16Z</dcterms:modified>
</cp:coreProperties>
</file>