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 id="279" r:id="rId22"/>
    <p:sldId id="280" r:id="rId23"/>
    <p:sldId id="281" r:id="rId24"/>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613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80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AC3A8E-9765-884E-9104-79AE6739D6A6}" type="datetimeFigureOut">
              <a:rPr kumimoji="1" lang="zh-CN" altLang="en-US" smtClean="0"/>
              <a:t>20/04/17</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EDDE31-387E-0A48-B745-3931E04DF012}" type="slidenum">
              <a:rPr kumimoji="1" lang="zh-CN" altLang="en-US" smtClean="0"/>
              <a:t>‹#›</a:t>
            </a:fld>
            <a:endParaRPr kumimoji="1" lang="zh-CN" altLang="en-US"/>
          </a:p>
        </p:txBody>
      </p:sp>
    </p:spTree>
    <p:extLst>
      <p:ext uri="{BB962C8B-B14F-4D97-AF65-F5344CB8AC3E}">
        <p14:creationId xmlns:p14="http://schemas.microsoft.com/office/powerpoint/2010/main" val="5605978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2EDDE31-387E-0A48-B745-3931E04DF012}" type="slidenum">
              <a:rPr kumimoji="1" lang="zh-CN" altLang="en-US" smtClean="0"/>
              <a:t>18</a:t>
            </a:fld>
            <a:endParaRPr kumimoji="1" lang="zh-CN" altLang="en-US"/>
          </a:p>
        </p:txBody>
      </p:sp>
    </p:spTree>
    <p:extLst>
      <p:ext uri="{BB962C8B-B14F-4D97-AF65-F5344CB8AC3E}">
        <p14:creationId xmlns:p14="http://schemas.microsoft.com/office/powerpoint/2010/main" val="4002856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2EDDE31-387E-0A48-B745-3931E04DF012}" type="slidenum">
              <a:rPr kumimoji="1" lang="zh-CN" altLang="en-US" smtClean="0"/>
              <a:t>20</a:t>
            </a:fld>
            <a:endParaRPr kumimoji="1" lang="zh-CN" altLang="en-US"/>
          </a:p>
        </p:txBody>
      </p:sp>
    </p:spTree>
    <p:extLst>
      <p:ext uri="{BB962C8B-B14F-4D97-AF65-F5344CB8AC3E}">
        <p14:creationId xmlns:p14="http://schemas.microsoft.com/office/powerpoint/2010/main" val="4002856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C2A21C50-4B3B-BB44-A3B7-7E04561D70E0}" type="datetimeFigureOut">
              <a:rPr kumimoji="1" lang="zh-CN" altLang="en-US" smtClean="0"/>
              <a:t>20/04/17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BDC8406-5744-3A4A-A9F0-C998D436FA30}" type="slidenum">
              <a:rPr kumimoji="1" lang="zh-CN" altLang="en-US" smtClean="0"/>
              <a:t>‹#›</a:t>
            </a:fld>
            <a:endParaRPr kumimoji="1" lang="zh-CN" altLang="en-US"/>
          </a:p>
        </p:txBody>
      </p:sp>
    </p:spTree>
    <p:extLst>
      <p:ext uri="{BB962C8B-B14F-4D97-AF65-F5344CB8AC3E}">
        <p14:creationId xmlns:p14="http://schemas.microsoft.com/office/powerpoint/2010/main" val="2445849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2A21C50-4B3B-BB44-A3B7-7E04561D70E0}" type="datetimeFigureOut">
              <a:rPr kumimoji="1" lang="zh-CN" altLang="en-US" smtClean="0"/>
              <a:t>20/04/17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BDC8406-5744-3A4A-A9F0-C998D436FA30}" type="slidenum">
              <a:rPr kumimoji="1" lang="zh-CN" altLang="en-US" smtClean="0"/>
              <a:t>‹#›</a:t>
            </a:fld>
            <a:endParaRPr kumimoji="1" lang="zh-CN" altLang="en-US"/>
          </a:p>
        </p:txBody>
      </p:sp>
    </p:spTree>
    <p:extLst>
      <p:ext uri="{BB962C8B-B14F-4D97-AF65-F5344CB8AC3E}">
        <p14:creationId xmlns:p14="http://schemas.microsoft.com/office/powerpoint/2010/main" val="257955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2A21C50-4B3B-BB44-A3B7-7E04561D70E0}" type="datetimeFigureOut">
              <a:rPr kumimoji="1" lang="zh-CN" altLang="en-US" smtClean="0"/>
              <a:t>20/04/17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BDC8406-5744-3A4A-A9F0-C998D436FA30}" type="slidenum">
              <a:rPr kumimoji="1" lang="zh-CN" altLang="en-US" smtClean="0"/>
              <a:t>‹#›</a:t>
            </a:fld>
            <a:endParaRPr kumimoji="1" lang="zh-CN" altLang="en-US"/>
          </a:p>
        </p:txBody>
      </p:sp>
    </p:spTree>
    <p:extLst>
      <p:ext uri="{BB962C8B-B14F-4D97-AF65-F5344CB8AC3E}">
        <p14:creationId xmlns:p14="http://schemas.microsoft.com/office/powerpoint/2010/main" val="3040886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C2A21C50-4B3B-BB44-A3B7-7E04561D70E0}" type="datetimeFigureOut">
              <a:rPr kumimoji="1" lang="zh-CN" altLang="en-US" smtClean="0"/>
              <a:t>20/04/17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BDC8406-5744-3A4A-A9F0-C998D436FA30}" type="slidenum">
              <a:rPr kumimoji="1" lang="zh-CN" altLang="en-US" smtClean="0"/>
              <a:t>‹#›</a:t>
            </a:fld>
            <a:endParaRPr kumimoji="1" lang="zh-CN" altLang="en-US"/>
          </a:p>
        </p:txBody>
      </p:sp>
    </p:spTree>
    <p:extLst>
      <p:ext uri="{BB962C8B-B14F-4D97-AF65-F5344CB8AC3E}">
        <p14:creationId xmlns:p14="http://schemas.microsoft.com/office/powerpoint/2010/main" val="71803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C2A21C50-4B3B-BB44-A3B7-7E04561D70E0}" type="datetimeFigureOut">
              <a:rPr kumimoji="1" lang="zh-CN" altLang="en-US" smtClean="0"/>
              <a:t>20/04/17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BDC8406-5744-3A4A-A9F0-C998D436FA30}" type="slidenum">
              <a:rPr kumimoji="1" lang="zh-CN" altLang="en-US" smtClean="0"/>
              <a:t>‹#›</a:t>
            </a:fld>
            <a:endParaRPr kumimoji="1" lang="zh-CN" altLang="en-US"/>
          </a:p>
        </p:txBody>
      </p:sp>
    </p:spTree>
    <p:extLst>
      <p:ext uri="{BB962C8B-B14F-4D97-AF65-F5344CB8AC3E}">
        <p14:creationId xmlns:p14="http://schemas.microsoft.com/office/powerpoint/2010/main" val="178663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C2A21C50-4B3B-BB44-A3B7-7E04561D70E0}" type="datetimeFigureOut">
              <a:rPr kumimoji="1" lang="zh-CN" altLang="en-US" smtClean="0"/>
              <a:t>20/04/17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BDC8406-5744-3A4A-A9F0-C998D436FA30}" type="slidenum">
              <a:rPr kumimoji="1" lang="zh-CN" altLang="en-US" smtClean="0"/>
              <a:t>‹#›</a:t>
            </a:fld>
            <a:endParaRPr kumimoji="1" lang="zh-CN" altLang="en-US"/>
          </a:p>
        </p:txBody>
      </p:sp>
    </p:spTree>
    <p:extLst>
      <p:ext uri="{BB962C8B-B14F-4D97-AF65-F5344CB8AC3E}">
        <p14:creationId xmlns:p14="http://schemas.microsoft.com/office/powerpoint/2010/main" val="212460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C2A21C50-4B3B-BB44-A3B7-7E04561D70E0}" type="datetimeFigureOut">
              <a:rPr kumimoji="1" lang="zh-CN" altLang="en-US" smtClean="0"/>
              <a:t>20/04/17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BDC8406-5744-3A4A-A9F0-C998D436FA30}" type="slidenum">
              <a:rPr kumimoji="1" lang="zh-CN" altLang="en-US" smtClean="0"/>
              <a:t>‹#›</a:t>
            </a:fld>
            <a:endParaRPr kumimoji="1" lang="zh-CN" altLang="en-US"/>
          </a:p>
        </p:txBody>
      </p:sp>
    </p:spTree>
    <p:extLst>
      <p:ext uri="{BB962C8B-B14F-4D97-AF65-F5344CB8AC3E}">
        <p14:creationId xmlns:p14="http://schemas.microsoft.com/office/powerpoint/2010/main" val="43330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C2A21C50-4B3B-BB44-A3B7-7E04561D70E0}" type="datetimeFigureOut">
              <a:rPr kumimoji="1" lang="zh-CN" altLang="en-US" smtClean="0"/>
              <a:t>20/04/17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BDC8406-5744-3A4A-A9F0-C998D436FA30}" type="slidenum">
              <a:rPr kumimoji="1" lang="zh-CN" altLang="en-US" smtClean="0"/>
              <a:t>‹#›</a:t>
            </a:fld>
            <a:endParaRPr kumimoji="1" lang="zh-CN" altLang="en-US"/>
          </a:p>
        </p:txBody>
      </p:sp>
    </p:spTree>
    <p:extLst>
      <p:ext uri="{BB962C8B-B14F-4D97-AF65-F5344CB8AC3E}">
        <p14:creationId xmlns:p14="http://schemas.microsoft.com/office/powerpoint/2010/main" val="1916379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A21C50-4B3B-BB44-A3B7-7E04561D70E0}" type="datetimeFigureOut">
              <a:rPr kumimoji="1" lang="zh-CN" altLang="en-US" smtClean="0"/>
              <a:t>20/04/17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BDC8406-5744-3A4A-A9F0-C998D436FA30}" type="slidenum">
              <a:rPr kumimoji="1" lang="zh-CN" altLang="en-US" smtClean="0"/>
              <a:t>‹#›</a:t>
            </a:fld>
            <a:endParaRPr kumimoji="1" lang="zh-CN" altLang="en-US"/>
          </a:p>
        </p:txBody>
      </p:sp>
    </p:spTree>
    <p:extLst>
      <p:ext uri="{BB962C8B-B14F-4D97-AF65-F5344CB8AC3E}">
        <p14:creationId xmlns:p14="http://schemas.microsoft.com/office/powerpoint/2010/main" val="2090219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2A21C50-4B3B-BB44-A3B7-7E04561D70E0}" type="datetimeFigureOut">
              <a:rPr kumimoji="1" lang="zh-CN" altLang="en-US" smtClean="0"/>
              <a:t>20/04/17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BDC8406-5744-3A4A-A9F0-C998D436FA30}" type="slidenum">
              <a:rPr kumimoji="1" lang="zh-CN" altLang="en-US" smtClean="0"/>
              <a:t>‹#›</a:t>
            </a:fld>
            <a:endParaRPr kumimoji="1" lang="zh-CN" altLang="en-US"/>
          </a:p>
        </p:txBody>
      </p:sp>
    </p:spTree>
    <p:extLst>
      <p:ext uri="{BB962C8B-B14F-4D97-AF65-F5344CB8AC3E}">
        <p14:creationId xmlns:p14="http://schemas.microsoft.com/office/powerpoint/2010/main" val="3171936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C2A21C50-4B3B-BB44-A3B7-7E04561D70E0}" type="datetimeFigureOut">
              <a:rPr kumimoji="1" lang="zh-CN" altLang="en-US" smtClean="0"/>
              <a:t>20/04/17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BDC8406-5744-3A4A-A9F0-C998D436FA30}" type="slidenum">
              <a:rPr kumimoji="1" lang="zh-CN" altLang="en-US" smtClean="0"/>
              <a:t>‹#›</a:t>
            </a:fld>
            <a:endParaRPr kumimoji="1" lang="zh-CN" altLang="en-US"/>
          </a:p>
        </p:txBody>
      </p:sp>
    </p:spTree>
    <p:extLst>
      <p:ext uri="{BB962C8B-B14F-4D97-AF65-F5344CB8AC3E}">
        <p14:creationId xmlns:p14="http://schemas.microsoft.com/office/powerpoint/2010/main" val="7982823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21C50-4B3B-BB44-A3B7-7E04561D70E0}" type="datetimeFigureOut">
              <a:rPr kumimoji="1" lang="zh-CN" altLang="en-US" smtClean="0"/>
              <a:t>20/04/17</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C8406-5744-3A4A-A9F0-C998D436FA30}" type="slidenum">
              <a:rPr kumimoji="1" lang="zh-CN" altLang="en-US" smtClean="0"/>
              <a:t>‹#›</a:t>
            </a:fld>
            <a:endParaRPr kumimoji="1" lang="zh-CN" altLang="en-US"/>
          </a:p>
        </p:txBody>
      </p:sp>
    </p:spTree>
    <p:extLst>
      <p:ext uri="{BB962C8B-B14F-4D97-AF65-F5344CB8AC3E}">
        <p14:creationId xmlns:p14="http://schemas.microsoft.com/office/powerpoint/2010/main" val="3307526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Convolutional Neural Network</a:t>
            </a:r>
            <a:endParaRPr kumimoji="1" lang="zh-CN" altLang="en-US" dirty="0"/>
          </a:p>
        </p:txBody>
      </p:sp>
      <p:sp>
        <p:nvSpPr>
          <p:cNvPr id="3" name="副标题 2"/>
          <p:cNvSpPr>
            <a:spLocks noGrp="1"/>
          </p:cNvSpPr>
          <p:nvPr>
            <p:ph type="subTitle" idx="1"/>
          </p:nvPr>
        </p:nvSpPr>
        <p:spPr>
          <a:xfrm>
            <a:off x="1002632" y="1376947"/>
            <a:ext cx="6871367" cy="4826000"/>
          </a:xfrm>
        </p:spPr>
        <p:txBody>
          <a:bodyPr/>
          <a:lstStyle/>
          <a:p>
            <a:pPr algn="l"/>
            <a:r>
              <a:rPr kumimoji="1" lang="en-US" altLang="zh-CN" sz="2000" dirty="0" smtClean="0">
                <a:solidFill>
                  <a:srgbClr val="000000"/>
                </a:solidFill>
              </a:rPr>
              <a:t>Fully connected neural network can bring us too much parameters.</a:t>
            </a:r>
          </a:p>
          <a:p>
            <a:pPr marL="514350" indent="-514350" algn="l">
              <a:buAutoNum type="arabicParenR"/>
            </a:pPr>
            <a:r>
              <a:rPr kumimoji="1" lang="en-US" altLang="zh-CN" sz="2000" dirty="0" smtClean="0">
                <a:solidFill>
                  <a:srgbClr val="000000"/>
                </a:solidFill>
              </a:rPr>
              <a:t>Some patterns are much smaller than the whole image.</a:t>
            </a:r>
          </a:p>
          <a:p>
            <a:pPr algn="l"/>
            <a:endParaRPr kumimoji="1" lang="zh-CN" altLang="en-US" dirty="0">
              <a:solidFill>
                <a:srgbClr val="000000"/>
              </a:solidFill>
            </a:endParaRPr>
          </a:p>
        </p:txBody>
      </p:sp>
      <p:pic>
        <p:nvPicPr>
          <p:cNvPr id="4" name="图片 3" descr="images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961" y="2967812"/>
            <a:ext cx="4559468" cy="3034119"/>
          </a:xfrm>
          <a:prstGeom prst="rect">
            <a:avLst/>
          </a:prstGeom>
        </p:spPr>
      </p:pic>
      <p:pic>
        <p:nvPicPr>
          <p:cNvPr id="5" name="图片 4" descr="images1.jpeg"/>
          <p:cNvPicPr>
            <a:picLocks noChangeAspect="1"/>
          </p:cNvPicPr>
          <p:nvPr/>
        </p:nvPicPr>
        <p:blipFill rotWithShape="1">
          <a:blip r:embed="rId2">
            <a:extLst>
              <a:ext uri="{28A0092B-C50C-407E-A947-70E740481C1C}">
                <a14:useLocalDpi xmlns:a14="http://schemas.microsoft.com/office/drawing/2010/main" val="0"/>
              </a:ext>
            </a:extLst>
          </a:blip>
          <a:srcRect l="35259" t="65081" r="31579"/>
          <a:stretch/>
        </p:blipFill>
        <p:spPr>
          <a:xfrm>
            <a:off x="6683172" y="4912202"/>
            <a:ext cx="1512030" cy="1059493"/>
          </a:xfrm>
          <a:prstGeom prst="rect">
            <a:avLst/>
          </a:prstGeom>
        </p:spPr>
      </p:pic>
    </p:spTree>
    <p:extLst>
      <p:ext uri="{BB962C8B-B14F-4D97-AF65-F5344CB8AC3E}">
        <p14:creationId xmlns:p14="http://schemas.microsoft.com/office/powerpoint/2010/main" val="163927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CNN</a:t>
            </a:r>
            <a:endParaRPr kumimoji="1" lang="zh-CN" altLang="en-US" dirty="0"/>
          </a:p>
        </p:txBody>
      </p:sp>
      <p:sp>
        <p:nvSpPr>
          <p:cNvPr id="3" name="副标题 2"/>
          <p:cNvSpPr>
            <a:spLocks noGrp="1"/>
          </p:cNvSpPr>
          <p:nvPr>
            <p:ph type="subTitle" idx="1"/>
          </p:nvPr>
        </p:nvSpPr>
        <p:spPr>
          <a:xfrm>
            <a:off x="1002632" y="1376947"/>
            <a:ext cx="6871367" cy="4826000"/>
          </a:xfrm>
        </p:spPr>
        <p:txBody>
          <a:bodyPr/>
          <a:lstStyle/>
          <a:p>
            <a:pPr algn="l"/>
            <a:r>
              <a:rPr kumimoji="1" lang="en-US" altLang="zh-CN" sz="2000" dirty="0" smtClean="0">
                <a:solidFill>
                  <a:srgbClr val="000000"/>
                </a:solidFill>
              </a:rPr>
              <a:t>How does max pooling work?</a:t>
            </a:r>
          </a:p>
          <a:p>
            <a:pPr algn="l"/>
            <a:endParaRPr kumimoji="1" lang="zh-CN" altLang="en-US" dirty="0">
              <a:solidFill>
                <a:srgbClr val="000000"/>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496979399"/>
              </p:ext>
            </p:extLst>
          </p:nvPr>
        </p:nvGraphicFramePr>
        <p:xfrm>
          <a:off x="1731566" y="1859627"/>
          <a:ext cx="1203158" cy="1112520"/>
        </p:xfrm>
        <a:graphic>
          <a:graphicData uri="http://schemas.openxmlformats.org/drawingml/2006/table">
            <a:tbl>
              <a:tblPr firstRow="1" bandRow="1">
                <a:tableStyleId>{5C22544A-7EE6-4342-B048-85BDC9FD1C3A}</a:tableStyleId>
              </a:tblPr>
              <a:tblGrid>
                <a:gridCol w="414421"/>
                <a:gridCol w="414421"/>
                <a:gridCol w="374316"/>
              </a:tblGrid>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11" name="椭圆 10"/>
          <p:cNvSpPr/>
          <p:nvPr/>
        </p:nvSpPr>
        <p:spPr>
          <a:xfrm>
            <a:off x="1002632" y="326347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3</a:t>
            </a:r>
            <a:endParaRPr kumimoji="1" lang="zh-CN" altLang="en-US" b="1" dirty="0">
              <a:solidFill>
                <a:srgbClr val="000000"/>
              </a:solidFill>
            </a:endParaRPr>
          </a:p>
        </p:txBody>
      </p:sp>
      <p:sp>
        <p:nvSpPr>
          <p:cNvPr id="12" name="椭圆 11"/>
          <p:cNvSpPr/>
          <p:nvPr/>
        </p:nvSpPr>
        <p:spPr>
          <a:xfrm>
            <a:off x="1743243" y="32701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13" name="椭圆 12"/>
          <p:cNvSpPr/>
          <p:nvPr/>
        </p:nvSpPr>
        <p:spPr>
          <a:xfrm>
            <a:off x="2497222" y="326347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14" name="椭圆 13"/>
          <p:cNvSpPr/>
          <p:nvPr/>
        </p:nvSpPr>
        <p:spPr>
          <a:xfrm>
            <a:off x="3293979" y="326347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15" name="椭圆 14"/>
          <p:cNvSpPr/>
          <p:nvPr/>
        </p:nvSpPr>
        <p:spPr>
          <a:xfrm>
            <a:off x="1007984" y="39238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16" name="椭圆 15"/>
          <p:cNvSpPr/>
          <p:nvPr/>
        </p:nvSpPr>
        <p:spPr>
          <a:xfrm>
            <a:off x="1748595" y="3930547"/>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1</a:t>
            </a:r>
            <a:endParaRPr kumimoji="1" lang="zh-CN" altLang="en-US" b="1" dirty="0">
              <a:solidFill>
                <a:srgbClr val="000000"/>
              </a:solidFill>
            </a:endParaRPr>
          </a:p>
        </p:txBody>
      </p:sp>
      <p:sp>
        <p:nvSpPr>
          <p:cNvPr id="17" name="椭圆 16"/>
          <p:cNvSpPr/>
          <p:nvPr/>
        </p:nvSpPr>
        <p:spPr>
          <a:xfrm>
            <a:off x="2502574" y="39238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18" name="椭圆 17"/>
          <p:cNvSpPr/>
          <p:nvPr/>
        </p:nvSpPr>
        <p:spPr>
          <a:xfrm>
            <a:off x="3299331" y="39238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19" name="椭圆 18"/>
          <p:cNvSpPr/>
          <p:nvPr/>
        </p:nvSpPr>
        <p:spPr>
          <a:xfrm>
            <a:off x="1007984" y="45922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20" name="椭圆 19"/>
          <p:cNvSpPr/>
          <p:nvPr/>
        </p:nvSpPr>
        <p:spPr>
          <a:xfrm>
            <a:off x="1748595" y="4598947"/>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21" name="椭圆 20"/>
          <p:cNvSpPr/>
          <p:nvPr/>
        </p:nvSpPr>
        <p:spPr>
          <a:xfrm>
            <a:off x="2502574" y="45922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22" name="椭圆 21"/>
          <p:cNvSpPr/>
          <p:nvPr/>
        </p:nvSpPr>
        <p:spPr>
          <a:xfrm>
            <a:off x="3299331" y="45922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23" name="椭圆 22"/>
          <p:cNvSpPr/>
          <p:nvPr/>
        </p:nvSpPr>
        <p:spPr>
          <a:xfrm>
            <a:off x="1013336" y="5266015"/>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3</a:t>
            </a:r>
            <a:endParaRPr kumimoji="1" lang="zh-CN" altLang="en-US" b="1" dirty="0">
              <a:solidFill>
                <a:srgbClr val="000000"/>
              </a:solidFill>
            </a:endParaRPr>
          </a:p>
        </p:txBody>
      </p:sp>
      <p:sp>
        <p:nvSpPr>
          <p:cNvPr id="24" name="椭圆 23"/>
          <p:cNvSpPr/>
          <p:nvPr/>
        </p:nvSpPr>
        <p:spPr>
          <a:xfrm>
            <a:off x="1753947" y="527269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-2</a:t>
            </a:r>
            <a:endParaRPr kumimoji="1" lang="zh-CN" altLang="en-US" b="1" dirty="0">
              <a:solidFill>
                <a:srgbClr val="000000"/>
              </a:solidFill>
            </a:endParaRPr>
          </a:p>
        </p:txBody>
      </p:sp>
      <p:sp>
        <p:nvSpPr>
          <p:cNvPr id="25" name="椭圆 24"/>
          <p:cNvSpPr/>
          <p:nvPr/>
        </p:nvSpPr>
        <p:spPr>
          <a:xfrm>
            <a:off x="2507926" y="5266015"/>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-2</a:t>
            </a:r>
            <a:endParaRPr kumimoji="1" lang="zh-CN" altLang="en-US" b="1" dirty="0">
              <a:solidFill>
                <a:srgbClr val="000000"/>
              </a:solidFill>
            </a:endParaRPr>
          </a:p>
        </p:txBody>
      </p:sp>
      <p:sp>
        <p:nvSpPr>
          <p:cNvPr id="26" name="椭圆 25"/>
          <p:cNvSpPr/>
          <p:nvPr/>
        </p:nvSpPr>
        <p:spPr>
          <a:xfrm>
            <a:off x="3304683" y="5266015"/>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graphicFrame>
        <p:nvGraphicFramePr>
          <p:cNvPr id="27" name="表格 26"/>
          <p:cNvGraphicFramePr>
            <a:graphicFrameLocks noGrp="1"/>
          </p:cNvGraphicFramePr>
          <p:nvPr>
            <p:extLst>
              <p:ext uri="{D42A27DB-BD31-4B8C-83A1-F6EECF244321}">
                <p14:modId xmlns:p14="http://schemas.microsoft.com/office/powerpoint/2010/main" val="698342603"/>
              </p:ext>
            </p:extLst>
          </p:nvPr>
        </p:nvGraphicFramePr>
        <p:xfrm>
          <a:off x="6019042" y="1864940"/>
          <a:ext cx="1203158" cy="1131439"/>
        </p:xfrm>
        <a:graphic>
          <a:graphicData uri="http://schemas.openxmlformats.org/drawingml/2006/table">
            <a:tbl>
              <a:tblPr firstRow="1" bandRow="1">
                <a:tableStyleId>{5C22544A-7EE6-4342-B048-85BDC9FD1C3A}</a:tableStyleId>
              </a:tblPr>
              <a:tblGrid>
                <a:gridCol w="414421"/>
                <a:gridCol w="414421"/>
                <a:gridCol w="374316"/>
              </a:tblGrid>
              <a:tr h="389759">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28" name="椭圆 27"/>
          <p:cNvSpPr/>
          <p:nvPr/>
        </p:nvSpPr>
        <p:spPr>
          <a:xfrm>
            <a:off x="5139399" y="3270163"/>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29" name="椭圆 28"/>
          <p:cNvSpPr/>
          <p:nvPr/>
        </p:nvSpPr>
        <p:spPr>
          <a:xfrm>
            <a:off x="5880010" y="3276847"/>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0" name="椭圆 29"/>
          <p:cNvSpPr/>
          <p:nvPr/>
        </p:nvSpPr>
        <p:spPr>
          <a:xfrm>
            <a:off x="6682220" y="3270163"/>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1" name="椭圆 30"/>
          <p:cNvSpPr/>
          <p:nvPr/>
        </p:nvSpPr>
        <p:spPr>
          <a:xfrm>
            <a:off x="7478977" y="3270163"/>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2" name="椭圆 31"/>
          <p:cNvSpPr/>
          <p:nvPr/>
        </p:nvSpPr>
        <p:spPr>
          <a:xfrm>
            <a:off x="5144751" y="3930547"/>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3" name="椭圆 32"/>
          <p:cNvSpPr/>
          <p:nvPr/>
        </p:nvSpPr>
        <p:spPr>
          <a:xfrm>
            <a:off x="5885362" y="3937231"/>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4" name="椭圆 33"/>
          <p:cNvSpPr/>
          <p:nvPr/>
        </p:nvSpPr>
        <p:spPr>
          <a:xfrm>
            <a:off x="6687572" y="3930547"/>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-2</a:t>
            </a:r>
            <a:endParaRPr kumimoji="1" lang="zh-CN" altLang="en-US" b="1" dirty="0">
              <a:solidFill>
                <a:srgbClr val="000000"/>
              </a:solidFill>
            </a:endParaRPr>
          </a:p>
        </p:txBody>
      </p:sp>
      <p:sp>
        <p:nvSpPr>
          <p:cNvPr id="35" name="椭圆 34"/>
          <p:cNvSpPr/>
          <p:nvPr/>
        </p:nvSpPr>
        <p:spPr>
          <a:xfrm>
            <a:off x="7484329" y="3930547"/>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6" name="椭圆 35"/>
          <p:cNvSpPr/>
          <p:nvPr/>
        </p:nvSpPr>
        <p:spPr>
          <a:xfrm>
            <a:off x="5144751" y="4598947"/>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7" name="椭圆 36"/>
          <p:cNvSpPr/>
          <p:nvPr/>
        </p:nvSpPr>
        <p:spPr>
          <a:xfrm>
            <a:off x="5885362" y="4605631"/>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8" name="椭圆 37"/>
          <p:cNvSpPr/>
          <p:nvPr/>
        </p:nvSpPr>
        <p:spPr>
          <a:xfrm>
            <a:off x="6703649" y="4598947"/>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-2</a:t>
            </a:r>
            <a:endParaRPr kumimoji="1" lang="zh-CN" altLang="en-US" b="1" dirty="0">
              <a:solidFill>
                <a:srgbClr val="000000"/>
              </a:solidFill>
            </a:endParaRPr>
          </a:p>
        </p:txBody>
      </p:sp>
      <p:sp>
        <p:nvSpPr>
          <p:cNvPr id="39" name="椭圆 38"/>
          <p:cNvSpPr/>
          <p:nvPr/>
        </p:nvSpPr>
        <p:spPr>
          <a:xfrm>
            <a:off x="7500406" y="4598947"/>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40" name="椭圆 39"/>
          <p:cNvSpPr/>
          <p:nvPr/>
        </p:nvSpPr>
        <p:spPr>
          <a:xfrm>
            <a:off x="5150103" y="5272699"/>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41" name="椭圆 40"/>
          <p:cNvSpPr/>
          <p:nvPr/>
        </p:nvSpPr>
        <p:spPr>
          <a:xfrm>
            <a:off x="5890714" y="5279383"/>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42" name="椭圆 41"/>
          <p:cNvSpPr/>
          <p:nvPr/>
        </p:nvSpPr>
        <p:spPr>
          <a:xfrm>
            <a:off x="6709001" y="5272699"/>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-4</a:t>
            </a:r>
            <a:endParaRPr kumimoji="1" lang="zh-CN" altLang="en-US" b="1" dirty="0">
              <a:solidFill>
                <a:srgbClr val="000000"/>
              </a:solidFill>
            </a:endParaRPr>
          </a:p>
        </p:txBody>
      </p:sp>
      <p:sp>
        <p:nvSpPr>
          <p:cNvPr id="43" name="椭圆 42"/>
          <p:cNvSpPr/>
          <p:nvPr/>
        </p:nvSpPr>
        <p:spPr>
          <a:xfrm>
            <a:off x="7505758" y="5272699"/>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4" name="文本框 3"/>
          <p:cNvSpPr txBox="1"/>
          <p:nvPr/>
        </p:nvSpPr>
        <p:spPr>
          <a:xfrm>
            <a:off x="7610409" y="2258342"/>
            <a:ext cx="838503" cy="369332"/>
          </a:xfrm>
          <a:prstGeom prst="rect">
            <a:avLst/>
          </a:prstGeom>
          <a:noFill/>
        </p:spPr>
        <p:txBody>
          <a:bodyPr wrap="none" rtlCol="0">
            <a:spAutoFit/>
          </a:bodyPr>
          <a:lstStyle/>
          <a:p>
            <a:pPr algn="ctr"/>
            <a:r>
              <a:rPr kumimoji="1" lang="en-US" altLang="zh-CN" dirty="0" smtClean="0"/>
              <a:t>Filter 2</a:t>
            </a:r>
            <a:endParaRPr kumimoji="1" lang="zh-CN" altLang="en-US" dirty="0"/>
          </a:p>
        </p:txBody>
      </p:sp>
      <p:sp>
        <p:nvSpPr>
          <p:cNvPr id="44" name="文本框 43"/>
          <p:cNvSpPr txBox="1"/>
          <p:nvPr/>
        </p:nvSpPr>
        <p:spPr>
          <a:xfrm>
            <a:off x="3268881" y="2226076"/>
            <a:ext cx="838503" cy="369332"/>
          </a:xfrm>
          <a:prstGeom prst="rect">
            <a:avLst/>
          </a:prstGeom>
          <a:noFill/>
        </p:spPr>
        <p:txBody>
          <a:bodyPr wrap="none" rtlCol="0">
            <a:spAutoFit/>
          </a:bodyPr>
          <a:lstStyle/>
          <a:p>
            <a:pPr algn="ctr"/>
            <a:r>
              <a:rPr kumimoji="1" lang="en-US" altLang="zh-CN" dirty="0" smtClean="0"/>
              <a:t>Filter 1</a:t>
            </a:r>
            <a:endParaRPr kumimoji="1" lang="zh-CN" altLang="en-US" dirty="0"/>
          </a:p>
        </p:txBody>
      </p:sp>
      <p:cxnSp>
        <p:nvCxnSpPr>
          <p:cNvPr id="45" name="直线连接符 44"/>
          <p:cNvCxnSpPr/>
          <p:nvPr/>
        </p:nvCxnSpPr>
        <p:spPr>
          <a:xfrm>
            <a:off x="906170" y="3199179"/>
            <a:ext cx="14945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线连接符 47"/>
          <p:cNvCxnSpPr/>
          <p:nvPr/>
        </p:nvCxnSpPr>
        <p:spPr>
          <a:xfrm>
            <a:off x="2400760" y="3199179"/>
            <a:ext cx="0" cy="2732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线连接符 51"/>
          <p:cNvCxnSpPr/>
          <p:nvPr/>
        </p:nvCxnSpPr>
        <p:spPr>
          <a:xfrm>
            <a:off x="906170" y="3199179"/>
            <a:ext cx="0" cy="2732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线连接符 53"/>
          <p:cNvCxnSpPr/>
          <p:nvPr/>
        </p:nvCxnSpPr>
        <p:spPr>
          <a:xfrm>
            <a:off x="906170" y="5931678"/>
            <a:ext cx="310475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直线连接符 55"/>
          <p:cNvCxnSpPr/>
          <p:nvPr/>
        </p:nvCxnSpPr>
        <p:spPr>
          <a:xfrm flipV="1">
            <a:off x="906170" y="4506825"/>
            <a:ext cx="1494590" cy="13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直线连接符 58"/>
          <p:cNvCxnSpPr/>
          <p:nvPr/>
        </p:nvCxnSpPr>
        <p:spPr>
          <a:xfrm>
            <a:off x="2400760" y="3199179"/>
            <a:ext cx="161016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直线连接符 60"/>
          <p:cNvCxnSpPr/>
          <p:nvPr/>
        </p:nvCxnSpPr>
        <p:spPr>
          <a:xfrm>
            <a:off x="2400760" y="4506825"/>
            <a:ext cx="1610162" cy="13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线连接符 62"/>
          <p:cNvCxnSpPr/>
          <p:nvPr/>
        </p:nvCxnSpPr>
        <p:spPr>
          <a:xfrm>
            <a:off x="4010922" y="3199179"/>
            <a:ext cx="0" cy="2732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线连接符 68"/>
          <p:cNvCxnSpPr/>
          <p:nvPr/>
        </p:nvCxnSpPr>
        <p:spPr>
          <a:xfrm>
            <a:off x="5067050" y="3196472"/>
            <a:ext cx="164404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直线连接符 69"/>
          <p:cNvCxnSpPr/>
          <p:nvPr/>
        </p:nvCxnSpPr>
        <p:spPr>
          <a:xfrm>
            <a:off x="6636369" y="3212547"/>
            <a:ext cx="0" cy="2732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直线连接符 70"/>
          <p:cNvCxnSpPr/>
          <p:nvPr/>
        </p:nvCxnSpPr>
        <p:spPr>
          <a:xfrm>
            <a:off x="5067050" y="5945046"/>
            <a:ext cx="31794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直线连接符 71"/>
          <p:cNvCxnSpPr/>
          <p:nvPr/>
        </p:nvCxnSpPr>
        <p:spPr>
          <a:xfrm flipV="1">
            <a:off x="5067050" y="4520193"/>
            <a:ext cx="1644049" cy="13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直线连接符 72"/>
          <p:cNvCxnSpPr/>
          <p:nvPr/>
        </p:nvCxnSpPr>
        <p:spPr>
          <a:xfrm>
            <a:off x="6636369" y="4520193"/>
            <a:ext cx="1610162" cy="13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直线连接符 73"/>
          <p:cNvCxnSpPr/>
          <p:nvPr/>
        </p:nvCxnSpPr>
        <p:spPr>
          <a:xfrm>
            <a:off x="8246531" y="3212547"/>
            <a:ext cx="0" cy="2732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直线连接符 77"/>
          <p:cNvCxnSpPr/>
          <p:nvPr/>
        </p:nvCxnSpPr>
        <p:spPr>
          <a:xfrm>
            <a:off x="5075091" y="3199179"/>
            <a:ext cx="0" cy="2732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直线连接符 79"/>
          <p:cNvCxnSpPr/>
          <p:nvPr/>
        </p:nvCxnSpPr>
        <p:spPr>
          <a:xfrm>
            <a:off x="6478925" y="3196472"/>
            <a:ext cx="1767606" cy="270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1842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CNN</a:t>
            </a:r>
            <a:endParaRPr kumimoji="1" lang="zh-CN" altLang="en-US" dirty="0"/>
          </a:p>
        </p:txBody>
      </p:sp>
      <p:sp>
        <p:nvSpPr>
          <p:cNvPr id="3" name="副标题 2"/>
          <p:cNvSpPr>
            <a:spLocks noGrp="1"/>
          </p:cNvSpPr>
          <p:nvPr>
            <p:ph type="subTitle" idx="1"/>
          </p:nvPr>
        </p:nvSpPr>
        <p:spPr>
          <a:xfrm>
            <a:off x="1002632" y="1376947"/>
            <a:ext cx="6871367" cy="4826000"/>
          </a:xfrm>
        </p:spPr>
        <p:txBody>
          <a:bodyPr/>
          <a:lstStyle/>
          <a:p>
            <a:pPr algn="l"/>
            <a:r>
              <a:rPr kumimoji="1" lang="en-US" altLang="zh-CN" sz="2000" dirty="0" smtClean="0">
                <a:solidFill>
                  <a:srgbClr val="000000"/>
                </a:solidFill>
              </a:rPr>
              <a:t>How does max pooling work?</a:t>
            </a:r>
          </a:p>
          <a:p>
            <a:pPr algn="l"/>
            <a:endParaRPr kumimoji="1" lang="zh-CN" altLang="en-US" dirty="0">
              <a:solidFill>
                <a:srgbClr val="000000"/>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1623396099"/>
              </p:ext>
            </p:extLst>
          </p:nvPr>
        </p:nvGraphicFramePr>
        <p:xfrm>
          <a:off x="1731566" y="1859627"/>
          <a:ext cx="1203158" cy="1112520"/>
        </p:xfrm>
        <a:graphic>
          <a:graphicData uri="http://schemas.openxmlformats.org/drawingml/2006/table">
            <a:tbl>
              <a:tblPr firstRow="1" bandRow="1">
                <a:tableStyleId>{5C22544A-7EE6-4342-B048-85BDC9FD1C3A}</a:tableStyleId>
              </a:tblPr>
              <a:tblGrid>
                <a:gridCol w="414421"/>
                <a:gridCol w="414421"/>
                <a:gridCol w="374316"/>
              </a:tblGrid>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11" name="椭圆 10"/>
          <p:cNvSpPr/>
          <p:nvPr/>
        </p:nvSpPr>
        <p:spPr>
          <a:xfrm>
            <a:off x="1002632" y="326347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3</a:t>
            </a:r>
            <a:endParaRPr kumimoji="1" lang="zh-CN" altLang="en-US" b="1" dirty="0">
              <a:solidFill>
                <a:srgbClr val="000000"/>
              </a:solidFill>
            </a:endParaRPr>
          </a:p>
        </p:txBody>
      </p:sp>
      <p:sp>
        <p:nvSpPr>
          <p:cNvPr id="17" name="椭圆 16"/>
          <p:cNvSpPr/>
          <p:nvPr/>
        </p:nvSpPr>
        <p:spPr>
          <a:xfrm>
            <a:off x="2502574" y="39238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22" name="椭圆 21"/>
          <p:cNvSpPr/>
          <p:nvPr/>
        </p:nvSpPr>
        <p:spPr>
          <a:xfrm>
            <a:off x="3299331" y="45922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23" name="椭圆 22"/>
          <p:cNvSpPr/>
          <p:nvPr/>
        </p:nvSpPr>
        <p:spPr>
          <a:xfrm>
            <a:off x="1013336" y="5266015"/>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3</a:t>
            </a:r>
            <a:endParaRPr kumimoji="1" lang="zh-CN" altLang="en-US" b="1" dirty="0">
              <a:solidFill>
                <a:srgbClr val="000000"/>
              </a:solidFill>
            </a:endParaRPr>
          </a:p>
        </p:txBody>
      </p:sp>
      <p:graphicFrame>
        <p:nvGraphicFramePr>
          <p:cNvPr id="27" name="表格 26"/>
          <p:cNvGraphicFramePr>
            <a:graphicFrameLocks noGrp="1"/>
          </p:cNvGraphicFramePr>
          <p:nvPr>
            <p:extLst>
              <p:ext uri="{D42A27DB-BD31-4B8C-83A1-F6EECF244321}">
                <p14:modId xmlns:p14="http://schemas.microsoft.com/office/powerpoint/2010/main" val="1018357723"/>
              </p:ext>
            </p:extLst>
          </p:nvPr>
        </p:nvGraphicFramePr>
        <p:xfrm>
          <a:off x="6019042" y="1864940"/>
          <a:ext cx="1203158" cy="1131439"/>
        </p:xfrm>
        <a:graphic>
          <a:graphicData uri="http://schemas.openxmlformats.org/drawingml/2006/table">
            <a:tbl>
              <a:tblPr firstRow="1" bandRow="1">
                <a:tableStyleId>{5C22544A-7EE6-4342-B048-85BDC9FD1C3A}</a:tableStyleId>
              </a:tblPr>
              <a:tblGrid>
                <a:gridCol w="414421"/>
                <a:gridCol w="414421"/>
                <a:gridCol w="374316"/>
              </a:tblGrid>
              <a:tr h="389759">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33" name="椭圆 32"/>
          <p:cNvSpPr/>
          <p:nvPr/>
        </p:nvSpPr>
        <p:spPr>
          <a:xfrm>
            <a:off x="5885362" y="3937231"/>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5" name="椭圆 34"/>
          <p:cNvSpPr/>
          <p:nvPr/>
        </p:nvSpPr>
        <p:spPr>
          <a:xfrm>
            <a:off x="7484329" y="3930547"/>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41" name="椭圆 40"/>
          <p:cNvSpPr/>
          <p:nvPr/>
        </p:nvSpPr>
        <p:spPr>
          <a:xfrm>
            <a:off x="5890714" y="5279383"/>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43" name="椭圆 42"/>
          <p:cNvSpPr/>
          <p:nvPr/>
        </p:nvSpPr>
        <p:spPr>
          <a:xfrm>
            <a:off x="7505758" y="5272699"/>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4" name="文本框 3"/>
          <p:cNvSpPr txBox="1"/>
          <p:nvPr/>
        </p:nvSpPr>
        <p:spPr>
          <a:xfrm>
            <a:off x="7610409" y="2258342"/>
            <a:ext cx="838503" cy="369332"/>
          </a:xfrm>
          <a:prstGeom prst="rect">
            <a:avLst/>
          </a:prstGeom>
          <a:noFill/>
        </p:spPr>
        <p:txBody>
          <a:bodyPr wrap="none" rtlCol="0">
            <a:spAutoFit/>
          </a:bodyPr>
          <a:lstStyle/>
          <a:p>
            <a:pPr algn="ctr"/>
            <a:r>
              <a:rPr kumimoji="1" lang="en-US" altLang="zh-CN" dirty="0" smtClean="0"/>
              <a:t>Filter 2</a:t>
            </a:r>
            <a:endParaRPr kumimoji="1" lang="zh-CN" altLang="en-US" dirty="0"/>
          </a:p>
        </p:txBody>
      </p:sp>
      <p:sp>
        <p:nvSpPr>
          <p:cNvPr id="44" name="文本框 43"/>
          <p:cNvSpPr txBox="1"/>
          <p:nvPr/>
        </p:nvSpPr>
        <p:spPr>
          <a:xfrm>
            <a:off x="3268881" y="2226076"/>
            <a:ext cx="838503" cy="369332"/>
          </a:xfrm>
          <a:prstGeom prst="rect">
            <a:avLst/>
          </a:prstGeom>
          <a:noFill/>
        </p:spPr>
        <p:txBody>
          <a:bodyPr wrap="none" rtlCol="0">
            <a:spAutoFit/>
          </a:bodyPr>
          <a:lstStyle/>
          <a:p>
            <a:pPr algn="ctr"/>
            <a:r>
              <a:rPr kumimoji="1" lang="en-US" altLang="zh-CN" dirty="0" smtClean="0"/>
              <a:t>Filter 1</a:t>
            </a:r>
            <a:endParaRPr kumimoji="1" lang="zh-CN" altLang="en-US" dirty="0"/>
          </a:p>
        </p:txBody>
      </p:sp>
      <p:cxnSp>
        <p:nvCxnSpPr>
          <p:cNvPr id="45" name="直线连接符 44"/>
          <p:cNvCxnSpPr/>
          <p:nvPr/>
        </p:nvCxnSpPr>
        <p:spPr>
          <a:xfrm>
            <a:off x="906170" y="3199179"/>
            <a:ext cx="149459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线连接符 47"/>
          <p:cNvCxnSpPr/>
          <p:nvPr/>
        </p:nvCxnSpPr>
        <p:spPr>
          <a:xfrm>
            <a:off x="2400760" y="3199179"/>
            <a:ext cx="0" cy="2732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线连接符 51"/>
          <p:cNvCxnSpPr/>
          <p:nvPr/>
        </p:nvCxnSpPr>
        <p:spPr>
          <a:xfrm>
            <a:off x="906170" y="3199179"/>
            <a:ext cx="0" cy="2732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线连接符 53"/>
          <p:cNvCxnSpPr/>
          <p:nvPr/>
        </p:nvCxnSpPr>
        <p:spPr>
          <a:xfrm>
            <a:off x="906170" y="5931678"/>
            <a:ext cx="310475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直线连接符 55"/>
          <p:cNvCxnSpPr/>
          <p:nvPr/>
        </p:nvCxnSpPr>
        <p:spPr>
          <a:xfrm flipV="1">
            <a:off x="906170" y="4506825"/>
            <a:ext cx="1494590" cy="13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直线连接符 58"/>
          <p:cNvCxnSpPr/>
          <p:nvPr/>
        </p:nvCxnSpPr>
        <p:spPr>
          <a:xfrm>
            <a:off x="2400760" y="3199179"/>
            <a:ext cx="161016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直线连接符 60"/>
          <p:cNvCxnSpPr/>
          <p:nvPr/>
        </p:nvCxnSpPr>
        <p:spPr>
          <a:xfrm>
            <a:off x="2400760" y="4506825"/>
            <a:ext cx="1610162" cy="13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线连接符 62"/>
          <p:cNvCxnSpPr/>
          <p:nvPr/>
        </p:nvCxnSpPr>
        <p:spPr>
          <a:xfrm>
            <a:off x="4010922" y="3199179"/>
            <a:ext cx="0" cy="2732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线连接符 68"/>
          <p:cNvCxnSpPr/>
          <p:nvPr/>
        </p:nvCxnSpPr>
        <p:spPr>
          <a:xfrm>
            <a:off x="5067050" y="3196472"/>
            <a:ext cx="164404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直线连接符 69"/>
          <p:cNvCxnSpPr/>
          <p:nvPr/>
        </p:nvCxnSpPr>
        <p:spPr>
          <a:xfrm>
            <a:off x="6636369" y="3212547"/>
            <a:ext cx="0" cy="2732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直线连接符 70"/>
          <p:cNvCxnSpPr/>
          <p:nvPr/>
        </p:nvCxnSpPr>
        <p:spPr>
          <a:xfrm>
            <a:off x="5067050" y="5945046"/>
            <a:ext cx="317948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直线连接符 71"/>
          <p:cNvCxnSpPr/>
          <p:nvPr/>
        </p:nvCxnSpPr>
        <p:spPr>
          <a:xfrm flipV="1">
            <a:off x="5067050" y="4520193"/>
            <a:ext cx="1644049" cy="13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直线连接符 72"/>
          <p:cNvCxnSpPr/>
          <p:nvPr/>
        </p:nvCxnSpPr>
        <p:spPr>
          <a:xfrm>
            <a:off x="6636369" y="4520193"/>
            <a:ext cx="1610162" cy="13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直线连接符 73"/>
          <p:cNvCxnSpPr/>
          <p:nvPr/>
        </p:nvCxnSpPr>
        <p:spPr>
          <a:xfrm>
            <a:off x="8246531" y="3212547"/>
            <a:ext cx="0" cy="2732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直线连接符 77"/>
          <p:cNvCxnSpPr/>
          <p:nvPr/>
        </p:nvCxnSpPr>
        <p:spPr>
          <a:xfrm>
            <a:off x="5075091" y="3199179"/>
            <a:ext cx="0" cy="2732499"/>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直线连接符 79"/>
          <p:cNvCxnSpPr/>
          <p:nvPr/>
        </p:nvCxnSpPr>
        <p:spPr>
          <a:xfrm>
            <a:off x="6478925" y="3196472"/>
            <a:ext cx="1767606" cy="270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380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CNN</a:t>
            </a:r>
            <a:endParaRPr kumimoji="1" lang="zh-CN" altLang="en-US" dirty="0"/>
          </a:p>
        </p:txBody>
      </p:sp>
      <p:sp>
        <p:nvSpPr>
          <p:cNvPr id="3" name="副标题 2"/>
          <p:cNvSpPr>
            <a:spLocks noGrp="1"/>
          </p:cNvSpPr>
          <p:nvPr>
            <p:ph type="subTitle" idx="1"/>
          </p:nvPr>
        </p:nvSpPr>
        <p:spPr>
          <a:xfrm>
            <a:off x="1002632" y="1376947"/>
            <a:ext cx="6871367" cy="4826000"/>
          </a:xfrm>
        </p:spPr>
        <p:txBody>
          <a:bodyPr/>
          <a:lstStyle/>
          <a:p>
            <a:pPr algn="l"/>
            <a:r>
              <a:rPr kumimoji="1" lang="en-US" altLang="zh-CN" sz="2000" dirty="0" smtClean="0">
                <a:solidFill>
                  <a:srgbClr val="000000"/>
                </a:solidFill>
              </a:rPr>
              <a:t>After convolution and max pooling.</a:t>
            </a:r>
          </a:p>
          <a:p>
            <a:pPr algn="l"/>
            <a:endParaRPr kumimoji="1" lang="zh-CN" altLang="en-US" dirty="0">
              <a:solidFill>
                <a:srgbClr val="0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433754375"/>
              </p:ext>
            </p:extLst>
          </p:nvPr>
        </p:nvGraphicFramePr>
        <p:xfrm>
          <a:off x="1002632" y="2161905"/>
          <a:ext cx="2540000" cy="2225040"/>
        </p:xfrm>
        <a:graphic>
          <a:graphicData uri="http://schemas.openxmlformats.org/drawingml/2006/table">
            <a:tbl>
              <a:tblPr firstRow="1" bandRow="1">
                <a:tableStyleId>{5C22544A-7EE6-4342-B048-85BDC9FD1C3A}</a:tableStyleId>
              </a:tblPr>
              <a:tblGrid>
                <a:gridCol w="414421"/>
                <a:gridCol w="414421"/>
                <a:gridCol w="441158"/>
                <a:gridCol w="414421"/>
                <a:gridCol w="441158"/>
                <a:gridCol w="414421"/>
              </a:tblGrid>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11" name="椭圆 10"/>
          <p:cNvSpPr/>
          <p:nvPr/>
        </p:nvSpPr>
        <p:spPr>
          <a:xfrm>
            <a:off x="7017078" y="3345670"/>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3</a:t>
            </a:r>
            <a:endParaRPr kumimoji="1" lang="zh-CN" altLang="en-US" b="1" dirty="0">
              <a:solidFill>
                <a:srgbClr val="000000"/>
              </a:solidFill>
            </a:endParaRPr>
          </a:p>
        </p:txBody>
      </p:sp>
      <p:sp>
        <p:nvSpPr>
          <p:cNvPr id="12" name="椭圆 11"/>
          <p:cNvSpPr/>
          <p:nvPr/>
        </p:nvSpPr>
        <p:spPr>
          <a:xfrm>
            <a:off x="7757689" y="3352354"/>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15" name="椭圆 14"/>
          <p:cNvSpPr/>
          <p:nvPr/>
        </p:nvSpPr>
        <p:spPr>
          <a:xfrm>
            <a:off x="7022430" y="4006054"/>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16" name="椭圆 15"/>
          <p:cNvSpPr/>
          <p:nvPr/>
        </p:nvSpPr>
        <p:spPr>
          <a:xfrm>
            <a:off x="7763041" y="4012738"/>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1</a:t>
            </a:r>
            <a:endParaRPr kumimoji="1" lang="zh-CN" altLang="en-US" b="1" dirty="0">
              <a:solidFill>
                <a:srgbClr val="000000"/>
              </a:solidFill>
            </a:endParaRPr>
          </a:p>
        </p:txBody>
      </p:sp>
      <p:sp>
        <p:nvSpPr>
          <p:cNvPr id="4" name="右箭头 3"/>
          <p:cNvSpPr/>
          <p:nvPr/>
        </p:nvSpPr>
        <p:spPr>
          <a:xfrm>
            <a:off x="3746025" y="2981913"/>
            <a:ext cx="546631" cy="46617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4394390" y="2981913"/>
            <a:ext cx="1740831" cy="461665"/>
          </a:xfrm>
          <a:prstGeom prst="rect">
            <a:avLst/>
          </a:prstGeom>
          <a:noFill/>
        </p:spPr>
        <p:txBody>
          <a:bodyPr wrap="none" rtlCol="0">
            <a:spAutoFit/>
          </a:bodyPr>
          <a:lstStyle/>
          <a:p>
            <a:r>
              <a:rPr kumimoji="1" lang="en-US" altLang="zh-CN" sz="2400" b="1" dirty="0" smtClean="0"/>
              <a:t>Convolution</a:t>
            </a:r>
            <a:endParaRPr kumimoji="1" lang="zh-CN" altLang="en-US" sz="2400" b="1" dirty="0"/>
          </a:p>
        </p:txBody>
      </p:sp>
      <p:sp>
        <p:nvSpPr>
          <p:cNvPr id="10" name="下箭头 9"/>
          <p:cNvSpPr/>
          <p:nvPr/>
        </p:nvSpPr>
        <p:spPr>
          <a:xfrm>
            <a:off x="5112601" y="3448088"/>
            <a:ext cx="418012" cy="50636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a:off x="4360376" y="3981413"/>
            <a:ext cx="1774845" cy="461665"/>
          </a:xfrm>
          <a:prstGeom prst="rect">
            <a:avLst/>
          </a:prstGeom>
          <a:noFill/>
        </p:spPr>
        <p:txBody>
          <a:bodyPr wrap="none" rtlCol="0">
            <a:spAutoFit/>
          </a:bodyPr>
          <a:lstStyle/>
          <a:p>
            <a:r>
              <a:rPr kumimoji="1" lang="en-US" altLang="zh-CN" sz="2400" b="1" dirty="0" smtClean="0"/>
              <a:t>Max Pooling</a:t>
            </a:r>
            <a:endParaRPr kumimoji="1" lang="zh-CN" altLang="en-US" sz="2400" b="1" dirty="0"/>
          </a:p>
        </p:txBody>
      </p:sp>
      <p:sp>
        <p:nvSpPr>
          <p:cNvPr id="28" name="右箭头 27"/>
          <p:cNvSpPr/>
          <p:nvPr/>
        </p:nvSpPr>
        <p:spPr>
          <a:xfrm>
            <a:off x="6135221" y="4038353"/>
            <a:ext cx="546631" cy="46617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9" name="文本框 28"/>
          <p:cNvSpPr txBox="1"/>
          <p:nvPr/>
        </p:nvSpPr>
        <p:spPr>
          <a:xfrm>
            <a:off x="6781555" y="2612581"/>
            <a:ext cx="1896748" cy="369332"/>
          </a:xfrm>
          <a:prstGeom prst="rect">
            <a:avLst/>
          </a:prstGeom>
          <a:noFill/>
        </p:spPr>
        <p:txBody>
          <a:bodyPr wrap="none" rtlCol="0">
            <a:spAutoFit/>
          </a:bodyPr>
          <a:lstStyle/>
          <a:p>
            <a:r>
              <a:rPr kumimoji="1" lang="en-US" altLang="zh-CN" dirty="0" smtClean="0"/>
              <a:t>Smaller image 2x2</a:t>
            </a:r>
            <a:endParaRPr kumimoji="1" lang="zh-CN" altLang="en-US" dirty="0"/>
          </a:p>
        </p:txBody>
      </p:sp>
      <p:sp>
        <p:nvSpPr>
          <p:cNvPr id="30" name="椭圆 29"/>
          <p:cNvSpPr/>
          <p:nvPr/>
        </p:nvSpPr>
        <p:spPr>
          <a:xfrm>
            <a:off x="7133388" y="3496932"/>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1" name="椭圆 30"/>
          <p:cNvSpPr/>
          <p:nvPr/>
        </p:nvSpPr>
        <p:spPr>
          <a:xfrm>
            <a:off x="7873999" y="3503616"/>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2" name="椭圆 31"/>
          <p:cNvSpPr/>
          <p:nvPr/>
        </p:nvSpPr>
        <p:spPr>
          <a:xfrm>
            <a:off x="7138740" y="4157316"/>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33" name="椭圆 32"/>
          <p:cNvSpPr/>
          <p:nvPr/>
        </p:nvSpPr>
        <p:spPr>
          <a:xfrm>
            <a:off x="7879351" y="4164000"/>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34" name="文本框 33"/>
          <p:cNvSpPr txBox="1"/>
          <p:nvPr/>
        </p:nvSpPr>
        <p:spPr>
          <a:xfrm>
            <a:off x="6681852" y="5120086"/>
            <a:ext cx="2277036" cy="369332"/>
          </a:xfrm>
          <a:prstGeom prst="rect">
            <a:avLst/>
          </a:prstGeom>
          <a:noFill/>
        </p:spPr>
        <p:txBody>
          <a:bodyPr wrap="none" rtlCol="0">
            <a:spAutoFit/>
          </a:bodyPr>
          <a:lstStyle/>
          <a:p>
            <a:r>
              <a:rPr kumimoji="1" lang="en-US" altLang="zh-CN" dirty="0" smtClean="0"/>
              <a:t>Each filter is a channel</a:t>
            </a:r>
            <a:endParaRPr kumimoji="1" lang="zh-CN" altLang="en-US" dirty="0"/>
          </a:p>
        </p:txBody>
      </p:sp>
    </p:spTree>
    <p:extLst>
      <p:ext uri="{BB962C8B-B14F-4D97-AF65-F5344CB8AC3E}">
        <p14:creationId xmlns:p14="http://schemas.microsoft.com/office/powerpoint/2010/main" val="4148786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CNN</a:t>
            </a:r>
            <a:endParaRPr kumimoji="1" lang="zh-CN" altLang="en-US" dirty="0"/>
          </a:p>
        </p:txBody>
      </p:sp>
      <p:sp>
        <p:nvSpPr>
          <p:cNvPr id="3" name="副标题 2"/>
          <p:cNvSpPr>
            <a:spLocks noGrp="1"/>
          </p:cNvSpPr>
          <p:nvPr>
            <p:ph type="subTitle" idx="1"/>
          </p:nvPr>
        </p:nvSpPr>
        <p:spPr>
          <a:xfrm>
            <a:off x="1002632" y="1376947"/>
            <a:ext cx="6871367" cy="4826000"/>
          </a:xfrm>
        </p:spPr>
        <p:txBody>
          <a:bodyPr/>
          <a:lstStyle/>
          <a:p>
            <a:pPr algn="l"/>
            <a:r>
              <a:rPr kumimoji="1" lang="en-US" altLang="zh-CN" sz="2000" dirty="0" smtClean="0">
                <a:solidFill>
                  <a:srgbClr val="000000"/>
                </a:solidFill>
              </a:rPr>
              <a:t>How does Flatten work?</a:t>
            </a:r>
            <a:endParaRPr kumimoji="1" lang="zh-CN" altLang="en-US" dirty="0">
              <a:solidFill>
                <a:srgbClr val="000000"/>
              </a:solidFill>
            </a:endParaRPr>
          </a:p>
        </p:txBody>
      </p:sp>
      <p:sp>
        <p:nvSpPr>
          <p:cNvPr id="11" name="椭圆 10"/>
          <p:cNvSpPr/>
          <p:nvPr/>
        </p:nvSpPr>
        <p:spPr>
          <a:xfrm>
            <a:off x="4476855" y="148096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3</a:t>
            </a:r>
            <a:endParaRPr kumimoji="1" lang="zh-CN" altLang="en-US" b="1" dirty="0">
              <a:solidFill>
                <a:srgbClr val="000000"/>
              </a:solidFill>
            </a:endParaRPr>
          </a:p>
        </p:txBody>
      </p:sp>
      <p:sp>
        <p:nvSpPr>
          <p:cNvPr id="12" name="椭圆 11"/>
          <p:cNvSpPr/>
          <p:nvPr/>
        </p:nvSpPr>
        <p:spPr>
          <a:xfrm>
            <a:off x="4476855" y="2132428"/>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15" name="椭圆 14"/>
          <p:cNvSpPr/>
          <p:nvPr/>
        </p:nvSpPr>
        <p:spPr>
          <a:xfrm>
            <a:off x="4476855" y="2796208"/>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16" name="椭圆 15"/>
          <p:cNvSpPr/>
          <p:nvPr/>
        </p:nvSpPr>
        <p:spPr>
          <a:xfrm>
            <a:off x="4476855" y="347440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1</a:t>
            </a:r>
            <a:endParaRPr kumimoji="1" lang="zh-CN" altLang="en-US" b="1" dirty="0">
              <a:solidFill>
                <a:srgbClr val="000000"/>
              </a:solidFill>
            </a:endParaRPr>
          </a:p>
        </p:txBody>
      </p:sp>
      <p:sp>
        <p:nvSpPr>
          <p:cNvPr id="4" name="右箭头 3"/>
          <p:cNvSpPr/>
          <p:nvPr/>
        </p:nvSpPr>
        <p:spPr>
          <a:xfrm>
            <a:off x="3054698" y="3313659"/>
            <a:ext cx="1012875" cy="466175"/>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2992038" y="3933167"/>
            <a:ext cx="1075535" cy="461665"/>
          </a:xfrm>
          <a:prstGeom prst="rect">
            <a:avLst/>
          </a:prstGeom>
          <a:noFill/>
        </p:spPr>
        <p:txBody>
          <a:bodyPr wrap="none" rtlCol="0">
            <a:spAutoFit/>
          </a:bodyPr>
          <a:lstStyle/>
          <a:p>
            <a:r>
              <a:rPr kumimoji="1" lang="en-US" altLang="zh-CN" sz="2400" b="1" dirty="0" smtClean="0"/>
              <a:t>Flatten</a:t>
            </a:r>
            <a:endParaRPr kumimoji="1" lang="zh-CN" altLang="en-US" sz="2400" b="1" dirty="0"/>
          </a:p>
        </p:txBody>
      </p:sp>
      <p:sp>
        <p:nvSpPr>
          <p:cNvPr id="30" name="椭圆 29"/>
          <p:cNvSpPr/>
          <p:nvPr/>
        </p:nvSpPr>
        <p:spPr>
          <a:xfrm>
            <a:off x="4476855" y="4121557"/>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1" name="椭圆 30"/>
          <p:cNvSpPr/>
          <p:nvPr/>
        </p:nvSpPr>
        <p:spPr>
          <a:xfrm>
            <a:off x="4476855" y="4798575"/>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2" name="椭圆 31"/>
          <p:cNvSpPr/>
          <p:nvPr/>
        </p:nvSpPr>
        <p:spPr>
          <a:xfrm>
            <a:off x="4476855" y="5404899"/>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33" name="椭圆 32"/>
          <p:cNvSpPr/>
          <p:nvPr/>
        </p:nvSpPr>
        <p:spPr>
          <a:xfrm>
            <a:off x="4492932" y="6044776"/>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20" name="椭圆 19"/>
          <p:cNvSpPr/>
          <p:nvPr/>
        </p:nvSpPr>
        <p:spPr>
          <a:xfrm>
            <a:off x="1156544" y="293372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3</a:t>
            </a:r>
            <a:endParaRPr kumimoji="1" lang="zh-CN" altLang="en-US" b="1" dirty="0">
              <a:solidFill>
                <a:srgbClr val="000000"/>
              </a:solidFill>
            </a:endParaRPr>
          </a:p>
        </p:txBody>
      </p:sp>
      <p:sp>
        <p:nvSpPr>
          <p:cNvPr id="21" name="椭圆 20"/>
          <p:cNvSpPr/>
          <p:nvPr/>
        </p:nvSpPr>
        <p:spPr>
          <a:xfrm>
            <a:off x="1897155" y="2940407"/>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22" name="椭圆 21"/>
          <p:cNvSpPr/>
          <p:nvPr/>
        </p:nvSpPr>
        <p:spPr>
          <a:xfrm>
            <a:off x="1161896" y="3594107"/>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23" name="椭圆 22"/>
          <p:cNvSpPr/>
          <p:nvPr/>
        </p:nvSpPr>
        <p:spPr>
          <a:xfrm>
            <a:off x="1902507" y="3600791"/>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1</a:t>
            </a:r>
            <a:endParaRPr kumimoji="1" lang="zh-CN" altLang="en-US" b="1" dirty="0">
              <a:solidFill>
                <a:srgbClr val="000000"/>
              </a:solidFill>
            </a:endParaRPr>
          </a:p>
        </p:txBody>
      </p:sp>
      <p:sp>
        <p:nvSpPr>
          <p:cNvPr id="24" name="椭圆 23"/>
          <p:cNvSpPr/>
          <p:nvPr/>
        </p:nvSpPr>
        <p:spPr>
          <a:xfrm>
            <a:off x="1272854" y="3084985"/>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25" name="椭圆 24"/>
          <p:cNvSpPr/>
          <p:nvPr/>
        </p:nvSpPr>
        <p:spPr>
          <a:xfrm>
            <a:off x="2013465" y="3091669"/>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26" name="椭圆 25"/>
          <p:cNvSpPr/>
          <p:nvPr/>
        </p:nvSpPr>
        <p:spPr>
          <a:xfrm>
            <a:off x="1278206" y="3745369"/>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35" name="椭圆 34"/>
          <p:cNvSpPr/>
          <p:nvPr/>
        </p:nvSpPr>
        <p:spPr>
          <a:xfrm>
            <a:off x="2018817" y="3752053"/>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36" name="右箭头 35"/>
          <p:cNvSpPr/>
          <p:nvPr/>
        </p:nvSpPr>
        <p:spPr>
          <a:xfrm>
            <a:off x="5361465" y="3367703"/>
            <a:ext cx="731856" cy="466175"/>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8" name="图片 7" descr="Screen Shot 2017-04-16 at 2.59.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321" y="2796208"/>
            <a:ext cx="2824155" cy="1542726"/>
          </a:xfrm>
          <a:prstGeom prst="rect">
            <a:avLst/>
          </a:prstGeom>
        </p:spPr>
      </p:pic>
      <p:sp>
        <p:nvSpPr>
          <p:cNvPr id="9" name="文本框 8"/>
          <p:cNvSpPr txBox="1"/>
          <p:nvPr/>
        </p:nvSpPr>
        <p:spPr>
          <a:xfrm>
            <a:off x="5414318" y="4456239"/>
            <a:ext cx="3729682" cy="400110"/>
          </a:xfrm>
          <a:prstGeom prst="rect">
            <a:avLst/>
          </a:prstGeom>
          <a:noFill/>
        </p:spPr>
        <p:txBody>
          <a:bodyPr wrap="none" rtlCol="0">
            <a:spAutoFit/>
          </a:bodyPr>
          <a:lstStyle/>
          <a:p>
            <a:r>
              <a:rPr kumimoji="1" lang="en-US" altLang="zh-CN" sz="2000" b="1" dirty="0" smtClean="0"/>
              <a:t>Fully connected forward network</a:t>
            </a:r>
          </a:p>
        </p:txBody>
      </p:sp>
    </p:spTree>
    <p:extLst>
      <p:ext uri="{BB962C8B-B14F-4D97-AF65-F5344CB8AC3E}">
        <p14:creationId xmlns:p14="http://schemas.microsoft.com/office/powerpoint/2010/main" val="125946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Example of CNN: MNIST</a:t>
            </a:r>
            <a:endParaRPr kumimoji="1" lang="zh-CN" altLang="en-US" dirty="0"/>
          </a:p>
        </p:txBody>
      </p:sp>
      <p:sp>
        <p:nvSpPr>
          <p:cNvPr id="3" name="副标题 2"/>
          <p:cNvSpPr>
            <a:spLocks noGrp="1"/>
          </p:cNvSpPr>
          <p:nvPr>
            <p:ph type="subTitle" idx="1"/>
          </p:nvPr>
        </p:nvSpPr>
        <p:spPr>
          <a:xfrm>
            <a:off x="1002632" y="1376947"/>
            <a:ext cx="6871367" cy="4826000"/>
          </a:xfrm>
        </p:spPr>
        <p:txBody>
          <a:bodyPr>
            <a:normAutofit/>
          </a:bodyPr>
          <a:lstStyle/>
          <a:p>
            <a:pPr algn="l"/>
            <a:r>
              <a:rPr kumimoji="1" lang="en-US" altLang="zh-CN" sz="2000" dirty="0" smtClean="0">
                <a:solidFill>
                  <a:srgbClr val="000000"/>
                </a:solidFill>
              </a:rPr>
              <a:t>The MNIST dataset contains images of handwritten digits like below. Each image is 28 pixels by 28 pixels. It also includes labels for each image, telling us which digit it is. Next, we are going to train a model to look at images and predict which digits they are.</a:t>
            </a:r>
            <a:endParaRPr kumimoji="1" lang="zh-CN" altLang="en-US" sz="2000" dirty="0">
              <a:solidFill>
                <a:srgbClr val="000000"/>
              </a:solidFill>
            </a:endParaRPr>
          </a:p>
        </p:txBody>
      </p:sp>
      <p:pic>
        <p:nvPicPr>
          <p:cNvPr id="7" name="Picture"/>
          <p:cNvPicPr/>
          <p:nvPr/>
        </p:nvPicPr>
        <p:blipFill>
          <a:blip r:embed="rId2"/>
          <a:stretch>
            <a:fillRect/>
          </a:stretch>
        </p:blipFill>
        <p:spPr bwMode="auto">
          <a:xfrm>
            <a:off x="1002632" y="2653935"/>
            <a:ext cx="6732517" cy="2971800"/>
          </a:xfrm>
          <a:prstGeom prst="rect">
            <a:avLst/>
          </a:prstGeom>
          <a:noFill/>
          <a:ln w="9525">
            <a:noFill/>
            <a:headEnd/>
            <a:tailEnd/>
          </a:ln>
        </p:spPr>
      </p:pic>
    </p:spTree>
    <p:extLst>
      <p:ext uri="{BB962C8B-B14F-4D97-AF65-F5344CB8AC3E}">
        <p14:creationId xmlns:p14="http://schemas.microsoft.com/office/powerpoint/2010/main" val="177591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err="1" smtClean="0"/>
              <a:t>Tensorflow</a:t>
            </a:r>
            <a:endParaRPr kumimoji="1" lang="zh-CN" altLang="en-US" dirty="0"/>
          </a:p>
        </p:txBody>
      </p:sp>
      <p:sp>
        <p:nvSpPr>
          <p:cNvPr id="3" name="副标题 2"/>
          <p:cNvSpPr>
            <a:spLocks noGrp="1"/>
          </p:cNvSpPr>
          <p:nvPr>
            <p:ph type="subTitle" idx="1"/>
          </p:nvPr>
        </p:nvSpPr>
        <p:spPr>
          <a:xfrm>
            <a:off x="1002632" y="1376947"/>
            <a:ext cx="6871367" cy="4826000"/>
          </a:xfrm>
        </p:spPr>
        <p:txBody>
          <a:bodyPr>
            <a:normAutofit/>
          </a:bodyPr>
          <a:lstStyle/>
          <a:p>
            <a:pPr algn="l"/>
            <a:r>
              <a:rPr kumimoji="1" lang="en-US" altLang="zh-CN" sz="2000" dirty="0" smtClean="0">
                <a:solidFill>
                  <a:srgbClr val="000000"/>
                </a:solidFill>
              </a:rPr>
              <a:t>About </a:t>
            </a:r>
            <a:r>
              <a:rPr kumimoji="1" lang="en-US" altLang="zh-CN" sz="2000" dirty="0" err="1" smtClean="0">
                <a:solidFill>
                  <a:srgbClr val="000000"/>
                </a:solidFill>
              </a:rPr>
              <a:t>Tensorflow</a:t>
            </a:r>
            <a:r>
              <a:rPr kumimoji="1" lang="en-US" altLang="zh-CN" sz="2000" dirty="0" smtClean="0">
                <a:solidFill>
                  <a:srgbClr val="000000"/>
                </a:solidFill>
              </a:rPr>
              <a:t>:</a:t>
            </a:r>
            <a:endParaRPr kumimoji="1" lang="en-US" altLang="zh-CN" sz="2000" dirty="0">
              <a:solidFill>
                <a:srgbClr val="000000"/>
              </a:solidFill>
            </a:endParaRPr>
          </a:p>
          <a:p>
            <a:pPr algn="l"/>
            <a:endParaRPr kumimoji="1" lang="en-US" altLang="zh-CN" sz="2000" dirty="0" smtClean="0">
              <a:solidFill>
                <a:srgbClr val="000000"/>
              </a:solidFill>
            </a:endParaRPr>
          </a:p>
          <a:p>
            <a:pPr algn="l"/>
            <a:endParaRPr kumimoji="1" lang="en-US" altLang="zh-CN" sz="2000" dirty="0">
              <a:solidFill>
                <a:srgbClr val="000000"/>
              </a:solidFill>
            </a:endParaRPr>
          </a:p>
          <a:p>
            <a:pPr marL="342900" indent="-342900" algn="l">
              <a:buFont typeface="Arial"/>
              <a:buChar char="•"/>
            </a:pPr>
            <a:r>
              <a:rPr kumimoji="1" lang="en-US" altLang="zh-CN" sz="2000" dirty="0" err="1" smtClean="0">
                <a:solidFill>
                  <a:srgbClr val="000000"/>
                </a:solidFill>
              </a:rPr>
              <a:t>Tensorflow</a:t>
            </a:r>
            <a:r>
              <a:rPr kumimoji="1" lang="en-US" altLang="zh-CN" sz="2000" dirty="0" smtClean="0">
                <a:solidFill>
                  <a:srgbClr val="000000"/>
                </a:solidFill>
              </a:rPr>
              <a:t> is an open source software library for numerical computation using data flow graphs. Nodes in the graph represent mathematical operations, which the graph edges represent the multidimensional data arrays (tensors) communicated between them. </a:t>
            </a:r>
          </a:p>
          <a:p>
            <a:pPr marL="342900" indent="-342900" algn="l">
              <a:buFont typeface="Arial"/>
              <a:buChar char="•"/>
            </a:pPr>
            <a:endParaRPr kumimoji="1" lang="en-US" altLang="zh-CN" sz="2000" dirty="0">
              <a:solidFill>
                <a:srgbClr val="000000"/>
              </a:solidFill>
            </a:endParaRPr>
          </a:p>
          <a:p>
            <a:pPr marL="342900" indent="-342900" algn="l">
              <a:buFont typeface="Arial"/>
              <a:buChar char="•"/>
            </a:pPr>
            <a:r>
              <a:rPr kumimoji="1" lang="en-US" altLang="zh-CN" sz="2000" dirty="0" smtClean="0">
                <a:solidFill>
                  <a:srgbClr val="000000"/>
                </a:solidFill>
              </a:rPr>
              <a:t>It allows you to deploy computation to one or more CPUs or GPUs in d desktop, server, or mobile device with a single API. The </a:t>
            </a:r>
            <a:r>
              <a:rPr kumimoji="1" lang="en-US" altLang="zh-CN" sz="2000" dirty="0" err="1">
                <a:solidFill>
                  <a:srgbClr val="000000"/>
                </a:solidFill>
              </a:rPr>
              <a:t>T</a:t>
            </a:r>
            <a:r>
              <a:rPr kumimoji="1" lang="en-US" altLang="zh-CN" sz="2000" dirty="0" err="1" smtClean="0">
                <a:solidFill>
                  <a:srgbClr val="000000"/>
                </a:solidFill>
              </a:rPr>
              <a:t>ensorflow</a:t>
            </a:r>
            <a:r>
              <a:rPr kumimoji="1" lang="en-US" altLang="zh-CN" sz="2000" dirty="0" smtClean="0">
                <a:solidFill>
                  <a:srgbClr val="000000"/>
                </a:solidFill>
              </a:rPr>
              <a:t> package provide access to the complete </a:t>
            </a:r>
            <a:r>
              <a:rPr kumimoji="1" lang="en-US" altLang="zh-CN" sz="2000" dirty="0" err="1" smtClean="0">
                <a:solidFill>
                  <a:srgbClr val="000000"/>
                </a:solidFill>
              </a:rPr>
              <a:t>Tensorflow</a:t>
            </a:r>
            <a:r>
              <a:rPr kumimoji="1" lang="en-US" altLang="zh-CN" sz="2000" dirty="0" smtClean="0">
                <a:solidFill>
                  <a:srgbClr val="000000"/>
                </a:solidFill>
              </a:rPr>
              <a:t> API from within R. </a:t>
            </a:r>
          </a:p>
        </p:txBody>
      </p:sp>
      <p:pic>
        <p:nvPicPr>
          <p:cNvPr id="4" name="图片 3"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108" y="0"/>
            <a:ext cx="2395781" cy="2041859"/>
          </a:xfrm>
          <a:prstGeom prst="rect">
            <a:avLst/>
          </a:prstGeom>
        </p:spPr>
      </p:pic>
    </p:spTree>
    <p:extLst>
      <p:ext uri="{BB962C8B-B14F-4D97-AF65-F5344CB8AC3E}">
        <p14:creationId xmlns:p14="http://schemas.microsoft.com/office/powerpoint/2010/main" val="3925200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MNIST</a:t>
            </a:r>
            <a:endParaRPr kumimoji="1" lang="zh-CN" altLang="en-US" dirty="0"/>
          </a:p>
        </p:txBody>
      </p:sp>
      <p:sp>
        <p:nvSpPr>
          <p:cNvPr id="3" name="副标题 2"/>
          <p:cNvSpPr>
            <a:spLocks noGrp="1"/>
          </p:cNvSpPr>
          <p:nvPr>
            <p:ph type="subTitle" idx="1"/>
          </p:nvPr>
        </p:nvSpPr>
        <p:spPr>
          <a:xfrm>
            <a:off x="1002632" y="1376947"/>
            <a:ext cx="6871367" cy="4826000"/>
          </a:xfrm>
        </p:spPr>
        <p:txBody>
          <a:bodyPr>
            <a:normAutofit/>
          </a:bodyPr>
          <a:lstStyle/>
          <a:p>
            <a:pPr algn="l"/>
            <a:r>
              <a:rPr kumimoji="1" lang="en-US" altLang="zh-CN" sz="2000" dirty="0" err="1" smtClean="0">
                <a:solidFill>
                  <a:schemeClr val="bg1">
                    <a:lumMod val="50000"/>
                  </a:schemeClr>
                </a:solidFill>
              </a:rPr>
              <a:t>mnist$train$image</a:t>
            </a:r>
            <a:r>
              <a:rPr kumimoji="1" lang="en-US" altLang="zh-CN" sz="2000" dirty="0" smtClean="0">
                <a:solidFill>
                  <a:schemeClr val="bg1">
                    <a:lumMod val="50000"/>
                  </a:schemeClr>
                </a:solidFill>
              </a:rPr>
              <a:t> </a:t>
            </a:r>
            <a:r>
              <a:rPr kumimoji="1" lang="en-US" altLang="zh-CN" sz="2000" dirty="0" smtClean="0">
                <a:solidFill>
                  <a:schemeClr val="tx1"/>
                </a:solidFill>
              </a:rPr>
              <a:t>is a tensor (an n-dimensional array) with shape (55000L, 784L). </a:t>
            </a:r>
            <a:endParaRPr kumimoji="1" lang="zh-CN" altLang="en-US" sz="2000" dirty="0">
              <a:solidFill>
                <a:schemeClr val="bg1">
                  <a:lumMod val="50000"/>
                </a:schemeClr>
              </a:solidFill>
            </a:endParaRPr>
          </a:p>
        </p:txBody>
      </p:sp>
      <p:pic>
        <p:nvPicPr>
          <p:cNvPr id="4" name="图片 3" descr="mnist-train-x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632" y="2697627"/>
            <a:ext cx="6848856" cy="3099816"/>
          </a:xfrm>
          <a:prstGeom prst="rect">
            <a:avLst/>
          </a:prstGeom>
        </p:spPr>
      </p:pic>
    </p:spTree>
    <p:extLst>
      <p:ext uri="{BB962C8B-B14F-4D97-AF65-F5344CB8AC3E}">
        <p14:creationId xmlns:p14="http://schemas.microsoft.com/office/powerpoint/2010/main" val="588707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MNIST</a:t>
            </a:r>
            <a:endParaRPr kumimoji="1" lang="zh-CN" altLang="en-US" dirty="0"/>
          </a:p>
        </p:txBody>
      </p:sp>
      <p:sp>
        <p:nvSpPr>
          <p:cNvPr id="3" name="副标题 2"/>
          <p:cNvSpPr>
            <a:spLocks noGrp="1"/>
          </p:cNvSpPr>
          <p:nvPr>
            <p:ph type="subTitle" idx="1"/>
          </p:nvPr>
        </p:nvSpPr>
        <p:spPr>
          <a:xfrm>
            <a:off x="1002632" y="1376947"/>
            <a:ext cx="6871367" cy="4826000"/>
          </a:xfrm>
        </p:spPr>
        <p:txBody>
          <a:bodyPr>
            <a:normAutofit/>
          </a:bodyPr>
          <a:lstStyle/>
          <a:p>
            <a:pPr algn="l"/>
            <a:r>
              <a:rPr kumimoji="1" lang="en-US" altLang="zh-CN" sz="2000" dirty="0" smtClean="0">
                <a:solidFill>
                  <a:srgbClr val="000000"/>
                </a:solidFill>
              </a:rPr>
              <a:t>The label is “one-hot vectors”. </a:t>
            </a:r>
          </a:p>
          <a:p>
            <a:pPr algn="l"/>
            <a:r>
              <a:rPr kumimoji="1" lang="en-US" altLang="zh-CN" sz="2000" dirty="0" smtClean="0">
                <a:solidFill>
                  <a:srgbClr val="000000"/>
                </a:solidFill>
              </a:rPr>
              <a:t>For example, 3 would be [0,0,0,1,0,0,0,0,0,0]</a:t>
            </a:r>
          </a:p>
          <a:p>
            <a:pPr algn="l"/>
            <a:r>
              <a:rPr kumimoji="1" lang="en-US" altLang="zh-CN" sz="2000" dirty="0" err="1" smtClean="0">
                <a:solidFill>
                  <a:schemeClr val="bg1">
                    <a:lumMod val="50000"/>
                  </a:schemeClr>
                </a:solidFill>
              </a:rPr>
              <a:t>mnist$train$labels</a:t>
            </a:r>
            <a:r>
              <a:rPr kumimoji="1" lang="en-US" altLang="zh-CN" sz="2000" dirty="0" smtClean="0">
                <a:solidFill>
                  <a:schemeClr val="bg1">
                    <a:lumMod val="50000"/>
                  </a:schemeClr>
                </a:solidFill>
              </a:rPr>
              <a:t> </a:t>
            </a:r>
            <a:r>
              <a:rPr kumimoji="1" lang="en-US" altLang="zh-CN" sz="2000" dirty="0" smtClean="0">
                <a:solidFill>
                  <a:schemeClr val="tx1"/>
                </a:solidFill>
              </a:rPr>
              <a:t>is a tensor with shape (55000L, 10L). </a:t>
            </a:r>
            <a:endParaRPr kumimoji="1" lang="zh-CN" altLang="en-US" sz="2000" dirty="0">
              <a:solidFill>
                <a:schemeClr val="bg1">
                  <a:lumMod val="50000"/>
                </a:schemeClr>
              </a:solidFill>
            </a:endParaRPr>
          </a:p>
        </p:txBody>
      </p:sp>
      <p:pic>
        <p:nvPicPr>
          <p:cNvPr id="5" name="图片 4" descr="mnist-train-y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632" y="3049315"/>
            <a:ext cx="7129914" cy="2674382"/>
          </a:xfrm>
          <a:prstGeom prst="rect">
            <a:avLst/>
          </a:prstGeom>
        </p:spPr>
      </p:pic>
    </p:spTree>
    <p:extLst>
      <p:ext uri="{BB962C8B-B14F-4D97-AF65-F5344CB8AC3E}">
        <p14:creationId xmlns:p14="http://schemas.microsoft.com/office/powerpoint/2010/main" val="4079635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MNIST</a:t>
            </a:r>
            <a:endParaRPr kumimoji="1" lang="zh-CN" altLang="en-US" dirty="0"/>
          </a:p>
        </p:txBody>
      </p:sp>
      <p:sp>
        <p:nvSpPr>
          <p:cNvPr id="3" name="副标题 2"/>
          <p:cNvSpPr>
            <a:spLocks noGrp="1"/>
          </p:cNvSpPr>
          <p:nvPr>
            <p:ph type="subTitle" idx="1"/>
          </p:nvPr>
        </p:nvSpPr>
        <p:spPr>
          <a:xfrm>
            <a:off x="1002632" y="1376947"/>
            <a:ext cx="7348620" cy="4826000"/>
          </a:xfrm>
        </p:spPr>
        <p:txBody>
          <a:bodyPr>
            <a:normAutofit/>
          </a:bodyPr>
          <a:lstStyle/>
          <a:p>
            <a:pPr algn="l"/>
            <a:r>
              <a:rPr kumimoji="1" lang="en-US" altLang="zh-CN" sz="2000" dirty="0" smtClean="0">
                <a:solidFill>
                  <a:srgbClr val="000000"/>
                </a:solidFill>
              </a:rPr>
              <a:t>Why do we have 2 layers, not more?</a:t>
            </a:r>
          </a:p>
          <a:p>
            <a:pPr algn="l"/>
            <a:r>
              <a:rPr kumimoji="1" lang="en-US" altLang="zh-CN" sz="2000" dirty="0" smtClean="0">
                <a:solidFill>
                  <a:srgbClr val="000000"/>
                </a:solidFill>
              </a:rPr>
              <a:t>Vanishing Gradient Problem</a:t>
            </a:r>
            <a:r>
              <a:rPr kumimoji="1" lang="en-US" altLang="zh-CN" sz="2000" dirty="0" smtClean="0">
                <a:solidFill>
                  <a:srgbClr val="000000"/>
                </a:solidFill>
                <a:sym typeface="Wingdings"/>
              </a:rPr>
              <a:t> Deeper does not usually imply better.</a:t>
            </a:r>
            <a:endParaRPr kumimoji="1" lang="en-US" altLang="zh-CN" sz="2000" dirty="0" smtClean="0">
              <a:solidFill>
                <a:srgbClr val="000000"/>
              </a:solidFill>
            </a:endParaRPr>
          </a:p>
          <a:p>
            <a:pPr algn="l"/>
            <a:endParaRPr kumimoji="1" lang="zh-CN" altLang="en-US" sz="2000" dirty="0">
              <a:solidFill>
                <a:srgbClr val="000000"/>
              </a:solidFill>
            </a:endParaRPr>
          </a:p>
        </p:txBody>
      </p:sp>
      <p:sp>
        <p:nvSpPr>
          <p:cNvPr id="4" name="矩形 3"/>
          <p:cNvSpPr/>
          <p:nvPr/>
        </p:nvSpPr>
        <p:spPr>
          <a:xfrm>
            <a:off x="2200440" y="2443932"/>
            <a:ext cx="467895" cy="454526"/>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X</a:t>
            </a:r>
            <a:r>
              <a:rPr kumimoji="1" lang="en-US" altLang="zh-CN" sz="1200" b="1" dirty="0" smtClean="0">
                <a:solidFill>
                  <a:srgbClr val="000000"/>
                </a:solidFill>
              </a:rPr>
              <a:t>1</a:t>
            </a:r>
            <a:endParaRPr kumimoji="1" lang="zh-CN" altLang="en-US" sz="1200" b="1" dirty="0">
              <a:solidFill>
                <a:srgbClr val="000000"/>
              </a:solidFill>
            </a:endParaRPr>
          </a:p>
        </p:txBody>
      </p:sp>
      <p:sp>
        <p:nvSpPr>
          <p:cNvPr id="6" name="矩形 5"/>
          <p:cNvSpPr/>
          <p:nvPr/>
        </p:nvSpPr>
        <p:spPr>
          <a:xfrm>
            <a:off x="2200440" y="3074793"/>
            <a:ext cx="467895" cy="454526"/>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X</a:t>
            </a:r>
            <a:r>
              <a:rPr kumimoji="1" lang="en-US" altLang="zh-CN" sz="1200" b="1" dirty="0" smtClean="0">
                <a:solidFill>
                  <a:srgbClr val="000000"/>
                </a:solidFill>
              </a:rPr>
              <a:t>2</a:t>
            </a:r>
            <a:endParaRPr kumimoji="1" lang="zh-CN" altLang="en-US" sz="1200" b="1" dirty="0">
              <a:solidFill>
                <a:srgbClr val="000000"/>
              </a:solidFill>
            </a:endParaRPr>
          </a:p>
        </p:txBody>
      </p:sp>
      <p:sp>
        <p:nvSpPr>
          <p:cNvPr id="7" name="矩形 6"/>
          <p:cNvSpPr/>
          <p:nvPr/>
        </p:nvSpPr>
        <p:spPr>
          <a:xfrm>
            <a:off x="2205792" y="4291370"/>
            <a:ext cx="467895" cy="454526"/>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X</a:t>
            </a:r>
            <a:r>
              <a:rPr kumimoji="1" lang="en-US" altLang="zh-CN" sz="1200" b="1" dirty="0" smtClean="0">
                <a:solidFill>
                  <a:srgbClr val="000000"/>
                </a:solidFill>
              </a:rPr>
              <a:t>N</a:t>
            </a:r>
            <a:endParaRPr kumimoji="1" lang="zh-CN" altLang="en-US" sz="1200" b="1" dirty="0">
              <a:solidFill>
                <a:srgbClr val="000000"/>
              </a:solidFill>
            </a:endParaRPr>
          </a:p>
        </p:txBody>
      </p:sp>
      <p:sp>
        <p:nvSpPr>
          <p:cNvPr id="10" name="椭圆 9"/>
          <p:cNvSpPr/>
          <p:nvPr/>
        </p:nvSpPr>
        <p:spPr>
          <a:xfrm>
            <a:off x="3216438" y="2443932"/>
            <a:ext cx="508000" cy="45452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216438" y="3050858"/>
            <a:ext cx="508000" cy="45452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216438" y="4291370"/>
            <a:ext cx="508000" cy="45452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4251156" y="2443932"/>
            <a:ext cx="508000" cy="454526"/>
          </a:xfrm>
          <a:prstGeom prst="ellipse">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4251156" y="3029506"/>
            <a:ext cx="508000" cy="454526"/>
          </a:xfrm>
          <a:prstGeom prst="ellipse">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4251156" y="4270018"/>
            <a:ext cx="508000" cy="454526"/>
          </a:xfrm>
          <a:prstGeom prst="ellipse">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6371393" y="2422580"/>
            <a:ext cx="508000" cy="454526"/>
          </a:xfrm>
          <a:prstGeom prst="ellips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3" name="椭圆 22"/>
          <p:cNvSpPr/>
          <p:nvPr/>
        </p:nvSpPr>
        <p:spPr>
          <a:xfrm>
            <a:off x="6371393" y="3029506"/>
            <a:ext cx="508000" cy="454526"/>
          </a:xfrm>
          <a:prstGeom prst="ellips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4" name="椭圆 23"/>
          <p:cNvSpPr/>
          <p:nvPr/>
        </p:nvSpPr>
        <p:spPr>
          <a:xfrm>
            <a:off x="6371393" y="4270018"/>
            <a:ext cx="508000" cy="454526"/>
          </a:xfrm>
          <a:prstGeom prst="ellips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26" name="直线箭头连接符 25"/>
          <p:cNvCxnSpPr>
            <a:stCxn id="4" idx="3"/>
            <a:endCxn id="10" idx="2"/>
          </p:cNvCxnSpPr>
          <p:nvPr/>
        </p:nvCxnSpPr>
        <p:spPr>
          <a:xfrm>
            <a:off x="2668335" y="2671195"/>
            <a:ext cx="54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直线箭头连接符 27"/>
          <p:cNvCxnSpPr>
            <a:stCxn id="4" idx="3"/>
            <a:endCxn id="11" idx="2"/>
          </p:cNvCxnSpPr>
          <p:nvPr/>
        </p:nvCxnSpPr>
        <p:spPr>
          <a:xfrm>
            <a:off x="2668335" y="2671195"/>
            <a:ext cx="548103" cy="6069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线箭头连接符 29"/>
          <p:cNvCxnSpPr>
            <a:stCxn id="4" idx="3"/>
            <a:endCxn id="12" idx="2"/>
          </p:cNvCxnSpPr>
          <p:nvPr/>
        </p:nvCxnSpPr>
        <p:spPr>
          <a:xfrm>
            <a:off x="2668335" y="2671195"/>
            <a:ext cx="548103" cy="1847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线箭头连接符 31"/>
          <p:cNvCxnSpPr>
            <a:stCxn id="6" idx="3"/>
            <a:endCxn id="10" idx="2"/>
          </p:cNvCxnSpPr>
          <p:nvPr/>
        </p:nvCxnSpPr>
        <p:spPr>
          <a:xfrm flipV="1">
            <a:off x="2668335" y="2671195"/>
            <a:ext cx="548103" cy="6308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线箭头连接符 33"/>
          <p:cNvCxnSpPr>
            <a:stCxn id="6" idx="3"/>
            <a:endCxn id="11" idx="2"/>
          </p:cNvCxnSpPr>
          <p:nvPr/>
        </p:nvCxnSpPr>
        <p:spPr>
          <a:xfrm flipV="1">
            <a:off x="2668335" y="3278121"/>
            <a:ext cx="548103" cy="239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直线箭头连接符 35"/>
          <p:cNvCxnSpPr>
            <a:stCxn id="6" idx="3"/>
            <a:endCxn id="12" idx="2"/>
          </p:cNvCxnSpPr>
          <p:nvPr/>
        </p:nvCxnSpPr>
        <p:spPr>
          <a:xfrm>
            <a:off x="2668335" y="3302056"/>
            <a:ext cx="548103" cy="12165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线箭头连接符 37"/>
          <p:cNvCxnSpPr>
            <a:stCxn id="7" idx="3"/>
            <a:endCxn id="10" idx="2"/>
          </p:cNvCxnSpPr>
          <p:nvPr/>
        </p:nvCxnSpPr>
        <p:spPr>
          <a:xfrm flipV="1">
            <a:off x="2673687" y="2671195"/>
            <a:ext cx="542751" cy="1847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线箭头连接符 39"/>
          <p:cNvCxnSpPr>
            <a:stCxn id="7" idx="3"/>
            <a:endCxn id="11" idx="2"/>
          </p:cNvCxnSpPr>
          <p:nvPr/>
        </p:nvCxnSpPr>
        <p:spPr>
          <a:xfrm flipV="1">
            <a:off x="2673687" y="3278121"/>
            <a:ext cx="542751" cy="1240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直线箭头连接符 41"/>
          <p:cNvCxnSpPr>
            <a:stCxn id="7" idx="3"/>
            <a:endCxn id="12" idx="2"/>
          </p:cNvCxnSpPr>
          <p:nvPr/>
        </p:nvCxnSpPr>
        <p:spPr>
          <a:xfrm>
            <a:off x="2673687" y="4518633"/>
            <a:ext cx="54275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直线箭头连接符 43"/>
          <p:cNvCxnSpPr>
            <a:stCxn id="10" idx="6"/>
            <a:endCxn id="16" idx="2"/>
          </p:cNvCxnSpPr>
          <p:nvPr/>
        </p:nvCxnSpPr>
        <p:spPr>
          <a:xfrm>
            <a:off x="3724438" y="2671195"/>
            <a:ext cx="52671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直线箭头连接符 45"/>
          <p:cNvCxnSpPr>
            <a:stCxn id="10" idx="6"/>
            <a:endCxn id="17" idx="2"/>
          </p:cNvCxnSpPr>
          <p:nvPr/>
        </p:nvCxnSpPr>
        <p:spPr>
          <a:xfrm>
            <a:off x="3724438" y="2671195"/>
            <a:ext cx="526718" cy="5855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直线箭头连接符 47"/>
          <p:cNvCxnSpPr>
            <a:stCxn id="10" idx="6"/>
            <a:endCxn id="18" idx="2"/>
          </p:cNvCxnSpPr>
          <p:nvPr/>
        </p:nvCxnSpPr>
        <p:spPr>
          <a:xfrm>
            <a:off x="3724438" y="2671195"/>
            <a:ext cx="526718" cy="18260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直线箭头连接符 49"/>
          <p:cNvCxnSpPr>
            <a:stCxn id="11" idx="6"/>
            <a:endCxn id="16" idx="2"/>
          </p:cNvCxnSpPr>
          <p:nvPr/>
        </p:nvCxnSpPr>
        <p:spPr>
          <a:xfrm flipV="1">
            <a:off x="3724438" y="2671195"/>
            <a:ext cx="526718" cy="6069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直线箭头连接符 51"/>
          <p:cNvCxnSpPr>
            <a:stCxn id="11" idx="6"/>
            <a:endCxn id="17" idx="2"/>
          </p:cNvCxnSpPr>
          <p:nvPr/>
        </p:nvCxnSpPr>
        <p:spPr>
          <a:xfrm flipV="1">
            <a:off x="3724438" y="3256769"/>
            <a:ext cx="526718" cy="21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直线箭头连接符 53"/>
          <p:cNvCxnSpPr>
            <a:stCxn id="11" idx="6"/>
            <a:endCxn id="18" idx="2"/>
          </p:cNvCxnSpPr>
          <p:nvPr/>
        </p:nvCxnSpPr>
        <p:spPr>
          <a:xfrm>
            <a:off x="3724438" y="3278121"/>
            <a:ext cx="526718" cy="12191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12" idx="6"/>
            <a:endCxn id="16" idx="2"/>
          </p:cNvCxnSpPr>
          <p:nvPr/>
        </p:nvCxnSpPr>
        <p:spPr>
          <a:xfrm flipV="1">
            <a:off x="3724438" y="2671195"/>
            <a:ext cx="526718" cy="1847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直线箭头连接符 57"/>
          <p:cNvCxnSpPr>
            <a:stCxn id="12" idx="6"/>
            <a:endCxn id="17" idx="2"/>
          </p:cNvCxnSpPr>
          <p:nvPr/>
        </p:nvCxnSpPr>
        <p:spPr>
          <a:xfrm flipV="1">
            <a:off x="3724438" y="3256769"/>
            <a:ext cx="526718" cy="12618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直线箭头连接符 59"/>
          <p:cNvCxnSpPr>
            <a:stCxn id="12" idx="6"/>
            <a:endCxn id="18" idx="2"/>
          </p:cNvCxnSpPr>
          <p:nvPr/>
        </p:nvCxnSpPr>
        <p:spPr>
          <a:xfrm flipV="1">
            <a:off x="3724438" y="4497281"/>
            <a:ext cx="526718" cy="21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直线箭头连接符 60"/>
          <p:cNvCxnSpPr/>
          <p:nvPr/>
        </p:nvCxnSpPr>
        <p:spPr>
          <a:xfrm>
            <a:off x="5844675" y="2628455"/>
            <a:ext cx="52671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直线箭头连接符 61"/>
          <p:cNvCxnSpPr/>
          <p:nvPr/>
        </p:nvCxnSpPr>
        <p:spPr>
          <a:xfrm>
            <a:off x="5844675" y="2628455"/>
            <a:ext cx="526718" cy="18260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直线箭头连接符 63"/>
          <p:cNvCxnSpPr/>
          <p:nvPr/>
        </p:nvCxnSpPr>
        <p:spPr>
          <a:xfrm flipV="1">
            <a:off x="5858043" y="3214029"/>
            <a:ext cx="526718" cy="12618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直线箭头连接符 64"/>
          <p:cNvCxnSpPr/>
          <p:nvPr/>
        </p:nvCxnSpPr>
        <p:spPr>
          <a:xfrm flipV="1">
            <a:off x="5844675" y="4467909"/>
            <a:ext cx="526718" cy="21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直线箭头连接符 70"/>
          <p:cNvCxnSpPr>
            <a:endCxn id="22" idx="2"/>
          </p:cNvCxnSpPr>
          <p:nvPr/>
        </p:nvCxnSpPr>
        <p:spPr>
          <a:xfrm flipV="1">
            <a:off x="5844675" y="2649843"/>
            <a:ext cx="526718" cy="6282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直线箭头连接符 72"/>
          <p:cNvCxnSpPr/>
          <p:nvPr/>
        </p:nvCxnSpPr>
        <p:spPr>
          <a:xfrm>
            <a:off x="5844675" y="3283505"/>
            <a:ext cx="52671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直线箭头连接符 74"/>
          <p:cNvCxnSpPr>
            <a:endCxn id="24" idx="2"/>
          </p:cNvCxnSpPr>
          <p:nvPr/>
        </p:nvCxnSpPr>
        <p:spPr>
          <a:xfrm>
            <a:off x="5844675" y="3256769"/>
            <a:ext cx="526718" cy="1240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直线箭头连接符 76"/>
          <p:cNvCxnSpPr/>
          <p:nvPr/>
        </p:nvCxnSpPr>
        <p:spPr>
          <a:xfrm flipV="1">
            <a:off x="5844675" y="2671195"/>
            <a:ext cx="526718" cy="18046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直线箭头连接符 78"/>
          <p:cNvCxnSpPr>
            <a:endCxn id="23" idx="2"/>
          </p:cNvCxnSpPr>
          <p:nvPr/>
        </p:nvCxnSpPr>
        <p:spPr>
          <a:xfrm>
            <a:off x="5844675" y="2628455"/>
            <a:ext cx="526718" cy="628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2229364" y="3687193"/>
            <a:ext cx="492443" cy="604177"/>
          </a:xfrm>
          <a:prstGeom prst="rect">
            <a:avLst/>
          </a:prstGeom>
          <a:noFill/>
        </p:spPr>
        <p:txBody>
          <a:bodyPr vert="eaVert" wrap="square" rtlCol="0">
            <a:spAutoFit/>
          </a:bodyPr>
          <a:lstStyle/>
          <a:p>
            <a:r>
              <a:rPr kumimoji="1" lang="en-US" altLang="zh-CN" b="1" dirty="0"/>
              <a:t> </a:t>
            </a:r>
            <a:r>
              <a:rPr kumimoji="1" lang="en-US" altLang="zh-CN" b="1" dirty="0" smtClean="0"/>
              <a:t> </a:t>
            </a:r>
            <a:r>
              <a:rPr kumimoji="1" lang="mr-IN" altLang="zh-CN" sz="2000" b="1" dirty="0" smtClean="0"/>
              <a:t>…</a:t>
            </a:r>
            <a:endParaRPr kumimoji="1" lang="zh-CN" altLang="en-US" sz="2000" b="1" dirty="0"/>
          </a:p>
        </p:txBody>
      </p:sp>
      <p:sp>
        <p:nvSpPr>
          <p:cNvPr id="91" name="文本框 90"/>
          <p:cNvSpPr txBox="1"/>
          <p:nvPr/>
        </p:nvSpPr>
        <p:spPr>
          <a:xfrm>
            <a:off x="3250684" y="3692545"/>
            <a:ext cx="492443" cy="604177"/>
          </a:xfrm>
          <a:prstGeom prst="rect">
            <a:avLst/>
          </a:prstGeom>
          <a:noFill/>
        </p:spPr>
        <p:txBody>
          <a:bodyPr vert="eaVert" wrap="square" rtlCol="0">
            <a:spAutoFit/>
          </a:bodyPr>
          <a:lstStyle/>
          <a:p>
            <a:r>
              <a:rPr kumimoji="1" lang="en-US" altLang="zh-CN" b="1" dirty="0"/>
              <a:t> </a:t>
            </a:r>
            <a:r>
              <a:rPr kumimoji="1" lang="en-US" altLang="zh-CN" b="1" dirty="0" smtClean="0"/>
              <a:t> </a:t>
            </a:r>
            <a:r>
              <a:rPr kumimoji="1" lang="mr-IN" altLang="zh-CN" sz="2000" b="1" dirty="0" smtClean="0"/>
              <a:t>…</a:t>
            </a:r>
            <a:endParaRPr kumimoji="1" lang="zh-CN" altLang="en-US" sz="2000" b="1" dirty="0"/>
          </a:p>
        </p:txBody>
      </p:sp>
      <p:sp>
        <p:nvSpPr>
          <p:cNvPr id="92" name="文本框 91"/>
          <p:cNvSpPr txBox="1"/>
          <p:nvPr/>
        </p:nvSpPr>
        <p:spPr>
          <a:xfrm>
            <a:off x="4298740" y="3684529"/>
            <a:ext cx="492443" cy="604177"/>
          </a:xfrm>
          <a:prstGeom prst="rect">
            <a:avLst/>
          </a:prstGeom>
          <a:noFill/>
        </p:spPr>
        <p:txBody>
          <a:bodyPr vert="eaVert" wrap="square" rtlCol="0">
            <a:spAutoFit/>
          </a:bodyPr>
          <a:lstStyle/>
          <a:p>
            <a:r>
              <a:rPr kumimoji="1" lang="en-US" altLang="zh-CN" b="1" dirty="0"/>
              <a:t> </a:t>
            </a:r>
            <a:r>
              <a:rPr kumimoji="1" lang="en-US" altLang="zh-CN" b="1" dirty="0" smtClean="0"/>
              <a:t> </a:t>
            </a:r>
            <a:r>
              <a:rPr kumimoji="1" lang="mr-IN" altLang="zh-CN" sz="2000" b="1" dirty="0" smtClean="0"/>
              <a:t>…</a:t>
            </a:r>
            <a:endParaRPr kumimoji="1" lang="zh-CN" altLang="en-US" sz="2000" b="1" dirty="0"/>
          </a:p>
        </p:txBody>
      </p:sp>
      <p:sp>
        <p:nvSpPr>
          <p:cNvPr id="93" name="文本框 92"/>
          <p:cNvSpPr txBox="1"/>
          <p:nvPr/>
        </p:nvSpPr>
        <p:spPr>
          <a:xfrm>
            <a:off x="6355294" y="3665841"/>
            <a:ext cx="492443" cy="604177"/>
          </a:xfrm>
          <a:prstGeom prst="rect">
            <a:avLst/>
          </a:prstGeom>
          <a:noFill/>
        </p:spPr>
        <p:txBody>
          <a:bodyPr vert="eaVert" wrap="square" rtlCol="0">
            <a:spAutoFit/>
          </a:bodyPr>
          <a:lstStyle/>
          <a:p>
            <a:r>
              <a:rPr kumimoji="1" lang="en-US" altLang="zh-CN" b="1" dirty="0"/>
              <a:t> </a:t>
            </a:r>
            <a:r>
              <a:rPr kumimoji="1" lang="en-US" altLang="zh-CN" b="1" dirty="0" smtClean="0"/>
              <a:t> </a:t>
            </a:r>
            <a:r>
              <a:rPr kumimoji="1" lang="mr-IN" altLang="zh-CN" sz="2000" b="1" dirty="0" smtClean="0"/>
              <a:t>…</a:t>
            </a:r>
            <a:endParaRPr kumimoji="1" lang="zh-CN" altLang="en-US" sz="2000" b="1" dirty="0"/>
          </a:p>
        </p:txBody>
      </p:sp>
      <p:sp>
        <p:nvSpPr>
          <p:cNvPr id="94" name="文本框 93"/>
          <p:cNvSpPr txBox="1"/>
          <p:nvPr/>
        </p:nvSpPr>
        <p:spPr>
          <a:xfrm>
            <a:off x="5021176" y="2446425"/>
            <a:ext cx="748632" cy="369332"/>
          </a:xfrm>
          <a:prstGeom prst="rect">
            <a:avLst/>
          </a:prstGeom>
          <a:noFill/>
        </p:spPr>
        <p:txBody>
          <a:bodyPr wrap="square" rtlCol="0">
            <a:spAutoFit/>
          </a:bodyPr>
          <a:lstStyle/>
          <a:p>
            <a:r>
              <a:rPr kumimoji="1" lang="mr-IN" altLang="zh-CN" b="1" dirty="0" smtClean="0"/>
              <a:t>…</a:t>
            </a:r>
            <a:r>
              <a:rPr kumimoji="1" lang="en-US" altLang="zh-CN" b="1" dirty="0" smtClean="0"/>
              <a:t> </a:t>
            </a:r>
            <a:r>
              <a:rPr kumimoji="1" lang="mr-IN" altLang="zh-CN" b="1" dirty="0" smtClean="0"/>
              <a:t>…</a:t>
            </a:r>
            <a:endParaRPr kumimoji="1" lang="zh-CN" altLang="en-US" b="1" dirty="0"/>
          </a:p>
        </p:txBody>
      </p:sp>
      <p:sp>
        <p:nvSpPr>
          <p:cNvPr id="95" name="文本框 94"/>
          <p:cNvSpPr txBox="1"/>
          <p:nvPr/>
        </p:nvSpPr>
        <p:spPr>
          <a:xfrm>
            <a:off x="5021175" y="2988856"/>
            <a:ext cx="655053" cy="369332"/>
          </a:xfrm>
          <a:prstGeom prst="rect">
            <a:avLst/>
          </a:prstGeom>
          <a:noFill/>
        </p:spPr>
        <p:txBody>
          <a:bodyPr wrap="square" rtlCol="0">
            <a:spAutoFit/>
          </a:bodyPr>
          <a:lstStyle/>
          <a:p>
            <a:r>
              <a:rPr kumimoji="1" lang="mr-IN" altLang="zh-CN" b="1" dirty="0" smtClean="0"/>
              <a:t>…</a:t>
            </a:r>
            <a:r>
              <a:rPr kumimoji="1" lang="en-US" altLang="zh-CN" b="1" dirty="0" smtClean="0"/>
              <a:t> </a:t>
            </a:r>
            <a:r>
              <a:rPr kumimoji="1" lang="mr-IN" altLang="zh-CN" b="1" dirty="0" smtClean="0"/>
              <a:t>…</a:t>
            </a:r>
            <a:endParaRPr kumimoji="1" lang="zh-CN" altLang="en-US" b="1" dirty="0"/>
          </a:p>
        </p:txBody>
      </p:sp>
      <p:sp>
        <p:nvSpPr>
          <p:cNvPr id="96" name="文本框 95"/>
          <p:cNvSpPr txBox="1"/>
          <p:nvPr/>
        </p:nvSpPr>
        <p:spPr>
          <a:xfrm>
            <a:off x="5061280" y="4203035"/>
            <a:ext cx="614948" cy="369332"/>
          </a:xfrm>
          <a:prstGeom prst="rect">
            <a:avLst/>
          </a:prstGeom>
          <a:noFill/>
        </p:spPr>
        <p:txBody>
          <a:bodyPr wrap="square" rtlCol="0">
            <a:spAutoFit/>
          </a:bodyPr>
          <a:lstStyle/>
          <a:p>
            <a:r>
              <a:rPr kumimoji="1" lang="mr-IN" altLang="zh-CN" b="1" dirty="0" smtClean="0"/>
              <a:t>…</a:t>
            </a:r>
            <a:r>
              <a:rPr kumimoji="1" lang="en-US" altLang="zh-CN" b="1" dirty="0" smtClean="0"/>
              <a:t> </a:t>
            </a:r>
            <a:r>
              <a:rPr kumimoji="1" lang="mr-IN" altLang="zh-CN" b="1" dirty="0" smtClean="0"/>
              <a:t>…</a:t>
            </a:r>
            <a:endParaRPr kumimoji="1" lang="zh-CN" altLang="en-US" b="1" dirty="0"/>
          </a:p>
        </p:txBody>
      </p:sp>
      <p:cxnSp>
        <p:nvCxnSpPr>
          <p:cNvPr id="99" name="直线箭头连接符 98"/>
          <p:cNvCxnSpPr/>
          <p:nvPr/>
        </p:nvCxnSpPr>
        <p:spPr>
          <a:xfrm>
            <a:off x="6879393" y="2628455"/>
            <a:ext cx="52671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0" name="直线箭头连接符 99"/>
          <p:cNvCxnSpPr/>
          <p:nvPr/>
        </p:nvCxnSpPr>
        <p:spPr>
          <a:xfrm>
            <a:off x="6879393" y="3278121"/>
            <a:ext cx="52671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直线箭头连接符 100"/>
          <p:cNvCxnSpPr/>
          <p:nvPr/>
        </p:nvCxnSpPr>
        <p:spPr>
          <a:xfrm>
            <a:off x="6879393" y="4454541"/>
            <a:ext cx="52671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2" name="文本框 101"/>
          <p:cNvSpPr txBox="1"/>
          <p:nvPr/>
        </p:nvSpPr>
        <p:spPr>
          <a:xfrm>
            <a:off x="7406111" y="2422580"/>
            <a:ext cx="628316" cy="400110"/>
          </a:xfrm>
          <a:prstGeom prst="rect">
            <a:avLst/>
          </a:prstGeom>
          <a:noFill/>
        </p:spPr>
        <p:txBody>
          <a:bodyPr wrap="square" rtlCol="0">
            <a:spAutoFit/>
          </a:bodyPr>
          <a:lstStyle/>
          <a:p>
            <a:r>
              <a:rPr kumimoji="1" lang="en-US" altLang="zh-CN" sz="2000" b="1" dirty="0" smtClean="0"/>
              <a:t>Y</a:t>
            </a:r>
            <a:r>
              <a:rPr kumimoji="1" lang="en-US" altLang="zh-CN" sz="1200" b="1" dirty="0" smtClean="0"/>
              <a:t>1</a:t>
            </a:r>
            <a:endParaRPr kumimoji="1" lang="zh-CN" altLang="en-US" sz="1200" b="1" dirty="0"/>
          </a:p>
        </p:txBody>
      </p:sp>
      <p:sp>
        <p:nvSpPr>
          <p:cNvPr id="103" name="文本框 102"/>
          <p:cNvSpPr txBox="1"/>
          <p:nvPr/>
        </p:nvSpPr>
        <p:spPr>
          <a:xfrm>
            <a:off x="7406111" y="3098839"/>
            <a:ext cx="735262" cy="400110"/>
          </a:xfrm>
          <a:prstGeom prst="rect">
            <a:avLst/>
          </a:prstGeom>
          <a:noFill/>
        </p:spPr>
        <p:txBody>
          <a:bodyPr wrap="square" rtlCol="0">
            <a:spAutoFit/>
          </a:bodyPr>
          <a:lstStyle/>
          <a:p>
            <a:r>
              <a:rPr kumimoji="1" lang="en-US" altLang="zh-CN" sz="2000" b="1" dirty="0" smtClean="0"/>
              <a:t>Y</a:t>
            </a:r>
            <a:r>
              <a:rPr kumimoji="1" lang="en-US" altLang="zh-CN" sz="1200" b="1" dirty="0" smtClean="0"/>
              <a:t>2</a:t>
            </a:r>
            <a:endParaRPr kumimoji="1" lang="zh-CN" altLang="en-US" sz="1200" b="1" dirty="0"/>
          </a:p>
        </p:txBody>
      </p:sp>
      <p:sp>
        <p:nvSpPr>
          <p:cNvPr id="106" name="文本框 105"/>
          <p:cNvSpPr txBox="1"/>
          <p:nvPr/>
        </p:nvSpPr>
        <p:spPr>
          <a:xfrm>
            <a:off x="7406111" y="4248602"/>
            <a:ext cx="628316" cy="400110"/>
          </a:xfrm>
          <a:prstGeom prst="rect">
            <a:avLst/>
          </a:prstGeom>
          <a:noFill/>
        </p:spPr>
        <p:txBody>
          <a:bodyPr wrap="square" rtlCol="0">
            <a:spAutoFit/>
          </a:bodyPr>
          <a:lstStyle/>
          <a:p>
            <a:r>
              <a:rPr kumimoji="1" lang="en-US" altLang="zh-CN" sz="2000" b="1" dirty="0" smtClean="0"/>
              <a:t>Y</a:t>
            </a:r>
            <a:r>
              <a:rPr kumimoji="1" lang="en-US" altLang="zh-CN" sz="1200" b="1" dirty="0" smtClean="0"/>
              <a:t>N</a:t>
            </a:r>
            <a:endParaRPr kumimoji="1" lang="zh-CN" altLang="en-US" sz="1200" b="1" dirty="0"/>
          </a:p>
        </p:txBody>
      </p:sp>
      <p:sp>
        <p:nvSpPr>
          <p:cNvPr id="107" name="文本框 106"/>
          <p:cNvSpPr txBox="1"/>
          <p:nvPr/>
        </p:nvSpPr>
        <p:spPr>
          <a:xfrm>
            <a:off x="7320305" y="3665841"/>
            <a:ext cx="492443" cy="604177"/>
          </a:xfrm>
          <a:prstGeom prst="rect">
            <a:avLst/>
          </a:prstGeom>
          <a:noFill/>
        </p:spPr>
        <p:txBody>
          <a:bodyPr vert="eaVert" wrap="square" rtlCol="0">
            <a:spAutoFit/>
          </a:bodyPr>
          <a:lstStyle/>
          <a:p>
            <a:r>
              <a:rPr kumimoji="1" lang="en-US" altLang="zh-CN" b="1" dirty="0"/>
              <a:t> </a:t>
            </a:r>
            <a:r>
              <a:rPr kumimoji="1" lang="en-US" altLang="zh-CN" b="1" dirty="0" smtClean="0"/>
              <a:t> </a:t>
            </a:r>
            <a:r>
              <a:rPr kumimoji="1" lang="mr-IN" altLang="zh-CN" sz="2000" b="1" dirty="0" smtClean="0"/>
              <a:t>…</a:t>
            </a:r>
            <a:endParaRPr kumimoji="1" lang="zh-CN" altLang="en-US" sz="2000" b="1" dirty="0"/>
          </a:p>
        </p:txBody>
      </p:sp>
      <p:sp>
        <p:nvSpPr>
          <p:cNvPr id="108" name="上箭头标注 107"/>
          <p:cNvSpPr/>
          <p:nvPr/>
        </p:nvSpPr>
        <p:spPr>
          <a:xfrm>
            <a:off x="2307389" y="4572367"/>
            <a:ext cx="1256631" cy="986405"/>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rgbClr val="000000"/>
                </a:solidFill>
              </a:rPr>
              <a:t>Smaller gradients</a:t>
            </a:r>
            <a:endParaRPr kumimoji="1" lang="zh-CN" altLang="en-US" dirty="0">
              <a:solidFill>
                <a:srgbClr val="000000"/>
              </a:solidFill>
            </a:endParaRPr>
          </a:p>
        </p:txBody>
      </p:sp>
      <p:sp>
        <p:nvSpPr>
          <p:cNvPr id="110" name="上箭头标注 109"/>
          <p:cNvSpPr/>
          <p:nvPr/>
        </p:nvSpPr>
        <p:spPr>
          <a:xfrm>
            <a:off x="5505036" y="4513509"/>
            <a:ext cx="1256631" cy="1045263"/>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rgbClr val="000000"/>
                </a:solidFill>
              </a:rPr>
              <a:t>Larger gradients</a:t>
            </a:r>
            <a:endParaRPr kumimoji="1" lang="zh-CN" altLang="en-US" dirty="0">
              <a:solidFill>
                <a:srgbClr val="000000"/>
              </a:solidFill>
            </a:endParaRPr>
          </a:p>
        </p:txBody>
      </p:sp>
      <p:sp>
        <p:nvSpPr>
          <p:cNvPr id="111" name="进程 110"/>
          <p:cNvSpPr/>
          <p:nvPr/>
        </p:nvSpPr>
        <p:spPr>
          <a:xfrm>
            <a:off x="2307389" y="5719194"/>
            <a:ext cx="1256631" cy="57484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rgbClr val="000000"/>
                </a:solidFill>
              </a:rPr>
              <a:t>Almost Random</a:t>
            </a:r>
            <a:endParaRPr kumimoji="1" lang="zh-CN" altLang="en-US" dirty="0">
              <a:solidFill>
                <a:srgbClr val="000000"/>
              </a:solidFill>
            </a:endParaRPr>
          </a:p>
        </p:txBody>
      </p:sp>
      <p:sp>
        <p:nvSpPr>
          <p:cNvPr id="112" name="进程 111"/>
          <p:cNvSpPr/>
          <p:nvPr/>
        </p:nvSpPr>
        <p:spPr>
          <a:xfrm>
            <a:off x="5505036" y="5719194"/>
            <a:ext cx="1256631" cy="57484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rgbClr val="000000"/>
                </a:solidFill>
              </a:rPr>
              <a:t>Already Converge</a:t>
            </a:r>
            <a:endParaRPr kumimoji="1" lang="zh-CN" altLang="en-US" dirty="0">
              <a:solidFill>
                <a:srgbClr val="000000"/>
              </a:solidFill>
            </a:endParaRPr>
          </a:p>
        </p:txBody>
      </p:sp>
    </p:spTree>
    <p:extLst>
      <p:ext uri="{BB962C8B-B14F-4D97-AF65-F5344CB8AC3E}">
        <p14:creationId xmlns:p14="http://schemas.microsoft.com/office/powerpoint/2010/main" val="28052514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MNIST</a:t>
            </a:r>
            <a:endParaRPr kumimoji="1" lang="zh-CN" altLang="en-US" dirty="0"/>
          </a:p>
        </p:txBody>
      </p:sp>
      <p:sp>
        <p:nvSpPr>
          <p:cNvPr id="3" name="副标题 2"/>
          <p:cNvSpPr>
            <a:spLocks noGrp="1"/>
          </p:cNvSpPr>
          <p:nvPr>
            <p:ph type="subTitle" idx="1"/>
          </p:nvPr>
        </p:nvSpPr>
        <p:spPr>
          <a:xfrm>
            <a:off x="1002632" y="1376947"/>
            <a:ext cx="6871367" cy="4826000"/>
          </a:xfrm>
        </p:spPr>
        <p:txBody>
          <a:bodyPr>
            <a:normAutofit/>
          </a:bodyPr>
          <a:lstStyle/>
          <a:p>
            <a:pPr algn="l"/>
            <a:r>
              <a:rPr kumimoji="1" lang="en-US" altLang="zh-CN" sz="2000" dirty="0" smtClean="0">
                <a:solidFill>
                  <a:srgbClr val="000000"/>
                </a:solidFill>
              </a:rPr>
              <a:t>Activation function: Rectified Linear Unit (</a:t>
            </a:r>
            <a:r>
              <a:rPr kumimoji="1" lang="en-US" altLang="zh-CN" sz="2000" dirty="0" err="1" smtClean="0">
                <a:solidFill>
                  <a:srgbClr val="000000"/>
                </a:solidFill>
              </a:rPr>
              <a:t>ReLU</a:t>
            </a:r>
            <a:r>
              <a:rPr kumimoji="1" lang="en-US" altLang="zh-CN" sz="2000" dirty="0" smtClean="0">
                <a:solidFill>
                  <a:srgbClr val="000000"/>
                </a:solidFill>
              </a:rPr>
              <a:t>)</a:t>
            </a:r>
            <a:endParaRPr kumimoji="1" lang="zh-CN" altLang="en-US" sz="2000" dirty="0">
              <a:solidFill>
                <a:srgbClr val="000000"/>
              </a:solidFill>
            </a:endParaRPr>
          </a:p>
        </p:txBody>
      </p:sp>
      <p:cxnSp>
        <p:nvCxnSpPr>
          <p:cNvPr id="7" name="直线箭头连接符 6"/>
          <p:cNvCxnSpPr/>
          <p:nvPr/>
        </p:nvCxnSpPr>
        <p:spPr>
          <a:xfrm>
            <a:off x="1470528" y="4090728"/>
            <a:ext cx="3061369" cy="1336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p:nvPr/>
        </p:nvCxnSpPr>
        <p:spPr>
          <a:xfrm flipV="1">
            <a:off x="2834107" y="2539991"/>
            <a:ext cx="0" cy="255336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1751265" y="4090728"/>
            <a:ext cx="1082842" cy="0"/>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6" name="直线连接符 15"/>
          <p:cNvCxnSpPr/>
          <p:nvPr/>
        </p:nvCxnSpPr>
        <p:spPr>
          <a:xfrm flipV="1">
            <a:off x="2834107" y="2874201"/>
            <a:ext cx="1336842" cy="1229895"/>
          </a:xfrm>
          <a:prstGeom prst="line">
            <a:avLst/>
          </a:prstGeom>
          <a:ln>
            <a:solidFill>
              <a:srgbClr val="3366FF"/>
            </a:solidFill>
          </a:ln>
        </p:spPr>
        <p:style>
          <a:lnRef idx="2">
            <a:schemeClr val="accent1"/>
          </a:lnRef>
          <a:fillRef idx="0">
            <a:schemeClr val="accent1"/>
          </a:fillRef>
          <a:effectRef idx="1">
            <a:schemeClr val="accent1"/>
          </a:effectRef>
          <a:fontRef idx="minor">
            <a:schemeClr val="tx1"/>
          </a:fontRef>
        </p:style>
      </p:cxnSp>
      <p:sp>
        <p:nvSpPr>
          <p:cNvPr id="17" name="文本框 16"/>
          <p:cNvSpPr txBox="1"/>
          <p:nvPr/>
        </p:nvSpPr>
        <p:spPr>
          <a:xfrm>
            <a:off x="2693735" y="2175643"/>
            <a:ext cx="494632" cy="369332"/>
          </a:xfrm>
          <a:prstGeom prst="rect">
            <a:avLst/>
          </a:prstGeom>
          <a:noFill/>
        </p:spPr>
        <p:txBody>
          <a:bodyPr wrap="square" rtlCol="0">
            <a:spAutoFit/>
          </a:bodyPr>
          <a:lstStyle/>
          <a:p>
            <a:r>
              <a:rPr kumimoji="1" lang="en-US" altLang="zh-CN" dirty="0" smtClean="0"/>
              <a:t>a</a:t>
            </a:r>
            <a:endParaRPr kumimoji="1" lang="zh-CN" altLang="en-US" dirty="0"/>
          </a:p>
        </p:txBody>
      </p:sp>
      <p:sp>
        <p:nvSpPr>
          <p:cNvPr id="18" name="文本框 17"/>
          <p:cNvSpPr txBox="1"/>
          <p:nvPr/>
        </p:nvSpPr>
        <p:spPr>
          <a:xfrm>
            <a:off x="4531897" y="3876832"/>
            <a:ext cx="614947" cy="369332"/>
          </a:xfrm>
          <a:prstGeom prst="rect">
            <a:avLst/>
          </a:prstGeom>
          <a:noFill/>
        </p:spPr>
        <p:txBody>
          <a:bodyPr wrap="square" rtlCol="0">
            <a:spAutoFit/>
          </a:bodyPr>
          <a:lstStyle/>
          <a:p>
            <a:r>
              <a:rPr kumimoji="1" lang="en-US" altLang="zh-CN" dirty="0" smtClean="0"/>
              <a:t>z</a:t>
            </a:r>
            <a:endParaRPr kumimoji="1" lang="zh-CN" altLang="en-US" dirty="0"/>
          </a:p>
        </p:txBody>
      </p:sp>
      <p:sp>
        <p:nvSpPr>
          <p:cNvPr id="19" name="文本框 18"/>
          <p:cNvSpPr txBox="1"/>
          <p:nvPr/>
        </p:nvSpPr>
        <p:spPr>
          <a:xfrm>
            <a:off x="1751265" y="3692166"/>
            <a:ext cx="842210" cy="369332"/>
          </a:xfrm>
          <a:prstGeom prst="rect">
            <a:avLst/>
          </a:prstGeom>
          <a:noFill/>
        </p:spPr>
        <p:txBody>
          <a:bodyPr wrap="square" rtlCol="0">
            <a:spAutoFit/>
          </a:bodyPr>
          <a:lstStyle/>
          <a:p>
            <a:r>
              <a:rPr kumimoji="1" lang="en-US" altLang="zh-CN" dirty="0" smtClean="0"/>
              <a:t>a=0</a:t>
            </a:r>
            <a:endParaRPr kumimoji="1" lang="zh-CN" altLang="en-US" dirty="0"/>
          </a:p>
        </p:txBody>
      </p:sp>
      <p:sp>
        <p:nvSpPr>
          <p:cNvPr id="20" name="文本框 19"/>
          <p:cNvSpPr txBox="1"/>
          <p:nvPr/>
        </p:nvSpPr>
        <p:spPr>
          <a:xfrm>
            <a:off x="3910265" y="2504869"/>
            <a:ext cx="1296736" cy="369332"/>
          </a:xfrm>
          <a:prstGeom prst="rect">
            <a:avLst/>
          </a:prstGeom>
          <a:noFill/>
        </p:spPr>
        <p:txBody>
          <a:bodyPr wrap="square" rtlCol="0">
            <a:spAutoFit/>
          </a:bodyPr>
          <a:lstStyle/>
          <a:p>
            <a:r>
              <a:rPr kumimoji="1" lang="en-US" altLang="zh-CN" dirty="0" smtClean="0"/>
              <a:t>a=z</a:t>
            </a:r>
            <a:endParaRPr kumimoji="1" lang="zh-CN" altLang="en-US" dirty="0"/>
          </a:p>
        </p:txBody>
      </p:sp>
      <p:sp>
        <p:nvSpPr>
          <p:cNvPr id="25" name="文本框 24"/>
          <p:cNvSpPr txBox="1"/>
          <p:nvPr/>
        </p:nvSpPr>
        <p:spPr>
          <a:xfrm>
            <a:off x="5146844" y="2496475"/>
            <a:ext cx="3418305" cy="2246769"/>
          </a:xfrm>
          <a:prstGeom prst="rect">
            <a:avLst/>
          </a:prstGeom>
          <a:noFill/>
        </p:spPr>
        <p:txBody>
          <a:bodyPr wrap="square" rtlCol="0">
            <a:spAutoFit/>
          </a:bodyPr>
          <a:lstStyle/>
          <a:p>
            <a:r>
              <a:rPr kumimoji="1" lang="en-US" altLang="zh-CN" sz="2000" dirty="0" smtClean="0"/>
              <a:t>Reason:</a:t>
            </a:r>
          </a:p>
          <a:p>
            <a:pPr marL="342900" indent="-342900">
              <a:buAutoNum type="arabicPeriod"/>
            </a:pPr>
            <a:r>
              <a:rPr kumimoji="1" lang="en-US" altLang="zh-CN" sz="2000" dirty="0" smtClean="0"/>
              <a:t>Fast to compute</a:t>
            </a:r>
          </a:p>
          <a:p>
            <a:pPr marL="342900" indent="-342900">
              <a:buAutoNum type="arabicPeriod"/>
            </a:pPr>
            <a:r>
              <a:rPr kumimoji="1" lang="en-US" altLang="zh-CN" sz="2000" dirty="0" smtClean="0"/>
              <a:t>Biological reason</a:t>
            </a:r>
          </a:p>
          <a:p>
            <a:pPr marL="342900" indent="-342900">
              <a:buAutoNum type="arabicPeriod"/>
            </a:pPr>
            <a:r>
              <a:rPr kumimoji="1" lang="en-US" altLang="zh-CN" sz="2000" b="1" dirty="0" smtClean="0"/>
              <a:t>Infinite sigmoid with different biases</a:t>
            </a:r>
          </a:p>
          <a:p>
            <a:pPr marL="342900" indent="-342900">
              <a:buAutoNum type="arabicPeriod"/>
            </a:pPr>
            <a:r>
              <a:rPr kumimoji="1" lang="en-US" altLang="zh-CN" sz="2000" b="1" dirty="0" smtClean="0"/>
              <a:t>Able to handle vanishing gradient problem</a:t>
            </a:r>
            <a:endParaRPr kumimoji="1" lang="zh-CN" altLang="en-US" sz="2000" b="1" dirty="0"/>
          </a:p>
        </p:txBody>
      </p:sp>
    </p:spTree>
    <p:extLst>
      <p:ext uri="{BB962C8B-B14F-4D97-AF65-F5344CB8AC3E}">
        <p14:creationId xmlns:p14="http://schemas.microsoft.com/office/powerpoint/2010/main" val="26547036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CNN</a:t>
            </a:r>
            <a:endParaRPr kumimoji="1" lang="zh-CN" altLang="en-US" dirty="0"/>
          </a:p>
        </p:txBody>
      </p:sp>
      <p:sp>
        <p:nvSpPr>
          <p:cNvPr id="3" name="副标题 2"/>
          <p:cNvSpPr>
            <a:spLocks noGrp="1"/>
          </p:cNvSpPr>
          <p:nvPr>
            <p:ph type="subTitle" idx="1"/>
          </p:nvPr>
        </p:nvSpPr>
        <p:spPr>
          <a:xfrm>
            <a:off x="1002632" y="1376947"/>
            <a:ext cx="6871367" cy="4826000"/>
          </a:xfrm>
        </p:spPr>
        <p:txBody>
          <a:bodyPr/>
          <a:lstStyle/>
          <a:p>
            <a:pPr algn="l"/>
            <a:r>
              <a:rPr kumimoji="1" lang="en-US" altLang="zh-CN" sz="2000" dirty="0" smtClean="0">
                <a:solidFill>
                  <a:srgbClr val="000000"/>
                </a:solidFill>
              </a:rPr>
              <a:t>2) The same pattern appears in different regions.</a:t>
            </a:r>
          </a:p>
          <a:p>
            <a:pPr algn="l"/>
            <a:endParaRPr kumimoji="1" lang="zh-CN" altLang="en-US" dirty="0">
              <a:solidFill>
                <a:srgbClr val="000000"/>
              </a:solidFill>
            </a:endParaRPr>
          </a:p>
        </p:txBody>
      </p:sp>
      <p:pic>
        <p:nvPicPr>
          <p:cNvPr id="4" name="图片 3" descr="images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961" y="1954893"/>
            <a:ext cx="3548275" cy="2361216"/>
          </a:xfrm>
          <a:prstGeom prst="rect">
            <a:avLst/>
          </a:prstGeom>
        </p:spPr>
      </p:pic>
      <p:pic>
        <p:nvPicPr>
          <p:cNvPr id="6" name="图片 5" descr="image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236" y="3714335"/>
            <a:ext cx="4146453" cy="2781579"/>
          </a:xfrm>
          <a:prstGeom prst="rect">
            <a:avLst/>
          </a:prstGeom>
        </p:spPr>
      </p:pic>
    </p:spTree>
    <p:extLst>
      <p:ext uri="{BB962C8B-B14F-4D97-AF65-F5344CB8AC3E}">
        <p14:creationId xmlns:p14="http://schemas.microsoft.com/office/powerpoint/2010/main" val="798611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MNIST</a:t>
            </a:r>
            <a:endParaRPr kumimoji="1" lang="zh-CN" altLang="en-US" dirty="0"/>
          </a:p>
        </p:txBody>
      </p:sp>
      <p:sp>
        <p:nvSpPr>
          <p:cNvPr id="3" name="副标题 2"/>
          <p:cNvSpPr>
            <a:spLocks noGrp="1"/>
          </p:cNvSpPr>
          <p:nvPr>
            <p:ph type="subTitle" idx="1"/>
          </p:nvPr>
        </p:nvSpPr>
        <p:spPr>
          <a:xfrm>
            <a:off x="1002632" y="1376947"/>
            <a:ext cx="7348620" cy="4826000"/>
          </a:xfrm>
        </p:spPr>
        <p:txBody>
          <a:bodyPr>
            <a:normAutofit/>
          </a:bodyPr>
          <a:lstStyle/>
          <a:p>
            <a:pPr algn="l"/>
            <a:r>
              <a:rPr kumimoji="1" lang="en-US" altLang="zh-CN" sz="2000" dirty="0" smtClean="0">
                <a:solidFill>
                  <a:srgbClr val="000000"/>
                </a:solidFill>
              </a:rPr>
              <a:t>Dropout: when you do training, each time before updating the parameters, each neuron has p% to dropout.</a:t>
            </a:r>
          </a:p>
          <a:p>
            <a:pPr algn="l"/>
            <a:endParaRPr kumimoji="1" lang="zh-CN" altLang="en-US" sz="2000" dirty="0">
              <a:solidFill>
                <a:srgbClr val="000000"/>
              </a:solidFill>
            </a:endParaRPr>
          </a:p>
        </p:txBody>
      </p:sp>
      <p:sp>
        <p:nvSpPr>
          <p:cNvPr id="4" name="矩形 3"/>
          <p:cNvSpPr/>
          <p:nvPr/>
        </p:nvSpPr>
        <p:spPr>
          <a:xfrm>
            <a:off x="1665720" y="2671188"/>
            <a:ext cx="467895" cy="454526"/>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X</a:t>
            </a:r>
            <a:r>
              <a:rPr kumimoji="1" lang="en-US" altLang="zh-CN" sz="1200" b="1" dirty="0" smtClean="0">
                <a:solidFill>
                  <a:srgbClr val="000000"/>
                </a:solidFill>
              </a:rPr>
              <a:t>1</a:t>
            </a:r>
            <a:endParaRPr kumimoji="1" lang="zh-CN" altLang="en-US" sz="1200" b="1" dirty="0">
              <a:solidFill>
                <a:srgbClr val="000000"/>
              </a:solidFill>
            </a:endParaRPr>
          </a:p>
        </p:txBody>
      </p:sp>
      <p:sp>
        <p:nvSpPr>
          <p:cNvPr id="7" name="矩形 6"/>
          <p:cNvSpPr/>
          <p:nvPr/>
        </p:nvSpPr>
        <p:spPr>
          <a:xfrm>
            <a:off x="1671072" y="4518626"/>
            <a:ext cx="467895" cy="454526"/>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X</a:t>
            </a:r>
            <a:r>
              <a:rPr kumimoji="1" lang="en-US" altLang="zh-CN" sz="1200" b="1" dirty="0" smtClean="0">
                <a:solidFill>
                  <a:srgbClr val="000000"/>
                </a:solidFill>
              </a:rPr>
              <a:t>N</a:t>
            </a:r>
            <a:endParaRPr kumimoji="1" lang="zh-CN" altLang="en-US" sz="1200" b="1" dirty="0">
              <a:solidFill>
                <a:srgbClr val="000000"/>
              </a:solidFill>
            </a:endParaRPr>
          </a:p>
        </p:txBody>
      </p:sp>
      <p:sp>
        <p:nvSpPr>
          <p:cNvPr id="11" name="椭圆 10"/>
          <p:cNvSpPr/>
          <p:nvPr/>
        </p:nvSpPr>
        <p:spPr>
          <a:xfrm>
            <a:off x="2681718" y="3278114"/>
            <a:ext cx="508000" cy="45452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2681718" y="4518626"/>
            <a:ext cx="508000" cy="45452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716436" y="2671188"/>
            <a:ext cx="508000" cy="454526"/>
          </a:xfrm>
          <a:prstGeom prst="ellipse">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716436" y="3256762"/>
            <a:ext cx="508000" cy="454526"/>
          </a:xfrm>
          <a:prstGeom prst="ellipse">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5836673" y="3256762"/>
            <a:ext cx="508000" cy="454526"/>
          </a:xfrm>
          <a:prstGeom prst="ellips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4" name="椭圆 23"/>
          <p:cNvSpPr/>
          <p:nvPr/>
        </p:nvSpPr>
        <p:spPr>
          <a:xfrm>
            <a:off x="5836673" y="4497274"/>
            <a:ext cx="508000" cy="454526"/>
          </a:xfrm>
          <a:prstGeom prst="ellipse">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28" name="直线箭头连接符 27"/>
          <p:cNvCxnSpPr>
            <a:stCxn id="4" idx="3"/>
            <a:endCxn id="11" idx="2"/>
          </p:cNvCxnSpPr>
          <p:nvPr/>
        </p:nvCxnSpPr>
        <p:spPr>
          <a:xfrm>
            <a:off x="2133615" y="2898451"/>
            <a:ext cx="548103" cy="6069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线箭头连接符 29"/>
          <p:cNvCxnSpPr>
            <a:stCxn id="4" idx="3"/>
            <a:endCxn id="12" idx="2"/>
          </p:cNvCxnSpPr>
          <p:nvPr/>
        </p:nvCxnSpPr>
        <p:spPr>
          <a:xfrm>
            <a:off x="2133615" y="2898451"/>
            <a:ext cx="548103" cy="1847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线箭头连接符 39"/>
          <p:cNvCxnSpPr>
            <a:stCxn id="7" idx="3"/>
            <a:endCxn id="11" idx="2"/>
          </p:cNvCxnSpPr>
          <p:nvPr/>
        </p:nvCxnSpPr>
        <p:spPr>
          <a:xfrm flipV="1">
            <a:off x="2138967" y="3505377"/>
            <a:ext cx="542751" cy="12405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直线箭头连接符 41"/>
          <p:cNvCxnSpPr>
            <a:stCxn id="7" idx="3"/>
            <a:endCxn id="12" idx="2"/>
          </p:cNvCxnSpPr>
          <p:nvPr/>
        </p:nvCxnSpPr>
        <p:spPr>
          <a:xfrm>
            <a:off x="2138967" y="4745889"/>
            <a:ext cx="54275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直线箭头连接符 49"/>
          <p:cNvCxnSpPr>
            <a:stCxn id="11" idx="6"/>
            <a:endCxn id="16" idx="2"/>
          </p:cNvCxnSpPr>
          <p:nvPr/>
        </p:nvCxnSpPr>
        <p:spPr>
          <a:xfrm flipV="1">
            <a:off x="3189718" y="2898451"/>
            <a:ext cx="526718" cy="6069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直线箭头连接符 51"/>
          <p:cNvCxnSpPr>
            <a:stCxn id="11" idx="6"/>
            <a:endCxn id="17" idx="2"/>
          </p:cNvCxnSpPr>
          <p:nvPr/>
        </p:nvCxnSpPr>
        <p:spPr>
          <a:xfrm flipV="1">
            <a:off x="3189718" y="3484025"/>
            <a:ext cx="526718" cy="21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12" idx="6"/>
            <a:endCxn id="16" idx="2"/>
          </p:cNvCxnSpPr>
          <p:nvPr/>
        </p:nvCxnSpPr>
        <p:spPr>
          <a:xfrm flipV="1">
            <a:off x="3189718" y="2898451"/>
            <a:ext cx="526718" cy="18474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直线箭头连接符 57"/>
          <p:cNvCxnSpPr>
            <a:stCxn id="12" idx="6"/>
            <a:endCxn id="17" idx="2"/>
          </p:cNvCxnSpPr>
          <p:nvPr/>
        </p:nvCxnSpPr>
        <p:spPr>
          <a:xfrm flipV="1">
            <a:off x="3189718" y="3484025"/>
            <a:ext cx="526718" cy="12618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直线箭头连接符 61"/>
          <p:cNvCxnSpPr/>
          <p:nvPr/>
        </p:nvCxnSpPr>
        <p:spPr>
          <a:xfrm>
            <a:off x="5309955" y="2855711"/>
            <a:ext cx="526718" cy="18260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直线箭头连接符 63"/>
          <p:cNvCxnSpPr/>
          <p:nvPr/>
        </p:nvCxnSpPr>
        <p:spPr>
          <a:xfrm flipV="1">
            <a:off x="5323323" y="3441285"/>
            <a:ext cx="526718" cy="12618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直线箭头连接符 64"/>
          <p:cNvCxnSpPr/>
          <p:nvPr/>
        </p:nvCxnSpPr>
        <p:spPr>
          <a:xfrm flipV="1">
            <a:off x="5309955" y="4695165"/>
            <a:ext cx="526718" cy="21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直线箭头连接符 78"/>
          <p:cNvCxnSpPr>
            <a:endCxn id="23" idx="2"/>
          </p:cNvCxnSpPr>
          <p:nvPr/>
        </p:nvCxnSpPr>
        <p:spPr>
          <a:xfrm>
            <a:off x="5309955" y="2855711"/>
            <a:ext cx="526718" cy="628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0" name="文本框 89"/>
          <p:cNvSpPr txBox="1"/>
          <p:nvPr/>
        </p:nvSpPr>
        <p:spPr>
          <a:xfrm>
            <a:off x="1694644" y="3914449"/>
            <a:ext cx="492443" cy="604177"/>
          </a:xfrm>
          <a:prstGeom prst="rect">
            <a:avLst/>
          </a:prstGeom>
          <a:noFill/>
        </p:spPr>
        <p:txBody>
          <a:bodyPr vert="eaVert" wrap="square" rtlCol="0">
            <a:spAutoFit/>
          </a:bodyPr>
          <a:lstStyle/>
          <a:p>
            <a:r>
              <a:rPr kumimoji="1" lang="en-US" altLang="zh-CN" b="1" dirty="0"/>
              <a:t> </a:t>
            </a:r>
            <a:r>
              <a:rPr kumimoji="1" lang="en-US" altLang="zh-CN" b="1" dirty="0" smtClean="0"/>
              <a:t> </a:t>
            </a:r>
            <a:r>
              <a:rPr kumimoji="1" lang="mr-IN" altLang="zh-CN" sz="2000" b="1" dirty="0" smtClean="0"/>
              <a:t>…</a:t>
            </a:r>
            <a:endParaRPr kumimoji="1" lang="zh-CN" altLang="en-US" sz="2000" b="1" dirty="0"/>
          </a:p>
        </p:txBody>
      </p:sp>
      <p:sp>
        <p:nvSpPr>
          <p:cNvPr id="91" name="文本框 90"/>
          <p:cNvSpPr txBox="1"/>
          <p:nvPr/>
        </p:nvSpPr>
        <p:spPr>
          <a:xfrm>
            <a:off x="2715964" y="3919801"/>
            <a:ext cx="492443" cy="604177"/>
          </a:xfrm>
          <a:prstGeom prst="rect">
            <a:avLst/>
          </a:prstGeom>
          <a:noFill/>
        </p:spPr>
        <p:txBody>
          <a:bodyPr vert="eaVert" wrap="square" rtlCol="0">
            <a:spAutoFit/>
          </a:bodyPr>
          <a:lstStyle/>
          <a:p>
            <a:r>
              <a:rPr kumimoji="1" lang="en-US" altLang="zh-CN" b="1" dirty="0"/>
              <a:t> </a:t>
            </a:r>
            <a:r>
              <a:rPr kumimoji="1" lang="en-US" altLang="zh-CN" b="1" dirty="0" smtClean="0"/>
              <a:t> </a:t>
            </a:r>
            <a:r>
              <a:rPr kumimoji="1" lang="mr-IN" altLang="zh-CN" sz="2000" b="1" dirty="0" smtClean="0"/>
              <a:t>…</a:t>
            </a:r>
            <a:endParaRPr kumimoji="1" lang="zh-CN" altLang="en-US" sz="2000" b="1" dirty="0"/>
          </a:p>
        </p:txBody>
      </p:sp>
      <p:sp>
        <p:nvSpPr>
          <p:cNvPr id="92" name="文本框 91"/>
          <p:cNvSpPr txBox="1"/>
          <p:nvPr/>
        </p:nvSpPr>
        <p:spPr>
          <a:xfrm>
            <a:off x="3764020" y="3911785"/>
            <a:ext cx="492443" cy="604177"/>
          </a:xfrm>
          <a:prstGeom prst="rect">
            <a:avLst/>
          </a:prstGeom>
          <a:noFill/>
        </p:spPr>
        <p:txBody>
          <a:bodyPr vert="eaVert" wrap="square" rtlCol="0">
            <a:spAutoFit/>
          </a:bodyPr>
          <a:lstStyle/>
          <a:p>
            <a:r>
              <a:rPr kumimoji="1" lang="en-US" altLang="zh-CN" b="1" dirty="0"/>
              <a:t> </a:t>
            </a:r>
            <a:r>
              <a:rPr kumimoji="1" lang="en-US" altLang="zh-CN" b="1" dirty="0" smtClean="0"/>
              <a:t> </a:t>
            </a:r>
            <a:r>
              <a:rPr kumimoji="1" lang="mr-IN" altLang="zh-CN" sz="2000" b="1" dirty="0" smtClean="0"/>
              <a:t>…</a:t>
            </a:r>
            <a:endParaRPr kumimoji="1" lang="zh-CN" altLang="en-US" sz="2000" b="1" dirty="0"/>
          </a:p>
        </p:txBody>
      </p:sp>
      <p:sp>
        <p:nvSpPr>
          <p:cNvPr id="93" name="文本框 92"/>
          <p:cNvSpPr txBox="1"/>
          <p:nvPr/>
        </p:nvSpPr>
        <p:spPr>
          <a:xfrm>
            <a:off x="5820574" y="3893097"/>
            <a:ext cx="492443" cy="604177"/>
          </a:xfrm>
          <a:prstGeom prst="rect">
            <a:avLst/>
          </a:prstGeom>
          <a:noFill/>
        </p:spPr>
        <p:txBody>
          <a:bodyPr vert="eaVert" wrap="square" rtlCol="0">
            <a:spAutoFit/>
          </a:bodyPr>
          <a:lstStyle/>
          <a:p>
            <a:r>
              <a:rPr kumimoji="1" lang="en-US" altLang="zh-CN" b="1" dirty="0"/>
              <a:t> </a:t>
            </a:r>
            <a:r>
              <a:rPr kumimoji="1" lang="en-US" altLang="zh-CN" b="1" dirty="0" smtClean="0"/>
              <a:t> </a:t>
            </a:r>
            <a:r>
              <a:rPr kumimoji="1" lang="mr-IN" altLang="zh-CN" sz="2000" b="1" dirty="0" smtClean="0"/>
              <a:t>…</a:t>
            </a:r>
            <a:endParaRPr kumimoji="1" lang="zh-CN" altLang="en-US" sz="2000" b="1" dirty="0"/>
          </a:p>
        </p:txBody>
      </p:sp>
      <p:sp>
        <p:nvSpPr>
          <p:cNvPr id="94" name="文本框 93"/>
          <p:cNvSpPr txBox="1"/>
          <p:nvPr/>
        </p:nvSpPr>
        <p:spPr>
          <a:xfrm>
            <a:off x="4326040" y="2673681"/>
            <a:ext cx="748632" cy="369332"/>
          </a:xfrm>
          <a:prstGeom prst="rect">
            <a:avLst/>
          </a:prstGeom>
          <a:noFill/>
        </p:spPr>
        <p:txBody>
          <a:bodyPr wrap="square" rtlCol="0">
            <a:spAutoFit/>
          </a:bodyPr>
          <a:lstStyle/>
          <a:p>
            <a:r>
              <a:rPr kumimoji="1" lang="mr-IN" altLang="zh-CN" b="1" dirty="0" smtClean="0"/>
              <a:t>…</a:t>
            </a:r>
            <a:endParaRPr kumimoji="1" lang="zh-CN" altLang="en-US" b="1" dirty="0"/>
          </a:p>
        </p:txBody>
      </p:sp>
      <p:sp>
        <p:nvSpPr>
          <p:cNvPr id="95" name="文本框 94"/>
          <p:cNvSpPr txBox="1"/>
          <p:nvPr/>
        </p:nvSpPr>
        <p:spPr>
          <a:xfrm>
            <a:off x="4339407" y="3216112"/>
            <a:ext cx="655053" cy="369332"/>
          </a:xfrm>
          <a:prstGeom prst="rect">
            <a:avLst/>
          </a:prstGeom>
          <a:noFill/>
        </p:spPr>
        <p:txBody>
          <a:bodyPr wrap="square" rtlCol="0">
            <a:spAutoFit/>
          </a:bodyPr>
          <a:lstStyle/>
          <a:p>
            <a:r>
              <a:rPr kumimoji="1" lang="mr-IN" altLang="zh-CN" b="1" dirty="0" smtClean="0"/>
              <a:t>…</a:t>
            </a:r>
            <a:endParaRPr kumimoji="1" lang="zh-CN" altLang="en-US" b="1" dirty="0"/>
          </a:p>
        </p:txBody>
      </p:sp>
      <p:sp>
        <p:nvSpPr>
          <p:cNvPr id="96" name="文本框 95"/>
          <p:cNvSpPr txBox="1"/>
          <p:nvPr/>
        </p:nvSpPr>
        <p:spPr>
          <a:xfrm>
            <a:off x="4299304" y="4430291"/>
            <a:ext cx="614948" cy="369332"/>
          </a:xfrm>
          <a:prstGeom prst="rect">
            <a:avLst/>
          </a:prstGeom>
          <a:noFill/>
        </p:spPr>
        <p:txBody>
          <a:bodyPr wrap="square" rtlCol="0">
            <a:spAutoFit/>
          </a:bodyPr>
          <a:lstStyle/>
          <a:p>
            <a:r>
              <a:rPr kumimoji="1" lang="mr-IN" altLang="zh-CN" b="1" dirty="0" smtClean="0"/>
              <a:t>…</a:t>
            </a:r>
            <a:endParaRPr kumimoji="1" lang="zh-CN" altLang="en-US" b="1" dirty="0"/>
          </a:p>
        </p:txBody>
      </p:sp>
      <p:cxnSp>
        <p:nvCxnSpPr>
          <p:cNvPr id="100" name="直线箭头连接符 99"/>
          <p:cNvCxnSpPr/>
          <p:nvPr/>
        </p:nvCxnSpPr>
        <p:spPr>
          <a:xfrm>
            <a:off x="6344673" y="3505377"/>
            <a:ext cx="52671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直线箭头连接符 100"/>
          <p:cNvCxnSpPr/>
          <p:nvPr/>
        </p:nvCxnSpPr>
        <p:spPr>
          <a:xfrm>
            <a:off x="6344673" y="4681797"/>
            <a:ext cx="52671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2" name="进程 111"/>
          <p:cNvSpPr/>
          <p:nvPr/>
        </p:nvSpPr>
        <p:spPr>
          <a:xfrm>
            <a:off x="6013036" y="5628105"/>
            <a:ext cx="1256631" cy="57484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rgbClr val="000000"/>
                </a:solidFill>
              </a:rPr>
              <a:t>Thinner structure</a:t>
            </a:r>
            <a:endParaRPr kumimoji="1" lang="zh-CN" altLang="en-US" dirty="0">
              <a:solidFill>
                <a:srgbClr val="000000"/>
              </a:solidFill>
            </a:endParaRPr>
          </a:p>
        </p:txBody>
      </p:sp>
      <p:sp>
        <p:nvSpPr>
          <p:cNvPr id="63" name="椭圆 62"/>
          <p:cNvSpPr/>
          <p:nvPr/>
        </p:nvSpPr>
        <p:spPr>
          <a:xfrm>
            <a:off x="4801955" y="2636974"/>
            <a:ext cx="508000" cy="454526"/>
          </a:xfrm>
          <a:prstGeom prst="ellipse">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6" name="椭圆 65"/>
          <p:cNvSpPr/>
          <p:nvPr/>
        </p:nvSpPr>
        <p:spPr>
          <a:xfrm>
            <a:off x="4801955" y="4467902"/>
            <a:ext cx="508000" cy="454526"/>
          </a:xfrm>
          <a:prstGeom prst="ellipse">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0036967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CNN</a:t>
            </a:r>
            <a:endParaRPr kumimoji="1" lang="zh-CN" altLang="en-US" dirty="0"/>
          </a:p>
        </p:txBody>
      </p:sp>
      <p:sp>
        <p:nvSpPr>
          <p:cNvPr id="3" name="副标题 2"/>
          <p:cNvSpPr>
            <a:spLocks noGrp="1"/>
          </p:cNvSpPr>
          <p:nvPr>
            <p:ph type="subTitle" idx="1"/>
          </p:nvPr>
        </p:nvSpPr>
        <p:spPr>
          <a:xfrm>
            <a:off x="1002632" y="1376947"/>
            <a:ext cx="6871367" cy="4826000"/>
          </a:xfrm>
        </p:spPr>
        <p:txBody>
          <a:bodyPr>
            <a:normAutofit/>
          </a:bodyPr>
          <a:lstStyle/>
          <a:p>
            <a:pPr algn="l"/>
            <a:r>
              <a:rPr kumimoji="1" lang="en-US" altLang="zh-CN" sz="2000" dirty="0" smtClean="0">
                <a:solidFill>
                  <a:srgbClr val="000000"/>
                </a:solidFill>
              </a:rPr>
              <a:t>Style Transfer, A.K.A. Deep Style</a:t>
            </a:r>
            <a:endParaRPr kumimoji="1" lang="zh-CN" altLang="en-US" sz="2000" dirty="0">
              <a:solidFill>
                <a:srgbClr val="000000"/>
              </a:solidFill>
            </a:endParaRPr>
          </a:p>
        </p:txBody>
      </p:sp>
      <p:pic>
        <p:nvPicPr>
          <p:cNvPr id="6" name="图片 5" descr="Snedecor H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013" y="2123325"/>
            <a:ext cx="4004095" cy="2662880"/>
          </a:xfrm>
          <a:prstGeom prst="rect">
            <a:avLst/>
          </a:prstGeom>
        </p:spPr>
      </p:pic>
      <p:pic>
        <p:nvPicPr>
          <p:cNvPr id="7" name="图片 6" descr="w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260" y="2123325"/>
            <a:ext cx="1997160" cy="2662879"/>
          </a:xfrm>
          <a:prstGeom prst="rect">
            <a:avLst/>
          </a:prstGeom>
        </p:spPr>
      </p:pic>
      <p:sp>
        <p:nvSpPr>
          <p:cNvPr id="8" name="下箭头 7"/>
          <p:cNvSpPr/>
          <p:nvPr/>
        </p:nvSpPr>
        <p:spPr>
          <a:xfrm>
            <a:off x="2276804" y="4786205"/>
            <a:ext cx="635027" cy="4802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下箭头 8"/>
          <p:cNvSpPr/>
          <p:nvPr/>
        </p:nvSpPr>
        <p:spPr>
          <a:xfrm>
            <a:off x="5658547" y="4786205"/>
            <a:ext cx="635027" cy="4802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下箭头 9"/>
          <p:cNvSpPr/>
          <p:nvPr/>
        </p:nvSpPr>
        <p:spPr>
          <a:xfrm>
            <a:off x="2276804" y="5614277"/>
            <a:ext cx="635027" cy="4802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下箭头 10"/>
          <p:cNvSpPr/>
          <p:nvPr/>
        </p:nvSpPr>
        <p:spPr>
          <a:xfrm>
            <a:off x="5679294" y="5614277"/>
            <a:ext cx="635027" cy="4802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2292293" y="5235468"/>
            <a:ext cx="1177123" cy="400110"/>
          </a:xfrm>
          <a:prstGeom prst="rect">
            <a:avLst/>
          </a:prstGeom>
          <a:noFill/>
        </p:spPr>
        <p:txBody>
          <a:bodyPr wrap="square" rtlCol="0">
            <a:spAutoFit/>
          </a:bodyPr>
          <a:lstStyle/>
          <a:p>
            <a:r>
              <a:rPr kumimoji="1" lang="en-US" altLang="zh-CN" sz="2000" b="1" dirty="0" smtClean="0"/>
              <a:t>CNN</a:t>
            </a:r>
            <a:endParaRPr kumimoji="1" lang="zh-CN" altLang="en-US" sz="2000" b="1" dirty="0"/>
          </a:p>
        </p:txBody>
      </p:sp>
      <p:sp>
        <p:nvSpPr>
          <p:cNvPr id="13" name="文本框 12"/>
          <p:cNvSpPr txBox="1"/>
          <p:nvPr/>
        </p:nvSpPr>
        <p:spPr>
          <a:xfrm>
            <a:off x="5658547" y="5235468"/>
            <a:ext cx="1177123" cy="400110"/>
          </a:xfrm>
          <a:prstGeom prst="rect">
            <a:avLst/>
          </a:prstGeom>
          <a:noFill/>
        </p:spPr>
        <p:txBody>
          <a:bodyPr wrap="square" rtlCol="0">
            <a:spAutoFit/>
          </a:bodyPr>
          <a:lstStyle/>
          <a:p>
            <a:r>
              <a:rPr kumimoji="1" lang="en-US" altLang="zh-CN" sz="2000" b="1" dirty="0" smtClean="0"/>
              <a:t>CNN</a:t>
            </a:r>
            <a:endParaRPr kumimoji="1" lang="zh-CN" altLang="en-US" sz="2000" b="1" dirty="0"/>
          </a:p>
        </p:txBody>
      </p:sp>
      <p:sp>
        <p:nvSpPr>
          <p:cNvPr id="14" name="文本框 13"/>
          <p:cNvSpPr txBox="1"/>
          <p:nvPr/>
        </p:nvSpPr>
        <p:spPr>
          <a:xfrm>
            <a:off x="2121920" y="6140987"/>
            <a:ext cx="1177123" cy="400110"/>
          </a:xfrm>
          <a:prstGeom prst="rect">
            <a:avLst/>
          </a:prstGeom>
          <a:noFill/>
        </p:spPr>
        <p:txBody>
          <a:bodyPr wrap="square" rtlCol="0">
            <a:spAutoFit/>
          </a:bodyPr>
          <a:lstStyle/>
          <a:p>
            <a:r>
              <a:rPr kumimoji="1" lang="en-US" altLang="zh-CN" sz="2000" b="1" dirty="0" smtClean="0"/>
              <a:t>Content</a:t>
            </a:r>
            <a:endParaRPr kumimoji="1" lang="zh-CN" altLang="en-US" sz="2000" b="1" dirty="0"/>
          </a:p>
        </p:txBody>
      </p:sp>
      <p:sp>
        <p:nvSpPr>
          <p:cNvPr id="15" name="文本框 14"/>
          <p:cNvSpPr txBox="1"/>
          <p:nvPr/>
        </p:nvSpPr>
        <p:spPr>
          <a:xfrm>
            <a:off x="5705012" y="6148111"/>
            <a:ext cx="1177123" cy="400110"/>
          </a:xfrm>
          <a:prstGeom prst="rect">
            <a:avLst/>
          </a:prstGeom>
          <a:noFill/>
        </p:spPr>
        <p:txBody>
          <a:bodyPr wrap="square" rtlCol="0">
            <a:spAutoFit/>
          </a:bodyPr>
          <a:lstStyle/>
          <a:p>
            <a:r>
              <a:rPr kumimoji="1" lang="en-US" altLang="zh-CN" sz="2000" b="1" dirty="0" smtClean="0"/>
              <a:t>Style</a:t>
            </a:r>
            <a:endParaRPr kumimoji="1" lang="zh-CN" altLang="en-US" sz="2000" b="1" dirty="0"/>
          </a:p>
        </p:txBody>
      </p:sp>
      <p:cxnSp>
        <p:nvCxnSpPr>
          <p:cNvPr id="17" name="直线箭头连接符 16"/>
          <p:cNvCxnSpPr/>
          <p:nvPr/>
        </p:nvCxnSpPr>
        <p:spPr>
          <a:xfrm flipV="1">
            <a:off x="4940816" y="6387512"/>
            <a:ext cx="674970" cy="58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p:nvPr/>
        </p:nvCxnSpPr>
        <p:spPr>
          <a:xfrm flipH="1">
            <a:off x="3178842" y="6387512"/>
            <a:ext cx="81065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文本框 20"/>
          <p:cNvSpPr txBox="1"/>
          <p:nvPr/>
        </p:nvSpPr>
        <p:spPr>
          <a:xfrm>
            <a:off x="4212862" y="6170724"/>
            <a:ext cx="1177123" cy="400110"/>
          </a:xfrm>
          <a:prstGeom prst="rect">
            <a:avLst/>
          </a:prstGeom>
          <a:noFill/>
        </p:spPr>
        <p:txBody>
          <a:bodyPr wrap="square" rtlCol="0">
            <a:spAutoFit/>
          </a:bodyPr>
          <a:lstStyle/>
          <a:p>
            <a:r>
              <a:rPr kumimoji="1" lang="en-US" altLang="zh-CN" sz="2000" b="1" dirty="0" smtClean="0"/>
              <a:t>CNN</a:t>
            </a:r>
            <a:endParaRPr kumimoji="1" lang="zh-CN" altLang="en-US" sz="2000" b="1" dirty="0"/>
          </a:p>
        </p:txBody>
      </p:sp>
      <p:sp>
        <p:nvSpPr>
          <p:cNvPr id="22" name="文本框 21"/>
          <p:cNvSpPr txBox="1"/>
          <p:nvPr/>
        </p:nvSpPr>
        <p:spPr>
          <a:xfrm>
            <a:off x="2075456" y="1831443"/>
            <a:ext cx="2090942" cy="276999"/>
          </a:xfrm>
          <a:prstGeom prst="rect">
            <a:avLst/>
          </a:prstGeom>
          <a:noFill/>
        </p:spPr>
        <p:txBody>
          <a:bodyPr wrap="square" rtlCol="0">
            <a:spAutoFit/>
          </a:bodyPr>
          <a:lstStyle/>
          <a:p>
            <a:r>
              <a:rPr kumimoji="1" lang="en-US" altLang="zh-CN" sz="1200" dirty="0" smtClean="0"/>
              <a:t>Raymond Wong</a:t>
            </a:r>
            <a:endParaRPr kumimoji="1" lang="zh-CN" altLang="en-US" sz="1200" dirty="0"/>
          </a:p>
        </p:txBody>
      </p:sp>
      <p:sp>
        <p:nvSpPr>
          <p:cNvPr id="24" name="文本框 23"/>
          <p:cNvSpPr txBox="1"/>
          <p:nvPr/>
        </p:nvSpPr>
        <p:spPr>
          <a:xfrm>
            <a:off x="5456322" y="1832622"/>
            <a:ext cx="2090942" cy="276999"/>
          </a:xfrm>
          <a:prstGeom prst="rect">
            <a:avLst/>
          </a:prstGeom>
          <a:noFill/>
        </p:spPr>
        <p:txBody>
          <a:bodyPr wrap="square" rtlCol="0">
            <a:spAutoFit/>
          </a:bodyPr>
          <a:lstStyle/>
          <a:p>
            <a:r>
              <a:rPr kumimoji="1" lang="en-US" altLang="zh-CN" sz="1200" dirty="0" err="1" smtClean="0"/>
              <a:t>Snedecor</a:t>
            </a:r>
            <a:r>
              <a:rPr kumimoji="1" lang="en-US" altLang="zh-CN" sz="1200" dirty="0" smtClean="0"/>
              <a:t> Hall</a:t>
            </a:r>
            <a:endParaRPr kumimoji="1" lang="zh-CN" altLang="en-US" sz="1200" dirty="0"/>
          </a:p>
        </p:txBody>
      </p:sp>
    </p:spTree>
    <p:extLst>
      <p:ext uri="{BB962C8B-B14F-4D97-AF65-F5344CB8AC3E}">
        <p14:creationId xmlns:p14="http://schemas.microsoft.com/office/powerpoint/2010/main" val="13331232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CNN</a:t>
            </a:r>
            <a:endParaRPr kumimoji="1" lang="zh-CN" altLang="en-US" dirty="0"/>
          </a:p>
        </p:txBody>
      </p:sp>
      <p:sp>
        <p:nvSpPr>
          <p:cNvPr id="3" name="副标题 2"/>
          <p:cNvSpPr>
            <a:spLocks noGrp="1"/>
          </p:cNvSpPr>
          <p:nvPr>
            <p:ph type="subTitle" idx="1"/>
          </p:nvPr>
        </p:nvSpPr>
        <p:spPr>
          <a:xfrm>
            <a:off x="1002632" y="1376947"/>
            <a:ext cx="6871367" cy="4826000"/>
          </a:xfrm>
        </p:spPr>
        <p:txBody>
          <a:bodyPr>
            <a:normAutofit/>
          </a:bodyPr>
          <a:lstStyle/>
          <a:p>
            <a:pPr algn="l"/>
            <a:r>
              <a:rPr kumimoji="1" lang="en-US" altLang="zh-CN" sz="2000" dirty="0" smtClean="0">
                <a:solidFill>
                  <a:srgbClr val="000000"/>
                </a:solidFill>
              </a:rPr>
              <a:t>Style Transfer, A.K.A. Deep Style</a:t>
            </a:r>
            <a:endParaRPr kumimoji="1" lang="zh-CN" altLang="en-US" sz="2000" dirty="0">
              <a:solidFill>
                <a:srgbClr val="000000"/>
              </a:solidFill>
            </a:endParaRPr>
          </a:p>
        </p:txBody>
      </p:sp>
      <p:pic>
        <p:nvPicPr>
          <p:cNvPr id="4" name="图片 3" descr="combi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048" y="1927398"/>
            <a:ext cx="3595473" cy="4791196"/>
          </a:xfrm>
          <a:prstGeom prst="rect">
            <a:avLst/>
          </a:prstGeom>
        </p:spPr>
      </p:pic>
    </p:spTree>
    <p:extLst>
      <p:ext uri="{BB962C8B-B14F-4D97-AF65-F5344CB8AC3E}">
        <p14:creationId xmlns:p14="http://schemas.microsoft.com/office/powerpoint/2010/main" val="42651513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CNN</a:t>
            </a:r>
            <a:endParaRPr kumimoji="1" lang="zh-CN" altLang="en-US" dirty="0"/>
          </a:p>
        </p:txBody>
      </p:sp>
      <p:sp>
        <p:nvSpPr>
          <p:cNvPr id="3" name="副标题 2"/>
          <p:cNvSpPr>
            <a:spLocks noGrp="1"/>
          </p:cNvSpPr>
          <p:nvPr>
            <p:ph type="subTitle" idx="1"/>
          </p:nvPr>
        </p:nvSpPr>
        <p:spPr>
          <a:xfrm>
            <a:off x="1002632" y="1376947"/>
            <a:ext cx="6871367" cy="4826000"/>
          </a:xfrm>
        </p:spPr>
        <p:txBody>
          <a:bodyPr>
            <a:normAutofit/>
          </a:bodyPr>
          <a:lstStyle/>
          <a:p>
            <a:pPr algn="l"/>
            <a:r>
              <a:rPr kumimoji="1" lang="en-US" altLang="zh-CN" sz="2000" dirty="0" smtClean="0">
                <a:solidFill>
                  <a:srgbClr val="000000"/>
                </a:solidFill>
              </a:rPr>
              <a:t>Style Transfer, A.K.A. Deep Style</a:t>
            </a:r>
            <a:endParaRPr kumimoji="1" lang="zh-CN" altLang="en-US" sz="2000" dirty="0">
              <a:solidFill>
                <a:srgbClr val="000000"/>
              </a:solidFill>
            </a:endParaRPr>
          </a:p>
        </p:txBody>
      </p:sp>
      <p:pic>
        <p:nvPicPr>
          <p:cNvPr id="4" name="图片 3" descr="combi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048" y="1927398"/>
            <a:ext cx="3595473" cy="4791196"/>
          </a:xfrm>
          <a:prstGeom prst="rect">
            <a:avLst/>
          </a:prstGeom>
        </p:spPr>
      </p:pic>
      <p:sp>
        <p:nvSpPr>
          <p:cNvPr id="5" name="文本框 4"/>
          <p:cNvSpPr txBox="1"/>
          <p:nvPr/>
        </p:nvSpPr>
        <p:spPr>
          <a:xfrm>
            <a:off x="5173146" y="2788120"/>
            <a:ext cx="3178106" cy="2554545"/>
          </a:xfrm>
          <a:prstGeom prst="rect">
            <a:avLst/>
          </a:prstGeom>
          <a:noFill/>
        </p:spPr>
        <p:txBody>
          <a:bodyPr wrap="square" rtlCol="0">
            <a:spAutoFit/>
          </a:bodyPr>
          <a:lstStyle/>
          <a:p>
            <a:pPr algn="ctr"/>
            <a:r>
              <a:rPr kumimoji="1" lang="en-US" altLang="zh-CN" sz="3200" b="1" dirty="0" smtClean="0">
                <a:solidFill>
                  <a:schemeClr val="accent6">
                    <a:lumMod val="75000"/>
                  </a:schemeClr>
                </a:solidFill>
              </a:rPr>
              <a:t>Thank you!</a:t>
            </a:r>
          </a:p>
          <a:p>
            <a:pPr algn="ctr"/>
            <a:endParaRPr kumimoji="1" lang="en-US" altLang="zh-CN" sz="3200" b="1" dirty="0" smtClean="0">
              <a:solidFill>
                <a:schemeClr val="accent6">
                  <a:lumMod val="75000"/>
                </a:schemeClr>
              </a:solidFill>
            </a:endParaRPr>
          </a:p>
          <a:p>
            <a:pPr algn="ctr"/>
            <a:endParaRPr kumimoji="1" lang="en-US" altLang="zh-CN" sz="3200" b="1" dirty="0" smtClean="0">
              <a:solidFill>
                <a:schemeClr val="accent6">
                  <a:lumMod val="75000"/>
                </a:schemeClr>
              </a:solidFill>
            </a:endParaRPr>
          </a:p>
          <a:p>
            <a:pPr algn="ctr"/>
            <a:r>
              <a:rPr kumimoji="1" lang="en-US" altLang="zh-CN" sz="3200" b="1" dirty="0" smtClean="0">
                <a:solidFill>
                  <a:schemeClr val="accent6">
                    <a:lumMod val="75000"/>
                  </a:schemeClr>
                </a:solidFill>
              </a:rPr>
              <a:t>Good luck with your finals!</a:t>
            </a:r>
            <a:endParaRPr kumimoji="1" lang="zh-CN" altLang="en-US" sz="3200" b="1" dirty="0">
              <a:solidFill>
                <a:schemeClr val="accent6">
                  <a:lumMod val="75000"/>
                </a:schemeClr>
              </a:solidFill>
            </a:endParaRPr>
          </a:p>
        </p:txBody>
      </p:sp>
    </p:spTree>
    <p:extLst>
      <p:ext uri="{BB962C8B-B14F-4D97-AF65-F5344CB8AC3E}">
        <p14:creationId xmlns:p14="http://schemas.microsoft.com/office/powerpoint/2010/main" val="13968735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CNN</a:t>
            </a:r>
            <a:endParaRPr kumimoji="1" lang="zh-CN" altLang="en-US" dirty="0"/>
          </a:p>
        </p:txBody>
      </p:sp>
      <p:sp>
        <p:nvSpPr>
          <p:cNvPr id="3" name="副标题 2"/>
          <p:cNvSpPr>
            <a:spLocks noGrp="1"/>
          </p:cNvSpPr>
          <p:nvPr>
            <p:ph type="subTitle" idx="1"/>
          </p:nvPr>
        </p:nvSpPr>
        <p:spPr>
          <a:xfrm>
            <a:off x="1002632" y="1376947"/>
            <a:ext cx="6871367" cy="4826000"/>
          </a:xfrm>
        </p:spPr>
        <p:txBody>
          <a:bodyPr>
            <a:normAutofit/>
          </a:bodyPr>
          <a:lstStyle/>
          <a:p>
            <a:pPr algn="l"/>
            <a:r>
              <a:rPr kumimoji="1" lang="en-US" altLang="zh-CN" sz="2000" dirty="0" smtClean="0">
                <a:solidFill>
                  <a:srgbClr val="000000"/>
                </a:solidFill>
              </a:rPr>
              <a:t>3) Subsampling the pixels will not change the object.</a:t>
            </a:r>
            <a:endParaRPr kumimoji="1" lang="zh-CN" altLang="en-US" sz="2000" dirty="0">
              <a:solidFill>
                <a:srgbClr val="000000"/>
              </a:solidFill>
            </a:endParaRPr>
          </a:p>
        </p:txBody>
      </p:sp>
      <p:pic>
        <p:nvPicPr>
          <p:cNvPr id="5" name="图片 4" descr="image_1492367750.203850.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649337" y="3296302"/>
            <a:ext cx="3257522" cy="2167733"/>
          </a:xfrm>
          <a:prstGeom prst="rect">
            <a:avLst/>
          </a:prstGeom>
        </p:spPr>
      </p:pic>
      <p:pic>
        <p:nvPicPr>
          <p:cNvPr id="4" name="图片 3" descr="images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89" y="2426850"/>
            <a:ext cx="4902267" cy="3262236"/>
          </a:xfrm>
          <a:prstGeom prst="rect">
            <a:avLst/>
          </a:prstGeom>
        </p:spPr>
      </p:pic>
    </p:spTree>
    <p:extLst>
      <p:ext uri="{BB962C8B-B14F-4D97-AF65-F5344CB8AC3E}">
        <p14:creationId xmlns:p14="http://schemas.microsoft.com/office/powerpoint/2010/main" val="16143785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CNN</a:t>
            </a:r>
            <a:endParaRPr kumimoji="1" lang="zh-CN" altLang="en-US" dirty="0"/>
          </a:p>
        </p:txBody>
      </p:sp>
      <p:sp>
        <p:nvSpPr>
          <p:cNvPr id="3" name="副标题 2"/>
          <p:cNvSpPr>
            <a:spLocks noGrp="1"/>
          </p:cNvSpPr>
          <p:nvPr>
            <p:ph type="subTitle" idx="1"/>
          </p:nvPr>
        </p:nvSpPr>
        <p:spPr>
          <a:xfrm>
            <a:off x="1002632" y="1376947"/>
            <a:ext cx="6871367" cy="4826000"/>
          </a:xfrm>
        </p:spPr>
        <p:txBody>
          <a:bodyPr>
            <a:normAutofit/>
          </a:bodyPr>
          <a:lstStyle/>
          <a:p>
            <a:pPr algn="l"/>
            <a:r>
              <a:rPr kumimoji="1" lang="en-US" altLang="zh-CN" sz="2000" dirty="0" smtClean="0">
                <a:solidFill>
                  <a:srgbClr val="000000"/>
                </a:solidFill>
              </a:rPr>
              <a:t>The whole Convolutional neural network:</a:t>
            </a:r>
            <a:endParaRPr kumimoji="1" lang="zh-CN" altLang="en-US" sz="2000" dirty="0">
              <a:solidFill>
                <a:srgbClr val="000000"/>
              </a:solidFill>
            </a:endParaRPr>
          </a:p>
        </p:txBody>
      </p:sp>
      <p:pic>
        <p:nvPicPr>
          <p:cNvPr id="4" name="图片 3" descr="images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251" y="1832074"/>
            <a:ext cx="3358459" cy="2234902"/>
          </a:xfrm>
          <a:prstGeom prst="rect">
            <a:avLst/>
          </a:prstGeom>
          <a:ln>
            <a:solidFill>
              <a:srgbClr val="4F81BD"/>
            </a:solidFill>
          </a:ln>
        </p:spPr>
      </p:pic>
      <p:sp>
        <p:nvSpPr>
          <p:cNvPr id="10" name="右箭头 9"/>
          <p:cNvSpPr/>
          <p:nvPr/>
        </p:nvSpPr>
        <p:spPr>
          <a:xfrm>
            <a:off x="4733078" y="2546127"/>
            <a:ext cx="627017" cy="44735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5466303" y="2499668"/>
            <a:ext cx="1740831" cy="461665"/>
          </a:xfrm>
          <a:prstGeom prst="rect">
            <a:avLst/>
          </a:prstGeom>
          <a:noFill/>
        </p:spPr>
        <p:txBody>
          <a:bodyPr wrap="none" rtlCol="0">
            <a:spAutoFit/>
          </a:bodyPr>
          <a:lstStyle/>
          <a:p>
            <a:r>
              <a:rPr kumimoji="1" lang="en-US" altLang="zh-CN" sz="2400" b="1" dirty="0" smtClean="0"/>
              <a:t>Convolution</a:t>
            </a:r>
            <a:endParaRPr kumimoji="1" lang="zh-CN" altLang="en-US" sz="2400" b="1" dirty="0"/>
          </a:p>
        </p:txBody>
      </p:sp>
      <p:sp>
        <p:nvSpPr>
          <p:cNvPr id="13" name="下箭头 12"/>
          <p:cNvSpPr/>
          <p:nvPr/>
        </p:nvSpPr>
        <p:spPr>
          <a:xfrm>
            <a:off x="6117105" y="2993483"/>
            <a:ext cx="450166" cy="53322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5466303" y="3621385"/>
            <a:ext cx="1774845" cy="461665"/>
          </a:xfrm>
          <a:prstGeom prst="rect">
            <a:avLst/>
          </a:prstGeom>
          <a:noFill/>
        </p:spPr>
        <p:txBody>
          <a:bodyPr wrap="none" rtlCol="0">
            <a:spAutoFit/>
          </a:bodyPr>
          <a:lstStyle/>
          <a:p>
            <a:r>
              <a:rPr kumimoji="1" lang="en-US" altLang="zh-CN" sz="2400" b="1" dirty="0" smtClean="0">
                <a:solidFill>
                  <a:srgbClr val="000000"/>
                </a:solidFill>
              </a:rPr>
              <a:t>Max Pooling</a:t>
            </a:r>
            <a:endParaRPr kumimoji="1" lang="zh-CN" altLang="en-US" sz="2400" b="1" dirty="0">
              <a:solidFill>
                <a:srgbClr val="000000"/>
              </a:solidFill>
            </a:endParaRPr>
          </a:p>
        </p:txBody>
      </p:sp>
      <p:sp>
        <p:nvSpPr>
          <p:cNvPr id="15" name="下箭头 14"/>
          <p:cNvSpPr/>
          <p:nvPr/>
        </p:nvSpPr>
        <p:spPr>
          <a:xfrm>
            <a:off x="6117105" y="4232707"/>
            <a:ext cx="450166" cy="53322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a:off x="5466303" y="4955638"/>
            <a:ext cx="1740831" cy="461665"/>
          </a:xfrm>
          <a:prstGeom prst="rect">
            <a:avLst/>
          </a:prstGeom>
          <a:noFill/>
        </p:spPr>
        <p:txBody>
          <a:bodyPr wrap="none" rtlCol="0">
            <a:spAutoFit/>
          </a:bodyPr>
          <a:lstStyle/>
          <a:p>
            <a:r>
              <a:rPr kumimoji="1" lang="en-US" altLang="zh-CN" sz="2400" b="1" dirty="0" smtClean="0"/>
              <a:t>Convolution</a:t>
            </a:r>
            <a:endParaRPr kumimoji="1" lang="zh-CN" altLang="en-US" sz="2400" b="1" dirty="0"/>
          </a:p>
        </p:txBody>
      </p:sp>
      <p:sp>
        <p:nvSpPr>
          <p:cNvPr id="17" name="左箭头 16"/>
          <p:cNvSpPr/>
          <p:nvPr/>
        </p:nvSpPr>
        <p:spPr>
          <a:xfrm>
            <a:off x="4710667" y="4964791"/>
            <a:ext cx="627017" cy="434026"/>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2926079" y="4937152"/>
            <a:ext cx="1774845" cy="461665"/>
          </a:xfrm>
          <a:prstGeom prst="rect">
            <a:avLst/>
          </a:prstGeom>
          <a:noFill/>
        </p:spPr>
        <p:txBody>
          <a:bodyPr wrap="none" rtlCol="0">
            <a:spAutoFit/>
          </a:bodyPr>
          <a:lstStyle/>
          <a:p>
            <a:r>
              <a:rPr kumimoji="1" lang="en-US" altLang="zh-CN" sz="2400" b="1" dirty="0" smtClean="0">
                <a:solidFill>
                  <a:srgbClr val="000000"/>
                </a:solidFill>
              </a:rPr>
              <a:t>Max Pooling</a:t>
            </a:r>
            <a:endParaRPr kumimoji="1" lang="zh-CN" altLang="en-US" sz="2400" b="1" dirty="0">
              <a:solidFill>
                <a:srgbClr val="000000"/>
              </a:solidFill>
            </a:endParaRPr>
          </a:p>
        </p:txBody>
      </p:sp>
      <p:sp>
        <p:nvSpPr>
          <p:cNvPr id="19" name="左箭头 18"/>
          <p:cNvSpPr/>
          <p:nvPr/>
        </p:nvSpPr>
        <p:spPr>
          <a:xfrm>
            <a:off x="2190043" y="4955638"/>
            <a:ext cx="627017" cy="434026"/>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文本框 19"/>
          <p:cNvSpPr txBox="1"/>
          <p:nvPr/>
        </p:nvSpPr>
        <p:spPr>
          <a:xfrm>
            <a:off x="1002632" y="4937152"/>
            <a:ext cx="1075535" cy="461665"/>
          </a:xfrm>
          <a:prstGeom prst="rect">
            <a:avLst/>
          </a:prstGeom>
          <a:noFill/>
        </p:spPr>
        <p:txBody>
          <a:bodyPr wrap="none" rtlCol="0">
            <a:spAutoFit/>
          </a:bodyPr>
          <a:lstStyle/>
          <a:p>
            <a:r>
              <a:rPr kumimoji="1" lang="en-US" altLang="zh-CN" sz="2400" b="1" dirty="0" smtClean="0"/>
              <a:t>Flatten</a:t>
            </a:r>
            <a:endParaRPr kumimoji="1" lang="zh-CN" altLang="en-US" sz="2400" b="1" dirty="0"/>
          </a:p>
        </p:txBody>
      </p:sp>
      <p:sp>
        <p:nvSpPr>
          <p:cNvPr id="22" name="下箭头 21"/>
          <p:cNvSpPr/>
          <p:nvPr/>
        </p:nvSpPr>
        <p:spPr>
          <a:xfrm>
            <a:off x="1269446" y="5417303"/>
            <a:ext cx="450166" cy="53322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 name="文本框 22"/>
          <p:cNvSpPr txBox="1"/>
          <p:nvPr/>
        </p:nvSpPr>
        <p:spPr>
          <a:xfrm>
            <a:off x="947891" y="6012817"/>
            <a:ext cx="4438685" cy="461665"/>
          </a:xfrm>
          <a:prstGeom prst="rect">
            <a:avLst/>
          </a:prstGeom>
          <a:noFill/>
        </p:spPr>
        <p:txBody>
          <a:bodyPr wrap="none" rtlCol="0">
            <a:spAutoFit/>
          </a:bodyPr>
          <a:lstStyle/>
          <a:p>
            <a:r>
              <a:rPr kumimoji="1" lang="en-US" altLang="zh-CN" sz="2400" b="1" dirty="0" smtClean="0"/>
              <a:t>Fully connected forward network</a:t>
            </a:r>
            <a:endParaRPr kumimoji="1" lang="zh-CN" altLang="en-US" sz="2400" b="1" dirty="0"/>
          </a:p>
        </p:txBody>
      </p:sp>
    </p:spTree>
    <p:extLst>
      <p:ext uri="{BB962C8B-B14F-4D97-AF65-F5344CB8AC3E}">
        <p14:creationId xmlns:p14="http://schemas.microsoft.com/office/powerpoint/2010/main" val="27780001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CNN</a:t>
            </a:r>
            <a:endParaRPr kumimoji="1" lang="zh-CN" altLang="en-US" dirty="0"/>
          </a:p>
        </p:txBody>
      </p:sp>
      <p:sp>
        <p:nvSpPr>
          <p:cNvPr id="3" name="副标题 2"/>
          <p:cNvSpPr>
            <a:spLocks noGrp="1"/>
          </p:cNvSpPr>
          <p:nvPr>
            <p:ph type="subTitle" idx="1"/>
          </p:nvPr>
        </p:nvSpPr>
        <p:spPr>
          <a:xfrm>
            <a:off x="1002632" y="1376947"/>
            <a:ext cx="6871367" cy="4826000"/>
          </a:xfrm>
        </p:spPr>
        <p:txBody>
          <a:bodyPr/>
          <a:lstStyle/>
          <a:p>
            <a:pPr algn="l"/>
            <a:r>
              <a:rPr kumimoji="1" lang="en-US" altLang="zh-CN" sz="2000" dirty="0" smtClean="0">
                <a:solidFill>
                  <a:srgbClr val="000000"/>
                </a:solidFill>
              </a:rPr>
              <a:t>How does convolution work?</a:t>
            </a:r>
          </a:p>
          <a:p>
            <a:pPr algn="l"/>
            <a:endParaRPr kumimoji="1" lang="zh-CN" altLang="en-US" dirty="0">
              <a:solidFill>
                <a:srgbClr val="0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827383061"/>
              </p:ext>
            </p:extLst>
          </p:nvPr>
        </p:nvGraphicFramePr>
        <p:xfrm>
          <a:off x="1002632" y="3250620"/>
          <a:ext cx="2540000" cy="2225040"/>
        </p:xfrm>
        <a:graphic>
          <a:graphicData uri="http://schemas.openxmlformats.org/drawingml/2006/table">
            <a:tbl>
              <a:tblPr firstRow="1" bandRow="1">
                <a:tableStyleId>{5C22544A-7EE6-4342-B048-85BDC9FD1C3A}</a:tableStyleId>
              </a:tblPr>
              <a:tblGrid>
                <a:gridCol w="414421"/>
                <a:gridCol w="414421"/>
                <a:gridCol w="441158"/>
                <a:gridCol w="414421"/>
                <a:gridCol w="441158"/>
                <a:gridCol w="414421"/>
              </a:tblGrid>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8" name="文本框 7"/>
          <p:cNvSpPr txBox="1"/>
          <p:nvPr/>
        </p:nvSpPr>
        <p:spPr>
          <a:xfrm>
            <a:off x="1540606" y="2486719"/>
            <a:ext cx="1172767" cy="400110"/>
          </a:xfrm>
          <a:prstGeom prst="rect">
            <a:avLst/>
          </a:prstGeom>
          <a:noFill/>
        </p:spPr>
        <p:txBody>
          <a:bodyPr wrap="none" rtlCol="0">
            <a:spAutoFit/>
          </a:bodyPr>
          <a:lstStyle/>
          <a:p>
            <a:r>
              <a:rPr kumimoji="1" lang="en-US" altLang="zh-CN" sz="2000" dirty="0" smtClean="0"/>
              <a:t>Stride = 1</a:t>
            </a:r>
            <a:endParaRPr kumimoji="1" lang="zh-CN" altLang="en-US" sz="2000" dirty="0"/>
          </a:p>
        </p:txBody>
      </p:sp>
      <p:graphicFrame>
        <p:nvGraphicFramePr>
          <p:cNvPr id="9" name="表格 8"/>
          <p:cNvGraphicFramePr>
            <a:graphicFrameLocks noGrp="1"/>
          </p:cNvGraphicFramePr>
          <p:nvPr>
            <p:extLst>
              <p:ext uri="{D42A27DB-BD31-4B8C-83A1-F6EECF244321}">
                <p14:modId xmlns:p14="http://schemas.microsoft.com/office/powerpoint/2010/main" val="1584397399"/>
              </p:ext>
            </p:extLst>
          </p:nvPr>
        </p:nvGraphicFramePr>
        <p:xfrm>
          <a:off x="5309444" y="1774309"/>
          <a:ext cx="1203158" cy="1112520"/>
        </p:xfrm>
        <a:graphic>
          <a:graphicData uri="http://schemas.openxmlformats.org/drawingml/2006/table">
            <a:tbl>
              <a:tblPr firstRow="1" bandRow="1">
                <a:tableStyleId>{5C22544A-7EE6-4342-B048-85BDC9FD1C3A}</a:tableStyleId>
              </a:tblPr>
              <a:tblGrid>
                <a:gridCol w="414421"/>
                <a:gridCol w="414421"/>
                <a:gridCol w="374316"/>
              </a:tblGrid>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5" name="文本框 4"/>
          <p:cNvSpPr txBox="1"/>
          <p:nvPr/>
        </p:nvSpPr>
        <p:spPr>
          <a:xfrm>
            <a:off x="7234813" y="2250501"/>
            <a:ext cx="723275" cy="400110"/>
          </a:xfrm>
          <a:prstGeom prst="rect">
            <a:avLst/>
          </a:prstGeom>
          <a:noFill/>
        </p:spPr>
        <p:txBody>
          <a:bodyPr wrap="none" rtlCol="0">
            <a:spAutoFit/>
          </a:bodyPr>
          <a:lstStyle/>
          <a:p>
            <a:r>
              <a:rPr kumimoji="1" lang="en-US" altLang="zh-CN" sz="2000" dirty="0" smtClean="0"/>
              <a:t>Filter</a:t>
            </a:r>
            <a:endParaRPr kumimoji="1" lang="zh-CN" altLang="en-US" sz="2000" dirty="0"/>
          </a:p>
        </p:txBody>
      </p:sp>
      <p:sp>
        <p:nvSpPr>
          <p:cNvPr id="11" name="椭圆 10"/>
          <p:cNvSpPr/>
          <p:nvPr/>
        </p:nvSpPr>
        <p:spPr>
          <a:xfrm>
            <a:off x="4614788" y="326347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3</a:t>
            </a:r>
            <a:endParaRPr kumimoji="1" lang="zh-CN" altLang="en-US" b="1" dirty="0">
              <a:solidFill>
                <a:srgbClr val="000000"/>
              </a:solidFill>
            </a:endParaRPr>
          </a:p>
        </p:txBody>
      </p:sp>
      <p:sp>
        <p:nvSpPr>
          <p:cNvPr id="12" name="椭圆 11"/>
          <p:cNvSpPr/>
          <p:nvPr/>
        </p:nvSpPr>
        <p:spPr>
          <a:xfrm>
            <a:off x="5355399" y="32701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13" name="椭圆 12"/>
          <p:cNvSpPr/>
          <p:nvPr/>
        </p:nvSpPr>
        <p:spPr>
          <a:xfrm>
            <a:off x="6109378" y="326347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14" name="椭圆 13"/>
          <p:cNvSpPr/>
          <p:nvPr/>
        </p:nvSpPr>
        <p:spPr>
          <a:xfrm>
            <a:off x="6906135" y="326347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15" name="椭圆 14"/>
          <p:cNvSpPr/>
          <p:nvPr/>
        </p:nvSpPr>
        <p:spPr>
          <a:xfrm>
            <a:off x="4620140" y="39238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16" name="椭圆 15"/>
          <p:cNvSpPr/>
          <p:nvPr/>
        </p:nvSpPr>
        <p:spPr>
          <a:xfrm>
            <a:off x="5360751" y="3930547"/>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1</a:t>
            </a:r>
            <a:endParaRPr kumimoji="1" lang="zh-CN" altLang="en-US" b="1" dirty="0">
              <a:solidFill>
                <a:srgbClr val="000000"/>
              </a:solidFill>
            </a:endParaRPr>
          </a:p>
        </p:txBody>
      </p:sp>
      <p:sp>
        <p:nvSpPr>
          <p:cNvPr id="17" name="椭圆 16"/>
          <p:cNvSpPr/>
          <p:nvPr/>
        </p:nvSpPr>
        <p:spPr>
          <a:xfrm>
            <a:off x="6114730" y="39238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18" name="椭圆 17"/>
          <p:cNvSpPr/>
          <p:nvPr/>
        </p:nvSpPr>
        <p:spPr>
          <a:xfrm>
            <a:off x="6911487" y="39238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19" name="椭圆 18"/>
          <p:cNvSpPr/>
          <p:nvPr/>
        </p:nvSpPr>
        <p:spPr>
          <a:xfrm>
            <a:off x="4620140" y="45922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20" name="椭圆 19"/>
          <p:cNvSpPr/>
          <p:nvPr/>
        </p:nvSpPr>
        <p:spPr>
          <a:xfrm>
            <a:off x="5360751" y="4598947"/>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21" name="椭圆 20"/>
          <p:cNvSpPr/>
          <p:nvPr/>
        </p:nvSpPr>
        <p:spPr>
          <a:xfrm>
            <a:off x="6114730" y="45922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22" name="椭圆 21"/>
          <p:cNvSpPr/>
          <p:nvPr/>
        </p:nvSpPr>
        <p:spPr>
          <a:xfrm>
            <a:off x="6911487" y="45922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23" name="椭圆 22"/>
          <p:cNvSpPr/>
          <p:nvPr/>
        </p:nvSpPr>
        <p:spPr>
          <a:xfrm>
            <a:off x="4625492" y="5266015"/>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3</a:t>
            </a:r>
            <a:endParaRPr kumimoji="1" lang="zh-CN" altLang="en-US" b="1" dirty="0">
              <a:solidFill>
                <a:srgbClr val="000000"/>
              </a:solidFill>
            </a:endParaRPr>
          </a:p>
        </p:txBody>
      </p:sp>
      <p:sp>
        <p:nvSpPr>
          <p:cNvPr id="24" name="椭圆 23"/>
          <p:cNvSpPr/>
          <p:nvPr/>
        </p:nvSpPr>
        <p:spPr>
          <a:xfrm>
            <a:off x="5366103" y="527269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-2</a:t>
            </a:r>
            <a:endParaRPr kumimoji="1" lang="zh-CN" altLang="en-US" b="1" dirty="0">
              <a:solidFill>
                <a:srgbClr val="000000"/>
              </a:solidFill>
            </a:endParaRPr>
          </a:p>
        </p:txBody>
      </p:sp>
      <p:sp>
        <p:nvSpPr>
          <p:cNvPr id="25" name="椭圆 24"/>
          <p:cNvSpPr/>
          <p:nvPr/>
        </p:nvSpPr>
        <p:spPr>
          <a:xfrm>
            <a:off x="6120082" y="5266015"/>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-2</a:t>
            </a:r>
            <a:endParaRPr kumimoji="1" lang="zh-CN" altLang="en-US" b="1" dirty="0">
              <a:solidFill>
                <a:srgbClr val="000000"/>
              </a:solidFill>
            </a:endParaRPr>
          </a:p>
        </p:txBody>
      </p:sp>
      <p:sp>
        <p:nvSpPr>
          <p:cNvPr id="26" name="椭圆 25"/>
          <p:cNvSpPr/>
          <p:nvPr/>
        </p:nvSpPr>
        <p:spPr>
          <a:xfrm>
            <a:off x="6916839" y="5266015"/>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Tree>
    <p:extLst>
      <p:ext uri="{BB962C8B-B14F-4D97-AF65-F5344CB8AC3E}">
        <p14:creationId xmlns:p14="http://schemas.microsoft.com/office/powerpoint/2010/main" val="247733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CNN</a:t>
            </a:r>
            <a:endParaRPr kumimoji="1" lang="zh-CN" altLang="en-US" dirty="0"/>
          </a:p>
        </p:txBody>
      </p:sp>
      <p:sp>
        <p:nvSpPr>
          <p:cNvPr id="3" name="副标题 2"/>
          <p:cNvSpPr>
            <a:spLocks noGrp="1"/>
          </p:cNvSpPr>
          <p:nvPr>
            <p:ph type="subTitle" idx="1"/>
          </p:nvPr>
        </p:nvSpPr>
        <p:spPr>
          <a:xfrm>
            <a:off x="1002632" y="1376947"/>
            <a:ext cx="6871367" cy="4826000"/>
          </a:xfrm>
        </p:spPr>
        <p:txBody>
          <a:bodyPr/>
          <a:lstStyle/>
          <a:p>
            <a:pPr algn="l"/>
            <a:r>
              <a:rPr kumimoji="1" lang="en-US" altLang="zh-CN" sz="2000" dirty="0" smtClean="0">
                <a:solidFill>
                  <a:srgbClr val="000000"/>
                </a:solidFill>
              </a:rPr>
              <a:t>How does convolution work?</a:t>
            </a:r>
          </a:p>
          <a:p>
            <a:pPr algn="l"/>
            <a:endParaRPr kumimoji="1" lang="zh-CN" altLang="en-US" dirty="0">
              <a:solidFill>
                <a:srgbClr val="0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806162488"/>
              </p:ext>
            </p:extLst>
          </p:nvPr>
        </p:nvGraphicFramePr>
        <p:xfrm>
          <a:off x="1002632" y="3250620"/>
          <a:ext cx="2540000" cy="2225040"/>
        </p:xfrm>
        <a:graphic>
          <a:graphicData uri="http://schemas.openxmlformats.org/drawingml/2006/table">
            <a:tbl>
              <a:tblPr firstRow="1" bandRow="1">
                <a:tableStyleId>{5C22544A-7EE6-4342-B048-85BDC9FD1C3A}</a:tableStyleId>
              </a:tblPr>
              <a:tblGrid>
                <a:gridCol w="414421"/>
                <a:gridCol w="414421"/>
                <a:gridCol w="441158"/>
                <a:gridCol w="414421"/>
                <a:gridCol w="441158"/>
                <a:gridCol w="414421"/>
              </a:tblGrid>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964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964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9646"/>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964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964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964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8" name="文本框 7"/>
          <p:cNvSpPr txBox="1"/>
          <p:nvPr/>
        </p:nvSpPr>
        <p:spPr>
          <a:xfrm>
            <a:off x="1540606" y="2486719"/>
            <a:ext cx="1172767" cy="400110"/>
          </a:xfrm>
          <a:prstGeom prst="rect">
            <a:avLst/>
          </a:prstGeom>
          <a:noFill/>
        </p:spPr>
        <p:txBody>
          <a:bodyPr wrap="none" rtlCol="0">
            <a:spAutoFit/>
          </a:bodyPr>
          <a:lstStyle/>
          <a:p>
            <a:r>
              <a:rPr kumimoji="1" lang="en-US" altLang="zh-CN" sz="2000" dirty="0" smtClean="0"/>
              <a:t>Stride = 1</a:t>
            </a:r>
            <a:endParaRPr kumimoji="1" lang="zh-CN" altLang="en-US" sz="2000" dirty="0"/>
          </a:p>
        </p:txBody>
      </p:sp>
      <p:graphicFrame>
        <p:nvGraphicFramePr>
          <p:cNvPr id="9" name="表格 8"/>
          <p:cNvGraphicFramePr>
            <a:graphicFrameLocks noGrp="1"/>
          </p:cNvGraphicFramePr>
          <p:nvPr>
            <p:extLst>
              <p:ext uri="{D42A27DB-BD31-4B8C-83A1-F6EECF244321}">
                <p14:modId xmlns:p14="http://schemas.microsoft.com/office/powerpoint/2010/main" val="2380887507"/>
              </p:ext>
            </p:extLst>
          </p:nvPr>
        </p:nvGraphicFramePr>
        <p:xfrm>
          <a:off x="5309444" y="1774309"/>
          <a:ext cx="1203158" cy="1112520"/>
        </p:xfrm>
        <a:graphic>
          <a:graphicData uri="http://schemas.openxmlformats.org/drawingml/2006/table">
            <a:tbl>
              <a:tblPr firstRow="1" bandRow="1">
                <a:tableStyleId>{5C22544A-7EE6-4342-B048-85BDC9FD1C3A}</a:tableStyleId>
              </a:tblPr>
              <a:tblGrid>
                <a:gridCol w="414421"/>
                <a:gridCol w="414421"/>
                <a:gridCol w="374316"/>
              </a:tblGrid>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9646"/>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9646"/>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9646"/>
                    </a:solidFill>
                  </a:tcPr>
                </a:tc>
              </a:tr>
            </a:tbl>
          </a:graphicData>
        </a:graphic>
      </p:graphicFrame>
      <p:sp>
        <p:nvSpPr>
          <p:cNvPr id="5" name="文本框 4"/>
          <p:cNvSpPr txBox="1"/>
          <p:nvPr/>
        </p:nvSpPr>
        <p:spPr>
          <a:xfrm>
            <a:off x="7234813" y="2250501"/>
            <a:ext cx="723275" cy="400110"/>
          </a:xfrm>
          <a:prstGeom prst="rect">
            <a:avLst/>
          </a:prstGeom>
          <a:noFill/>
        </p:spPr>
        <p:txBody>
          <a:bodyPr wrap="none" rtlCol="0">
            <a:spAutoFit/>
          </a:bodyPr>
          <a:lstStyle/>
          <a:p>
            <a:r>
              <a:rPr kumimoji="1" lang="en-US" altLang="zh-CN" sz="2000" dirty="0" smtClean="0"/>
              <a:t>Filter</a:t>
            </a:r>
            <a:endParaRPr kumimoji="1" lang="zh-CN" altLang="en-US" sz="2000" dirty="0"/>
          </a:p>
        </p:txBody>
      </p:sp>
      <p:sp>
        <p:nvSpPr>
          <p:cNvPr id="11" name="椭圆 10"/>
          <p:cNvSpPr/>
          <p:nvPr/>
        </p:nvSpPr>
        <p:spPr>
          <a:xfrm>
            <a:off x="4614788" y="3263479"/>
            <a:ext cx="588211" cy="534737"/>
          </a:xfrm>
          <a:prstGeom prst="ellipse">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3</a:t>
            </a:r>
            <a:endParaRPr kumimoji="1" lang="zh-CN" altLang="en-US" b="1" dirty="0">
              <a:solidFill>
                <a:srgbClr val="000000"/>
              </a:solidFill>
            </a:endParaRPr>
          </a:p>
        </p:txBody>
      </p:sp>
      <p:sp>
        <p:nvSpPr>
          <p:cNvPr id="12" name="椭圆 11"/>
          <p:cNvSpPr/>
          <p:nvPr/>
        </p:nvSpPr>
        <p:spPr>
          <a:xfrm>
            <a:off x="5355399" y="32701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13" name="椭圆 12"/>
          <p:cNvSpPr/>
          <p:nvPr/>
        </p:nvSpPr>
        <p:spPr>
          <a:xfrm>
            <a:off x="6109378" y="326347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14" name="椭圆 13"/>
          <p:cNvSpPr/>
          <p:nvPr/>
        </p:nvSpPr>
        <p:spPr>
          <a:xfrm>
            <a:off x="6906135" y="326347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15" name="椭圆 14"/>
          <p:cNvSpPr/>
          <p:nvPr/>
        </p:nvSpPr>
        <p:spPr>
          <a:xfrm>
            <a:off x="4620140" y="39238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16" name="椭圆 15"/>
          <p:cNvSpPr/>
          <p:nvPr/>
        </p:nvSpPr>
        <p:spPr>
          <a:xfrm>
            <a:off x="5360751" y="3930547"/>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1</a:t>
            </a:r>
            <a:endParaRPr kumimoji="1" lang="zh-CN" altLang="en-US" b="1" dirty="0">
              <a:solidFill>
                <a:srgbClr val="000000"/>
              </a:solidFill>
            </a:endParaRPr>
          </a:p>
        </p:txBody>
      </p:sp>
      <p:sp>
        <p:nvSpPr>
          <p:cNvPr id="17" name="椭圆 16"/>
          <p:cNvSpPr/>
          <p:nvPr/>
        </p:nvSpPr>
        <p:spPr>
          <a:xfrm>
            <a:off x="6114730" y="39238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18" name="椭圆 17"/>
          <p:cNvSpPr/>
          <p:nvPr/>
        </p:nvSpPr>
        <p:spPr>
          <a:xfrm>
            <a:off x="6911487" y="39238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19" name="椭圆 18"/>
          <p:cNvSpPr/>
          <p:nvPr/>
        </p:nvSpPr>
        <p:spPr>
          <a:xfrm>
            <a:off x="4620140" y="45922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20" name="椭圆 19"/>
          <p:cNvSpPr/>
          <p:nvPr/>
        </p:nvSpPr>
        <p:spPr>
          <a:xfrm>
            <a:off x="5360751" y="4598947"/>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21" name="椭圆 20"/>
          <p:cNvSpPr/>
          <p:nvPr/>
        </p:nvSpPr>
        <p:spPr>
          <a:xfrm>
            <a:off x="6114730" y="45922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22" name="椭圆 21"/>
          <p:cNvSpPr/>
          <p:nvPr/>
        </p:nvSpPr>
        <p:spPr>
          <a:xfrm>
            <a:off x="6911487" y="45922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23" name="椭圆 22"/>
          <p:cNvSpPr/>
          <p:nvPr/>
        </p:nvSpPr>
        <p:spPr>
          <a:xfrm>
            <a:off x="4625492" y="5266015"/>
            <a:ext cx="588211" cy="534737"/>
          </a:xfrm>
          <a:prstGeom prst="ellipse">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3</a:t>
            </a:r>
            <a:endParaRPr kumimoji="1" lang="zh-CN" altLang="en-US" b="1" dirty="0">
              <a:solidFill>
                <a:srgbClr val="000000"/>
              </a:solidFill>
            </a:endParaRPr>
          </a:p>
        </p:txBody>
      </p:sp>
      <p:sp>
        <p:nvSpPr>
          <p:cNvPr id="24" name="椭圆 23"/>
          <p:cNvSpPr/>
          <p:nvPr/>
        </p:nvSpPr>
        <p:spPr>
          <a:xfrm>
            <a:off x="5366103" y="527269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-2</a:t>
            </a:r>
            <a:endParaRPr kumimoji="1" lang="zh-CN" altLang="en-US" b="1" dirty="0">
              <a:solidFill>
                <a:srgbClr val="000000"/>
              </a:solidFill>
            </a:endParaRPr>
          </a:p>
        </p:txBody>
      </p:sp>
      <p:sp>
        <p:nvSpPr>
          <p:cNvPr id="25" name="椭圆 24"/>
          <p:cNvSpPr/>
          <p:nvPr/>
        </p:nvSpPr>
        <p:spPr>
          <a:xfrm>
            <a:off x="6120082" y="5266015"/>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-2</a:t>
            </a:r>
            <a:endParaRPr kumimoji="1" lang="zh-CN" altLang="en-US" b="1" dirty="0">
              <a:solidFill>
                <a:srgbClr val="000000"/>
              </a:solidFill>
            </a:endParaRPr>
          </a:p>
        </p:txBody>
      </p:sp>
      <p:sp>
        <p:nvSpPr>
          <p:cNvPr id="26" name="椭圆 25"/>
          <p:cNvSpPr/>
          <p:nvPr/>
        </p:nvSpPr>
        <p:spPr>
          <a:xfrm>
            <a:off x="6916839" y="5266015"/>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Tree>
    <p:extLst>
      <p:ext uri="{BB962C8B-B14F-4D97-AF65-F5344CB8AC3E}">
        <p14:creationId xmlns:p14="http://schemas.microsoft.com/office/powerpoint/2010/main" val="187029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CNN</a:t>
            </a:r>
            <a:endParaRPr kumimoji="1" lang="zh-CN" altLang="en-US" dirty="0"/>
          </a:p>
        </p:txBody>
      </p:sp>
      <p:sp>
        <p:nvSpPr>
          <p:cNvPr id="3" name="副标题 2"/>
          <p:cNvSpPr>
            <a:spLocks noGrp="1"/>
          </p:cNvSpPr>
          <p:nvPr>
            <p:ph type="subTitle" idx="1"/>
          </p:nvPr>
        </p:nvSpPr>
        <p:spPr>
          <a:xfrm>
            <a:off x="1002632" y="1376947"/>
            <a:ext cx="6871367" cy="4826000"/>
          </a:xfrm>
        </p:spPr>
        <p:txBody>
          <a:bodyPr/>
          <a:lstStyle/>
          <a:p>
            <a:pPr algn="l"/>
            <a:r>
              <a:rPr kumimoji="1" lang="en-US" altLang="zh-CN" sz="2000" dirty="0" smtClean="0">
                <a:solidFill>
                  <a:srgbClr val="000000"/>
                </a:solidFill>
              </a:rPr>
              <a:t>How does convolution work?</a:t>
            </a:r>
          </a:p>
          <a:p>
            <a:pPr algn="l"/>
            <a:endParaRPr kumimoji="1" lang="zh-CN" altLang="en-US" dirty="0">
              <a:solidFill>
                <a:srgbClr val="0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2459294526"/>
              </p:ext>
            </p:extLst>
          </p:nvPr>
        </p:nvGraphicFramePr>
        <p:xfrm>
          <a:off x="1002632" y="3250620"/>
          <a:ext cx="2540000" cy="2225040"/>
        </p:xfrm>
        <a:graphic>
          <a:graphicData uri="http://schemas.openxmlformats.org/drawingml/2006/table">
            <a:tbl>
              <a:tblPr firstRow="1" bandRow="1">
                <a:tableStyleId>{5C22544A-7EE6-4342-B048-85BDC9FD1C3A}</a:tableStyleId>
              </a:tblPr>
              <a:tblGrid>
                <a:gridCol w="414421"/>
                <a:gridCol w="414421"/>
                <a:gridCol w="441158"/>
                <a:gridCol w="414421"/>
                <a:gridCol w="441158"/>
                <a:gridCol w="414421"/>
              </a:tblGrid>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8" name="文本框 7"/>
          <p:cNvSpPr txBox="1"/>
          <p:nvPr/>
        </p:nvSpPr>
        <p:spPr>
          <a:xfrm>
            <a:off x="1540606" y="2486719"/>
            <a:ext cx="1172767" cy="400110"/>
          </a:xfrm>
          <a:prstGeom prst="rect">
            <a:avLst/>
          </a:prstGeom>
          <a:noFill/>
        </p:spPr>
        <p:txBody>
          <a:bodyPr wrap="none" rtlCol="0">
            <a:spAutoFit/>
          </a:bodyPr>
          <a:lstStyle/>
          <a:p>
            <a:r>
              <a:rPr kumimoji="1" lang="en-US" altLang="zh-CN" sz="2000" dirty="0" smtClean="0"/>
              <a:t>Stride = 1</a:t>
            </a:r>
            <a:endParaRPr kumimoji="1" lang="zh-CN" altLang="en-US" sz="2000" dirty="0"/>
          </a:p>
        </p:txBody>
      </p:sp>
      <p:graphicFrame>
        <p:nvGraphicFramePr>
          <p:cNvPr id="9" name="表格 8"/>
          <p:cNvGraphicFramePr>
            <a:graphicFrameLocks noGrp="1"/>
          </p:cNvGraphicFramePr>
          <p:nvPr>
            <p:extLst>
              <p:ext uri="{D42A27DB-BD31-4B8C-83A1-F6EECF244321}">
                <p14:modId xmlns:p14="http://schemas.microsoft.com/office/powerpoint/2010/main" val="790973892"/>
              </p:ext>
            </p:extLst>
          </p:nvPr>
        </p:nvGraphicFramePr>
        <p:xfrm>
          <a:off x="4625492" y="1774309"/>
          <a:ext cx="1203158" cy="1112520"/>
        </p:xfrm>
        <a:graphic>
          <a:graphicData uri="http://schemas.openxmlformats.org/drawingml/2006/table">
            <a:tbl>
              <a:tblPr firstRow="1" bandRow="1">
                <a:tableStyleId>{5C22544A-7EE6-4342-B048-85BDC9FD1C3A}</a:tableStyleId>
              </a:tblPr>
              <a:tblGrid>
                <a:gridCol w="414421"/>
                <a:gridCol w="414421"/>
                <a:gridCol w="374316"/>
              </a:tblGrid>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11" name="椭圆 10"/>
          <p:cNvSpPr/>
          <p:nvPr/>
        </p:nvSpPr>
        <p:spPr>
          <a:xfrm>
            <a:off x="4614788" y="326347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3</a:t>
            </a:r>
            <a:endParaRPr kumimoji="1" lang="zh-CN" altLang="en-US" b="1" dirty="0">
              <a:solidFill>
                <a:srgbClr val="000000"/>
              </a:solidFill>
            </a:endParaRPr>
          </a:p>
        </p:txBody>
      </p:sp>
      <p:sp>
        <p:nvSpPr>
          <p:cNvPr id="12" name="椭圆 11"/>
          <p:cNvSpPr/>
          <p:nvPr/>
        </p:nvSpPr>
        <p:spPr>
          <a:xfrm>
            <a:off x="5355399" y="32701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13" name="椭圆 12"/>
          <p:cNvSpPr/>
          <p:nvPr/>
        </p:nvSpPr>
        <p:spPr>
          <a:xfrm>
            <a:off x="6109378" y="326347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14" name="椭圆 13"/>
          <p:cNvSpPr/>
          <p:nvPr/>
        </p:nvSpPr>
        <p:spPr>
          <a:xfrm>
            <a:off x="6906135" y="326347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15" name="椭圆 14"/>
          <p:cNvSpPr/>
          <p:nvPr/>
        </p:nvSpPr>
        <p:spPr>
          <a:xfrm>
            <a:off x="4620140" y="39238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16" name="椭圆 15"/>
          <p:cNvSpPr/>
          <p:nvPr/>
        </p:nvSpPr>
        <p:spPr>
          <a:xfrm>
            <a:off x="5360751" y="3930547"/>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1</a:t>
            </a:r>
            <a:endParaRPr kumimoji="1" lang="zh-CN" altLang="en-US" b="1" dirty="0">
              <a:solidFill>
                <a:srgbClr val="000000"/>
              </a:solidFill>
            </a:endParaRPr>
          </a:p>
        </p:txBody>
      </p:sp>
      <p:sp>
        <p:nvSpPr>
          <p:cNvPr id="17" name="椭圆 16"/>
          <p:cNvSpPr/>
          <p:nvPr/>
        </p:nvSpPr>
        <p:spPr>
          <a:xfrm>
            <a:off x="6114730" y="39238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18" name="椭圆 17"/>
          <p:cNvSpPr/>
          <p:nvPr/>
        </p:nvSpPr>
        <p:spPr>
          <a:xfrm>
            <a:off x="6911487" y="39238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19" name="椭圆 18"/>
          <p:cNvSpPr/>
          <p:nvPr/>
        </p:nvSpPr>
        <p:spPr>
          <a:xfrm>
            <a:off x="4620140" y="45922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20" name="椭圆 19"/>
          <p:cNvSpPr/>
          <p:nvPr/>
        </p:nvSpPr>
        <p:spPr>
          <a:xfrm>
            <a:off x="5360751" y="4598947"/>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21" name="椭圆 20"/>
          <p:cNvSpPr/>
          <p:nvPr/>
        </p:nvSpPr>
        <p:spPr>
          <a:xfrm>
            <a:off x="6114730" y="45922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22" name="椭圆 21"/>
          <p:cNvSpPr/>
          <p:nvPr/>
        </p:nvSpPr>
        <p:spPr>
          <a:xfrm>
            <a:off x="6911487" y="4592263"/>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23" name="椭圆 22"/>
          <p:cNvSpPr/>
          <p:nvPr/>
        </p:nvSpPr>
        <p:spPr>
          <a:xfrm>
            <a:off x="4625492" y="5266015"/>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a:solidFill>
                  <a:srgbClr val="000000"/>
                </a:solidFill>
              </a:rPr>
              <a:t>3</a:t>
            </a:r>
            <a:endParaRPr kumimoji="1" lang="zh-CN" altLang="en-US" b="1" dirty="0">
              <a:solidFill>
                <a:srgbClr val="000000"/>
              </a:solidFill>
            </a:endParaRPr>
          </a:p>
        </p:txBody>
      </p:sp>
      <p:sp>
        <p:nvSpPr>
          <p:cNvPr id="24" name="椭圆 23"/>
          <p:cNvSpPr/>
          <p:nvPr/>
        </p:nvSpPr>
        <p:spPr>
          <a:xfrm>
            <a:off x="5366103" y="527269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-2</a:t>
            </a:r>
            <a:endParaRPr kumimoji="1" lang="zh-CN" altLang="en-US" b="1" dirty="0">
              <a:solidFill>
                <a:srgbClr val="000000"/>
              </a:solidFill>
            </a:endParaRPr>
          </a:p>
        </p:txBody>
      </p:sp>
      <p:sp>
        <p:nvSpPr>
          <p:cNvPr id="25" name="椭圆 24"/>
          <p:cNvSpPr/>
          <p:nvPr/>
        </p:nvSpPr>
        <p:spPr>
          <a:xfrm>
            <a:off x="6120082" y="5266015"/>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-2</a:t>
            </a:r>
            <a:endParaRPr kumimoji="1" lang="zh-CN" altLang="en-US" b="1" dirty="0">
              <a:solidFill>
                <a:srgbClr val="000000"/>
              </a:solidFill>
            </a:endParaRPr>
          </a:p>
        </p:txBody>
      </p:sp>
      <p:sp>
        <p:nvSpPr>
          <p:cNvPr id="26" name="椭圆 25"/>
          <p:cNvSpPr/>
          <p:nvPr/>
        </p:nvSpPr>
        <p:spPr>
          <a:xfrm>
            <a:off x="6916839" y="5266015"/>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graphicFrame>
        <p:nvGraphicFramePr>
          <p:cNvPr id="27" name="表格 26"/>
          <p:cNvGraphicFramePr>
            <a:graphicFrameLocks noGrp="1"/>
          </p:cNvGraphicFramePr>
          <p:nvPr>
            <p:extLst>
              <p:ext uri="{D42A27DB-BD31-4B8C-83A1-F6EECF244321}">
                <p14:modId xmlns:p14="http://schemas.microsoft.com/office/powerpoint/2010/main" val="3864294397"/>
              </p:ext>
            </p:extLst>
          </p:nvPr>
        </p:nvGraphicFramePr>
        <p:xfrm>
          <a:off x="6403315" y="1764292"/>
          <a:ext cx="1203158" cy="1131439"/>
        </p:xfrm>
        <a:graphic>
          <a:graphicData uri="http://schemas.openxmlformats.org/drawingml/2006/table">
            <a:tbl>
              <a:tblPr firstRow="1" bandRow="1">
                <a:tableStyleId>{5C22544A-7EE6-4342-B048-85BDC9FD1C3A}</a:tableStyleId>
              </a:tblPr>
              <a:tblGrid>
                <a:gridCol w="414421"/>
                <a:gridCol w="414421"/>
                <a:gridCol w="374316"/>
              </a:tblGrid>
              <a:tr h="389759">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28" name="椭圆 27"/>
          <p:cNvSpPr/>
          <p:nvPr/>
        </p:nvSpPr>
        <p:spPr>
          <a:xfrm>
            <a:off x="4767188" y="3415879"/>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29" name="椭圆 28"/>
          <p:cNvSpPr/>
          <p:nvPr/>
        </p:nvSpPr>
        <p:spPr>
          <a:xfrm>
            <a:off x="5507799" y="3422563"/>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0" name="椭圆 29"/>
          <p:cNvSpPr/>
          <p:nvPr/>
        </p:nvSpPr>
        <p:spPr>
          <a:xfrm>
            <a:off x="6261778" y="3415879"/>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1" name="椭圆 30"/>
          <p:cNvSpPr/>
          <p:nvPr/>
        </p:nvSpPr>
        <p:spPr>
          <a:xfrm>
            <a:off x="7058535" y="3415879"/>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2" name="椭圆 31"/>
          <p:cNvSpPr/>
          <p:nvPr/>
        </p:nvSpPr>
        <p:spPr>
          <a:xfrm>
            <a:off x="4772540" y="4076263"/>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3" name="椭圆 32"/>
          <p:cNvSpPr/>
          <p:nvPr/>
        </p:nvSpPr>
        <p:spPr>
          <a:xfrm>
            <a:off x="5513151" y="4082947"/>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4" name="椭圆 33"/>
          <p:cNvSpPr/>
          <p:nvPr/>
        </p:nvSpPr>
        <p:spPr>
          <a:xfrm>
            <a:off x="6267130" y="4076263"/>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-2</a:t>
            </a:r>
            <a:endParaRPr kumimoji="1" lang="zh-CN" altLang="en-US" b="1" dirty="0">
              <a:solidFill>
                <a:srgbClr val="000000"/>
              </a:solidFill>
            </a:endParaRPr>
          </a:p>
        </p:txBody>
      </p:sp>
      <p:sp>
        <p:nvSpPr>
          <p:cNvPr id="35" name="椭圆 34"/>
          <p:cNvSpPr/>
          <p:nvPr/>
        </p:nvSpPr>
        <p:spPr>
          <a:xfrm>
            <a:off x="7063887" y="4076263"/>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6" name="椭圆 35"/>
          <p:cNvSpPr/>
          <p:nvPr/>
        </p:nvSpPr>
        <p:spPr>
          <a:xfrm>
            <a:off x="4772540" y="4744663"/>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7" name="椭圆 36"/>
          <p:cNvSpPr/>
          <p:nvPr/>
        </p:nvSpPr>
        <p:spPr>
          <a:xfrm>
            <a:off x="5513151" y="4751347"/>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38" name="椭圆 37"/>
          <p:cNvSpPr/>
          <p:nvPr/>
        </p:nvSpPr>
        <p:spPr>
          <a:xfrm>
            <a:off x="6267130" y="4744663"/>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-2</a:t>
            </a:r>
            <a:endParaRPr kumimoji="1" lang="zh-CN" altLang="en-US" b="1" dirty="0">
              <a:solidFill>
                <a:srgbClr val="000000"/>
              </a:solidFill>
            </a:endParaRPr>
          </a:p>
        </p:txBody>
      </p:sp>
      <p:sp>
        <p:nvSpPr>
          <p:cNvPr id="39" name="椭圆 38"/>
          <p:cNvSpPr/>
          <p:nvPr/>
        </p:nvSpPr>
        <p:spPr>
          <a:xfrm>
            <a:off x="7063887" y="4744663"/>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40" name="椭圆 39"/>
          <p:cNvSpPr/>
          <p:nvPr/>
        </p:nvSpPr>
        <p:spPr>
          <a:xfrm>
            <a:off x="4777892" y="5418415"/>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sp>
        <p:nvSpPr>
          <p:cNvPr id="41" name="椭圆 40"/>
          <p:cNvSpPr/>
          <p:nvPr/>
        </p:nvSpPr>
        <p:spPr>
          <a:xfrm>
            <a:off x="5518503" y="5425099"/>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0</a:t>
            </a:r>
            <a:endParaRPr kumimoji="1" lang="zh-CN" altLang="en-US" b="1" dirty="0">
              <a:solidFill>
                <a:srgbClr val="000000"/>
              </a:solidFill>
            </a:endParaRPr>
          </a:p>
        </p:txBody>
      </p:sp>
      <p:sp>
        <p:nvSpPr>
          <p:cNvPr id="42" name="椭圆 41"/>
          <p:cNvSpPr/>
          <p:nvPr/>
        </p:nvSpPr>
        <p:spPr>
          <a:xfrm>
            <a:off x="6272482" y="5418415"/>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-4</a:t>
            </a:r>
            <a:endParaRPr kumimoji="1" lang="zh-CN" altLang="en-US" b="1" dirty="0">
              <a:solidFill>
                <a:srgbClr val="000000"/>
              </a:solidFill>
            </a:endParaRPr>
          </a:p>
        </p:txBody>
      </p:sp>
      <p:sp>
        <p:nvSpPr>
          <p:cNvPr id="43" name="椭圆 42"/>
          <p:cNvSpPr/>
          <p:nvPr/>
        </p:nvSpPr>
        <p:spPr>
          <a:xfrm>
            <a:off x="7069239" y="5418415"/>
            <a:ext cx="588211" cy="534737"/>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sp>
        <p:nvSpPr>
          <p:cNvPr id="4" name="文本框 3"/>
          <p:cNvSpPr txBox="1"/>
          <p:nvPr/>
        </p:nvSpPr>
        <p:spPr>
          <a:xfrm>
            <a:off x="7961487" y="2073676"/>
            <a:ext cx="633507" cy="646331"/>
          </a:xfrm>
          <a:prstGeom prst="rect">
            <a:avLst/>
          </a:prstGeom>
          <a:noFill/>
        </p:spPr>
        <p:txBody>
          <a:bodyPr wrap="none" rtlCol="0">
            <a:spAutoFit/>
          </a:bodyPr>
          <a:lstStyle/>
          <a:p>
            <a:pPr algn="ctr"/>
            <a:r>
              <a:rPr kumimoji="1" lang="en-US" altLang="zh-CN" dirty="0" smtClean="0"/>
              <a:t>2nd</a:t>
            </a:r>
          </a:p>
          <a:p>
            <a:pPr algn="ctr"/>
            <a:r>
              <a:rPr kumimoji="1" lang="en-US" altLang="zh-CN" dirty="0" smtClean="0"/>
              <a:t>filter</a:t>
            </a:r>
            <a:endParaRPr kumimoji="1" lang="zh-CN" altLang="en-US" dirty="0"/>
          </a:p>
        </p:txBody>
      </p:sp>
      <p:sp>
        <p:nvSpPr>
          <p:cNvPr id="6" name="文本框 5"/>
          <p:cNvSpPr txBox="1"/>
          <p:nvPr/>
        </p:nvSpPr>
        <p:spPr>
          <a:xfrm>
            <a:off x="5430831" y="6124185"/>
            <a:ext cx="1378502" cy="369332"/>
          </a:xfrm>
          <a:prstGeom prst="rect">
            <a:avLst/>
          </a:prstGeom>
          <a:noFill/>
        </p:spPr>
        <p:txBody>
          <a:bodyPr wrap="none" rtlCol="0">
            <a:spAutoFit/>
          </a:bodyPr>
          <a:lstStyle/>
          <a:p>
            <a:r>
              <a:rPr kumimoji="1" lang="en-US" altLang="zh-CN" dirty="0" smtClean="0"/>
              <a:t>Feature map</a:t>
            </a:r>
            <a:endParaRPr kumimoji="1" lang="zh-CN" altLang="en-US" dirty="0"/>
          </a:p>
        </p:txBody>
      </p:sp>
    </p:spTree>
    <p:extLst>
      <p:ext uri="{BB962C8B-B14F-4D97-AF65-F5344CB8AC3E}">
        <p14:creationId xmlns:p14="http://schemas.microsoft.com/office/powerpoint/2010/main" val="298369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CNN</a:t>
            </a:r>
            <a:endParaRPr kumimoji="1" lang="zh-CN" altLang="en-US" dirty="0"/>
          </a:p>
        </p:txBody>
      </p:sp>
      <p:sp>
        <p:nvSpPr>
          <p:cNvPr id="3" name="副标题 2"/>
          <p:cNvSpPr>
            <a:spLocks noGrp="1"/>
          </p:cNvSpPr>
          <p:nvPr>
            <p:ph type="subTitle" idx="1"/>
          </p:nvPr>
        </p:nvSpPr>
        <p:spPr>
          <a:xfrm>
            <a:off x="1002632" y="1376947"/>
            <a:ext cx="6871367" cy="4826000"/>
          </a:xfrm>
        </p:spPr>
        <p:txBody>
          <a:bodyPr>
            <a:normAutofit/>
          </a:bodyPr>
          <a:lstStyle/>
          <a:p>
            <a:pPr algn="l"/>
            <a:r>
              <a:rPr kumimoji="1" lang="en-US" altLang="zh-CN" sz="2000" dirty="0" smtClean="0">
                <a:solidFill>
                  <a:srgbClr val="000000"/>
                </a:solidFill>
              </a:rPr>
              <a:t>Connection between CNN and Fully Connected Neural Network.</a:t>
            </a:r>
            <a:endParaRPr kumimoji="1" lang="zh-CN" altLang="en-US" sz="2000" dirty="0">
              <a:solidFill>
                <a:srgbClr val="0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987130555"/>
              </p:ext>
            </p:extLst>
          </p:nvPr>
        </p:nvGraphicFramePr>
        <p:xfrm>
          <a:off x="1002632" y="3710107"/>
          <a:ext cx="2540000" cy="2225040"/>
        </p:xfrm>
        <a:graphic>
          <a:graphicData uri="http://schemas.openxmlformats.org/drawingml/2006/table">
            <a:tbl>
              <a:tblPr firstRow="1" bandRow="1">
                <a:tableStyleId>{5C22544A-7EE6-4342-B048-85BDC9FD1C3A}</a:tableStyleId>
              </a:tblPr>
              <a:tblGrid>
                <a:gridCol w="414421"/>
                <a:gridCol w="414421"/>
                <a:gridCol w="441158"/>
                <a:gridCol w="414421"/>
                <a:gridCol w="441158"/>
                <a:gridCol w="414421"/>
              </a:tblGrid>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04394095"/>
              </p:ext>
            </p:extLst>
          </p:nvPr>
        </p:nvGraphicFramePr>
        <p:xfrm>
          <a:off x="4980620" y="1971846"/>
          <a:ext cx="453516" cy="4450080"/>
        </p:xfrm>
        <a:graphic>
          <a:graphicData uri="http://schemas.openxmlformats.org/drawingml/2006/table">
            <a:tbl>
              <a:tblPr firstRow="1" bandRow="1">
                <a:tableStyleId>{5C22544A-7EE6-4342-B048-85BDC9FD1C3A}</a:tableStyleId>
              </a:tblPr>
              <a:tblGrid>
                <a:gridCol w="453516"/>
              </a:tblGrid>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mr-IN" altLang="zh-CN" b="1" dirty="0" smtClean="0">
                          <a:solidFill>
                            <a:srgbClr val="000000"/>
                          </a:solidFill>
                        </a:rPr>
                        <a:t>…</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mr-IN" altLang="zh-CN" b="1" dirty="0" smtClean="0">
                          <a:solidFill>
                            <a:srgbClr val="000000"/>
                          </a:solidFill>
                        </a:rPr>
                        <a:t>…</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mr-IN" altLang="zh-CN" b="1" dirty="0" smtClean="0">
                          <a:solidFill>
                            <a:srgbClr val="000000"/>
                          </a:solidFill>
                        </a:rPr>
                        <a:t>…</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208912808"/>
              </p:ext>
            </p:extLst>
          </p:nvPr>
        </p:nvGraphicFramePr>
        <p:xfrm>
          <a:off x="1506484" y="2261700"/>
          <a:ext cx="1203158" cy="1112520"/>
        </p:xfrm>
        <a:graphic>
          <a:graphicData uri="http://schemas.openxmlformats.org/drawingml/2006/table">
            <a:tbl>
              <a:tblPr firstRow="1" bandRow="1">
                <a:tableStyleId>{5C22544A-7EE6-4342-B048-85BDC9FD1C3A}</a:tableStyleId>
              </a:tblPr>
              <a:tblGrid>
                <a:gridCol w="414421"/>
                <a:gridCol w="414421"/>
                <a:gridCol w="374316"/>
              </a:tblGrid>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10" name="椭圆 9"/>
          <p:cNvSpPr/>
          <p:nvPr/>
        </p:nvSpPr>
        <p:spPr>
          <a:xfrm>
            <a:off x="7014409" y="2261700"/>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cxnSp>
        <p:nvCxnSpPr>
          <p:cNvPr id="12" name="直线箭头连接符 11"/>
          <p:cNvCxnSpPr>
            <a:endCxn id="10" idx="2"/>
          </p:cNvCxnSpPr>
          <p:nvPr/>
        </p:nvCxnSpPr>
        <p:spPr>
          <a:xfrm>
            <a:off x="5434136" y="2121901"/>
            <a:ext cx="1580273" cy="4071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线箭头连接符 13"/>
          <p:cNvCxnSpPr>
            <a:endCxn id="10" idx="2"/>
          </p:cNvCxnSpPr>
          <p:nvPr/>
        </p:nvCxnSpPr>
        <p:spPr>
          <a:xfrm>
            <a:off x="5434136" y="2529069"/>
            <a:ext cx="15802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a:endCxn id="10" idx="2"/>
          </p:cNvCxnSpPr>
          <p:nvPr/>
        </p:nvCxnSpPr>
        <p:spPr>
          <a:xfrm flipV="1">
            <a:off x="5434136" y="2529069"/>
            <a:ext cx="1580273" cy="3959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a:endCxn id="10" idx="2"/>
          </p:cNvCxnSpPr>
          <p:nvPr/>
        </p:nvCxnSpPr>
        <p:spPr>
          <a:xfrm flipV="1">
            <a:off x="5434136" y="2529069"/>
            <a:ext cx="1580273" cy="11199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线箭头连接符 19"/>
          <p:cNvCxnSpPr>
            <a:endCxn id="10" idx="2"/>
          </p:cNvCxnSpPr>
          <p:nvPr/>
        </p:nvCxnSpPr>
        <p:spPr>
          <a:xfrm flipV="1">
            <a:off x="5434136" y="2529069"/>
            <a:ext cx="1580273" cy="14896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endCxn id="10" idx="2"/>
          </p:cNvCxnSpPr>
          <p:nvPr/>
        </p:nvCxnSpPr>
        <p:spPr>
          <a:xfrm flipV="1">
            <a:off x="5434136" y="2529069"/>
            <a:ext cx="1580273" cy="18594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线箭头连接符 23"/>
          <p:cNvCxnSpPr>
            <a:endCxn id="10" idx="2"/>
          </p:cNvCxnSpPr>
          <p:nvPr/>
        </p:nvCxnSpPr>
        <p:spPr>
          <a:xfrm flipV="1">
            <a:off x="5434136" y="2529069"/>
            <a:ext cx="1580273" cy="25988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endCxn id="10" idx="2"/>
          </p:cNvCxnSpPr>
          <p:nvPr/>
        </p:nvCxnSpPr>
        <p:spPr>
          <a:xfrm flipV="1">
            <a:off x="5434136" y="2529069"/>
            <a:ext cx="1580273" cy="29465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直线箭头连接符 27"/>
          <p:cNvCxnSpPr>
            <a:endCxn id="10" idx="2"/>
          </p:cNvCxnSpPr>
          <p:nvPr/>
        </p:nvCxnSpPr>
        <p:spPr>
          <a:xfrm flipV="1">
            <a:off x="5434136" y="2529069"/>
            <a:ext cx="1580273" cy="33222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文本框 28"/>
          <p:cNvSpPr txBox="1"/>
          <p:nvPr/>
        </p:nvSpPr>
        <p:spPr>
          <a:xfrm>
            <a:off x="5803928" y="5883453"/>
            <a:ext cx="2760454" cy="646331"/>
          </a:xfrm>
          <a:prstGeom prst="rect">
            <a:avLst/>
          </a:prstGeom>
          <a:noFill/>
        </p:spPr>
        <p:txBody>
          <a:bodyPr wrap="none" rtlCol="0">
            <a:spAutoFit/>
          </a:bodyPr>
          <a:lstStyle/>
          <a:p>
            <a:r>
              <a:rPr kumimoji="1" lang="en-US" altLang="zh-CN" b="1" dirty="0" smtClean="0"/>
              <a:t>Only connect to 9 of the</a:t>
            </a:r>
          </a:p>
          <a:p>
            <a:r>
              <a:rPr kumimoji="1" lang="en-US" altLang="zh-CN" b="1" dirty="0" smtClean="0"/>
              <a:t>Inputs, not fully connected</a:t>
            </a:r>
            <a:endParaRPr kumimoji="1" lang="zh-CN" altLang="en-US" b="1" dirty="0"/>
          </a:p>
        </p:txBody>
      </p:sp>
      <p:graphicFrame>
        <p:nvGraphicFramePr>
          <p:cNvPr id="31" name="表格 30"/>
          <p:cNvGraphicFramePr>
            <a:graphicFrameLocks noGrp="1"/>
          </p:cNvGraphicFramePr>
          <p:nvPr>
            <p:extLst>
              <p:ext uri="{D42A27DB-BD31-4B8C-83A1-F6EECF244321}">
                <p14:modId xmlns:p14="http://schemas.microsoft.com/office/powerpoint/2010/main" val="1164341508"/>
              </p:ext>
            </p:extLst>
          </p:nvPr>
        </p:nvGraphicFramePr>
        <p:xfrm>
          <a:off x="4292643" y="1971846"/>
          <a:ext cx="644102" cy="4450080"/>
        </p:xfrm>
        <a:graphic>
          <a:graphicData uri="http://schemas.openxmlformats.org/drawingml/2006/table">
            <a:tbl>
              <a:tblPr firstRow="1" bandRow="1">
                <a:tableStyleId>{5C22544A-7EE6-4342-B048-85BDC9FD1C3A}</a:tableStyleId>
              </a:tblPr>
              <a:tblGrid>
                <a:gridCol w="644102"/>
              </a:tblGrid>
              <a:tr h="370840">
                <a:tc>
                  <a:txBody>
                    <a:bodyPr/>
                    <a:lstStyle/>
                    <a:p>
                      <a:pPr algn="ctr"/>
                      <a:r>
                        <a:rPr lang="en-US" altLang="zh-CN" b="0" dirty="0" smtClean="0">
                          <a:solidFill>
                            <a:srgbClr val="000000"/>
                          </a:solidFill>
                        </a:rPr>
                        <a:t>1</a:t>
                      </a:r>
                      <a:r>
                        <a:rPr lang="en-US" altLang="zh-CN" b="0" baseline="30000" dirty="0" smtClean="0">
                          <a:solidFill>
                            <a:srgbClr val="000000"/>
                          </a:solidFill>
                        </a:rPr>
                        <a:t>st</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b="0" dirty="0" smtClean="0">
                          <a:solidFill>
                            <a:srgbClr val="000000"/>
                          </a:solidFill>
                        </a:rPr>
                        <a:t>2</a:t>
                      </a:r>
                      <a:r>
                        <a:rPr lang="en-US" altLang="zh-CN" b="0" baseline="30000" dirty="0" smtClean="0">
                          <a:solidFill>
                            <a:srgbClr val="000000"/>
                          </a:solidFill>
                        </a:rPr>
                        <a:t>nd</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b="0" dirty="0" smtClean="0">
                          <a:solidFill>
                            <a:srgbClr val="000000"/>
                          </a:solidFill>
                        </a:rPr>
                        <a:t>3</a:t>
                      </a:r>
                      <a:r>
                        <a:rPr lang="en-US" altLang="zh-CN" b="0" baseline="30000" dirty="0" smtClean="0">
                          <a:solidFill>
                            <a:srgbClr val="000000"/>
                          </a:solidFill>
                        </a:rPr>
                        <a:t>rd</a:t>
                      </a:r>
                      <a:r>
                        <a:rPr lang="en-US" altLang="zh-CN" b="0" baseline="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mr-IN" altLang="zh-CN" b="0" dirty="0" smtClean="0">
                          <a:solidFill>
                            <a:srgbClr val="000000"/>
                          </a:solidFill>
                        </a:rPr>
                        <a:t>…</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b="0" dirty="0" smtClean="0">
                          <a:solidFill>
                            <a:srgbClr val="000000"/>
                          </a:solidFill>
                        </a:rPr>
                        <a:t>7</a:t>
                      </a:r>
                      <a:r>
                        <a:rPr lang="en-US" altLang="zh-CN" b="0" baseline="30000" dirty="0" smtClean="0">
                          <a:solidFill>
                            <a:srgbClr val="000000"/>
                          </a:solidFill>
                        </a:rPr>
                        <a:t>th</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b="0" dirty="0" smtClean="0">
                          <a:solidFill>
                            <a:srgbClr val="000000"/>
                          </a:solidFill>
                        </a:rPr>
                        <a:t>8</a:t>
                      </a:r>
                      <a:r>
                        <a:rPr lang="en-US" altLang="zh-CN" b="0" baseline="30000" dirty="0" smtClean="0">
                          <a:solidFill>
                            <a:srgbClr val="000000"/>
                          </a:solidFill>
                        </a:rPr>
                        <a:t>th</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b="0" dirty="0" smtClean="0">
                          <a:solidFill>
                            <a:srgbClr val="000000"/>
                          </a:solidFill>
                        </a:rPr>
                        <a:t>9</a:t>
                      </a:r>
                      <a:r>
                        <a:rPr lang="en-US" altLang="zh-CN" b="0" baseline="30000" dirty="0" smtClean="0">
                          <a:solidFill>
                            <a:srgbClr val="000000"/>
                          </a:solidFill>
                        </a:rPr>
                        <a:t>th</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mr-IN" altLang="zh-CN" b="0" dirty="0" smtClean="0">
                          <a:solidFill>
                            <a:srgbClr val="000000"/>
                          </a:solidFill>
                        </a:rPr>
                        <a:t>…</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b="0" dirty="0" smtClean="0">
                          <a:solidFill>
                            <a:srgbClr val="000000"/>
                          </a:solidFill>
                        </a:rPr>
                        <a:t>13</a:t>
                      </a:r>
                      <a:r>
                        <a:rPr lang="en-US" altLang="zh-CN" b="0" baseline="30000" dirty="0" smtClean="0">
                          <a:solidFill>
                            <a:srgbClr val="000000"/>
                          </a:solidFill>
                        </a:rPr>
                        <a:t>th</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b="0" dirty="0" smtClean="0">
                          <a:solidFill>
                            <a:srgbClr val="000000"/>
                          </a:solidFill>
                        </a:rPr>
                        <a:t>14</a:t>
                      </a:r>
                      <a:r>
                        <a:rPr lang="en-US" altLang="zh-CN" b="0" baseline="30000" dirty="0" smtClean="0">
                          <a:solidFill>
                            <a:srgbClr val="000000"/>
                          </a:solidFill>
                        </a:rPr>
                        <a:t>th</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b="0" dirty="0" smtClean="0">
                          <a:solidFill>
                            <a:srgbClr val="000000"/>
                          </a:solidFill>
                        </a:rPr>
                        <a:t>15</a:t>
                      </a:r>
                      <a:r>
                        <a:rPr lang="en-US" altLang="zh-CN" b="0" baseline="30000" dirty="0" smtClean="0">
                          <a:solidFill>
                            <a:srgbClr val="000000"/>
                          </a:solidFill>
                        </a:rPr>
                        <a:t>th</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mr-IN" altLang="zh-CN" b="0" dirty="0" smtClean="0">
                          <a:solidFill>
                            <a:srgbClr val="000000"/>
                          </a:solidFill>
                        </a:rPr>
                        <a:t>…</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6050470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8852" y="352425"/>
            <a:ext cx="7772400" cy="783891"/>
          </a:xfrm>
        </p:spPr>
        <p:txBody>
          <a:bodyPr/>
          <a:lstStyle/>
          <a:p>
            <a:r>
              <a:rPr kumimoji="1" lang="en-US" altLang="zh-CN" dirty="0" smtClean="0"/>
              <a:t>CNN</a:t>
            </a:r>
            <a:endParaRPr kumimoji="1" lang="zh-CN" altLang="en-US" dirty="0"/>
          </a:p>
        </p:txBody>
      </p:sp>
      <p:sp>
        <p:nvSpPr>
          <p:cNvPr id="3" name="副标题 2"/>
          <p:cNvSpPr>
            <a:spLocks noGrp="1"/>
          </p:cNvSpPr>
          <p:nvPr>
            <p:ph type="subTitle" idx="1"/>
          </p:nvPr>
        </p:nvSpPr>
        <p:spPr>
          <a:xfrm>
            <a:off x="1002632" y="1376947"/>
            <a:ext cx="6871367" cy="4826000"/>
          </a:xfrm>
        </p:spPr>
        <p:txBody>
          <a:bodyPr>
            <a:normAutofit/>
          </a:bodyPr>
          <a:lstStyle/>
          <a:p>
            <a:pPr algn="l"/>
            <a:r>
              <a:rPr kumimoji="1" lang="en-US" altLang="zh-CN" sz="2000" dirty="0" smtClean="0">
                <a:solidFill>
                  <a:srgbClr val="000000"/>
                </a:solidFill>
              </a:rPr>
              <a:t>Connection between CNN and Fully Connected Neural Network.</a:t>
            </a:r>
            <a:endParaRPr kumimoji="1" lang="zh-CN" altLang="en-US" sz="2000" dirty="0">
              <a:solidFill>
                <a:srgbClr val="0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961876167"/>
              </p:ext>
            </p:extLst>
          </p:nvPr>
        </p:nvGraphicFramePr>
        <p:xfrm>
          <a:off x="1002632" y="3710107"/>
          <a:ext cx="2540000" cy="2225040"/>
        </p:xfrm>
        <a:graphic>
          <a:graphicData uri="http://schemas.openxmlformats.org/drawingml/2006/table">
            <a:tbl>
              <a:tblPr firstRow="1" bandRow="1">
                <a:tableStyleId>{5C22544A-7EE6-4342-B048-85BDC9FD1C3A}</a:tableStyleId>
              </a:tblPr>
              <a:tblGrid>
                <a:gridCol w="414421"/>
                <a:gridCol w="414421"/>
                <a:gridCol w="441158"/>
                <a:gridCol w="414421"/>
                <a:gridCol w="441158"/>
                <a:gridCol w="414421"/>
              </a:tblGrid>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0</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019724836"/>
              </p:ext>
            </p:extLst>
          </p:nvPr>
        </p:nvGraphicFramePr>
        <p:xfrm>
          <a:off x="4980620" y="1971846"/>
          <a:ext cx="453516" cy="4450080"/>
        </p:xfrm>
        <a:graphic>
          <a:graphicData uri="http://schemas.openxmlformats.org/drawingml/2006/table">
            <a:tbl>
              <a:tblPr firstRow="1" bandRow="1">
                <a:tableStyleId>{5C22544A-7EE6-4342-B048-85BDC9FD1C3A}</a:tableStyleId>
              </a:tblPr>
              <a:tblGrid>
                <a:gridCol w="453516"/>
              </a:tblGrid>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mr-IN" altLang="zh-CN" b="1" dirty="0" smtClean="0">
                          <a:solidFill>
                            <a:srgbClr val="000000"/>
                          </a:solidFill>
                        </a:rPr>
                        <a:t>…</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mr-IN" altLang="zh-CN" b="1" dirty="0" smtClean="0">
                          <a:solidFill>
                            <a:srgbClr val="000000"/>
                          </a:solidFill>
                        </a:rPr>
                        <a:t>…</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en-US" altLang="zh-CN" b="1" dirty="0" smtClean="0">
                          <a:solidFill>
                            <a:srgbClr val="000000"/>
                          </a:solidFill>
                        </a:rPr>
                        <a:t>0</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r h="370840">
                <a:tc>
                  <a:txBody>
                    <a:bodyPr/>
                    <a:lstStyle/>
                    <a:p>
                      <a:pPr algn="ctr"/>
                      <a:r>
                        <a:rPr lang="mr-IN" altLang="zh-CN" b="1" dirty="0" smtClean="0">
                          <a:solidFill>
                            <a:srgbClr val="000000"/>
                          </a:solidFill>
                        </a:rPr>
                        <a:t>…</a:t>
                      </a:r>
                      <a:endParaRPr lang="zh-CN" altLang="en-US" b="1" dirty="0">
                        <a:solidFill>
                          <a:srgbClr val="000000"/>
                        </a:solidFill>
                      </a:endParaRPr>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4293504938"/>
              </p:ext>
            </p:extLst>
          </p:nvPr>
        </p:nvGraphicFramePr>
        <p:xfrm>
          <a:off x="1506484" y="2261700"/>
          <a:ext cx="1203158" cy="1112520"/>
        </p:xfrm>
        <a:graphic>
          <a:graphicData uri="http://schemas.openxmlformats.org/drawingml/2006/table">
            <a:tbl>
              <a:tblPr firstRow="1" bandRow="1">
                <a:tableStyleId>{5C22544A-7EE6-4342-B048-85BDC9FD1C3A}</a:tableStyleId>
              </a:tblPr>
              <a:tblGrid>
                <a:gridCol w="414421"/>
                <a:gridCol w="414421"/>
                <a:gridCol w="374316"/>
              </a:tblGrid>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pPr algn="ctr"/>
                      <a:r>
                        <a:rPr lang="en-US" altLang="zh-CN" b="1" dirty="0" smtClean="0">
                          <a:solidFill>
                            <a:srgbClr val="000000"/>
                          </a:solidFill>
                        </a:rPr>
                        <a:t>1</a:t>
                      </a:r>
                      <a:endParaRPr lang="zh-CN" altLang="en-US" b="1" dirty="0">
                        <a:solidFill>
                          <a:srgbClr val="000000"/>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10" name="椭圆 9"/>
          <p:cNvSpPr/>
          <p:nvPr/>
        </p:nvSpPr>
        <p:spPr>
          <a:xfrm>
            <a:off x="7014409" y="2261700"/>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3</a:t>
            </a:r>
            <a:endParaRPr kumimoji="1" lang="zh-CN" altLang="en-US" b="1" dirty="0">
              <a:solidFill>
                <a:srgbClr val="000000"/>
              </a:solidFill>
            </a:endParaRPr>
          </a:p>
        </p:txBody>
      </p:sp>
      <p:cxnSp>
        <p:nvCxnSpPr>
          <p:cNvPr id="12" name="直线箭头连接符 11"/>
          <p:cNvCxnSpPr>
            <a:endCxn id="10" idx="2"/>
          </p:cNvCxnSpPr>
          <p:nvPr/>
        </p:nvCxnSpPr>
        <p:spPr>
          <a:xfrm>
            <a:off x="5434136" y="2121901"/>
            <a:ext cx="1580273" cy="40716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线箭头连接符 13"/>
          <p:cNvCxnSpPr>
            <a:endCxn id="10" idx="2"/>
          </p:cNvCxnSpPr>
          <p:nvPr/>
        </p:nvCxnSpPr>
        <p:spPr>
          <a:xfrm>
            <a:off x="5434136" y="2529069"/>
            <a:ext cx="1580273"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a:endCxn id="10" idx="2"/>
          </p:cNvCxnSpPr>
          <p:nvPr/>
        </p:nvCxnSpPr>
        <p:spPr>
          <a:xfrm flipV="1">
            <a:off x="5434136" y="2529069"/>
            <a:ext cx="1580273" cy="395968"/>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
        <p:nvSpPr>
          <p:cNvPr id="29" name="文本框 28"/>
          <p:cNvSpPr txBox="1"/>
          <p:nvPr/>
        </p:nvSpPr>
        <p:spPr>
          <a:xfrm>
            <a:off x="6570104" y="5951222"/>
            <a:ext cx="1532353" cy="369332"/>
          </a:xfrm>
          <a:prstGeom prst="rect">
            <a:avLst/>
          </a:prstGeom>
          <a:noFill/>
        </p:spPr>
        <p:txBody>
          <a:bodyPr wrap="none" rtlCol="0">
            <a:spAutoFit/>
          </a:bodyPr>
          <a:lstStyle/>
          <a:p>
            <a:r>
              <a:rPr kumimoji="1" lang="en-US" altLang="zh-CN" b="1" dirty="0" smtClean="0"/>
              <a:t>Share weights</a:t>
            </a:r>
            <a:endParaRPr kumimoji="1" lang="zh-CN" altLang="en-US" b="1" dirty="0"/>
          </a:p>
        </p:txBody>
      </p:sp>
      <p:graphicFrame>
        <p:nvGraphicFramePr>
          <p:cNvPr id="31" name="表格 30"/>
          <p:cNvGraphicFramePr>
            <a:graphicFrameLocks noGrp="1"/>
          </p:cNvGraphicFramePr>
          <p:nvPr>
            <p:extLst>
              <p:ext uri="{D42A27DB-BD31-4B8C-83A1-F6EECF244321}">
                <p14:modId xmlns:p14="http://schemas.microsoft.com/office/powerpoint/2010/main" val="2851290403"/>
              </p:ext>
            </p:extLst>
          </p:nvPr>
        </p:nvGraphicFramePr>
        <p:xfrm>
          <a:off x="4292643" y="1971846"/>
          <a:ext cx="644102" cy="4450080"/>
        </p:xfrm>
        <a:graphic>
          <a:graphicData uri="http://schemas.openxmlformats.org/drawingml/2006/table">
            <a:tbl>
              <a:tblPr firstRow="1" bandRow="1">
                <a:tableStyleId>{5C22544A-7EE6-4342-B048-85BDC9FD1C3A}</a:tableStyleId>
              </a:tblPr>
              <a:tblGrid>
                <a:gridCol w="644102"/>
              </a:tblGrid>
              <a:tr h="370840">
                <a:tc>
                  <a:txBody>
                    <a:bodyPr/>
                    <a:lstStyle/>
                    <a:p>
                      <a:pPr algn="ctr"/>
                      <a:r>
                        <a:rPr lang="en-US" altLang="zh-CN" b="0" dirty="0" smtClean="0">
                          <a:solidFill>
                            <a:srgbClr val="000000"/>
                          </a:solidFill>
                        </a:rPr>
                        <a:t>1</a:t>
                      </a:r>
                      <a:r>
                        <a:rPr lang="en-US" altLang="zh-CN" b="0" baseline="30000" dirty="0" smtClean="0">
                          <a:solidFill>
                            <a:srgbClr val="000000"/>
                          </a:solidFill>
                        </a:rPr>
                        <a:t>st</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b="0" dirty="0" smtClean="0">
                          <a:solidFill>
                            <a:srgbClr val="000000"/>
                          </a:solidFill>
                        </a:rPr>
                        <a:t>2</a:t>
                      </a:r>
                      <a:r>
                        <a:rPr lang="en-US" altLang="zh-CN" b="0" baseline="30000" dirty="0" smtClean="0">
                          <a:solidFill>
                            <a:srgbClr val="000000"/>
                          </a:solidFill>
                        </a:rPr>
                        <a:t>nd</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b="0" dirty="0" smtClean="0">
                          <a:solidFill>
                            <a:srgbClr val="000000"/>
                          </a:solidFill>
                        </a:rPr>
                        <a:t>3</a:t>
                      </a:r>
                      <a:r>
                        <a:rPr lang="en-US" altLang="zh-CN" b="0" baseline="30000" dirty="0" smtClean="0">
                          <a:solidFill>
                            <a:srgbClr val="000000"/>
                          </a:solidFill>
                        </a:rPr>
                        <a:t>rd</a:t>
                      </a:r>
                      <a:r>
                        <a:rPr lang="en-US" altLang="zh-CN" b="0" baseline="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b="0" dirty="0" smtClean="0">
                          <a:solidFill>
                            <a:srgbClr val="000000"/>
                          </a:solidFill>
                        </a:rPr>
                        <a:t>4</a:t>
                      </a:r>
                      <a:r>
                        <a:rPr lang="en-US" altLang="zh-CN" b="0" baseline="30000" dirty="0" smtClean="0">
                          <a:solidFill>
                            <a:srgbClr val="000000"/>
                          </a:solidFill>
                        </a:rPr>
                        <a:t>th</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mr-IN" altLang="zh-CN" b="0" dirty="0" smtClean="0">
                          <a:solidFill>
                            <a:srgbClr val="000000"/>
                          </a:solidFill>
                        </a:rPr>
                        <a:t>…</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b="0" dirty="0" smtClean="0">
                          <a:solidFill>
                            <a:srgbClr val="000000"/>
                          </a:solidFill>
                        </a:rPr>
                        <a:t> 8</a:t>
                      </a:r>
                      <a:r>
                        <a:rPr lang="en-US" altLang="zh-CN" b="0" baseline="30000" dirty="0" smtClean="0">
                          <a:solidFill>
                            <a:srgbClr val="000000"/>
                          </a:solidFill>
                        </a:rPr>
                        <a:t>th</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b="0" dirty="0" smtClean="0">
                          <a:solidFill>
                            <a:srgbClr val="000000"/>
                          </a:solidFill>
                        </a:rPr>
                        <a:t>9</a:t>
                      </a:r>
                      <a:r>
                        <a:rPr lang="en-US" altLang="zh-CN" b="0" baseline="30000" dirty="0" smtClean="0">
                          <a:solidFill>
                            <a:srgbClr val="000000"/>
                          </a:solidFill>
                        </a:rPr>
                        <a:t>th</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mr-IN" altLang="zh-CN" b="0" dirty="0" smtClean="0">
                          <a:solidFill>
                            <a:srgbClr val="000000"/>
                          </a:solidFill>
                        </a:rPr>
                        <a:t>…</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b="0" dirty="0" smtClean="0">
                          <a:solidFill>
                            <a:srgbClr val="000000"/>
                          </a:solidFill>
                        </a:rPr>
                        <a:t>13</a:t>
                      </a:r>
                      <a:r>
                        <a:rPr lang="en-US" altLang="zh-CN" b="0" baseline="30000" dirty="0" smtClean="0">
                          <a:solidFill>
                            <a:srgbClr val="000000"/>
                          </a:solidFill>
                        </a:rPr>
                        <a:t>th</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b="0" dirty="0" smtClean="0">
                          <a:solidFill>
                            <a:srgbClr val="000000"/>
                          </a:solidFill>
                        </a:rPr>
                        <a:t>14</a:t>
                      </a:r>
                      <a:r>
                        <a:rPr lang="en-US" altLang="zh-CN" b="0" baseline="30000" dirty="0" smtClean="0">
                          <a:solidFill>
                            <a:srgbClr val="000000"/>
                          </a:solidFill>
                        </a:rPr>
                        <a:t>th</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altLang="zh-CN" b="0" dirty="0" smtClean="0">
                          <a:solidFill>
                            <a:srgbClr val="000000"/>
                          </a:solidFill>
                        </a:rPr>
                        <a:t>15</a:t>
                      </a:r>
                      <a:r>
                        <a:rPr lang="en-US" altLang="zh-CN" b="0" baseline="30000" dirty="0" smtClean="0">
                          <a:solidFill>
                            <a:srgbClr val="000000"/>
                          </a:solidFill>
                        </a:rPr>
                        <a:t>th</a:t>
                      </a:r>
                      <a:r>
                        <a:rPr lang="en-US" altLang="zh-CN" b="0" dirty="0" smtClean="0">
                          <a:solidFill>
                            <a:srgbClr val="000000"/>
                          </a:solidFill>
                        </a:rPr>
                        <a:t> </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mr-IN" altLang="zh-CN" b="0" dirty="0" smtClean="0">
                          <a:solidFill>
                            <a:srgbClr val="000000"/>
                          </a:solidFill>
                        </a:rPr>
                        <a:t>…</a:t>
                      </a:r>
                      <a:endParaRPr lang="zh-CN" altLang="en-US" b="0" dirty="0">
                        <a:solidFill>
                          <a:srgbClr val="000000"/>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9" name="椭圆 18"/>
          <p:cNvSpPr/>
          <p:nvPr/>
        </p:nvSpPr>
        <p:spPr>
          <a:xfrm>
            <a:off x="7014409" y="3179179"/>
            <a:ext cx="588211" cy="5347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b="1" dirty="0" smtClean="0">
                <a:solidFill>
                  <a:srgbClr val="000000"/>
                </a:solidFill>
              </a:rPr>
              <a:t>-1</a:t>
            </a:r>
            <a:endParaRPr kumimoji="1" lang="zh-CN" altLang="en-US" b="1" dirty="0">
              <a:solidFill>
                <a:srgbClr val="000000"/>
              </a:solidFill>
            </a:endParaRPr>
          </a:p>
        </p:txBody>
      </p:sp>
      <p:cxnSp>
        <p:nvCxnSpPr>
          <p:cNvPr id="11" name="直线箭头连接符 10"/>
          <p:cNvCxnSpPr>
            <a:endCxn id="19" idx="2"/>
          </p:cNvCxnSpPr>
          <p:nvPr/>
        </p:nvCxnSpPr>
        <p:spPr>
          <a:xfrm>
            <a:off x="5434136" y="2529069"/>
            <a:ext cx="1580273" cy="91747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直线箭头连接符 14"/>
          <p:cNvCxnSpPr>
            <a:endCxn id="19" idx="2"/>
          </p:cNvCxnSpPr>
          <p:nvPr/>
        </p:nvCxnSpPr>
        <p:spPr>
          <a:xfrm>
            <a:off x="5434136" y="2925037"/>
            <a:ext cx="1580273" cy="521511"/>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5" name="直线箭头连接符 34"/>
          <p:cNvCxnSpPr>
            <a:endCxn id="19" idx="2"/>
          </p:cNvCxnSpPr>
          <p:nvPr/>
        </p:nvCxnSpPr>
        <p:spPr>
          <a:xfrm>
            <a:off x="5434136" y="3312863"/>
            <a:ext cx="1580273" cy="133685"/>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725031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441</TotalTime>
  <Words>1171</Words>
  <Application>Microsoft Macintosh PowerPoint</Application>
  <PresentationFormat>全屏显示(4:3)</PresentationFormat>
  <Paragraphs>617</Paragraphs>
  <Slides>23</Slides>
  <Notes>2</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Convolutional Neural Network</vt:lpstr>
      <vt:lpstr>CNN</vt:lpstr>
      <vt:lpstr>CNN</vt:lpstr>
      <vt:lpstr>CNN</vt:lpstr>
      <vt:lpstr>CNN</vt:lpstr>
      <vt:lpstr>CNN</vt:lpstr>
      <vt:lpstr>CNN</vt:lpstr>
      <vt:lpstr>CNN</vt:lpstr>
      <vt:lpstr>CNN</vt:lpstr>
      <vt:lpstr>CNN</vt:lpstr>
      <vt:lpstr>CNN</vt:lpstr>
      <vt:lpstr>CNN</vt:lpstr>
      <vt:lpstr>CNN</vt:lpstr>
      <vt:lpstr>Example of CNN: MNIST</vt:lpstr>
      <vt:lpstr>Tensorflow</vt:lpstr>
      <vt:lpstr>MNIST</vt:lpstr>
      <vt:lpstr>MNIST</vt:lpstr>
      <vt:lpstr>MNIST</vt:lpstr>
      <vt:lpstr>MNIST</vt:lpstr>
      <vt:lpstr>MNIST</vt:lpstr>
      <vt:lpstr>CNN</vt:lpstr>
      <vt:lpstr>CNN</vt:lpstr>
      <vt:lpstr>CNN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min</dc:creator>
  <cp:lastModifiedBy>Zhang min</cp:lastModifiedBy>
  <cp:revision>33</cp:revision>
  <dcterms:created xsi:type="dcterms:W3CDTF">2017-04-16T18:06:13Z</dcterms:created>
  <dcterms:modified xsi:type="dcterms:W3CDTF">2017-04-20T21:36:01Z</dcterms:modified>
</cp:coreProperties>
</file>