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09" r:id="rId2"/>
    <p:sldId id="616" r:id="rId3"/>
    <p:sldId id="618" r:id="rId4"/>
    <p:sldId id="633" r:id="rId5"/>
    <p:sldId id="619" r:id="rId6"/>
    <p:sldId id="634" r:id="rId7"/>
    <p:sldId id="621" r:id="rId8"/>
    <p:sldId id="622" r:id="rId9"/>
    <p:sldId id="623" r:id="rId10"/>
    <p:sldId id="625" r:id="rId11"/>
    <p:sldId id="624" r:id="rId12"/>
    <p:sldId id="635" r:id="rId13"/>
    <p:sldId id="620" r:id="rId14"/>
    <p:sldId id="626" r:id="rId15"/>
    <p:sldId id="631" r:id="rId16"/>
    <p:sldId id="617" r:id="rId17"/>
    <p:sldId id="606" r:id="rId18"/>
    <p:sldId id="610" r:id="rId19"/>
    <p:sldId id="612" r:id="rId20"/>
    <p:sldId id="630" r:id="rId21"/>
    <p:sldId id="637" r:id="rId22"/>
  </p:sldIdLst>
  <p:sldSz cx="9144000" cy="6858000" type="screen4x3"/>
  <p:notesSz cx="6807200" cy="9939338"/>
  <p:defaultTextStyle>
    <a:defPPr>
      <a:defRPr lang="de-DE"/>
    </a:defPPr>
    <a:lvl1pPr algn="l" rtl="0" fontAlgn="base">
      <a:lnSpc>
        <a:spcPts val="2600"/>
      </a:lnSpc>
      <a:spcBef>
        <a:spcPct val="0"/>
      </a:spcBef>
      <a:spcAft>
        <a:spcPct val="0"/>
      </a:spcAft>
      <a:buChar char="-"/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lnSpc>
        <a:spcPts val="2600"/>
      </a:lnSpc>
      <a:spcBef>
        <a:spcPct val="0"/>
      </a:spcBef>
      <a:spcAft>
        <a:spcPct val="0"/>
      </a:spcAft>
      <a:buChar char="-"/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lnSpc>
        <a:spcPts val="2600"/>
      </a:lnSpc>
      <a:spcBef>
        <a:spcPct val="0"/>
      </a:spcBef>
      <a:spcAft>
        <a:spcPct val="0"/>
      </a:spcAft>
      <a:buChar char="-"/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lnSpc>
        <a:spcPts val="2600"/>
      </a:lnSpc>
      <a:spcBef>
        <a:spcPct val="0"/>
      </a:spcBef>
      <a:spcAft>
        <a:spcPct val="0"/>
      </a:spcAft>
      <a:buChar char="-"/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lnSpc>
        <a:spcPts val="2600"/>
      </a:lnSpc>
      <a:spcBef>
        <a:spcPct val="0"/>
      </a:spcBef>
      <a:spcAft>
        <a:spcPct val="0"/>
      </a:spcAft>
      <a:buChar char="-"/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schberger, Peter" initials="PH" lastIdx="2" clrIdx="0"/>
  <p:cmAuthor id="1" name="Bamler, Richard" initials="RB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C66"/>
    <a:srgbClr val="6C8CF4"/>
    <a:srgbClr val="CCFF99"/>
    <a:srgbClr val="77E3D9"/>
    <a:srgbClr val="4D4D4D"/>
    <a:srgbClr val="DF7B7B"/>
    <a:srgbClr val="FFFFFF"/>
    <a:srgbClr val="68686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3" autoAdjust="0"/>
    <p:restoredTop sz="95480" autoAdjust="0"/>
  </p:normalViewPr>
  <p:slideViewPr>
    <p:cSldViewPr showGuides="1">
      <p:cViewPr varScale="1">
        <p:scale>
          <a:sx n="129" d="100"/>
          <a:sy n="129" d="100"/>
        </p:scale>
        <p:origin x="-708" y="-84"/>
      </p:cViewPr>
      <p:guideLst>
        <p:guide orient="horz" pos="111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420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9FA044F6-8E21-4B10-B636-04939A1CFA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74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63575"/>
            <a:ext cx="5949950" cy="4462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5361376"/>
            <a:ext cx="5445760" cy="383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E2B6D93-CD9C-4BE9-BDEE-7FFFB7E0BCC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769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psf\Host\Users\cd\Desktop\Startbild_4zu3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 descr="dlr_sign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5857875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560" y="1392238"/>
            <a:ext cx="7342188" cy="741362"/>
          </a:xfrm>
        </p:spPr>
        <p:txBody>
          <a:bodyPr/>
          <a:lstStyle>
            <a:lvl1pPr>
              <a:tabLst>
                <a:tab pos="2038350" algn="l"/>
              </a:tabLst>
              <a:defRPr/>
            </a:lvl1pPr>
          </a:lstStyle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85029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611560" y="2159000"/>
            <a:ext cx="7342188" cy="371475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686868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72642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08912" cy="73818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494830"/>
            <a:ext cx="8226053" cy="4670474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24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938213"/>
            <a:ext cx="7342188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143000" y="1884363"/>
            <a:ext cx="3770313" cy="39925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5713" y="1884363"/>
            <a:ext cx="3771900" cy="39925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49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1144800" y="1871439"/>
            <a:ext cx="3769200" cy="333425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65200" y="1872000"/>
            <a:ext cx="3769200" cy="3348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143000" y="938213"/>
            <a:ext cx="7342188" cy="73818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2"/>
          </p:nvPr>
        </p:nvSpPr>
        <p:spPr>
          <a:xfrm>
            <a:off x="1144800" y="2420888"/>
            <a:ext cx="3769200" cy="36004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3"/>
          </p:nvPr>
        </p:nvSpPr>
        <p:spPr>
          <a:xfrm>
            <a:off x="5065200" y="2420888"/>
            <a:ext cx="3769200" cy="36004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87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28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287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260648"/>
            <a:ext cx="8208912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1494829"/>
            <a:ext cx="8226053" cy="464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29" name="Grafik 10" descr="dlr_signet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2pPr>
      <a:lvl3pPr algn="l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3pPr>
      <a:lvl4pPr algn="l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4pPr>
      <a:lvl5pPr algn="l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5pPr>
      <a:lvl6pPr marL="457200" algn="l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6pPr>
      <a:lvl7pPr marL="914400" algn="l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7pPr>
      <a:lvl8pPr marL="1371600" algn="l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8pPr>
      <a:lvl9pPr marL="1828800" algn="l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9pPr>
    </p:titleStyle>
    <p:bodyStyle>
      <a:lvl1pPr marL="179388" indent="-179388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5475" indent="-179388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077913" indent="-179388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79388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970088" indent="-173038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427288" indent="-173038" algn="l" rtl="0" fontAlgn="base">
        <a:lnSpc>
          <a:spcPts val="26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884488" indent="-173038" algn="l" rtl="0" fontAlgn="base">
        <a:lnSpc>
          <a:spcPts val="26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341688" indent="-173038" algn="l" rtl="0" fontAlgn="base">
        <a:lnSpc>
          <a:spcPts val="26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798888" indent="-173038" algn="l" rtl="0" fontAlgn="base">
        <a:lnSpc>
          <a:spcPts val="26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115616" y="1772816"/>
            <a:ext cx="7342188" cy="741362"/>
          </a:xfrm>
        </p:spPr>
        <p:txBody>
          <a:bodyPr/>
          <a:lstStyle/>
          <a:p>
            <a:r>
              <a:rPr lang="de-DE" sz="3200" dirty="0" smtClean="0">
                <a:latin typeface="Calibri" panose="020F0502020204030204" pitchFamily="34" charset="0"/>
              </a:rPr>
              <a:t>PyRAT – Python Radar Tools</a:t>
            </a:r>
            <a:br>
              <a:rPr lang="de-DE" sz="3200" dirty="0" smtClean="0">
                <a:latin typeface="Calibri" panose="020F0502020204030204" pitchFamily="34" charset="0"/>
              </a:rPr>
            </a:br>
            <a:r>
              <a:rPr lang="de-DE" smtClean="0">
                <a:latin typeface="Calibri" panose="020F0502020204030204" pitchFamily="34" charset="0"/>
              </a:rPr>
              <a:t/>
            </a:r>
            <a:br>
              <a:rPr lang="de-DE" smtClean="0">
                <a:latin typeface="Calibri" panose="020F0502020204030204" pitchFamily="34" charset="0"/>
              </a:rPr>
            </a:br>
            <a:r>
              <a:rPr lang="de-DE" smtClean="0">
                <a:latin typeface="Calibri" panose="020F0502020204030204" pitchFamily="34" charset="0"/>
              </a:rPr>
              <a:t>…a short introduction…</a:t>
            </a:r>
            <a:r>
              <a:rPr lang="de-DE" dirty="0" smtClean="0">
                <a:latin typeface="Calibri" panose="020F0502020204030204" pitchFamily="34" charset="0"/>
              </a:rPr>
              <a:t/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</a:rPr>
              <a:t/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 smtClean="0">
                <a:latin typeface="Calibri" panose="020F0502020204030204" pitchFamily="34" charset="0"/>
              </a:rPr>
              <a:t/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>
                <a:latin typeface="Calibri" panose="020F0502020204030204" pitchFamily="34" charset="0"/>
              </a:rPr>
              <a:t/>
            </a:r>
            <a:br>
              <a:rPr lang="de-DE">
                <a:latin typeface="Calibri" panose="020F0502020204030204" pitchFamily="34" charset="0"/>
              </a:rPr>
            </a:br>
            <a:r>
              <a:rPr lang="de-DE" smtClean="0">
                <a:latin typeface="Calibri" panose="020F0502020204030204" pitchFamily="34" charset="0"/>
              </a:rPr>
              <a:t>April </a:t>
            </a:r>
            <a:r>
              <a:rPr lang="de-DE" smtClean="0">
                <a:latin typeface="Calibri" panose="020F0502020204030204" pitchFamily="34" charset="0"/>
              </a:rPr>
              <a:t>2016</a:t>
            </a:r>
            <a:r>
              <a:rPr lang="de-DE" dirty="0" smtClean="0">
                <a:latin typeface="Calibri" panose="020F0502020204030204" pitchFamily="34" charset="0"/>
              </a:rPr>
              <a:t/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 smtClean="0">
                <a:latin typeface="Calibri" panose="020F0502020204030204" pitchFamily="34" charset="0"/>
              </a:rPr>
              <a:t/>
            </a:r>
            <a:br>
              <a:rPr lang="de-DE" dirty="0" smtClean="0">
                <a:latin typeface="Calibri" panose="020F0502020204030204" pitchFamily="34" charset="0"/>
              </a:rPr>
            </a:b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alibri" panose="020F0502020204030204" pitchFamily="34" charset="0"/>
              </a:rPr>
              <a:t>Processing of </a:t>
            </a:r>
            <a:r>
              <a:rPr lang="de-DE" smtClean="0">
                <a:latin typeface="Calibri" panose="020F0502020204030204" pitchFamily="34" charset="0"/>
              </a:rPr>
              <a:t>d</a:t>
            </a:r>
            <a:r>
              <a:rPr lang="de-DE" smtClean="0">
                <a:latin typeface="Calibri" panose="020F0502020204030204" pitchFamily="34" charset="0"/>
              </a:rPr>
              <a:t>ata: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196752"/>
            <a:ext cx="8496944" cy="495850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</a:rPr>
              <a:t>Applying a processing routine: 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Each operation is applied to the active layer. Some routines require multiple input layers (e.g. image &amp; DEM). If a keyword „layer“ is specified, it overrides the currently active layer(s). If needed, further options can be specified (otherwise default values will be used).</a:t>
            </a: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alibri" panose="020F0502020204030204" pitchFamily="34" charset="0"/>
                <a:cs typeface="Consolas" panose="020B0609020204030204" pitchFamily="49" charset="0"/>
              </a:rPr>
            </a:br>
            <a:r>
              <a:rPr lang="en-US" b="1" dirty="0" smtClean="0">
                <a:latin typeface="Calibri" panose="020F0502020204030204" pitchFamily="34" charset="0"/>
                <a:cs typeface="Consolas" panose="020B0609020204030204" pitchFamily="49" charset="0"/>
              </a:rPr>
              <a:t>Examples: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filter.boxcar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			smoothing the active layer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filter.lee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(looks=3, layer=“/L3”)     Lee filtering of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layer “/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L3“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activate(“/L3”)			Activating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layer “/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L3“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filter.lee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(looks=3)			Lee filtering (of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layer “/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L3“)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alibri" panose="020F0502020204030204" pitchFamily="34" charset="0"/>
              </a:rPr>
              <a:t>Saving results: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1560" y="1268760"/>
            <a:ext cx="8226053" cy="4670474"/>
          </a:xfrm>
        </p:spPr>
        <p:txBody>
          <a:bodyPr/>
          <a:lstStyle/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To binary rat file (example): </a:t>
            </a: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activate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(“/L7”)</a:t>
            </a: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save.rat(filename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de-DE" sz="1600" err="1" smtClean="0">
                <a:latin typeface="Consolas" panose="020B0609020204030204" pitchFamily="49" charset="0"/>
                <a:cs typeface="Consolas" panose="020B0609020204030204" pitchFamily="49" charset="0"/>
              </a:rPr>
              <a:t>abc.rat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To pixmap (example): </a:t>
            </a: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save.pixmap(filename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=“out.jpg”,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2,0,1], layer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=“/L7”)</a:t>
            </a:r>
          </a:p>
          <a:p>
            <a:pPr marL="0" indent="0">
              <a:buNone/>
            </a:pP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  <a:cs typeface="Consolas" panose="020B0609020204030204" pitchFamily="49" charset="0"/>
              </a:rPr>
              <a:t>To memory / numpy ndarray:</a:t>
            </a:r>
            <a:endParaRPr lang="de-DE" b="1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activate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“/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L2”)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= getdata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alibri" panose="020F0502020204030204" pitchFamily="34" charset="0"/>
              </a:rPr>
              <a:t>Writing a pyrat script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846758"/>
            <a:ext cx="8226053" cy="4670474"/>
          </a:xfrm>
        </p:spPr>
        <p:txBody>
          <a:bodyPr/>
          <a:lstStyle/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Composition of a PyRAT </a:t>
            </a:r>
            <a:r>
              <a:rPr lang="de-DE" b="1" smtClean="0">
                <a:latin typeface="Calibri" panose="020F0502020204030204" pitchFamily="34" charset="0"/>
              </a:rPr>
              <a:t>s</a:t>
            </a:r>
            <a:r>
              <a:rPr lang="de-DE" b="1" smtClean="0">
                <a:latin typeface="Calibri" panose="020F0502020204030204" pitchFamily="34" charset="0"/>
              </a:rPr>
              <a:t>cript:</a:t>
            </a:r>
            <a:endParaRPr lang="de-DE" b="1" smtClean="0">
              <a:latin typeface="Calibri" panose="020F0502020204030204" pitchFamily="34" charset="0"/>
            </a:endParaRPr>
          </a:p>
          <a:p>
            <a:pPr marL="0" lvl="1" indent="0">
              <a:buNone/>
            </a:pP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marL="0" lvl="1" indent="0">
              <a:buNone/>
            </a:pP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#!/usr/bin/env python      </a:t>
            </a:r>
            <a:b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from pyrat import *</a:t>
            </a:r>
          </a:p>
          <a:p>
            <a:pPr marL="0" lvl="1" indent="0">
              <a:buNone/>
            </a:pP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pyrat_init()</a:t>
            </a:r>
            <a:endParaRPr lang="de-DE" b="1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PyRat Kommando 1</a:t>
            </a: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PyRat Kommando 2</a:t>
            </a: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Etwas Python</a:t>
            </a: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PyRat Kommando 3</a:t>
            </a:r>
          </a:p>
          <a:p>
            <a:pPr marL="0" indent="0">
              <a:buNone/>
            </a:pPr>
            <a:endParaRPr lang="de-DE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Tricks:</a:t>
            </a: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pyrat_init(debug=True)		</a:t>
            </a:r>
            <a:r>
              <a:rPr lang="de-DE" smtClean="0">
                <a:latin typeface="Calibri" panose="020F0502020204030204" pitchFamily="34" charset="0"/>
              </a:rPr>
              <a:t>Additional debugging output, no </a:t>
            </a:r>
            <a:r>
              <a:rPr lang="de-DE" smtClean="0">
                <a:latin typeface="Calibri" panose="020F0502020204030204" pitchFamily="34" charset="0"/>
              </a:rPr>
              <a:t>m</a:t>
            </a:r>
            <a:r>
              <a:rPr lang="de-DE" smtClean="0">
                <a:latin typeface="Calibri" panose="020F0502020204030204" pitchFamily="34" charset="0"/>
              </a:rPr>
              <a:t>ultithreading</a:t>
            </a:r>
            <a:endParaRPr lang="de-DE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pyrat_init(nthreads=2)		</a:t>
            </a:r>
            <a:r>
              <a:rPr lang="de-DE" smtClean="0">
                <a:latin typeface="Calibri" panose="020F0502020204030204" pitchFamily="34" charset="0"/>
              </a:rPr>
              <a:t>Run with an alternative number of threads </a:t>
            </a:r>
            <a:endParaRPr lang="de-DE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Worker.blockprocess = False		</a:t>
            </a:r>
            <a:r>
              <a:rPr lang="de-DE" smtClean="0">
                <a:latin typeface="Calibri" panose="020F0502020204030204" pitchFamily="34" charset="0"/>
              </a:rPr>
              <a:t>Switch off block processing (good for debugging)</a:t>
            </a:r>
            <a:endParaRPr lang="de-DE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Worker.blocksize = 512		</a:t>
            </a:r>
            <a:r>
              <a:rPr lang="de-DE" smtClean="0">
                <a:latin typeface="Calibri" panose="020F0502020204030204" pitchFamily="34" charset="0"/>
              </a:rPr>
              <a:t>Change default azimuth block size </a:t>
            </a:r>
            <a:endParaRPr lang="de-DE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Complex Example: 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Entropie/Alpha Decomposition </a:t>
            </a:r>
            <a:r>
              <a:rPr lang="de-DE" dirty="0" smtClean="0"/>
              <a:t>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26053" cy="4382442"/>
          </a:xfrm>
        </p:spPr>
        <p:txBody>
          <a:bodyPr/>
          <a:lstStyle/>
          <a:p>
            <a:pPr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endParaRPr lang="de-DE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pyrat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Welcome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PyRAT V0.2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OS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detected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linux2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Temporary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/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playground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/User/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reigber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PyRAT_tmp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Pool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8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workers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initialised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load.rat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="alling_k3l.rat")</a:t>
            </a:r>
          </a:p>
          <a:p>
            <a:pPr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RAT IMPORT  {'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is_activated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'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'alling_k3l.rat'}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WARNING: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imported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Activating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['/L1']</a:t>
            </a: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setmeta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({'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CH_pol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['HH','VV','XX']})</a:t>
            </a: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filter.lex2pauli()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LEXICOGRAPHIC TO PAULI CONVERSION  {}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LEXICOGRAPHIC TO PAULI CONVERSION: [#############] 100%              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Activating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['/L2']</a:t>
            </a: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filter.vec2mat()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VECTOR -&gt; MATRIX  {}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 -&gt; MATRIX  : [############################] 100%      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Activating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['/L3']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/L1       Disc            D complex64  (3, 4190, 1455)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/L2       Disc            D complex64  (3, 4190, 1455)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/L3 *     Disc            D complex64  (3, 3, 4190, 1455)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ige Legende 4"/>
          <p:cNvSpPr/>
          <p:nvPr/>
        </p:nvSpPr>
        <p:spPr bwMode="auto">
          <a:xfrm>
            <a:off x="3347864" y="1703818"/>
            <a:ext cx="4392488" cy="360040"/>
          </a:xfrm>
          <a:prstGeom prst="wedgeRectCallout">
            <a:avLst>
              <a:gd name="adj1" fmla="val -63981"/>
              <a:gd name="adj2" fmla="val 22123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 “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from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import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*”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to avoid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prefix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„pyrat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“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in each line of the script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6" name="Rechteckige Legende 5"/>
          <p:cNvSpPr/>
          <p:nvPr/>
        </p:nvSpPr>
        <p:spPr bwMode="auto">
          <a:xfrm>
            <a:off x="4644008" y="2636912"/>
            <a:ext cx="4032448" cy="360040"/>
          </a:xfrm>
          <a:prstGeom prst="wedgeRectCallout">
            <a:avLst>
              <a:gd name="adj1" fmla="val -65627"/>
              <a:gd name="adj2" fmla="val 20075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smtClean="0">
                <a:latin typeface="Calibri" panose="020F0502020204030204" pitchFamily="34" charset="0"/>
                <a:cs typeface="Arial" charset="0"/>
              </a:rPr>
              <a:t> 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Import of a 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*.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rat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(contains data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, but no meta data!)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7" name="Rechteckige Legende 6"/>
          <p:cNvSpPr/>
          <p:nvPr/>
        </p:nvSpPr>
        <p:spPr bwMode="auto">
          <a:xfrm>
            <a:off x="4771714" y="3284984"/>
            <a:ext cx="3328678" cy="360040"/>
          </a:xfrm>
          <a:prstGeom prst="wedgeRectCallout">
            <a:avLst>
              <a:gd name="adj1" fmla="val -70096"/>
              <a:gd name="adj2" fmla="val 40557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smtClean="0">
                <a:latin typeface="Calibri" panose="020F0502020204030204" pitchFamily="34" charset="0"/>
                <a:cs typeface="Arial" charset="0"/>
              </a:rPr>
              <a:t> 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Explicit setting of meta dara (here: polarisartions)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8" name="Rechteckige Legende 7"/>
          <p:cNvSpPr/>
          <p:nvPr/>
        </p:nvSpPr>
        <p:spPr bwMode="auto">
          <a:xfrm>
            <a:off x="4895514" y="3660649"/>
            <a:ext cx="2340782" cy="360040"/>
          </a:xfrm>
          <a:prstGeom prst="wedgeRectCallout">
            <a:avLst>
              <a:gd name="adj1" fmla="val -151944"/>
              <a:gd name="adj2" fmla="val -12696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Transformation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into Pauli-basis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9" name="Rechteckige Legende 8"/>
          <p:cNvSpPr/>
          <p:nvPr/>
        </p:nvSpPr>
        <p:spPr bwMode="auto">
          <a:xfrm>
            <a:off x="4677823" y="4365104"/>
            <a:ext cx="2990522" cy="360040"/>
          </a:xfrm>
          <a:prstGeom prst="wedgeRectCallout">
            <a:avLst>
              <a:gd name="adj1" fmla="val -124851"/>
              <a:gd name="adj2" fmla="val -6551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smtClean="0">
                <a:latin typeface="Calibri" panose="020F0502020204030204" pitchFamily="34" charset="0"/>
                <a:cs typeface="Arial" charset="0"/>
              </a:rPr>
              <a:t> 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Generation of covariance matrices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Kovarianzmatritzen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0" name="Rechteckige Legende 9"/>
          <p:cNvSpPr/>
          <p:nvPr/>
        </p:nvSpPr>
        <p:spPr bwMode="auto">
          <a:xfrm>
            <a:off x="5544108" y="5013176"/>
            <a:ext cx="1836204" cy="360040"/>
          </a:xfrm>
          <a:prstGeom prst="wedgeRectCallout">
            <a:avLst>
              <a:gd name="adj1" fmla="val -259793"/>
              <a:gd name="adj2" fmla="val 22753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smtClean="0">
                <a:latin typeface="Calibri" panose="020F0502020204030204" pitchFamily="34" charset="0"/>
                <a:cs typeface="Arial" charset="0"/>
              </a:rPr>
              <a:t>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Print list of layers</a:t>
            </a:r>
            <a:endParaRPr lang="de-DE" sz="1200" dirty="0" smtClean="0">
              <a:latin typeface="Calibri" panose="020F050202020403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Komplexes </a:t>
            </a:r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Erzeugung einer Entropie/Alpha </a:t>
            </a:r>
            <a:r>
              <a:rPr lang="de-DE" dirty="0" smtClean="0"/>
              <a:t>Dekomposition II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filter.boxcar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=[15,7])</a:t>
            </a:r>
            <a:endParaRPr lang="de-DE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 BOXCAR FILTER  {'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'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[15,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7]}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BOXCAR FILTER     :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[############################] 100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% 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filter.eigen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 EIGEN DECOMPOSITION  {}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EIGEN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DECOMPOSITION: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[###########################] 100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% 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Activating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['/L5', '/L6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0" indent="0">
              <a:buNone/>
            </a:pP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filter.entalpani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 H/a/A  {}</a:t>
            </a:r>
          </a:p>
          <a:p>
            <a:pPr marL="0" indent="0">
              <a:buNone/>
            </a:pP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H/a/A             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[############################] 100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%  </a:t>
            </a:r>
            <a:endParaRPr lang="pt-B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: Activating ['/L7', '/L8', '/L9', '/L10</a:t>
            </a: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save.rat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out.rat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[0])</a:t>
            </a:r>
            <a:endParaRPr lang="pt-B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 RAT EXPORT  {'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': '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out.rat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/L1       Disc            D complex64  (3, 4190, 1455)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/L2       Disc            D complex64  (3, 4190, 1455)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/L3       Disc            D complex64  (3, 3, 4190, 1455)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/L4       Disc            D complex64  (3, 3, 4190, 1455)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/L5       Disc            D float32    (3, 4190, 1455)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/L6       Disc            D complex64  (3, 3, 4190, 1455)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/L7 *     Disc            D float32    (4190, 1455)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/L8 *     Disc            D float32    (4190, 1455)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/L9 *     Disc            D float32    (4190, 1455)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/L10 *    Disc            D float32    (4190, 1455)</a:t>
            </a: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ige Legende 4"/>
          <p:cNvSpPr/>
          <p:nvPr/>
        </p:nvSpPr>
        <p:spPr bwMode="auto">
          <a:xfrm>
            <a:off x="5220072" y="1345511"/>
            <a:ext cx="3744416" cy="360040"/>
          </a:xfrm>
          <a:prstGeom prst="wedgeRectCallout">
            <a:avLst>
              <a:gd name="adj1" fmla="val -99500"/>
              <a:gd name="adj2" fmla="val 18027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smtClean="0">
                <a:latin typeface="Calibri" panose="020F0502020204030204" pitchFamily="34" charset="0"/>
                <a:cs typeface="Arial" charset="0"/>
              </a:rPr>
              <a:t>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Apply boxcar-filtering with the option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win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=[15,7]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6" name="Rechteckige Legende 5"/>
          <p:cNvSpPr/>
          <p:nvPr/>
        </p:nvSpPr>
        <p:spPr bwMode="auto">
          <a:xfrm>
            <a:off x="5292080" y="1988840"/>
            <a:ext cx="2448272" cy="360040"/>
          </a:xfrm>
          <a:prstGeom prst="wedgeRectCallout">
            <a:avLst>
              <a:gd name="adj1" fmla="val -131010"/>
              <a:gd name="adj2" fmla="val -8599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smtClean="0">
                <a:latin typeface="Calibri" panose="020F0502020204030204" pitchFamily="34" charset="0"/>
                <a:cs typeface="Arial" charset="0"/>
              </a:rPr>
              <a:t>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Eigen decomposition of the result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7" name="Rechteckige Legende 6"/>
          <p:cNvSpPr/>
          <p:nvPr/>
        </p:nvSpPr>
        <p:spPr bwMode="auto">
          <a:xfrm>
            <a:off x="5292080" y="2517457"/>
            <a:ext cx="3456384" cy="360040"/>
          </a:xfrm>
          <a:prstGeom prst="wedgeRectCallout">
            <a:avLst>
              <a:gd name="adj1" fmla="val -107454"/>
              <a:gd name="adj2" fmla="val -406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smtClean="0">
                <a:latin typeface="Calibri" panose="020F0502020204030204" pitchFamily="34" charset="0"/>
                <a:cs typeface="Arial" charset="0"/>
              </a:rPr>
              <a:t>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generates 2 new layers: Eigenvalues and vectors!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8" name="Rechteckige Legende 7"/>
          <p:cNvSpPr/>
          <p:nvPr/>
        </p:nvSpPr>
        <p:spPr bwMode="auto">
          <a:xfrm>
            <a:off x="5292080" y="2893674"/>
            <a:ext cx="3672408" cy="391310"/>
          </a:xfrm>
          <a:prstGeom prst="wedgeRectCallout">
            <a:avLst>
              <a:gd name="adj1" fmla="val -112837"/>
              <a:gd name="adj2" fmla="val -57432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smtClean="0">
                <a:latin typeface="Calibri" panose="020F0502020204030204" pitchFamily="34" charset="0"/>
                <a:cs typeface="Arial" charset="0"/>
              </a:rPr>
              <a:t>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Processing of Alphamax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,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Alphamean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, </a:t>
            </a:r>
            <a:r>
              <a:rPr lang="de-DE" sz="1200" err="1" smtClean="0">
                <a:latin typeface="Calibri" panose="020F0502020204030204" pitchFamily="34" charset="0"/>
                <a:cs typeface="Arial" charset="0"/>
              </a:rPr>
              <a:t>Entropy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and 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Anisotropie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9" name="Rechteckige Legende 8"/>
          <p:cNvSpPr/>
          <p:nvPr/>
        </p:nvSpPr>
        <p:spPr bwMode="auto">
          <a:xfrm>
            <a:off x="5292080" y="3453142"/>
            <a:ext cx="3672408" cy="263890"/>
          </a:xfrm>
          <a:prstGeom prst="wedgeRectCallout">
            <a:avLst>
              <a:gd name="adj1" fmla="val -70066"/>
              <a:gd name="adj2" fmla="val 16585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smtClean="0">
                <a:latin typeface="Calibri" panose="020F0502020204030204" pitchFamily="34" charset="0"/>
                <a:cs typeface="Arial" charset="0"/>
              </a:rPr>
              <a:t>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Export of layer 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„/L7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“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into the file 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„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out.rat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“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0" name="Rechteckige Legende 9"/>
          <p:cNvSpPr/>
          <p:nvPr/>
        </p:nvSpPr>
        <p:spPr bwMode="auto">
          <a:xfrm>
            <a:off x="5292080" y="3861048"/>
            <a:ext cx="3672408" cy="648072"/>
          </a:xfrm>
          <a:prstGeom prst="wedgeRectCallout">
            <a:avLst>
              <a:gd name="adj1" fmla="val -152193"/>
              <a:gd name="adj2" fmla="val -30176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smtClean="0">
                <a:latin typeface="Calibri" panose="020F0502020204030204" pitchFamily="34" charset="0"/>
                <a:cs typeface="Arial" charset="0"/>
              </a:rPr>
              <a:t>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Again a list of existing layers. One should have deleted some intermediate results (with the command 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„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delete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“). </a:t>
            </a:r>
            <a:r>
              <a:rPr lang="de-DE" sz="1200" smtClean="0">
                <a:latin typeface="Calibri" panose="020F0502020204030204" pitchFamily="34" charset="0"/>
                <a:cs typeface="Arial" charset="0"/>
              </a:rPr>
              <a:t>When existing python, an automatic cleanup is performed.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alibri" panose="020F0502020204030204" pitchFamily="34" charset="0"/>
              </a:rPr>
              <a:t>Easter Eggs: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1560" y="764704"/>
            <a:ext cx="8226053" cy="4670474"/>
          </a:xfrm>
        </p:spPr>
        <p:txBody>
          <a:bodyPr/>
          <a:lstStyle/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The GUI can be launched from a </a:t>
            </a:r>
            <a:r>
              <a:rPr lang="de-DE" b="1" dirty="0" smtClean="0">
                <a:latin typeface="Calibri" panose="020F0502020204030204" pitchFamily="34" charset="0"/>
              </a:rPr>
              <a:t>pyrat-Script </a:t>
            </a:r>
            <a:r>
              <a:rPr lang="de-DE" b="1" smtClean="0">
                <a:latin typeface="Calibri" panose="020F0502020204030204" pitchFamily="34" charset="0"/>
              </a:rPr>
              <a:t>(</a:t>
            </a:r>
            <a:r>
              <a:rPr lang="de-DE" b="1" smtClean="0">
                <a:latin typeface="Calibri" panose="020F0502020204030204" pitchFamily="34" charset="0"/>
              </a:rPr>
              <a:t>or interactively) :</a:t>
            </a: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show()   </a:t>
            </a:r>
            <a:r>
              <a:rPr lang="de-DE" sz="1600" i="1" smtClean="0">
                <a:latin typeface="Consolas" panose="020B0609020204030204" pitchFamily="49" charset="0"/>
                <a:cs typeface="Consolas" panose="020B0609020204030204" pitchFamily="49" charset="0"/>
              </a:rPr>
              <a:t>bzw.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   gui()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The active layer will be shown in the GUI (one can scroll and zoom in and out…)</a:t>
            </a:r>
            <a:endParaRPr lang="de-DE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Saving and Restoring of the entire layer structure and of 3 local </a:t>
            </a:r>
            <a:r>
              <a:rPr lang="de-DE" b="1" smtClean="0">
                <a:latin typeface="Calibri" panose="020F0502020204030204" pitchFamily="34" charset="0"/>
              </a:rPr>
              <a:t>v</a:t>
            </a:r>
            <a:r>
              <a:rPr lang="de-DE" b="1" smtClean="0">
                <a:latin typeface="Calibri" panose="020F0502020204030204" pitchFamily="34" charset="0"/>
              </a:rPr>
              <a:t>ariables</a:t>
            </a:r>
            <a:endParaRPr lang="de-DE" b="1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freeze(“filename.hd5“, var1, var2, var3)</a:t>
            </a:r>
          </a:p>
          <a:p>
            <a:pPr marL="0" indent="0">
              <a:buNone/>
            </a:pP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&gt;&gt;&gt; x1, x2, x3 = defreeze(“filename.hd5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“)</a:t>
            </a:r>
          </a:p>
          <a:p>
            <a:pPr marL="0" indent="0">
              <a:buNone/>
            </a:pPr>
            <a:endParaRPr lang="de-DE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de-DE" b="1" smtClean="0">
                <a:latin typeface="Consolas" panose="020B0609020204030204" pitchFamily="49" charset="0"/>
                <a:cs typeface="Consolas" panose="020B0609020204030204" pitchFamily="49" charset="0"/>
              </a:rPr>
              <a:t>omplexe layer structures:</a:t>
            </a:r>
            <a:endParaRPr lang="de-DE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When a nested layer list is used (active, or via 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k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eyword), data will be returned in exactly this structure (nested list of ndarrays).</a:t>
            </a:r>
            <a:endParaRPr lang="de-DE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132856"/>
            <a:ext cx="8208912" cy="738187"/>
          </a:xfrm>
        </p:spPr>
        <p:txBody>
          <a:bodyPr/>
          <a:lstStyle/>
          <a:p>
            <a:pPr algn="ctr"/>
            <a: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Part </a:t>
            </a:r>
            <a: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2:</a:t>
            </a:r>
            <a:b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Programming PyRAT</a:t>
            </a:r>
            <a:r>
              <a:rPr lang="de-DE" sz="4800" noProof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de-DE" sz="4800" noProof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</a:b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5358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/>
          <p:cNvSpPr/>
          <p:nvPr/>
        </p:nvSpPr>
        <p:spPr bwMode="auto">
          <a:xfrm>
            <a:off x="5761264" y="3726107"/>
            <a:ext cx="3024336" cy="1008112"/>
          </a:xfrm>
          <a:prstGeom prst="roundRect">
            <a:avLst>
              <a:gd name="adj" fmla="val 1794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29525" y="385948"/>
            <a:ext cx="8208912" cy="45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PyRAT - Pyton Radar Analysis Tool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5790668" y="5157192"/>
            <a:ext cx="3024336" cy="936104"/>
          </a:xfrm>
          <a:prstGeom prst="roundRect">
            <a:avLst/>
          </a:prstGeom>
          <a:solidFill>
            <a:srgbClr val="6C8CF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079520" y="5302079"/>
            <a:ext cx="244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Layer based data object</a:t>
            </a:r>
            <a:r>
              <a:rPr lang="en-US" b="1" noProof="1" smtClean="0">
                <a:latin typeface="Calibri" panose="020F0502020204030204" pitchFamily="34" charset="0"/>
              </a:rPr>
              <a:t/>
            </a:r>
            <a:br>
              <a:rPr lang="en-US" b="1" noProof="1" smtClean="0">
                <a:latin typeface="Calibri" panose="020F0502020204030204" pitchFamily="34" charset="0"/>
              </a:rPr>
            </a:br>
            <a:r>
              <a:rPr lang="en-US" noProof="1" smtClean="0">
                <a:latin typeface="Calibri" panose="020F0502020204030204" pitchFamily="34" charset="0"/>
              </a:rPr>
              <a:t>(HDF5 / RAM)</a:t>
            </a:r>
            <a:endParaRPr lang="en-US" noProof="1">
              <a:latin typeface="Calibri" panose="020F0502020204030204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5744402" y="2301819"/>
            <a:ext cx="2355990" cy="983882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37248" y="2470595"/>
            <a:ext cx="142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CLI Interface</a:t>
            </a:r>
            <a:br>
              <a:rPr lang="en-US" b="1" noProof="1" smtClean="0">
                <a:latin typeface="Calibri" panose="020F0502020204030204" pitchFamily="34" charset="0"/>
              </a:rPr>
            </a:br>
            <a:r>
              <a:rPr lang="en-US" noProof="1" smtClean="0">
                <a:latin typeface="Calibri" panose="020F0502020204030204" pitchFamily="34" charset="0"/>
              </a:rPr>
              <a:t>(</a:t>
            </a:r>
            <a:r>
              <a:rPr lang="en-US" noProof="1" smtClean="0">
                <a:latin typeface="Calibri" panose="020F0502020204030204" pitchFamily="34" charset="0"/>
              </a:rPr>
              <a:t>scriptable)</a:t>
            </a:r>
            <a:endParaRPr lang="en-US" noProof="1">
              <a:latin typeface="Calibri" panose="020F0502020204030204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5749869" y="890631"/>
            <a:ext cx="3142611" cy="998754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444697" y="1066843"/>
            <a:ext cx="159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GUI Interface</a:t>
            </a:r>
            <a:br>
              <a:rPr lang="en-US" b="1" noProof="1" smtClean="0">
                <a:latin typeface="Calibri" panose="020F0502020204030204" pitchFamily="34" charset="0"/>
              </a:rPr>
            </a:br>
            <a:r>
              <a:rPr lang="en-US" noProof="1" smtClean="0">
                <a:latin typeface="Calibri" panose="020F0502020204030204" pitchFamily="34" charset="0"/>
              </a:rPr>
              <a:t>(PyQt / PySide)</a:t>
            </a:r>
            <a:endParaRPr lang="en-US" noProof="1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046622" y="3906998"/>
            <a:ext cx="245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Worker</a:t>
            </a:r>
            <a:br>
              <a:rPr lang="en-US" b="1" noProof="1" smtClean="0">
                <a:latin typeface="Calibri" panose="020F0502020204030204" pitchFamily="34" charset="0"/>
              </a:rPr>
            </a:br>
            <a:r>
              <a:rPr lang="en-US" noProof="1" smtClean="0">
                <a:latin typeface="Calibri" panose="020F0502020204030204" pitchFamily="34" charset="0"/>
              </a:rPr>
              <a:t>(Import / Export / Filter)</a:t>
            </a:r>
            <a:endParaRPr lang="en-US" noProof="1">
              <a:latin typeface="Calibri" panose="020F0502020204030204" pitchFamily="34" charset="0"/>
            </a:endParaRPr>
          </a:p>
        </p:txBody>
      </p:sp>
      <p:sp>
        <p:nvSpPr>
          <p:cNvPr id="20" name="Pfeil nach oben und unten 19"/>
          <p:cNvSpPr/>
          <p:nvPr/>
        </p:nvSpPr>
        <p:spPr bwMode="auto">
          <a:xfrm>
            <a:off x="6884354" y="1889384"/>
            <a:ext cx="279934" cy="412435"/>
          </a:xfrm>
          <a:prstGeom prst="up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1" name="Gestreifter Pfeil nach rechts 20"/>
          <p:cNvSpPr/>
          <p:nvPr/>
        </p:nvSpPr>
        <p:spPr bwMode="auto">
          <a:xfrm rot="-5400000">
            <a:off x="7532001" y="2606859"/>
            <a:ext cx="1803684" cy="378870"/>
          </a:xfrm>
          <a:prstGeom prst="striped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3" name="Pfeil nach oben und unten 22"/>
          <p:cNvSpPr/>
          <p:nvPr/>
        </p:nvSpPr>
        <p:spPr bwMode="auto">
          <a:xfrm>
            <a:off x="6884354" y="3285701"/>
            <a:ext cx="279934" cy="412435"/>
          </a:xfrm>
          <a:prstGeom prst="up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 rot="-5400000">
            <a:off x="7948949" y="2691365"/>
            <a:ext cx="1426282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Plugin</a:t>
            </a:r>
          </a:p>
        </p:txBody>
      </p:sp>
      <p:sp>
        <p:nvSpPr>
          <p:cNvPr id="25" name="Pfeil nach oben und unten 24"/>
          <p:cNvSpPr/>
          <p:nvPr/>
        </p:nvSpPr>
        <p:spPr bwMode="auto">
          <a:xfrm>
            <a:off x="6631199" y="4744757"/>
            <a:ext cx="279934" cy="412435"/>
          </a:xfrm>
          <a:prstGeom prst="up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6" name="Pfeil nach oben und unten 25"/>
          <p:cNvSpPr/>
          <p:nvPr/>
        </p:nvSpPr>
        <p:spPr bwMode="auto">
          <a:xfrm>
            <a:off x="7888417" y="4734219"/>
            <a:ext cx="279934" cy="412435"/>
          </a:xfrm>
          <a:prstGeom prst="up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26856" y="1052736"/>
            <a:ext cx="5081247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Motivation: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Flexible </a:t>
            </a:r>
            <a:r>
              <a:rPr lang="en-US" noProof="1" smtClean="0">
                <a:latin typeface="Calibri" panose="020F0502020204030204" pitchFamily="34" charset="0"/>
              </a:rPr>
              <a:t>framework for </a:t>
            </a:r>
            <a:r>
              <a:rPr lang="en-US" noProof="1" smtClean="0">
                <a:latin typeface="Calibri" panose="020F0502020204030204" pitchFamily="34" charset="0"/>
              </a:rPr>
              <a:t>SAR </a:t>
            </a:r>
            <a:r>
              <a:rPr lang="en-US" noProof="1" smtClean="0">
                <a:latin typeface="Calibri" panose="020F0502020204030204" pitchFamily="34" charset="0"/>
              </a:rPr>
              <a:t>postprocessing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Suitable for airborne- and satellite data</a:t>
            </a:r>
            <a:endParaRPr lang="en-US" b="1" noProof="1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Collection of state-of-the-art tools</a:t>
            </a:r>
            <a:endParaRPr lang="en-US" noProof="1" smtClean="0">
              <a:latin typeface="Calibri" panose="020F0502020204030204" pitchFamily="34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Software design goals: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Implementation in Python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Disc based processing in HDF5-containers, including metadata and tracks / orbits</a:t>
            </a:r>
            <a:endParaRPr lang="en-US" noProof="1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Automatic block processing </a:t>
            </a:r>
            <a:r>
              <a:rPr lang="en-US" noProof="1">
                <a:latin typeface="Calibri" panose="020F0502020204030204" pitchFamily="34" charset="0"/>
              </a:rPr>
              <a:t>(multithreaded)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Abstract worker classes </a:t>
            </a:r>
            <a:r>
              <a:rPr lang="en-US" noProof="1" smtClean="0">
                <a:latin typeface="Calibri" panose="020F0502020204030204" pitchFamily="34" charset="0"/>
              </a:rPr>
              <a:t>– </a:t>
            </a:r>
            <a:r>
              <a:rPr lang="en-US" noProof="1" smtClean="0">
                <a:latin typeface="Calibri" panose="020F0502020204030204" pitchFamily="34" charset="0"/>
              </a:rPr>
              <a:t>easy to implement without much knowledge of the </a:t>
            </a:r>
            <a:r>
              <a:rPr lang="en-US" noProof="1">
                <a:latin typeface="Calibri" panose="020F0502020204030204" pitchFamily="34" charset="0"/>
              </a:rPr>
              <a:t>f</a:t>
            </a:r>
            <a:r>
              <a:rPr lang="en-US" noProof="1" smtClean="0">
                <a:latin typeface="Calibri" panose="020F0502020204030204" pitchFamily="34" charset="0"/>
              </a:rPr>
              <a:t>ramework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Optional: </a:t>
            </a:r>
            <a:r>
              <a:rPr lang="en-US" noProof="1" smtClean="0">
                <a:latin typeface="Calibri" panose="020F0502020204030204" pitchFamily="34" charset="0"/>
              </a:rPr>
              <a:t>Qt-based </a:t>
            </a:r>
            <a:r>
              <a:rPr lang="en-US" noProof="1" smtClean="0">
                <a:latin typeface="Calibri" panose="020F0502020204030204" pitchFamily="34" charset="0"/>
              </a:rPr>
              <a:t>GUI </a:t>
            </a:r>
            <a:r>
              <a:rPr lang="en-US" noProof="1" smtClean="0">
                <a:latin typeface="Calibri" panose="020F0502020204030204" pitchFamily="34" charset="0"/>
              </a:rPr>
              <a:t>for simple tasks and a a data viewer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Simple extensions via plugin infrastructure</a:t>
            </a:r>
            <a:endParaRPr lang="en-US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29525" y="385948"/>
            <a:ext cx="8208912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LayerData: </a:t>
            </a: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The central data object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Flussdiagramm: Dokument 10"/>
          <p:cNvSpPr/>
          <p:nvPr/>
        </p:nvSpPr>
        <p:spPr bwMode="auto">
          <a:xfrm>
            <a:off x="4355976" y="1124744"/>
            <a:ext cx="3881231" cy="2088232"/>
          </a:xfrm>
          <a:prstGeom prst="flowChartDocumen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608996" y="1244485"/>
            <a:ext cx="2661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smtClean="0">
                <a:latin typeface="Calibri" panose="020F0502020204030204" pitchFamily="34" charset="0"/>
              </a:rPr>
              <a:t>Content of a layer</a:t>
            </a:r>
            <a:r>
              <a:rPr lang="en-US" b="1" dirty="0" smtClean="0">
                <a:latin typeface="Calibri" panose="020F0502020204030204" pitchFamily="34" charset="0"/>
              </a:rPr>
              <a:t>: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mtClean="0">
                <a:latin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</a:rPr>
              <a:t>Data </a:t>
            </a:r>
            <a:r>
              <a:rPr lang="en-US" smtClean="0">
                <a:latin typeface="Calibri" panose="020F0502020204030204" pitchFamily="34" charset="0"/>
              </a:rPr>
              <a:t>(</a:t>
            </a:r>
            <a:r>
              <a:rPr lang="en-US" smtClean="0">
                <a:latin typeface="Calibri" panose="020F0502020204030204" pitchFamily="34" charset="0"/>
              </a:rPr>
              <a:t>as </a:t>
            </a:r>
            <a:r>
              <a:rPr lang="en-US" dirty="0" err="1" smtClean="0">
                <a:latin typeface="Calibri" panose="020F0502020204030204" pitchFamily="34" charset="0"/>
              </a:rPr>
              <a:t>ndarray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mtClean="0">
                <a:latin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</a:rPr>
              <a:t>Metadata </a:t>
            </a:r>
            <a:r>
              <a:rPr lang="en-US" smtClean="0">
                <a:latin typeface="Calibri" panose="020F0502020204030204" pitchFamily="34" charset="0"/>
              </a:rPr>
              <a:t>(</a:t>
            </a:r>
            <a:r>
              <a:rPr lang="en-US" smtClean="0">
                <a:latin typeface="Calibri" panose="020F0502020204030204" pitchFamily="34" charset="0"/>
              </a:rPr>
              <a:t>as </a:t>
            </a:r>
            <a:r>
              <a:rPr lang="en-US" dirty="0" smtClean="0">
                <a:latin typeface="Calibri" panose="020F0502020204030204" pitchFamily="34" charset="0"/>
              </a:rPr>
              <a:t>dictionary)</a:t>
            </a:r>
          </a:p>
          <a:p>
            <a:pPr>
              <a:lnSpc>
                <a:spcPct val="100000"/>
              </a:lnSpc>
            </a:pPr>
            <a:r>
              <a:rPr lang="en-US" smtClean="0">
                <a:latin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</a:rPr>
              <a:t>Channel metadata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</a:rPr>
              <a:t>Properties (intern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33077" y="3645024"/>
            <a:ext cx="8427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b="1" smtClean="0">
                <a:latin typeface="Calibri" panose="020F0502020204030204" pitchFamily="34" charset="0"/>
              </a:rPr>
              <a:t>3 </a:t>
            </a:r>
            <a:r>
              <a:rPr lang="de-DE" b="1" smtClean="0">
                <a:latin typeface="Calibri" panose="020F0502020204030204" pitchFamily="34" charset="0"/>
              </a:rPr>
              <a:t>Variants:</a:t>
            </a:r>
            <a:endParaRPr lang="de-DE" b="1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mtClean="0">
                <a:latin typeface="Calibri" panose="020F0502020204030204" pitchFamily="34" charset="0"/>
              </a:rPr>
              <a:t> </a:t>
            </a:r>
            <a:r>
              <a:rPr lang="de-DE" smtClean="0">
                <a:latin typeface="Calibri" panose="020F0502020204030204" pitchFamily="34" charset="0"/>
              </a:rPr>
              <a:t>Disc layer </a:t>
            </a:r>
            <a:r>
              <a:rPr lang="de-DE" dirty="0" smtClean="0">
                <a:latin typeface="Calibri" panose="020F0502020204030204" pitchFamily="34" charset="0"/>
              </a:rPr>
              <a:t>(HDF5</a:t>
            </a:r>
            <a:r>
              <a:rPr lang="de-DE" smtClean="0">
                <a:latin typeface="Calibri" panose="020F0502020204030204" pitchFamily="34" charset="0"/>
              </a:rPr>
              <a:t>): </a:t>
            </a:r>
            <a:r>
              <a:rPr lang="de-DE" smtClean="0">
                <a:latin typeface="Calibri" panose="020F0502020204030204" pitchFamily="34" charset="0"/>
              </a:rPr>
              <a:t>Does not need RAM, possibly a bit slow</a:t>
            </a:r>
            <a:endParaRPr lang="de-DE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mtClean="0">
                <a:latin typeface="Calibri" panose="020F0502020204030204" pitchFamily="34" charset="0"/>
              </a:rPr>
              <a:t> </a:t>
            </a:r>
            <a:r>
              <a:rPr lang="de-DE" smtClean="0">
                <a:latin typeface="Calibri" panose="020F0502020204030204" pitchFamily="34" charset="0"/>
              </a:rPr>
              <a:t>Memory layer</a:t>
            </a:r>
            <a:r>
              <a:rPr lang="de-DE" smtClean="0">
                <a:latin typeface="Calibri" panose="020F0502020204030204" pitchFamily="34" charset="0"/>
              </a:rPr>
              <a:t>: </a:t>
            </a:r>
            <a:r>
              <a:rPr lang="de-DE" smtClean="0">
                <a:latin typeface="Calibri" panose="020F0502020204030204" pitchFamily="34" charset="0"/>
              </a:rPr>
              <a:t>Faster (depending on available cache</a:t>
            </a:r>
            <a:r>
              <a:rPr lang="de-DE" dirty="0" smtClean="0">
                <a:latin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mtClean="0">
                <a:latin typeface="Calibri" panose="020F0502020204030204" pitchFamily="34" charset="0"/>
              </a:rPr>
              <a:t> </a:t>
            </a:r>
            <a:r>
              <a:rPr lang="de-DE" smtClean="0">
                <a:latin typeface="Calibri" panose="020F0502020204030204" pitchFamily="34" charset="0"/>
              </a:rPr>
              <a:t>Virtual </a:t>
            </a:r>
            <a:r>
              <a:rPr lang="de-DE" dirty="0">
                <a:latin typeface="Calibri" panose="020F0502020204030204" pitchFamily="34" charset="0"/>
              </a:rPr>
              <a:t>l</a:t>
            </a:r>
            <a:r>
              <a:rPr lang="de-DE" smtClean="0">
                <a:latin typeface="Calibri" panose="020F0502020204030204" pitchFamily="34" charset="0"/>
              </a:rPr>
              <a:t>ayer</a:t>
            </a:r>
            <a:r>
              <a:rPr lang="de-DE" dirty="0" smtClean="0">
                <a:latin typeface="Calibri" panose="020F0502020204030204" pitchFamily="34" charset="0"/>
              </a:rPr>
              <a:t>: </a:t>
            </a:r>
            <a:r>
              <a:rPr lang="de-DE" smtClean="0">
                <a:latin typeface="Calibri" panose="020F0502020204030204" pitchFamily="34" charset="0"/>
              </a:rPr>
              <a:t>Mapping </a:t>
            </a:r>
            <a:r>
              <a:rPr lang="de-DE" smtClean="0">
                <a:latin typeface="Calibri" panose="020F0502020204030204" pitchFamily="34" charset="0"/>
              </a:rPr>
              <a:t>of existing data sets, avoids copies</a:t>
            </a:r>
            <a:endParaRPr lang="de-DE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de-DE" b="1" smtClean="0">
                <a:latin typeface="Calibri" panose="020F0502020204030204" pitchFamily="34" charset="0"/>
              </a:rPr>
              <a:t>Possibilities:</a:t>
            </a:r>
            <a:endParaRPr lang="de-DE" b="1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mtClean="0">
                <a:latin typeface="Calibri" panose="020F0502020204030204" pitchFamily="34" charset="0"/>
              </a:rPr>
              <a:t>Reading / Writing of data (possibly in groups, in parts)</a:t>
            </a:r>
            <a:endParaRPr lang="de-DE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mtClean="0">
                <a:latin typeface="Calibri" panose="020F0502020204030204" pitchFamily="34" charset="0"/>
              </a:rPr>
              <a:t>Reading / Writing of meta data (possibly in </a:t>
            </a:r>
            <a:r>
              <a:rPr lang="de-DE" smtClean="0">
                <a:latin typeface="Calibri" panose="020F0502020204030204" pitchFamily="34" charset="0"/>
              </a:rPr>
              <a:t>g</a:t>
            </a:r>
            <a:r>
              <a:rPr lang="de-DE" smtClean="0">
                <a:latin typeface="Calibri" panose="020F0502020204030204" pitchFamily="34" charset="0"/>
              </a:rPr>
              <a:t>roups)</a:t>
            </a:r>
            <a:endParaRPr lang="de-DE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mtClean="0">
                <a:latin typeface="Calibri" panose="020F0502020204030204" pitchFamily="34" charset="0"/>
              </a:rPr>
              <a:t>Activating, adding, deleting and listing of layers </a:t>
            </a:r>
            <a:endParaRPr lang="de-DE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de-DE" dirty="0">
              <a:latin typeface="Calibri" panose="020F0502020204030204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653647" y="1112929"/>
            <a:ext cx="2808311" cy="2469996"/>
            <a:chOff x="395536" y="959004"/>
            <a:chExt cx="2808311" cy="2469996"/>
          </a:xfrm>
        </p:grpSpPr>
        <p:sp>
          <p:nvSpPr>
            <p:cNvPr id="6" name="Flussdiagramm: Mehrere Dokumente 5"/>
            <p:cNvSpPr/>
            <p:nvPr/>
          </p:nvSpPr>
          <p:spPr bwMode="auto">
            <a:xfrm>
              <a:off x="395536" y="1124744"/>
              <a:ext cx="2808311" cy="2304256"/>
            </a:xfrm>
            <a:prstGeom prst="flowChartMultidocument">
              <a:avLst/>
            </a:prstGeom>
            <a:solidFill>
              <a:srgbClr val="6C8CF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Arial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48267" y="959004"/>
              <a:ext cx="354584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000" dirty="0" smtClean="0">
                  <a:latin typeface="Calibri" panose="020F0502020204030204" pitchFamily="34" charset="0"/>
                </a:rPr>
                <a:t>/L1</a:t>
              </a:r>
              <a:endParaRPr lang="en-US" sz="1000" dirty="0">
                <a:latin typeface="Calibri" panose="020F0502020204030204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89251" y="1173900"/>
              <a:ext cx="354585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000" dirty="0" smtClean="0">
                  <a:latin typeface="Calibri" panose="020F0502020204030204" pitchFamily="34" charset="0"/>
                </a:rPr>
                <a:t>/L2</a:t>
              </a:r>
              <a:endParaRPr lang="en-US" sz="1000" dirty="0">
                <a:latin typeface="Calibri" panose="020F0502020204030204" pitchFamily="34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42041" y="1484784"/>
              <a:ext cx="691215" cy="1502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>
                  <a:latin typeface="Calibri" panose="020F0502020204030204" pitchFamily="34" charset="0"/>
                </a:rPr>
                <a:t>/L3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en-US" sz="1400" dirty="0">
                  <a:latin typeface="Calibri" panose="020F0502020204030204" pitchFamily="34" charset="0"/>
                </a:rPr>
                <a:t>/L3/D1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en-US" sz="1400" dirty="0">
                  <a:latin typeface="Calibri" panose="020F0502020204030204" pitchFamily="34" charset="0"/>
                </a:rPr>
                <a:t>/L3/D2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en-US" sz="1400" dirty="0">
                  <a:latin typeface="Calibri" panose="020F0502020204030204" pitchFamily="34" charset="0"/>
                </a:rPr>
                <a:t>/L3/D3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en-US" sz="1400" dirty="0">
                  <a:latin typeface="Calibri" panose="020F0502020204030204" pitchFamily="34" charset="0"/>
                </a:rPr>
                <a:t>/</a:t>
              </a:r>
              <a:r>
                <a:rPr lang="en-US" sz="1400" dirty="0" smtClean="0">
                  <a:latin typeface="Calibri" panose="020F0502020204030204" pitchFamily="34" charset="0"/>
                </a:rPr>
                <a:t>L3/D4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en-US" sz="1400" dirty="0" smtClean="0">
                  <a:latin typeface="Calibri" panose="020F0502020204030204" pitchFamily="34" charset="0"/>
                </a:rPr>
                <a:t>/L3/P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691680" y="1533523"/>
              <a:ext cx="1016047" cy="3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>
                  <a:latin typeface="Calibri" panose="020F0502020204030204" pitchFamily="34" charset="0"/>
                </a:rPr>
                <a:t>+ metadata</a:t>
              </a:r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686240" y="836712"/>
            <a:ext cx="2805640" cy="403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alibri" panose="020F0502020204030204" pitchFamily="34" charset="0"/>
              </a:rPr>
              <a:t>Pseudo-</a:t>
            </a:r>
            <a:r>
              <a:rPr lang="en-US" dirty="0" err="1" smtClean="0">
                <a:latin typeface="Calibri" panose="020F0502020204030204" pitchFamily="34" charset="0"/>
              </a:rPr>
              <a:t>Verzeichnisstruktur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29525" y="385948"/>
            <a:ext cx="8208912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FilterWorker: </a:t>
            </a: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Basis Class Data Processing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26856" y="1052736"/>
            <a:ext cx="8211581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Capabilities:</a:t>
            </a:r>
            <a:endParaRPr lang="en-US" b="1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Reading from a layer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Testing if data have suitable format </a:t>
            </a:r>
            <a:r>
              <a:rPr lang="en-US" noProof="1" smtClean="0">
                <a:latin typeface="Calibri" panose="020F0502020204030204" pitchFamily="34" charset="0"/>
              </a:rPr>
              <a:t>(shape, dtype) </a:t>
            </a:r>
            <a:r>
              <a:rPr lang="en-US" noProof="1" smtClean="0">
                <a:latin typeface="Calibri" panose="020F0502020204030204" pitchFamily="34" charset="0"/>
              </a:rPr>
              <a:t>and if all required meta data is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Processing of data (and meta data)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Block processing (can be activated and deactivated)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Using the PyRAT </a:t>
            </a:r>
            <a:r>
              <a:rPr lang="en-US" noProof="1" smtClean="0">
                <a:latin typeface="Calibri" panose="020F0502020204030204" pitchFamily="34" charset="0"/>
              </a:rPr>
              <a:t>m</a:t>
            </a:r>
            <a:r>
              <a:rPr lang="en-US" noProof="1">
                <a:latin typeface="Calibri" panose="020F0502020204030204" pitchFamily="34" charset="0"/>
              </a:rPr>
              <a:t>ultiprocessing pool (can be activated and deactivated)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Writing into a new layer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Show its  docstring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Goals:</a:t>
            </a:r>
            <a:endParaRPr lang="en-US" b="1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Vast simplification of the implementation of data processing routines</a:t>
            </a:r>
            <a:endParaRPr lang="en-US" noProof="1" smtClean="0">
              <a:latin typeface="Calibri" panose="020F0502020204030204" pitchFamily="34" charset="0"/>
            </a:endParaRPr>
          </a:p>
          <a:p>
            <a:pPr>
              <a:buNone/>
            </a:pPr>
            <a:endParaRPr lang="en-US" b="1" noProof="1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		</a:t>
            </a:r>
            <a:r>
              <a:rPr lang="en-US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+ </a:t>
            </a:r>
            <a:r>
              <a:rPr lang="en-US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Further Workers: </a:t>
            </a:r>
            <a:r>
              <a:rPr lang="en-US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Import, Export, Layer, …, ???</a:t>
            </a:r>
            <a:endParaRPr lang="en-US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132856"/>
            <a:ext cx="8208912" cy="738187"/>
          </a:xfrm>
        </p:spPr>
        <p:txBody>
          <a:bodyPr/>
          <a:lstStyle/>
          <a:p>
            <a:pPr algn="ctr"/>
            <a: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Part </a:t>
            </a:r>
            <a: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1:</a:t>
            </a:r>
            <a:b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PyRAT </a:t>
            </a:r>
            <a: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Usage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0283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29525" y="385948"/>
            <a:ext cx="8208912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Programming a new Filter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26856" y="1052736"/>
            <a:ext cx="8609640" cy="576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TODO: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Implementation of a Class according to example (see: </a:t>
            </a:r>
            <a:r>
              <a:rPr lang="en-US" b="1" noProof="1" smtClean="0">
                <a:latin typeface="Calibri" panose="020F0502020204030204" pitchFamily="34" charset="0"/>
              </a:rPr>
              <a:t>filter/Template.py</a:t>
            </a:r>
            <a:r>
              <a:rPr lang="en-US" noProof="1" smtClean="0">
                <a:latin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Description of the parameters </a:t>
            </a:r>
            <a:r>
              <a:rPr lang="en-US" noProof="1" smtClean="0">
                <a:latin typeface="Calibri" panose="020F0502020204030204" pitchFamily="34" charset="0"/>
              </a:rPr>
              <a:t>(dict </a:t>
            </a:r>
            <a:r>
              <a:rPr lang="en-US" noProof="1" smtClean="0">
                <a:latin typeface="Calibri" panose="020F0502020204030204" pitchFamily="34" charset="0"/>
              </a:rPr>
              <a:t>as class variable, see example)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Write the actual functionality, in the method </a:t>
            </a:r>
            <a:r>
              <a:rPr lang="en-US" noProof="1" smtClean="0">
                <a:latin typeface="Calibri" panose="020F0502020204030204" pitchFamily="34" charset="0"/>
              </a:rPr>
              <a:t>“filter”: </a:t>
            </a:r>
            <a:br>
              <a:rPr lang="en-US" noProof="1" smtClean="0">
                <a:latin typeface="Calibri" panose="020F0502020204030204" pitchFamily="34" charset="0"/>
              </a:rPr>
            </a:br>
            <a:r>
              <a:rPr lang="en-US" noProof="1" smtClean="0">
                <a:latin typeface="Calibri" panose="020F0502020204030204" pitchFamily="34" charset="0"/>
              </a:rPr>
              <a:t>This is practically pure processing code without much PyRAT stuff required. The data are delivered in a variable </a:t>
            </a:r>
            <a:r>
              <a:rPr lang="en-US" noProof="1" smtClean="0">
                <a:latin typeface="Calibri" panose="020F0502020204030204" pitchFamily="34" charset="0"/>
              </a:rPr>
              <a:t>“array”, </a:t>
            </a:r>
            <a:r>
              <a:rPr lang="en-US" noProof="1" smtClean="0">
                <a:latin typeface="Calibri" panose="020F0502020204030204" pitchFamily="34" charset="0"/>
              </a:rPr>
              <a:t>meta data as “kwargs</a:t>
            </a:r>
            <a:r>
              <a:rPr lang="en-US" noProof="1" smtClean="0">
                <a:latin typeface="Calibri" panose="020F0502020204030204" pitchFamily="34" charset="0"/>
              </a:rPr>
              <a:t>[‘meta</a:t>
            </a:r>
            <a:r>
              <a:rPr lang="en-US" noProof="1" smtClean="0">
                <a:latin typeface="Calibri" panose="020F0502020204030204" pitchFamily="34" charset="0"/>
              </a:rPr>
              <a:t>’]”.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Add comfort functions (two lines, see example)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Write documentation into the docstring!!!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Extend the </a:t>
            </a:r>
            <a:r>
              <a:rPr lang="en-US" noProof="1" smtClean="0">
                <a:latin typeface="Calibri" panose="020F0502020204030204" pitchFamily="34" charset="0"/>
              </a:rPr>
              <a:t>__init__.py </a:t>
            </a:r>
            <a:r>
              <a:rPr lang="en-US" noProof="1" smtClean="0">
                <a:latin typeface="Calibri" panose="020F0502020204030204" pitchFamily="34" charset="0"/>
              </a:rPr>
              <a:t>file in the respective subdirectory by the needed import line </a:t>
            </a:r>
            <a:r>
              <a:rPr lang="en-US" noProof="1" smtClean="0">
                <a:latin typeface="Calibri" panose="020F0502020204030204" pitchFamily="34" charset="0"/>
              </a:rPr>
              <a:t>(</a:t>
            </a:r>
            <a:r>
              <a:rPr lang="en-US" noProof="1" smtClean="0">
                <a:latin typeface="Calibri" panose="020F0502020204030204" pitchFamily="34" charset="0"/>
              </a:rPr>
              <a:t>or put your code in the plugins </a:t>
            </a:r>
            <a:r>
              <a:rPr lang="en-US" noProof="1">
                <a:latin typeface="Calibri" panose="020F0502020204030204" pitchFamily="34" charset="0"/>
              </a:rPr>
              <a:t>d</a:t>
            </a:r>
            <a:r>
              <a:rPr lang="en-US" noProof="1" smtClean="0">
                <a:latin typeface="Calibri" panose="020F0502020204030204" pitchFamily="34" charset="0"/>
              </a:rPr>
              <a:t>irectory )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1" smtClean="0">
                <a:latin typeface="Calibri" panose="020F0502020204030204" pitchFamily="34" charset="0"/>
              </a:rPr>
              <a:t>Warning: </a:t>
            </a:r>
            <a:r>
              <a:rPr lang="en-US" noProof="1" smtClean="0">
                <a:latin typeface="Calibri" panose="020F0502020204030204" pitchFamily="34" charset="0"/>
              </a:rPr>
              <a:t>For debugging, don’t use </a:t>
            </a:r>
            <a:r>
              <a:rPr lang="en-US" noProof="1" smtClean="0">
                <a:latin typeface="Calibri" panose="020F0502020204030204" pitchFamily="34" charset="0"/>
              </a:rPr>
              <a:t>blockprocessing (self.blockprocessing=False</a:t>
            </a:r>
            <a:r>
              <a:rPr lang="en-US" noProof="1" smtClean="0">
                <a:latin typeface="Calibri" panose="020F0502020204030204" pitchFamily="34" charset="0"/>
              </a:rPr>
              <a:t>), or at least only one thread </a:t>
            </a:r>
            <a:r>
              <a:rPr lang="en-US" noProof="1" smtClean="0">
                <a:latin typeface="Calibri" panose="020F0502020204030204" pitchFamily="34" charset="0"/>
              </a:rPr>
              <a:t>(self.nthreads=1). </a:t>
            </a:r>
            <a:r>
              <a:rPr lang="en-US" noProof="1" smtClean="0">
                <a:latin typeface="Calibri" panose="020F0502020204030204" pitchFamily="34" charset="0"/>
              </a:rPr>
              <a:t>Otherwise, you’ll have troubles with </a:t>
            </a:r>
            <a:r>
              <a:rPr lang="en-US" noProof="1" smtClean="0">
                <a:latin typeface="Calibri" panose="020F0502020204030204" pitchFamily="34" charset="0"/>
              </a:rPr>
              <a:t>pdb….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Import </a:t>
            </a:r>
            <a:r>
              <a:rPr lang="en-US" noProof="1" smtClean="0">
                <a:latin typeface="Calibri" panose="020F0502020204030204" pitchFamily="34" charset="0"/>
              </a:rPr>
              <a:t>and ExportWorker are slightly different, but very similar.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Totally free modules must be derived directly from pyrat.Worker, but then a bit more “hand work” is necessary.</a:t>
            </a:r>
            <a:endParaRPr lang="en-US" noProof="1" smtClean="0">
              <a:latin typeface="Calibri" panose="020F0502020204030204" pitchFamily="34" charset="0"/>
            </a:endParaRPr>
          </a:p>
          <a:p>
            <a:pPr>
              <a:buNone/>
            </a:pP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0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29525" y="385948"/>
            <a:ext cx="8208912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Programming a new Filter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26856" y="1052736"/>
            <a:ext cx="8609640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Generally:</a:t>
            </a:r>
          </a:p>
          <a:p>
            <a:pPr>
              <a:buNone/>
            </a:pPr>
            <a:endParaRPr lang="en-US" b="1" noProof="1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Since programming documentation is minimal, and development of PyRAT is ongoing (and changes to the API are likely):</a:t>
            </a:r>
          </a:p>
          <a:p>
            <a:pPr>
              <a:buNone/>
            </a:pPr>
            <a:endParaRPr lang="en-US" b="1" noProof="1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	Feel free to ask the developers directly !</a:t>
            </a:r>
          </a:p>
          <a:p>
            <a:pPr>
              <a:buNone/>
            </a:pPr>
            <a:r>
              <a:rPr lang="en-US" b="1" noProof="1">
                <a:latin typeface="Calibri" panose="020F0502020204030204" pitchFamily="34" charset="0"/>
              </a:rPr>
              <a:t>	</a:t>
            </a:r>
            <a:r>
              <a:rPr lang="en-US" b="1" noProof="1" smtClean="0">
                <a:latin typeface="Calibri" panose="020F0502020204030204" pitchFamily="34" charset="0"/>
              </a:rPr>
              <a:t>It’s quite easy to add something!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Installation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774750"/>
            <a:ext cx="8280920" cy="4670474"/>
          </a:xfrm>
        </p:spPr>
        <p:txBody>
          <a:bodyPr/>
          <a:lstStyle/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  <a:cs typeface="Consolas" panose="020B0609020204030204" pitchFamily="49" charset="0"/>
              </a:rPr>
              <a:t>Checkout from repository </a:t>
            </a:r>
            <a:r>
              <a:rPr lang="de-DE" b="1" smtClean="0">
                <a:latin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b="1" smtClean="0">
                <a:latin typeface="Calibri" panose="020F0502020204030204" pitchFamily="34" charset="0"/>
                <a:cs typeface="Consolas" panose="020B0609020204030204" pitchFamily="49" charset="0"/>
              </a:rPr>
              <a:t>into folder „pyrat“):</a:t>
            </a:r>
            <a:endParaRPr lang="de-DE" b="1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https://github.com/birgander2/PyRAT pyrat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  <a:cs typeface="Consolas" panose="020B0609020204030204" pitchFamily="49" charset="0"/>
              </a:rPr>
              <a:t>Installation </a:t>
            </a:r>
            <a:r>
              <a:rPr lang="de-DE" b="1" smtClean="0">
                <a:latin typeface="Calibri" panose="020F0502020204030204" pitchFamily="34" charset="0"/>
                <a:cs typeface="Consolas" panose="020B0609020204030204" pitchFamily="49" charset="0"/>
              </a:rPr>
              <a:t>(also have a look at README.txt</a:t>
            </a:r>
            <a:r>
              <a:rPr lang="de-DE" b="1" smtClean="0">
                <a:latin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de-DE" b="1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pyrat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&gt;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./setup.py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After that, 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PyRat 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should be available for the respective user. The installation is located on the local python site-packages (usually: 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$HOME/.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local/lib/…)</a:t>
            </a:r>
            <a:endParaRPr lang="de-DE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b="1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  <a:cs typeface="Consolas" panose="020B0609020204030204" pitchFamily="49" charset="0"/>
              </a:rPr>
              <a:t>Only compiling </a:t>
            </a:r>
            <a:r>
              <a:rPr lang="de-DE" b="1" smtClean="0">
                <a:latin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b="1" smtClean="0">
                <a:latin typeface="Calibri" panose="020F0502020204030204" pitchFamily="34" charset="0"/>
                <a:cs typeface="Consolas" panose="020B0609020204030204" pitchFamily="49" charset="0"/>
              </a:rPr>
              <a:t>alternatively):</a:t>
            </a:r>
            <a:endParaRPr lang="de-DE" b="1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    &gt; cd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pyrat</a:t>
            </a:r>
            <a:endParaRPr lang="de-DE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    &gt; ./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setup.py build_ext –-inplace</a:t>
            </a:r>
            <a:endParaRPr lang="de-DE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In this case one has to work directly from the folder „pyrat“. This might be convenient when developing. Be careful with mixing both variants!</a:t>
            </a:r>
            <a:endParaRPr lang="de-DE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Calibri" panose="020F0502020204030204" pitchFamily="34" charset="0"/>
              </a:rPr>
              <a:t>Configuration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774750"/>
            <a:ext cx="7344816" cy="4670474"/>
          </a:xfrm>
        </p:spPr>
        <p:txBody>
          <a:bodyPr/>
          <a:lstStyle/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At startup, PyRat searches for a file </a:t>
            </a:r>
            <a:r>
              <a:rPr lang="de-DE" dirty="0" smtClean="0">
                <a:latin typeface="Calibri" panose="020F0502020204030204" pitchFamily="34" charset="0"/>
                <a:cs typeface="Consolas" panose="020B0609020204030204" pitchFamily="49" charset="0"/>
              </a:rPr>
              <a:t>„$HOME/.</a:t>
            </a:r>
            <a:r>
              <a:rPr lang="de-DE" err="1" smtClean="0">
                <a:latin typeface="Calibri" panose="020F0502020204030204" pitchFamily="34" charset="0"/>
                <a:cs typeface="Consolas" panose="020B0609020204030204" pitchFamily="49" charset="0"/>
              </a:rPr>
              <a:t>pyratrc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“, 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containing the path to a dedicated directory for temporary files. Default is 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/tmp 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(usually a bad choice).</a:t>
            </a:r>
            <a:endParaRPr lang="de-DE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It is recommended to select a directory on a fast and large disc. This directory should be checked and cleaned up from time to time. </a:t>
            </a:r>
            <a:endParaRPr lang="de-DE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alibri" panose="020F0502020204030204" pitchFamily="34" charset="0"/>
              </a:rPr>
              <a:t>Starting PyRAT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846758"/>
            <a:ext cx="8226053" cy="4670474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CLI </a:t>
            </a:r>
            <a:r>
              <a:rPr lang="de-DE" b="1" smtClean="0">
                <a:latin typeface="Calibri" panose="020F0502020204030204" pitchFamily="34" charset="0"/>
              </a:rPr>
              <a:t>Interface:</a:t>
            </a:r>
          </a:p>
          <a:p>
            <a:pPr marL="0" lvl="1" indent="0">
              <a:buNone/>
            </a:pPr>
            <a:r>
              <a:rPr lang="de-DE" i="1" smtClean="0">
                <a:latin typeface="Calibri" panose="020F0502020204030204" pitchFamily="34" charset="0"/>
                <a:cs typeface="Consolas" panose="020B0609020204030204" pitchFamily="49" charset="0"/>
              </a:rPr>
              <a:t>From the command line:</a:t>
            </a:r>
            <a:endParaRPr lang="de-DE" i="1" dirty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./pyrat.run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–b      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mtClean="0">
                <a:latin typeface="Calibri" panose="020F0502020204030204" pitchFamily="34" charset="0"/>
              </a:rPr>
              <a:t>[corresponds „from pyrat </a:t>
            </a:r>
            <a:r>
              <a:rPr lang="de-DE" err="1" smtClean="0">
                <a:latin typeface="Calibri" panose="020F0502020204030204" pitchFamily="34" charset="0"/>
              </a:rPr>
              <a:t>import</a:t>
            </a:r>
            <a:r>
              <a:rPr lang="de-DE" smtClean="0">
                <a:latin typeface="Calibri" panose="020F0502020204030204" pitchFamily="34" charset="0"/>
              </a:rPr>
              <a:t> </a:t>
            </a:r>
            <a:r>
              <a:rPr lang="de-DE" smtClean="0">
                <a:latin typeface="Calibri" panose="020F0502020204030204" pitchFamily="34" charset="0"/>
              </a:rPr>
              <a:t>*“, s</a:t>
            </a:r>
            <a:r>
              <a:rPr lang="de-DE" smtClean="0">
                <a:latin typeface="Calibri" panose="020F0502020204030204" pitchFamily="34" charset="0"/>
              </a:rPr>
              <a:t>ee later</a:t>
            </a:r>
            <a:r>
              <a:rPr lang="de-DE" smtClean="0">
                <a:latin typeface="Calibri" panose="020F0502020204030204" pitchFamily="34" charset="0"/>
              </a:rPr>
              <a:t>]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      or   &gt; ./pyrat.run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--batch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i="1" smtClean="0">
                <a:latin typeface="Calibri" panose="020F0502020204030204" pitchFamily="34" charset="0"/>
              </a:rPr>
              <a:t>or from the </a:t>
            </a:r>
            <a:r>
              <a:rPr lang="de-DE" i="1" err="1" smtClean="0">
                <a:latin typeface="Calibri" panose="020F0502020204030204" pitchFamily="34" charset="0"/>
              </a:rPr>
              <a:t>python</a:t>
            </a:r>
            <a:r>
              <a:rPr lang="de-DE" i="1" smtClean="0">
                <a:latin typeface="Calibri" panose="020F0502020204030204" pitchFamily="34" charset="0"/>
              </a:rPr>
              <a:t> </a:t>
            </a:r>
            <a:r>
              <a:rPr lang="de-DE" i="1" smtClean="0">
                <a:latin typeface="Calibri" panose="020F0502020204030204" pitchFamily="34" charset="0"/>
              </a:rPr>
              <a:t>prompt:</a:t>
            </a:r>
            <a:endParaRPr lang="de-DE" i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0" lvl="1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&gt;&gt;&gt;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pyrat		</a:t>
            </a:r>
            <a:r>
              <a:rPr lang="de-DE" smtClean="0">
                <a:latin typeface="Calibri" panose="020F0502020204030204" pitchFamily="34" charset="0"/>
              </a:rPr>
              <a:t>[</a:t>
            </a:r>
            <a:r>
              <a:rPr lang="de-DE" smtClean="0">
                <a:latin typeface="Calibri" panose="020F0502020204030204" pitchFamily="34" charset="0"/>
              </a:rPr>
              <a:t>for scripts]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or  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pyrat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mtClean="0">
                <a:latin typeface="Calibri" panose="020F0502020204030204" pitchFamily="34" charset="0"/>
              </a:rPr>
              <a:t>	</a:t>
            </a:r>
            <a:r>
              <a:rPr lang="de-DE" smtClean="0">
                <a:latin typeface="Calibri" panose="020F0502020204030204" pitchFamily="34" charset="0"/>
              </a:rPr>
              <a:t>[simpler for working interactively, no prefix</a:t>
            </a: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r>
              <a:rPr lang="de-DE" dirty="0" smtClean="0">
                <a:latin typeface="Calibri" panose="020F0502020204030204" pitchFamily="34" charset="0"/>
              </a:rPr>
              <a:t>				“pyrat</a:t>
            </a:r>
            <a:r>
              <a:rPr lang="de-DE" smtClean="0">
                <a:latin typeface="Calibri" panose="020F0502020204030204" pitchFamily="34" charset="0"/>
              </a:rPr>
              <a:t>” </a:t>
            </a:r>
            <a:r>
              <a:rPr lang="de-DE" smtClean="0">
                <a:latin typeface="Calibri" panose="020F0502020204030204" pitchFamily="34" charset="0"/>
              </a:rPr>
              <a:t>in front of every line] </a:t>
            </a:r>
            <a:endParaRPr lang="de-DE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GUI </a:t>
            </a:r>
            <a:r>
              <a:rPr lang="de-DE" b="1" smtClean="0">
                <a:latin typeface="Calibri" panose="020F0502020204030204" pitchFamily="34" charset="0"/>
              </a:rPr>
              <a:t>Interface </a:t>
            </a:r>
            <a:r>
              <a:rPr lang="de-DE" b="1" smtClean="0">
                <a:latin typeface="Calibri" panose="020F0502020204030204" pitchFamily="34" charset="0"/>
              </a:rPr>
              <a:t>(experimental, does not contain all the functionality):</a:t>
            </a:r>
            <a:endParaRPr lang="de-DE" b="1" dirty="0" smtClean="0">
              <a:latin typeface="Calibri" panose="020F0502020204030204" pitchFamily="34" charset="0"/>
            </a:endParaRPr>
          </a:p>
          <a:p>
            <a:pPr marL="0" lvl="1" indent="0">
              <a:buNone/>
            </a:pPr>
            <a:r>
              <a:rPr lang="de-DE" i="1" smtClean="0">
                <a:latin typeface="Calibri" panose="020F0502020204030204" pitchFamily="34" charset="0"/>
                <a:cs typeface="Consolas" panose="020B0609020204030204" pitchFamily="49" charset="0"/>
              </a:rPr>
              <a:t>From the command line:</a:t>
            </a:r>
            <a:endParaRPr lang="de-DE" i="1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./pyrat.run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[rat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alibri" panose="020F0502020204030204" pitchFamily="34" charset="0"/>
              </a:rPr>
              <a:t>Embedded help system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836712"/>
            <a:ext cx="8226053" cy="4670474"/>
          </a:xfrm>
        </p:spPr>
        <p:txBody>
          <a:bodyPr/>
          <a:lstStyle/>
          <a:p>
            <a:pPr marL="0" lvl="1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Help function (batch mode)</a:t>
            </a:r>
            <a:endParaRPr lang="de-DE" b="1">
              <a:latin typeface="Calibri" panose="020F0502020204030204" pitchFamily="34" charset="0"/>
            </a:endParaRPr>
          </a:p>
          <a:p>
            <a:pPr marL="0" lvl="1" indent="0">
              <a:buNone/>
            </a:pPr>
            <a:endParaRPr lang="de-DE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help()      		</a:t>
            </a:r>
            <a:r>
              <a:rPr lang="de-DE" smtClean="0">
                <a:latin typeface="Calibri" panose="020F0502020204030204" pitchFamily="34" charset="0"/>
              </a:rPr>
              <a:t>[list of available commands and modules]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help(function)    	</a:t>
            </a:r>
            <a:r>
              <a:rPr lang="de-DE" smtClean="0">
                <a:latin typeface="Calibri" panose="020F0502020204030204" pitchFamily="34" charset="0"/>
              </a:rPr>
              <a:t>[help for function</a:t>
            </a:r>
            <a:r>
              <a:rPr lang="de-DE" smtClean="0">
                <a:latin typeface="Calibri" panose="020F0502020204030204" pitchFamily="34" charset="0"/>
              </a:rPr>
              <a:t>]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help(module.function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mtClean="0">
                <a:latin typeface="Calibri" panose="020F0502020204030204" pitchFamily="34" charset="0"/>
              </a:rPr>
              <a:t>[help for function in module]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b="1">
              <a:latin typeface="Calibri" panose="020F0502020204030204" pitchFamily="34" charset="0"/>
            </a:endParaRPr>
          </a:p>
          <a:p>
            <a:pPr marL="0" lvl="1" indent="0">
              <a:buNone/>
            </a:pPr>
            <a:r>
              <a:rPr lang="de-DE" smtClean="0">
                <a:latin typeface="Calibri" panose="020F0502020204030204" pitchFamily="34" charset="0"/>
              </a:rPr>
              <a:t>The requires </a:t>
            </a:r>
            <a:r>
              <a:rPr lang="de-DE">
                <a:latin typeface="Calibri" panose="020F0502020204030204" pitchFamily="34" charset="0"/>
              </a:rPr>
              <a:t>d</a:t>
            </a:r>
            <a:r>
              <a:rPr lang="de-DE" smtClean="0">
                <a:latin typeface="Calibri" panose="020F0502020204030204" pitchFamily="34" charset="0"/>
              </a:rPr>
              <a:t>ocstrings </a:t>
            </a:r>
            <a:r>
              <a:rPr lang="de-DE" smtClean="0">
                <a:latin typeface="Calibri" panose="020F0502020204030204" pitchFamily="34" charset="0"/>
              </a:rPr>
              <a:t>in </a:t>
            </a:r>
            <a:r>
              <a:rPr lang="de-DE" smtClean="0">
                <a:latin typeface="Calibri" panose="020F0502020204030204" pitchFamily="34" charset="0"/>
              </a:rPr>
              <a:t>the programmed classes to be present. The quality</a:t>
            </a:r>
            <a:br>
              <a:rPr lang="de-DE" smtClean="0">
                <a:latin typeface="Calibri" panose="020F0502020204030204" pitchFamily="34" charset="0"/>
              </a:rPr>
            </a:br>
            <a:r>
              <a:rPr lang="de-DE" smtClean="0">
                <a:latin typeface="Calibri" panose="020F0502020204030204" pitchFamily="34" charset="0"/>
              </a:rPr>
              <a:t>might vary…</a:t>
            </a:r>
            <a:endParaRPr lang="de-DE" smtClean="0">
              <a:latin typeface="Calibri" panose="020F0502020204030204" pitchFamily="34" charset="0"/>
            </a:endParaRPr>
          </a:p>
          <a:p>
            <a:pPr marL="0" lvl="1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Overview of all existing data layers:</a:t>
            </a:r>
            <a:endParaRPr lang="de-DE" b="1" dirty="0" smtClean="0">
              <a:latin typeface="Calibri" panose="020F0502020204030204" pitchFamily="34" charset="0"/>
            </a:endParaRPr>
          </a:p>
          <a:p>
            <a:pPr marL="0" lvl="1" indent="0">
              <a:buNone/>
            </a:pPr>
            <a:endParaRPr lang="de-DE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listlayer()  </a:t>
            </a:r>
            <a:r>
              <a:rPr lang="de-DE" i="1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   info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/L1	Disc	D	float32	(2432, 6144)</a:t>
            </a: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/L2	Disc	D	float32	(4864, 12288)</a:t>
            </a:r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5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alibri" panose="020F0502020204030204" pitchFamily="34" charset="0"/>
              </a:rPr>
              <a:t>PyRat </a:t>
            </a:r>
            <a:r>
              <a:rPr lang="de-DE" smtClean="0">
                <a:latin typeface="Calibri" panose="020F0502020204030204" pitchFamily="34" charset="0"/>
              </a:rPr>
              <a:t>modules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980728"/>
            <a:ext cx="8226053" cy="4670474"/>
          </a:xfrm>
        </p:spPr>
        <p:txBody>
          <a:bodyPr/>
          <a:lstStyle/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PyRat </a:t>
            </a:r>
            <a:r>
              <a:rPr lang="de-DE" b="1" smtClean="0">
                <a:latin typeface="Calibri" panose="020F0502020204030204" pitchFamily="34" charset="0"/>
              </a:rPr>
              <a:t>contains (currently) the following modules:</a:t>
            </a:r>
            <a:endParaRPr lang="de-DE" b="1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lvl="1"/>
            <a:r>
              <a:rPr lang="de-DE" dirty="0" err="1" smtClean="0">
                <a:latin typeface="Calibri" panose="020F0502020204030204" pitchFamily="34" charset="0"/>
              </a:rPr>
              <a:t>load</a:t>
            </a:r>
            <a:r>
              <a:rPr lang="de-DE" dirty="0" smtClean="0">
                <a:latin typeface="Calibri" panose="020F0502020204030204" pitchFamily="34" charset="0"/>
              </a:rPr>
              <a:t>:</a:t>
            </a:r>
            <a:r>
              <a:rPr lang="de-DE" smtClean="0">
                <a:latin typeface="Calibri" panose="020F0502020204030204" pitchFamily="34" charset="0"/>
              </a:rPr>
              <a:t>	</a:t>
            </a:r>
            <a:r>
              <a:rPr lang="de-DE" smtClean="0">
                <a:latin typeface="Calibri" panose="020F0502020204030204" pitchFamily="34" charset="0"/>
              </a:rPr>
              <a:t>Import of data</a:t>
            </a:r>
            <a:endParaRPr lang="de-DE" dirty="0" smtClean="0">
              <a:latin typeface="Calibri" panose="020F0502020204030204" pitchFamily="34" charset="0"/>
            </a:endParaRPr>
          </a:p>
          <a:p>
            <a:pPr lvl="1"/>
            <a:r>
              <a:rPr lang="de-DE" dirty="0" smtClean="0">
                <a:latin typeface="Calibri" panose="020F0502020204030204" pitchFamily="34" charset="0"/>
              </a:rPr>
              <a:t>save:</a:t>
            </a:r>
            <a:r>
              <a:rPr lang="de-DE" smtClean="0">
                <a:latin typeface="Calibri" panose="020F0502020204030204" pitchFamily="34" charset="0"/>
              </a:rPr>
              <a:t>	</a:t>
            </a:r>
            <a:r>
              <a:rPr lang="de-DE" smtClean="0">
                <a:latin typeface="Calibri" panose="020F0502020204030204" pitchFamily="34" charset="0"/>
              </a:rPr>
              <a:t>Export of data</a:t>
            </a:r>
            <a:endParaRPr lang="de-DE" dirty="0" smtClean="0">
              <a:latin typeface="Calibri" panose="020F0502020204030204" pitchFamily="34" charset="0"/>
            </a:endParaRPr>
          </a:p>
          <a:p>
            <a:pPr lvl="1"/>
            <a:r>
              <a:rPr lang="de-DE" dirty="0" err="1" smtClean="0">
                <a:latin typeface="Calibri" panose="020F0502020204030204" pitchFamily="34" charset="0"/>
              </a:rPr>
              <a:t>filter</a:t>
            </a:r>
            <a:r>
              <a:rPr lang="de-DE" dirty="0" smtClean="0">
                <a:latin typeface="Calibri" panose="020F0502020204030204" pitchFamily="34" charset="0"/>
              </a:rPr>
              <a:t>:</a:t>
            </a:r>
            <a:r>
              <a:rPr lang="de-DE" smtClean="0">
                <a:latin typeface="Calibri" panose="020F0502020204030204" pitchFamily="34" charset="0"/>
              </a:rPr>
              <a:t>	</a:t>
            </a:r>
            <a:r>
              <a:rPr lang="de-DE" smtClean="0">
                <a:latin typeface="Calibri" panose="020F0502020204030204" pitchFamily="34" charset="0"/>
              </a:rPr>
              <a:t>Various image filtering and manipulation routines</a:t>
            </a:r>
            <a:endParaRPr lang="de-DE" dirty="0" smtClean="0">
              <a:latin typeface="Calibri" panose="020F0502020204030204" pitchFamily="34" charset="0"/>
            </a:endParaRPr>
          </a:p>
          <a:p>
            <a:pPr lvl="1"/>
            <a:r>
              <a:rPr lang="de-DE" dirty="0" err="1" smtClean="0">
                <a:latin typeface="Calibri" panose="020F0502020204030204" pitchFamily="34" charset="0"/>
              </a:rPr>
              <a:t>transform</a:t>
            </a:r>
            <a:r>
              <a:rPr lang="de-DE" dirty="0" smtClean="0">
                <a:latin typeface="Calibri" panose="020F0502020204030204" pitchFamily="34" charset="0"/>
              </a:rPr>
              <a:t>:</a:t>
            </a:r>
            <a:r>
              <a:rPr lang="de-DE" smtClean="0">
                <a:latin typeface="Calibri" panose="020F0502020204030204" pitchFamily="34" charset="0"/>
              </a:rPr>
              <a:t>	</a:t>
            </a:r>
            <a:r>
              <a:rPr lang="de-DE" smtClean="0">
                <a:latin typeface="Calibri" panose="020F0502020204030204" pitchFamily="34" charset="0"/>
              </a:rPr>
              <a:t>Geometric transforms</a:t>
            </a:r>
          </a:p>
          <a:p>
            <a:pPr lvl="1"/>
            <a:r>
              <a:rPr lang="de-DE" smtClean="0">
                <a:latin typeface="Calibri" panose="020F0502020204030204" pitchFamily="34" charset="0"/>
              </a:rPr>
              <a:t>insar</a:t>
            </a:r>
            <a:r>
              <a:rPr lang="de-DE" dirty="0" smtClean="0">
                <a:latin typeface="Calibri" panose="020F0502020204030204" pitchFamily="34" charset="0"/>
              </a:rPr>
              <a:t>:</a:t>
            </a:r>
            <a:r>
              <a:rPr lang="de-DE" smtClean="0">
                <a:latin typeface="Calibri" panose="020F0502020204030204" pitchFamily="34" charset="0"/>
              </a:rPr>
              <a:t>	</a:t>
            </a:r>
            <a:r>
              <a:rPr lang="de-DE" smtClean="0">
                <a:latin typeface="Calibri" panose="020F0502020204030204" pitchFamily="34" charset="0"/>
              </a:rPr>
              <a:t>Interferometric processing</a:t>
            </a:r>
            <a:endParaRPr lang="de-DE" smtClean="0">
              <a:latin typeface="Calibri" panose="020F0502020204030204" pitchFamily="34" charset="0"/>
            </a:endParaRPr>
          </a:p>
          <a:p>
            <a:pPr lvl="1"/>
            <a:r>
              <a:rPr lang="de-DE" smtClean="0">
                <a:latin typeface="Calibri" panose="020F0502020204030204" pitchFamily="34" charset="0"/>
              </a:rPr>
              <a:t>polsar:	</a:t>
            </a:r>
            <a:r>
              <a:rPr lang="de-DE" smtClean="0">
                <a:latin typeface="Calibri" panose="020F0502020204030204" pitchFamily="34" charset="0"/>
              </a:rPr>
              <a:t>Polarimetric processing</a:t>
            </a:r>
            <a:endParaRPr lang="de-DE" smtClean="0">
              <a:latin typeface="Calibri" panose="020F0502020204030204" pitchFamily="34" charset="0"/>
            </a:endParaRPr>
          </a:p>
          <a:p>
            <a:pPr lvl="1"/>
            <a:r>
              <a:rPr lang="de-DE" smtClean="0">
                <a:latin typeface="Calibri" panose="020F0502020204030204" pitchFamily="34" charset="0"/>
              </a:rPr>
              <a:t>plugins</a:t>
            </a:r>
            <a:r>
              <a:rPr lang="de-DE" smtClean="0">
                <a:latin typeface="Calibri" panose="020F0502020204030204" pitchFamily="34" charset="0"/>
              </a:rPr>
              <a:t>:	</a:t>
            </a:r>
            <a:r>
              <a:rPr lang="de-DE" smtClean="0">
                <a:latin typeface="Calibri" panose="020F0502020204030204" pitchFamily="34" charset="0"/>
              </a:rPr>
              <a:t>Various</a:t>
            </a:r>
            <a:endParaRPr lang="de-DE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444500" lvl="1" indent="-444500">
              <a:buNone/>
            </a:pPr>
            <a:r>
              <a:rPr lang="de-DE" b="1" smtClean="0">
                <a:latin typeface="Calibri" panose="020F0502020204030204" pitchFamily="34" charset="0"/>
              </a:rPr>
              <a:t>Content of a module</a:t>
            </a:r>
            <a:r>
              <a:rPr lang="de-DE" b="1" smtClean="0">
                <a:latin typeface="Calibri" panose="020F0502020204030204" pitchFamily="34" charset="0"/>
              </a:rPr>
              <a:t>: </a:t>
            </a:r>
            <a:r>
              <a:rPr lang="de-DE" b="1" smtClean="0">
                <a:latin typeface="Calibri" panose="020F0502020204030204" pitchFamily="34" charset="0"/>
              </a:rPr>
              <a:t/>
            </a:r>
            <a:br>
              <a:rPr lang="de-DE" b="1" smtClean="0">
                <a:latin typeface="Calibri" panose="020F0502020204030204" pitchFamily="34" charset="0"/>
              </a:rPr>
            </a:br>
            <a:endParaRPr lang="de-DE" b="1" smtClean="0">
              <a:latin typeface="Calibri" panose="020F0502020204030204" pitchFamily="34" charset="0"/>
            </a:endParaRPr>
          </a:p>
          <a:p>
            <a:pPr marL="444500" lvl="1" indent="-444500">
              <a:buNone/>
            </a:pPr>
            <a:r>
              <a:rPr lang="de-DE" smtClean="0">
                <a:latin typeface="Calibri" panose="020F0502020204030204" pitchFamily="34" charset="0"/>
              </a:rPr>
              <a:t>&gt;&gt;&gt; help(module_name)</a:t>
            </a:r>
          </a:p>
        </p:txBody>
      </p:sp>
    </p:spTree>
    <p:extLst>
      <p:ext uri="{BB962C8B-B14F-4D97-AF65-F5344CB8AC3E}">
        <p14:creationId xmlns:p14="http://schemas.microsoft.com/office/powerpoint/2010/main" val="35296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alibri" panose="020F0502020204030204" pitchFamily="34" charset="0"/>
              </a:rPr>
              <a:t>The layer concept </a:t>
            </a:r>
            <a:r>
              <a:rPr lang="de-DE" dirty="0" smtClean="0">
                <a:latin typeface="Calibri" panose="020F0502020204030204" pitchFamily="34" charset="0"/>
              </a:rPr>
              <a:t>in PyRat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836712"/>
            <a:ext cx="8226053" cy="5184576"/>
          </a:xfrm>
        </p:spPr>
        <p:txBody>
          <a:bodyPr/>
          <a:lstStyle/>
          <a:p>
            <a:r>
              <a:rPr lang="de-DE" smtClean="0">
                <a:latin typeface="Calibri" panose="020F0502020204030204" pitchFamily="34" charset="0"/>
              </a:rPr>
              <a:t>PyRat </a:t>
            </a:r>
            <a:r>
              <a:rPr lang="de-DE" smtClean="0">
                <a:latin typeface="Calibri" panose="020F0502020204030204" pitchFamily="34" charset="0"/>
              </a:rPr>
              <a:t>operates on abstract data layers, all processing is based on them</a:t>
            </a:r>
            <a:endParaRPr lang="de-DE" smtClean="0">
              <a:latin typeface="Calibri" panose="020F0502020204030204" pitchFamily="34" charset="0"/>
            </a:endParaRPr>
          </a:p>
          <a:p>
            <a:r>
              <a:rPr lang="de-DE" smtClean="0">
                <a:latin typeface="Calibri" panose="020F0502020204030204" pitchFamily="34" charset="0"/>
              </a:rPr>
              <a:t>Each layer has a </a:t>
            </a:r>
            <a:r>
              <a:rPr lang="de-DE" u="sng" smtClean="0">
                <a:latin typeface="Calibri" panose="020F0502020204030204" pitchFamily="34" charset="0"/>
              </a:rPr>
              <a:t>unique name</a:t>
            </a:r>
            <a:r>
              <a:rPr lang="de-DE" smtClean="0">
                <a:latin typeface="Calibri" panose="020F0502020204030204" pitchFamily="34" charset="0"/>
              </a:rPr>
              <a:t> (string</a:t>
            </a:r>
            <a:r>
              <a:rPr lang="de-DE" smtClean="0">
                <a:latin typeface="Calibri" panose="020F0502020204030204" pitchFamily="34" charset="0"/>
              </a:rPr>
              <a:t>, </a:t>
            </a:r>
            <a:r>
              <a:rPr lang="de-DE" smtClean="0">
                <a:latin typeface="Calibri" panose="020F0502020204030204" pitchFamily="34" charset="0"/>
              </a:rPr>
              <a:t>e.g. </a:t>
            </a:r>
            <a:r>
              <a:rPr lang="de-DE" smtClean="0">
                <a:latin typeface="Calibri" panose="020F0502020204030204" pitchFamily="34" charset="0"/>
              </a:rPr>
              <a:t>“/L7“)</a:t>
            </a:r>
          </a:p>
          <a:p>
            <a:r>
              <a:rPr lang="de-DE" smtClean="0">
                <a:latin typeface="Calibri" panose="020F0502020204030204" pitchFamily="34" charset="0"/>
              </a:rPr>
              <a:t>Each layer contains </a:t>
            </a:r>
            <a:r>
              <a:rPr lang="de-DE" u="sng" smtClean="0">
                <a:latin typeface="Calibri" panose="020F0502020204030204" pitchFamily="34" charset="0"/>
              </a:rPr>
              <a:t>data </a:t>
            </a:r>
            <a:r>
              <a:rPr lang="de-DE" u="sng">
                <a:latin typeface="Calibri" panose="020F0502020204030204" pitchFamily="34" charset="0"/>
              </a:rPr>
              <a:t>a</a:t>
            </a:r>
            <a:r>
              <a:rPr lang="de-DE" u="sng" smtClean="0">
                <a:latin typeface="Calibri" panose="020F0502020204030204" pitchFamily="34" charset="0"/>
              </a:rPr>
              <a:t>nd metadata</a:t>
            </a:r>
            <a:r>
              <a:rPr lang="de-DE" smtClean="0">
                <a:latin typeface="Calibri" panose="020F0502020204030204" pitchFamily="34" charset="0"/>
              </a:rPr>
              <a:t> (stored </a:t>
            </a:r>
            <a:r>
              <a:rPr lang="de-DE" smtClean="0">
                <a:latin typeface="Calibri" panose="020F0502020204030204" pitchFamily="34" charset="0"/>
              </a:rPr>
              <a:t>in </a:t>
            </a:r>
            <a:r>
              <a:rPr lang="de-DE" smtClean="0">
                <a:latin typeface="Calibri" panose="020F0502020204030204" pitchFamily="34" charset="0"/>
              </a:rPr>
              <a:t>a temporary file)</a:t>
            </a:r>
            <a:endParaRPr lang="de-DE" dirty="0" smtClean="0">
              <a:latin typeface="Calibri" panose="020F0502020204030204" pitchFamily="34" charset="0"/>
            </a:endParaRPr>
          </a:p>
          <a:p>
            <a:r>
              <a:rPr lang="de-DE" smtClean="0">
                <a:latin typeface="Calibri" panose="020F0502020204030204" pitchFamily="34" charset="0"/>
              </a:rPr>
              <a:t>New layer are generated by importing data sets </a:t>
            </a:r>
            <a:r>
              <a:rPr lang="de-DE" dirty="0" smtClean="0">
                <a:latin typeface="Calibri" panose="020F0502020204030204" pitchFamily="34" charset="0"/>
              </a:rPr>
              <a:t>(</a:t>
            </a:r>
            <a:r>
              <a:rPr lang="de-DE" err="1" smtClean="0">
                <a:latin typeface="Calibri" panose="020F0502020204030204" pitchFamily="34" charset="0"/>
              </a:rPr>
              <a:t>load</a:t>
            </a:r>
            <a:r>
              <a:rPr lang="de-DE" smtClean="0">
                <a:latin typeface="Calibri" panose="020F0502020204030204" pitchFamily="34" charset="0"/>
              </a:rPr>
              <a:t> </a:t>
            </a:r>
            <a:r>
              <a:rPr lang="de-DE" smtClean="0">
                <a:latin typeface="Calibri" panose="020F0502020204030204" pitchFamily="34" charset="0"/>
              </a:rPr>
              <a:t>module), or as result of a</a:t>
            </a:r>
            <a:br>
              <a:rPr lang="de-DE" smtClean="0">
                <a:latin typeface="Calibri" panose="020F0502020204030204" pitchFamily="34" charset="0"/>
              </a:rPr>
            </a:br>
            <a:r>
              <a:rPr lang="de-DE" smtClean="0">
                <a:latin typeface="Calibri" panose="020F0502020204030204" pitchFamily="34" charset="0"/>
              </a:rPr>
              <a:t>prior (intermediate) processing step (return value: name of layers</a:t>
            </a:r>
            <a:r>
              <a:rPr lang="de-DE" smtClean="0">
                <a:latin typeface="Calibri" panose="020F0502020204030204" pitchFamily="34" charset="0"/>
              </a:rPr>
              <a:t>)</a:t>
            </a:r>
            <a:endParaRPr lang="de-DE" dirty="0" smtClean="0">
              <a:latin typeface="Calibri" panose="020F0502020204030204" pitchFamily="34" charset="0"/>
            </a:endParaRPr>
          </a:p>
          <a:p>
            <a:r>
              <a:rPr lang="de-DE" smtClean="0">
                <a:latin typeface="Calibri" panose="020F0502020204030204" pitchFamily="34" charset="0"/>
              </a:rPr>
              <a:t>Operations are always performed on </a:t>
            </a:r>
            <a:r>
              <a:rPr lang="de-DE" u="sng" smtClean="0">
                <a:latin typeface="Calibri" panose="020F0502020204030204" pitchFamily="34" charset="0"/>
              </a:rPr>
              <a:t>one</a:t>
            </a:r>
            <a:r>
              <a:rPr lang="de-DE" u="sng" smtClean="0">
                <a:latin typeface="Calibri" panose="020F0502020204030204" pitchFamily="34" charset="0"/>
              </a:rPr>
              <a:t> or several </a:t>
            </a:r>
            <a:r>
              <a:rPr lang="de-DE" u="sng" smtClean="0">
                <a:latin typeface="Calibri" panose="020F0502020204030204" pitchFamily="34" charset="0"/>
              </a:rPr>
              <a:t>“</a:t>
            </a:r>
            <a:r>
              <a:rPr lang="de-DE" u="sng" smtClean="0">
                <a:latin typeface="Calibri" panose="020F0502020204030204" pitchFamily="34" charset="0"/>
              </a:rPr>
              <a:t>active” </a:t>
            </a:r>
            <a:r>
              <a:rPr lang="de-DE" u="sng" smtClean="0">
                <a:latin typeface="Calibri" panose="020F0502020204030204" pitchFamily="34" charset="0"/>
              </a:rPr>
              <a:t>l</a:t>
            </a:r>
            <a:r>
              <a:rPr lang="de-DE" u="sng" smtClean="0">
                <a:latin typeface="Calibri" panose="020F0502020204030204" pitchFamily="34" charset="0"/>
              </a:rPr>
              <a:t>ayers</a:t>
            </a:r>
            <a:endParaRPr lang="de-DE" dirty="0" smtClean="0">
              <a:latin typeface="Calibri" panose="020F0502020204030204" pitchFamily="34" charset="0"/>
            </a:endParaRPr>
          </a:p>
          <a:p>
            <a:r>
              <a:rPr lang="de-DE" smtClean="0">
                <a:latin typeface="Calibri" panose="020F0502020204030204" pitchFamily="34" charset="0"/>
              </a:rPr>
              <a:t>Processing results are </a:t>
            </a:r>
            <a:r>
              <a:rPr lang="de-DE" smtClean="0">
                <a:latin typeface="Calibri" panose="020F0502020204030204" pitchFamily="34" charset="0"/>
              </a:rPr>
              <a:t>automatically activated (and everything else deactivated)</a:t>
            </a:r>
            <a:endParaRPr lang="de-DE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Examples for commands for manipulating layers:</a:t>
            </a: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&gt;&gt;&gt; listlayer()</a:t>
            </a:r>
            <a:r>
              <a:rPr lang="de-DE" b="1" dirty="0" smtClean="0">
                <a:latin typeface="Calibri" panose="020F0502020204030204" pitchFamily="34" charset="0"/>
              </a:rPr>
              <a:t>	</a:t>
            </a:r>
            <a:r>
              <a:rPr lang="de-DE" b="1" smtClean="0">
                <a:latin typeface="Calibri" panose="020F0502020204030204" pitchFamily="34" charset="0"/>
              </a:rPr>
              <a:t>		</a:t>
            </a:r>
            <a:r>
              <a:rPr lang="de-DE" smtClean="0">
                <a:latin typeface="Calibri" panose="020F0502020204030204" pitchFamily="34" charset="0"/>
              </a:rPr>
              <a:t>Print list of all l</a:t>
            </a:r>
            <a:r>
              <a:rPr lang="de-DE" smtClean="0">
                <a:latin typeface="Calibri" panose="020F0502020204030204" pitchFamily="34" charset="0"/>
              </a:rPr>
              <a:t>ayers </a:t>
            </a:r>
            <a:r>
              <a:rPr lang="de-DE" dirty="0" smtClean="0">
                <a:latin typeface="Calibri" panose="020F0502020204030204" pitchFamily="34" charset="0"/>
              </a:rPr>
              <a:t>(aktiv = *)</a:t>
            </a:r>
          </a:p>
          <a:p>
            <a:pPr marL="446087" lvl="1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&gt;&gt;&gt; activate(layer</a:t>
            </a:r>
            <a:r>
              <a:rPr lang="de-DE" b="1" dirty="0" smtClean="0">
                <a:latin typeface="Calibri" panose="020F0502020204030204" pitchFamily="34" charset="0"/>
              </a:rPr>
              <a:t>)</a:t>
            </a:r>
            <a:r>
              <a:rPr lang="de-DE" b="1" smtClean="0">
                <a:latin typeface="Calibri" panose="020F0502020204030204" pitchFamily="34" charset="0"/>
              </a:rPr>
              <a:t>		</a:t>
            </a:r>
            <a:r>
              <a:rPr lang="de-DE" smtClean="0">
                <a:latin typeface="Calibri" panose="020F0502020204030204" pitchFamily="34" charset="0"/>
              </a:rPr>
              <a:t>Activate a layer</a:t>
            </a: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&gt;&gt;&gt; delete(layer</a:t>
            </a:r>
            <a:r>
              <a:rPr lang="de-DE" b="1" dirty="0" smtClean="0">
                <a:latin typeface="Calibri" panose="020F0502020204030204" pitchFamily="34" charset="0"/>
              </a:rPr>
              <a:t>)	</a:t>
            </a:r>
            <a:r>
              <a:rPr lang="de-DE" b="1" smtClean="0">
                <a:latin typeface="Calibri" panose="020F0502020204030204" pitchFamily="34" charset="0"/>
              </a:rPr>
              <a:t>	</a:t>
            </a:r>
            <a:r>
              <a:rPr lang="de-DE" smtClean="0">
                <a:latin typeface="Calibri" panose="020F0502020204030204" pitchFamily="34" charset="0"/>
              </a:rPr>
              <a:t>Delete a layer</a:t>
            </a: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&gt;&gt;&gt; </a:t>
            </a:r>
            <a:r>
              <a:rPr lang="de-DE" b="1" dirty="0" err="1" smtClean="0">
                <a:latin typeface="Calibri" panose="020F0502020204030204" pitchFamily="34" charset="0"/>
              </a:rPr>
              <a:t>var</a:t>
            </a:r>
            <a:r>
              <a:rPr lang="de-DE" b="1" dirty="0" smtClean="0">
                <a:latin typeface="Calibri" panose="020F0502020204030204" pitchFamily="34" charset="0"/>
              </a:rPr>
              <a:t> </a:t>
            </a:r>
            <a:r>
              <a:rPr lang="de-DE" b="1" smtClean="0">
                <a:latin typeface="Calibri" panose="020F0502020204030204" pitchFamily="34" charset="0"/>
              </a:rPr>
              <a:t>= getdata</a:t>
            </a:r>
            <a:r>
              <a:rPr lang="de-DE" b="1" dirty="0" smtClean="0">
                <a:latin typeface="Calibri" panose="020F0502020204030204" pitchFamily="34" charset="0"/>
              </a:rPr>
              <a:t>()</a:t>
            </a:r>
            <a:r>
              <a:rPr lang="de-DE" smtClean="0">
                <a:latin typeface="Calibri" panose="020F0502020204030204" pitchFamily="34" charset="0"/>
              </a:rPr>
              <a:t>		</a:t>
            </a:r>
            <a:r>
              <a:rPr lang="de-DE" smtClean="0">
                <a:latin typeface="Calibri" panose="020F0502020204030204" pitchFamily="34" charset="0"/>
              </a:rPr>
              <a:t>Read data from layer into a </a:t>
            </a:r>
            <a:r>
              <a:rPr lang="de-DE" err="1" smtClean="0">
                <a:latin typeface="Calibri" panose="020F0502020204030204" pitchFamily="34" charset="0"/>
              </a:rPr>
              <a:t>numpy</a:t>
            </a:r>
            <a:r>
              <a:rPr lang="de-DE" smtClean="0">
                <a:latin typeface="Calibri" panose="020F0502020204030204" pitchFamily="34" charset="0"/>
              </a:rPr>
              <a:t> </a:t>
            </a:r>
            <a:r>
              <a:rPr lang="de-DE" smtClean="0">
                <a:latin typeface="Calibri" panose="020F0502020204030204" pitchFamily="34" charset="0"/>
              </a:rPr>
              <a:t>ndarray</a:t>
            </a:r>
          </a:p>
          <a:p>
            <a:pPr marL="446087" lvl="1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&gt;&gt;&gt; addlayer(var)		</a:t>
            </a:r>
            <a:r>
              <a:rPr lang="de-DE" smtClean="0">
                <a:latin typeface="Calibri" panose="020F0502020204030204" pitchFamily="34" charset="0"/>
              </a:rPr>
              <a:t>Write content of ndarray in a new layer</a:t>
            </a:r>
          </a:p>
          <a:p>
            <a:pPr marL="446087" lvl="1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&gt;&gt;&gt; </a:t>
            </a:r>
            <a:r>
              <a:rPr lang="de-DE" b="1" dirty="0" err="1" smtClean="0">
                <a:latin typeface="Calibri" panose="020F0502020204030204" pitchFamily="34" charset="0"/>
              </a:rPr>
              <a:t>var</a:t>
            </a:r>
            <a:r>
              <a:rPr lang="de-DE" b="1" dirty="0" smtClean="0">
                <a:latin typeface="Calibri" panose="020F0502020204030204" pitchFamily="34" charset="0"/>
              </a:rPr>
              <a:t> </a:t>
            </a:r>
            <a:r>
              <a:rPr lang="de-DE" b="1" smtClean="0">
                <a:latin typeface="Calibri" panose="020F0502020204030204" pitchFamily="34" charset="0"/>
              </a:rPr>
              <a:t>= getmeta</a:t>
            </a:r>
            <a:r>
              <a:rPr lang="de-DE" b="1" dirty="0" smtClean="0">
                <a:latin typeface="Calibri" panose="020F0502020204030204" pitchFamily="34" charset="0"/>
              </a:rPr>
              <a:t>()</a:t>
            </a:r>
            <a:r>
              <a:rPr lang="de-DE" smtClean="0">
                <a:latin typeface="Calibri" panose="020F0502020204030204" pitchFamily="34" charset="0"/>
              </a:rPr>
              <a:t>		</a:t>
            </a:r>
            <a:r>
              <a:rPr lang="de-DE" smtClean="0">
                <a:latin typeface="Calibri" panose="020F0502020204030204" pitchFamily="34" charset="0"/>
              </a:rPr>
              <a:t>Read der metadata (of active layer)</a:t>
            </a: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&gt;&gt;&gt; setmeta(meta</a:t>
            </a:r>
            <a:r>
              <a:rPr lang="de-DE" b="1" dirty="0" smtClean="0">
                <a:latin typeface="Calibri" panose="020F0502020204030204" pitchFamily="34" charset="0"/>
              </a:rPr>
              <a:t>)</a:t>
            </a:r>
            <a:r>
              <a:rPr lang="de-DE" smtClean="0">
                <a:latin typeface="Calibri" panose="020F0502020204030204" pitchFamily="34" charset="0"/>
              </a:rPr>
              <a:t>		</a:t>
            </a:r>
            <a:r>
              <a:rPr lang="de-DE" smtClean="0">
                <a:latin typeface="Calibri" panose="020F0502020204030204" pitchFamily="34" charset="0"/>
              </a:rPr>
              <a:t>Change Metadata</a:t>
            </a: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alibri" panose="020F0502020204030204" pitchFamily="34" charset="0"/>
              </a:rPr>
              <a:t>Example: Import of data: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196752"/>
            <a:ext cx="8496944" cy="4670474"/>
          </a:xfrm>
        </p:spPr>
        <p:txBody>
          <a:bodyPr/>
          <a:lstStyle/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From files or products (Examples): </a:t>
            </a: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lay1 = load.rat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de-DE" sz="1600" err="1" smtClean="0">
                <a:latin typeface="Consolas" panose="020B0609020204030204" pitchFamily="49" charset="0"/>
                <a:cs typeface="Consolas" panose="020B0609020204030204" pitchFamily="49" charset="0"/>
              </a:rPr>
              <a:t>abc.rat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lay2 = load.fsar_slc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(”/</a:t>
            </a:r>
            <a:r>
              <a:rPr lang="de-DE" sz="160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playground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/14CROPXP/FL02/PS03/T01”)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Import typically reads data and metadata in new layers. 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lay1 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and 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lay2 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contain the names of these layers 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not the layer themself!).</a:t>
            </a:r>
            <a:endParaRPr lang="de-DE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  <a:cs typeface="Consolas" panose="020B0609020204030204" pitchFamily="49" charset="0"/>
              </a:rPr>
              <a:t>From memory:</a:t>
            </a:r>
            <a:endParaRPr lang="de-DE" b="1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Assumption: the data are already read somehow into a numpy-ndarray</a:t>
            </a:r>
            <a:endParaRPr lang="de-DE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vx = addarray(ndarray)</a:t>
            </a: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addmeta({´prf´: 1010.0}, ´lambda´: 0.056)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Standarddesign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600"/>
          </a:lnSpc>
          <a:spcBef>
            <a:spcPct val="0"/>
          </a:spcBef>
          <a:spcAft>
            <a:spcPct val="0"/>
          </a:spcAft>
          <a:buClrTx/>
          <a:buSzTx/>
          <a:buFontTx/>
          <a:buChar char="-"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600"/>
          </a:lnSpc>
          <a:spcBef>
            <a:spcPct val="0"/>
          </a:spcBef>
          <a:spcAft>
            <a:spcPct val="0"/>
          </a:spcAft>
          <a:buClrTx/>
          <a:buSzTx/>
          <a:buFontTx/>
          <a:buChar char="-"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1504</Words>
  <Application>Microsoft Office PowerPoint</Application>
  <PresentationFormat>Bildschirmpräsentation (4:3)</PresentationFormat>
  <Paragraphs>292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Standarddesign</vt:lpstr>
      <vt:lpstr>PyRAT – Python Radar Tools  …a short introduction…    April 2016  </vt:lpstr>
      <vt:lpstr>Part 1: PyRAT Usage</vt:lpstr>
      <vt:lpstr>Installation</vt:lpstr>
      <vt:lpstr>Configuration</vt:lpstr>
      <vt:lpstr>Starting PyRAT</vt:lpstr>
      <vt:lpstr>Embedded help system</vt:lpstr>
      <vt:lpstr>PyRat modules</vt:lpstr>
      <vt:lpstr>The layer concept in PyRat</vt:lpstr>
      <vt:lpstr>Example: Import of data:</vt:lpstr>
      <vt:lpstr>Processing of data:</vt:lpstr>
      <vt:lpstr>Saving results:</vt:lpstr>
      <vt:lpstr>Writing a pyrat script</vt:lpstr>
      <vt:lpstr>Complex Example:  Entropie/Alpha Decomposition I</vt:lpstr>
      <vt:lpstr>Komplexes Beispiel:  Erzeugung einer Entropie/Alpha Dekomposition II</vt:lpstr>
      <vt:lpstr>Easter Eggs:</vt:lpstr>
      <vt:lpstr>Part 2: Programming PyRAT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T-Systems SfR (im Auftrag des DLR)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DLR-Präsentation im 4:3 Format (Englisch)</dc:title>
  <dc:subject>DLR CD-Vorlagen</dc:subject>
  <dc:creator>Palubinskas, Gintautas</dc:creator>
  <dc:description>Diese Version nutzt die Fußzeile zur Eingabe von_x000d_
Vortrag &gt; Autor &gt; Dokumentname &gt; Datum_x000d_
Variante mit Untertitel auf Titelfolienmaster und_x000d_
geändertem Standard Farbschema (für Hyperlink)_x000d_
Arial als Schriftart bei neuen Textfeldern</dc:description>
  <cp:lastModifiedBy>Reigber, Andreas</cp:lastModifiedBy>
  <cp:revision>851</cp:revision>
  <cp:lastPrinted>2013-01-10T07:36:59Z</cp:lastPrinted>
  <dcterms:created xsi:type="dcterms:W3CDTF">2003-10-01T09:44:24Z</dcterms:created>
  <dcterms:modified xsi:type="dcterms:W3CDTF">2016-08-01T09:06:26Z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jekt">
    <vt:lpwstr>DLR allgemein</vt:lpwstr>
  </property>
</Properties>
</file>