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09" r:id="rId2"/>
    <p:sldId id="616" r:id="rId3"/>
    <p:sldId id="618" r:id="rId4"/>
    <p:sldId id="619" r:id="rId5"/>
    <p:sldId id="621" r:id="rId6"/>
    <p:sldId id="622" r:id="rId7"/>
    <p:sldId id="623" r:id="rId8"/>
    <p:sldId id="625" r:id="rId9"/>
    <p:sldId id="624" r:id="rId10"/>
    <p:sldId id="620" r:id="rId11"/>
    <p:sldId id="626" r:id="rId12"/>
    <p:sldId id="631" r:id="rId13"/>
    <p:sldId id="617" r:id="rId14"/>
    <p:sldId id="606" r:id="rId15"/>
    <p:sldId id="610" r:id="rId16"/>
    <p:sldId id="612" r:id="rId17"/>
    <p:sldId id="630" r:id="rId18"/>
    <p:sldId id="608" r:id="rId19"/>
    <p:sldId id="628" r:id="rId20"/>
    <p:sldId id="613" r:id="rId21"/>
  </p:sldIdLst>
  <p:sldSz cx="9144000" cy="6858000" type="screen4x3"/>
  <p:notesSz cx="6807200" cy="9939338"/>
  <p:defaultTextStyle>
    <a:defPPr>
      <a:defRPr lang="de-DE"/>
    </a:defPPr>
    <a:lvl1pPr algn="l" rtl="0" fontAlgn="base">
      <a:lnSpc>
        <a:spcPts val="2600"/>
      </a:lnSpc>
      <a:spcBef>
        <a:spcPct val="0"/>
      </a:spcBef>
      <a:spcAft>
        <a:spcPct val="0"/>
      </a:spcAft>
      <a:buChar char="-"/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lnSpc>
        <a:spcPts val="2600"/>
      </a:lnSpc>
      <a:spcBef>
        <a:spcPct val="0"/>
      </a:spcBef>
      <a:spcAft>
        <a:spcPct val="0"/>
      </a:spcAft>
      <a:buChar char="-"/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lnSpc>
        <a:spcPts val="2600"/>
      </a:lnSpc>
      <a:spcBef>
        <a:spcPct val="0"/>
      </a:spcBef>
      <a:spcAft>
        <a:spcPct val="0"/>
      </a:spcAft>
      <a:buChar char="-"/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lnSpc>
        <a:spcPts val="2600"/>
      </a:lnSpc>
      <a:spcBef>
        <a:spcPct val="0"/>
      </a:spcBef>
      <a:spcAft>
        <a:spcPct val="0"/>
      </a:spcAft>
      <a:buChar char="-"/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lnSpc>
        <a:spcPts val="2600"/>
      </a:lnSpc>
      <a:spcBef>
        <a:spcPct val="0"/>
      </a:spcBef>
      <a:spcAft>
        <a:spcPct val="0"/>
      </a:spcAft>
      <a:buChar char="-"/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schberger, Peter" initials="PH" lastIdx="2" clrIdx="0"/>
  <p:cmAuthor id="1" name="Bamler, Richard" initials="RB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99CCFF"/>
    <a:srgbClr val="6C8CF4"/>
    <a:srgbClr val="CCFF99"/>
    <a:srgbClr val="77E3D9"/>
    <a:srgbClr val="4D4D4D"/>
    <a:srgbClr val="DF7B7B"/>
    <a:srgbClr val="FFFFFF"/>
    <a:srgbClr val="68686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3" autoAdjust="0"/>
    <p:restoredTop sz="95480" autoAdjust="0"/>
  </p:normalViewPr>
  <p:slideViewPr>
    <p:cSldViewPr showGuides="1">
      <p:cViewPr varScale="1">
        <p:scale>
          <a:sx n="129" d="100"/>
          <a:sy n="129" d="100"/>
        </p:scale>
        <p:origin x="-624" y="-84"/>
      </p:cViewPr>
      <p:guideLst>
        <p:guide orient="horz" pos="111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9FA044F6-8E21-4B10-B636-04939A1CFA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374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63575"/>
            <a:ext cx="5949950" cy="4462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5361376"/>
            <a:ext cx="5445760" cy="383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E2B6D93-CD9C-4BE9-BDEE-7FFFB7E0BCC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769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psf\Host\Users\cd\Desktop\Startbild_4zu3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0" descr="dlr_signe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5857875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560" y="1392238"/>
            <a:ext cx="7342188" cy="741362"/>
          </a:xfrm>
        </p:spPr>
        <p:txBody>
          <a:bodyPr/>
          <a:lstStyle>
            <a:lvl1pPr>
              <a:tabLst>
                <a:tab pos="2038350" algn="l"/>
              </a:tabLst>
              <a:defRPr/>
            </a:lvl1pPr>
          </a:lstStyle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85029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611560" y="2159000"/>
            <a:ext cx="7342188" cy="371475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686868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6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/>
              <a:t>www.DLR.de  •  Chart </a:t>
            </a:r>
            <a:fld id="{E19ADC32-8BA4-452D-8D92-8E4AF5BC6D7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642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08912" cy="73818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494830"/>
            <a:ext cx="8226053" cy="4670474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1560" y="122238"/>
            <a:ext cx="1230313" cy="12223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www.DLR.de  •  Chart </a:t>
            </a:r>
            <a:fld id="{3506621A-C0A4-4A0C-B85C-C8F5CD15F7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24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938213"/>
            <a:ext cx="7342188" cy="7381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143000" y="1884363"/>
            <a:ext cx="3770313" cy="399256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65713" y="1884363"/>
            <a:ext cx="3771900" cy="399256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www.DLR.de  •  Chart </a:t>
            </a:r>
            <a:fld id="{8403CA8D-A942-4B99-8FFB-5DE4FC6456A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49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1144800" y="1871439"/>
            <a:ext cx="3769200" cy="333425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65200" y="1872000"/>
            <a:ext cx="3769200" cy="3348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143000" y="938213"/>
            <a:ext cx="7342188" cy="73818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2"/>
          </p:nvPr>
        </p:nvSpPr>
        <p:spPr>
          <a:xfrm>
            <a:off x="1144800" y="2420888"/>
            <a:ext cx="3769200" cy="36004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3"/>
          </p:nvPr>
        </p:nvSpPr>
        <p:spPr>
          <a:xfrm>
            <a:off x="5065200" y="2420888"/>
            <a:ext cx="3769200" cy="36004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www.DLR.de  •  Chart </a:t>
            </a:r>
            <a:fld id="{DAF37945-9962-4CB1-B478-66BDA73302A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87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www.DLR.de  •  Chart </a:t>
            </a:r>
            <a:fld id="{AD18FC4C-D580-4D31-B635-268EFBEDCC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28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www.DLR.de  •  Chart </a:t>
            </a:r>
            <a:fld id="{32472557-09D5-4963-8EC6-B344159E914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28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548680"/>
            <a:ext cx="8208912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1494829"/>
            <a:ext cx="8226053" cy="464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29" name="Grafik 10" descr="dlr_signet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" name="Rectangle 5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1560" y="122238"/>
            <a:ext cx="131528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www.DLR.de  •  Chart </a:t>
            </a:r>
            <a:fld id="{52917C3B-CD55-4701-84F9-F08C458EA71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hf hdr="0" dt="0"/>
  <p:txStyles>
    <p:title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2pPr>
      <a:lvl3pPr algn="l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3pPr>
      <a:lvl4pPr algn="l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4pPr>
      <a:lvl5pPr algn="l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5pPr>
      <a:lvl6pPr marL="457200" algn="l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6pPr>
      <a:lvl7pPr marL="914400" algn="l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7pPr>
      <a:lvl8pPr marL="1371600" algn="l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8pPr>
      <a:lvl9pPr marL="1828800" algn="l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9pPr>
    </p:titleStyle>
    <p:bodyStyle>
      <a:lvl1pPr marL="179388" indent="-179388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5475" indent="-179388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077913" indent="-179388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79388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970088" indent="-173038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427288" indent="-173038" algn="l" rtl="0" fontAlgn="base">
        <a:lnSpc>
          <a:spcPts val="26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884488" indent="-173038" algn="l" rtl="0" fontAlgn="base">
        <a:lnSpc>
          <a:spcPts val="26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341688" indent="-173038" algn="l" rtl="0" fontAlgn="base">
        <a:lnSpc>
          <a:spcPts val="26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798888" indent="-173038" algn="l" rtl="0" fontAlgn="base">
        <a:lnSpc>
          <a:spcPts val="26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svn.dlr.de/PyRAT/tru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115616" y="1772816"/>
            <a:ext cx="7342188" cy="741362"/>
          </a:xfrm>
        </p:spPr>
        <p:txBody>
          <a:bodyPr/>
          <a:lstStyle/>
          <a:p>
            <a:r>
              <a:rPr lang="de-DE" sz="3200" dirty="0" smtClean="0">
                <a:latin typeface="Calibri" panose="020F0502020204030204" pitchFamily="34" charset="0"/>
              </a:rPr>
              <a:t>PyRAT – Python Radar Tools</a:t>
            </a:r>
            <a:br>
              <a:rPr lang="de-DE" sz="3200" dirty="0" smtClean="0">
                <a:latin typeface="Calibri" panose="020F0502020204030204" pitchFamily="34" charset="0"/>
              </a:rPr>
            </a:br>
            <a:r>
              <a:rPr lang="de-DE" dirty="0" smtClean="0">
                <a:latin typeface="Calibri" panose="020F0502020204030204" pitchFamily="34" charset="0"/>
              </a:rPr>
              <a:t/>
            </a:r>
            <a:br>
              <a:rPr lang="de-DE" dirty="0" smtClean="0">
                <a:latin typeface="Calibri" panose="020F0502020204030204" pitchFamily="34" charset="0"/>
              </a:rPr>
            </a:br>
            <a:r>
              <a:rPr lang="de-DE" dirty="0" smtClean="0">
                <a:latin typeface="Calibri" panose="020F0502020204030204" pitchFamily="34" charset="0"/>
              </a:rPr>
              <a:t>…eine kurze Einführung…</a:t>
            </a:r>
            <a:br>
              <a:rPr lang="de-DE" dirty="0" smtClean="0">
                <a:latin typeface="Calibri" panose="020F0502020204030204" pitchFamily="34" charset="0"/>
              </a:rPr>
            </a:br>
            <a:r>
              <a:rPr lang="de-DE" dirty="0">
                <a:latin typeface="Calibri" panose="020F0502020204030204" pitchFamily="34" charset="0"/>
              </a:rPr>
              <a:t/>
            </a:r>
            <a:br>
              <a:rPr lang="de-DE" dirty="0">
                <a:latin typeface="Calibri" panose="020F0502020204030204" pitchFamily="34" charset="0"/>
              </a:rPr>
            </a:br>
            <a:r>
              <a:rPr lang="de-DE" dirty="0" smtClean="0">
                <a:latin typeface="Calibri" panose="020F0502020204030204" pitchFamily="34" charset="0"/>
              </a:rPr>
              <a:t/>
            </a:r>
            <a:br>
              <a:rPr lang="de-DE" dirty="0" smtClean="0">
                <a:latin typeface="Calibri" panose="020F0502020204030204" pitchFamily="34" charset="0"/>
              </a:rPr>
            </a:br>
            <a:r>
              <a:rPr lang="de-DE" dirty="0">
                <a:latin typeface="Calibri" panose="020F0502020204030204" pitchFamily="34" charset="0"/>
              </a:rPr>
              <a:t/>
            </a:r>
            <a:br>
              <a:rPr lang="de-DE" dirty="0">
                <a:latin typeface="Calibri" panose="020F0502020204030204" pitchFamily="34" charset="0"/>
              </a:rPr>
            </a:br>
            <a:r>
              <a:rPr lang="de-DE" dirty="0" smtClean="0">
                <a:latin typeface="Calibri" panose="020F0502020204030204" pitchFamily="34" charset="0"/>
              </a:rPr>
              <a:t>Stand: August 2014</a:t>
            </a:r>
            <a:br>
              <a:rPr lang="de-DE" dirty="0" smtClean="0">
                <a:latin typeface="Calibri" panose="020F0502020204030204" pitchFamily="34" charset="0"/>
              </a:rPr>
            </a:br>
            <a:r>
              <a:rPr lang="de-DE" dirty="0" smtClean="0">
                <a:latin typeface="Calibri" panose="020F0502020204030204" pitchFamily="34" charset="0"/>
              </a:rPr>
              <a:t/>
            </a:r>
            <a:br>
              <a:rPr lang="de-DE" dirty="0" smtClean="0">
                <a:latin typeface="Calibri" panose="020F0502020204030204" pitchFamily="34" charset="0"/>
              </a:rPr>
            </a:b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www.DLR.de  •  Chart </a:t>
            </a:r>
            <a:fld id="{32472557-09D5-4963-8EC6-B344159E914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2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Komplexes Beispiel: </a:t>
            </a:r>
            <a:br>
              <a:rPr lang="de-DE" dirty="0" smtClean="0"/>
            </a:br>
            <a:r>
              <a:rPr lang="de-DE" dirty="0" smtClean="0"/>
              <a:t>Erzeugung einer Entropie/Alpha Dekomposition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700808"/>
            <a:ext cx="8226053" cy="4382442"/>
          </a:xfrm>
        </p:spPr>
        <p:txBody>
          <a:bodyPr/>
          <a:lstStyle/>
          <a:p>
            <a:pPr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~&gt;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endParaRPr lang="de-DE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pyrat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Welcome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PyRAT V0.2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OS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detected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linux2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Temporary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/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playground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/User/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reigber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PyRAT_tmp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Pool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8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workers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initialised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load.rat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="alling_k3l.rat")</a:t>
            </a:r>
          </a:p>
          <a:p>
            <a:pPr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RAT IMPORT  {'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is_activated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'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'alling_k3l.rat'}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WARNING: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imported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Activating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['/L1']</a:t>
            </a:r>
          </a:p>
          <a:p>
            <a:pPr marL="0" indent="0"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setmeta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({'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CH_pol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['HH','VV','XX']})</a:t>
            </a:r>
          </a:p>
          <a:p>
            <a:pPr marL="0" indent="0"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filter.lex2pauli()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LEXICOGRAPHIC TO PAULI CONVERSION  {}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LEXICOGRAPHIC TO PAULI CONVERSION: [#############] 100%              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Activating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['/L2']</a:t>
            </a:r>
          </a:p>
          <a:p>
            <a:pPr marL="0" indent="0"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filter.vec2mat()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VECTOR -&gt; MATRIX  {}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 -&gt; MATRIX  : [############################] 100%      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Activating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['/L3']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/L1       Disc            D complex64  (3, 4190, 1455)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/L2       Disc            D complex64  (3, 4190, 1455)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/L3 *     Disc            D complex64  (3, 3, 4190, 1455)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www.DLR.de  •  Chart </a:t>
            </a:r>
            <a:fld id="{3506621A-C0A4-4A0C-B85C-C8F5CD15F720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Rechteckige Legende 4"/>
          <p:cNvSpPr/>
          <p:nvPr/>
        </p:nvSpPr>
        <p:spPr bwMode="auto">
          <a:xfrm>
            <a:off x="3347864" y="1703818"/>
            <a:ext cx="4392488" cy="360040"/>
          </a:xfrm>
          <a:prstGeom prst="wedgeRectCallout">
            <a:avLst>
              <a:gd name="adj1" fmla="val -63981"/>
              <a:gd name="adj2" fmla="val 22123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 “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from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import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*” um den 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prefix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„pyrat“ vor jeder Zeile zu vermeiden.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6" name="Rechteckige Legende 5"/>
          <p:cNvSpPr/>
          <p:nvPr/>
        </p:nvSpPr>
        <p:spPr bwMode="auto">
          <a:xfrm>
            <a:off x="4644008" y="2636912"/>
            <a:ext cx="4032448" cy="360040"/>
          </a:xfrm>
          <a:prstGeom prst="wedgeRectCallout">
            <a:avLst>
              <a:gd name="adj1" fmla="val -65627"/>
              <a:gd name="adj2" fmla="val 20075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 Laden eine *.rat Datei (enthält Daten, aber keine Metadaten!)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7" name="Rechteckige Legende 6"/>
          <p:cNvSpPr/>
          <p:nvPr/>
        </p:nvSpPr>
        <p:spPr bwMode="auto">
          <a:xfrm>
            <a:off x="4771714" y="3284984"/>
            <a:ext cx="3328678" cy="360040"/>
          </a:xfrm>
          <a:prstGeom prst="wedgeRectCallout">
            <a:avLst>
              <a:gd name="adj1" fmla="val -70096"/>
              <a:gd name="adj2" fmla="val 40557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 Händisches Setzen der Polarisationsinformationen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8" name="Rechteckige Legende 7"/>
          <p:cNvSpPr/>
          <p:nvPr/>
        </p:nvSpPr>
        <p:spPr bwMode="auto">
          <a:xfrm>
            <a:off x="4895514" y="3660649"/>
            <a:ext cx="2340782" cy="360040"/>
          </a:xfrm>
          <a:prstGeom prst="wedgeRectCallout">
            <a:avLst>
              <a:gd name="adj1" fmla="val -151944"/>
              <a:gd name="adj2" fmla="val -12696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 Transformation in die Pauli-Basis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9" name="Rechteckige Legende 8"/>
          <p:cNvSpPr/>
          <p:nvPr/>
        </p:nvSpPr>
        <p:spPr bwMode="auto">
          <a:xfrm>
            <a:off x="4677823" y="4365104"/>
            <a:ext cx="2990522" cy="360040"/>
          </a:xfrm>
          <a:prstGeom prst="wedgeRectCallout">
            <a:avLst>
              <a:gd name="adj1" fmla="val -124851"/>
              <a:gd name="adj2" fmla="val -6551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 Überführen in Form von 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Kovarianzmatritzen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0" name="Rechteckige Legende 9"/>
          <p:cNvSpPr/>
          <p:nvPr/>
        </p:nvSpPr>
        <p:spPr bwMode="auto">
          <a:xfrm>
            <a:off x="5544108" y="5013176"/>
            <a:ext cx="1836204" cy="360040"/>
          </a:xfrm>
          <a:prstGeom prst="wedgeRectCallout">
            <a:avLst>
              <a:gd name="adj1" fmla="val -259793"/>
              <a:gd name="adj2" fmla="val 22753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Abfrage der aktuellen Layer</a:t>
            </a:r>
          </a:p>
        </p:txBody>
      </p:sp>
    </p:spTree>
    <p:extLst>
      <p:ext uri="{BB962C8B-B14F-4D97-AF65-F5344CB8AC3E}">
        <p14:creationId xmlns:p14="http://schemas.microsoft.com/office/powerpoint/2010/main" val="5188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Komplexes </a:t>
            </a:r>
            <a:r>
              <a:rPr lang="de-DE" dirty="0"/>
              <a:t>Beispiel: </a:t>
            </a:r>
            <a:br>
              <a:rPr lang="de-DE" dirty="0"/>
            </a:br>
            <a:r>
              <a:rPr lang="de-DE" dirty="0"/>
              <a:t>Erzeugung einer Entropie/Alpha </a:t>
            </a:r>
            <a:r>
              <a:rPr lang="de-DE" dirty="0" smtClean="0"/>
              <a:t>Dekomposition II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filter.boxcar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=[15,7])</a:t>
            </a:r>
            <a:endParaRPr lang="de-DE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 BOXCAR FILTER  {'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phase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'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[15,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7]}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BOXCAR FILTER     :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[############################] 100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%  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filter.eigen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 EIGEN DECOMPOSITION  {}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EIGEN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DECOMPOSITION: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[###########################] 100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%  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Activating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['/L5', '/L6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0" indent="0">
              <a:buNone/>
            </a:pP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filter.entalpani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 H/a/A  {}</a:t>
            </a:r>
          </a:p>
          <a:p>
            <a:pPr marL="0" indent="0">
              <a:buNone/>
            </a:pP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H/a/A             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[############################] 100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%  </a:t>
            </a:r>
            <a:endParaRPr lang="pt-B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: Activating ['/L7', '/L8', '/L9', '/L10</a:t>
            </a: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0" indent="0"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save.rat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out.rat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layer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[0])</a:t>
            </a:r>
            <a:endParaRPr lang="pt-B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 RAT EXPORT  {'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': '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out.rat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</a:p>
          <a:p>
            <a:pPr marL="0" indent="0"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/L1       Disc            D complex64  (3, 4190, 1455)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/L2       Disc            D complex64  (3, 4190, 1455)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/L3       Disc            D complex64  (3, 3, 4190, 1455)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/L4       Disc            D complex64  (3, 3, 4190, 1455)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/L5       Disc            D float32    (3, 4190, 1455)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/L6       Disc            D complex64  (3, 3, 4190, 1455)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/L7 *     Disc            D float32    (4190, 1455)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/L8 *     Disc            D float32    (4190, 1455)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/L9 *     Disc            D float32    (4190, 1455)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/L10 *    Disc            D float32    (4190, 1455)</a:t>
            </a:r>
          </a:p>
          <a:p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www.DLR.de  •  Chart </a:t>
            </a:r>
            <a:fld id="{3506621A-C0A4-4A0C-B85C-C8F5CD15F720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Rechteckige Legende 4"/>
          <p:cNvSpPr/>
          <p:nvPr/>
        </p:nvSpPr>
        <p:spPr bwMode="auto">
          <a:xfrm>
            <a:off x="5220072" y="1345511"/>
            <a:ext cx="3744416" cy="360040"/>
          </a:xfrm>
          <a:prstGeom prst="wedgeRectCallout">
            <a:avLst>
              <a:gd name="adj1" fmla="val -99500"/>
              <a:gd name="adj2" fmla="val 18027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Anwenden einen Boxcar-Filters mit der Option 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win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=[15,7]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6" name="Rechteckige Legende 5"/>
          <p:cNvSpPr/>
          <p:nvPr/>
        </p:nvSpPr>
        <p:spPr bwMode="auto">
          <a:xfrm>
            <a:off x="5292080" y="1988840"/>
            <a:ext cx="2448272" cy="360040"/>
          </a:xfrm>
          <a:prstGeom prst="wedgeRectCallout">
            <a:avLst>
              <a:gd name="adj1" fmla="val -131010"/>
              <a:gd name="adj2" fmla="val -8599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Eigenwertzerlegung des Ergebnisses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7" name="Rechteckige Legende 6"/>
          <p:cNvSpPr/>
          <p:nvPr/>
        </p:nvSpPr>
        <p:spPr bwMode="auto">
          <a:xfrm>
            <a:off x="5292080" y="2517457"/>
            <a:ext cx="3456384" cy="360040"/>
          </a:xfrm>
          <a:prstGeom prst="wedgeRectCallout">
            <a:avLst>
              <a:gd name="adj1" fmla="val -107454"/>
              <a:gd name="adj2" fmla="val -406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erzeugt 2 neue Layer: Eigenwerte und Eigenvektoren!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8" name="Rechteckige Legende 7"/>
          <p:cNvSpPr/>
          <p:nvPr/>
        </p:nvSpPr>
        <p:spPr bwMode="auto">
          <a:xfrm>
            <a:off x="5292080" y="2893674"/>
            <a:ext cx="3672408" cy="391310"/>
          </a:xfrm>
          <a:prstGeom prst="wedgeRectCallout">
            <a:avLst>
              <a:gd name="adj1" fmla="val -112837"/>
              <a:gd name="adj2" fmla="val -57432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Berechnung von 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Alphamax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, 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Alphamean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, 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Entropy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und Anisotropie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9" name="Rechteckige Legende 8"/>
          <p:cNvSpPr/>
          <p:nvPr/>
        </p:nvSpPr>
        <p:spPr bwMode="auto">
          <a:xfrm>
            <a:off x="5292080" y="3453142"/>
            <a:ext cx="3672408" cy="263890"/>
          </a:xfrm>
          <a:prstGeom prst="wedgeRectCallout">
            <a:avLst>
              <a:gd name="adj1" fmla="val -70066"/>
              <a:gd name="adj2" fmla="val 16585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Exportieren von „/L7“ in den File „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out.rat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“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0" name="Rechteckige Legende 9"/>
          <p:cNvSpPr/>
          <p:nvPr/>
        </p:nvSpPr>
        <p:spPr bwMode="auto">
          <a:xfrm>
            <a:off x="5292080" y="3737486"/>
            <a:ext cx="3672408" cy="771634"/>
          </a:xfrm>
          <a:prstGeom prst="wedgeRectCallout">
            <a:avLst>
              <a:gd name="adj1" fmla="val -152595"/>
              <a:gd name="adj2" fmla="val -21073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Und nochmal die ganzen Layer ansehen. Man hätte wohl ein paar Zwischenergebnisse unterwegs löschen sollen (mit „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delete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“). Wenn man 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python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verlässt wird automatisch aufgeräumt.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Osterei: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www.DLR.de  •  Chart </a:t>
            </a:r>
            <a:fld id="{3506621A-C0A4-4A0C-B85C-C8F5CD15F72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1560" y="1268760"/>
            <a:ext cx="8226053" cy="4670474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Das GUI kann aus einem pyrat-Script (oder interaktiv) gestartet werden:</a:t>
            </a: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pyrat.show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dirty="0" smtClean="0">
                <a:latin typeface="Calibri" panose="020F0502020204030204" pitchFamily="34" charset="0"/>
              </a:rPr>
              <a:t>Der aktive Layer wird im GUI angezeigt (man kann scrollen und zoomen…). Es lassen sich nur ein- oder mehrkanalige SAR Daten anzeigen </a:t>
            </a:r>
            <a:r>
              <a:rPr lang="de-DE" dirty="0" smtClean="0">
                <a:latin typeface="Calibri" panose="020F0502020204030204" pitchFamily="34" charset="0"/>
              </a:rPr>
              <a:t>(noch keine </a:t>
            </a:r>
            <a:r>
              <a:rPr lang="de-DE" dirty="0" smtClean="0">
                <a:latin typeface="Calibri" panose="020F0502020204030204" pitchFamily="34" charset="0"/>
              </a:rPr>
              <a:t>Matrizen, keine </a:t>
            </a:r>
            <a:r>
              <a:rPr lang="de-DE" dirty="0" err="1" smtClean="0">
                <a:latin typeface="Calibri" panose="020F0502020204030204" pitchFamily="34" charset="0"/>
              </a:rPr>
              <a:t>Tomogramme</a:t>
            </a:r>
            <a:r>
              <a:rPr lang="de-DE" dirty="0" smtClean="0">
                <a:latin typeface="Calibri" panose="020F0502020204030204" pitchFamily="34" charset="0"/>
              </a:rPr>
              <a:t>, etc.), keine Auswahl der Kanäle ist möglich, nur ein aktiver Layer, Abstürze wahrscheinlich…</a:t>
            </a:r>
          </a:p>
        </p:txBody>
      </p:sp>
    </p:spTree>
    <p:extLst>
      <p:ext uri="{BB962C8B-B14F-4D97-AF65-F5344CB8AC3E}">
        <p14:creationId xmlns:p14="http://schemas.microsoft.com/office/powerpoint/2010/main" val="26447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132856"/>
            <a:ext cx="8208912" cy="738187"/>
          </a:xfrm>
        </p:spPr>
        <p:txBody>
          <a:bodyPr/>
          <a:lstStyle/>
          <a:p>
            <a:pPr algn="ctr"/>
            <a: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Teil 2:</a:t>
            </a:r>
            <a:b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PyRAT Programmierung</a:t>
            </a:r>
            <a:b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de-DE" sz="4800" noProof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/>
            </a:r>
            <a:br>
              <a:rPr lang="de-DE" sz="4800" noProof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</a:br>
            <a:endParaRPr lang="en-GB" sz="4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www.DLR.de  •  Chart </a:t>
            </a:r>
            <a:fld id="{3506621A-C0A4-4A0C-B85C-C8F5CD15F720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8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bgerundetes Rechteck 13"/>
          <p:cNvSpPr/>
          <p:nvPr/>
        </p:nvSpPr>
        <p:spPr bwMode="auto">
          <a:xfrm>
            <a:off x="5761264" y="3726107"/>
            <a:ext cx="3024336" cy="1008112"/>
          </a:xfrm>
          <a:prstGeom prst="roundRect">
            <a:avLst>
              <a:gd name="adj" fmla="val 1794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29525" y="385948"/>
            <a:ext cx="8208912" cy="45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3200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PyRAT - Pyton Radar Analysis Tool</a:t>
            </a:r>
            <a:endParaRPr lang="de-DE" sz="3200" b="1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5790668" y="5157192"/>
            <a:ext cx="3024336" cy="936104"/>
          </a:xfrm>
          <a:prstGeom prst="roundRect">
            <a:avLst/>
          </a:prstGeom>
          <a:solidFill>
            <a:srgbClr val="6C8CF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903062" y="5302079"/>
            <a:ext cx="279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Layerbasiertes Datenobjekt</a:t>
            </a:r>
            <a:br>
              <a:rPr lang="en-US" b="1" noProof="1" smtClean="0">
                <a:latin typeface="Calibri" panose="020F0502020204030204" pitchFamily="34" charset="0"/>
              </a:rPr>
            </a:br>
            <a:r>
              <a:rPr lang="en-US" noProof="1" smtClean="0">
                <a:latin typeface="Calibri" panose="020F0502020204030204" pitchFamily="34" charset="0"/>
              </a:rPr>
              <a:t>(HDF5 / RAM)</a:t>
            </a:r>
            <a:endParaRPr lang="en-US" noProof="1">
              <a:latin typeface="Calibri" panose="020F0502020204030204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5744402" y="2301819"/>
            <a:ext cx="2355990" cy="983882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37248" y="2470595"/>
            <a:ext cx="142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CLI Interface</a:t>
            </a:r>
            <a:br>
              <a:rPr lang="en-US" b="1" noProof="1" smtClean="0">
                <a:latin typeface="Calibri" panose="020F0502020204030204" pitchFamily="34" charset="0"/>
              </a:rPr>
            </a:br>
            <a:r>
              <a:rPr lang="en-US" noProof="1" smtClean="0">
                <a:latin typeface="Calibri" panose="020F0502020204030204" pitchFamily="34" charset="0"/>
              </a:rPr>
              <a:t>(scriptfähig)</a:t>
            </a:r>
            <a:endParaRPr lang="en-US" noProof="1">
              <a:latin typeface="Calibri" panose="020F0502020204030204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5749869" y="890631"/>
            <a:ext cx="3142611" cy="998754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444697" y="1066843"/>
            <a:ext cx="1598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GUI Interface</a:t>
            </a:r>
            <a:br>
              <a:rPr lang="en-US" b="1" noProof="1" smtClean="0">
                <a:latin typeface="Calibri" panose="020F0502020204030204" pitchFamily="34" charset="0"/>
              </a:rPr>
            </a:br>
            <a:r>
              <a:rPr lang="en-US" noProof="1" smtClean="0">
                <a:latin typeface="Calibri" panose="020F0502020204030204" pitchFamily="34" charset="0"/>
              </a:rPr>
              <a:t>(PyQt / PySide)</a:t>
            </a:r>
            <a:endParaRPr lang="en-US" noProof="1">
              <a:latin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046622" y="3906998"/>
            <a:ext cx="2453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Worker</a:t>
            </a:r>
            <a:br>
              <a:rPr lang="en-US" b="1" noProof="1" smtClean="0">
                <a:latin typeface="Calibri" panose="020F0502020204030204" pitchFamily="34" charset="0"/>
              </a:rPr>
            </a:br>
            <a:r>
              <a:rPr lang="en-US" noProof="1" smtClean="0">
                <a:latin typeface="Calibri" panose="020F0502020204030204" pitchFamily="34" charset="0"/>
              </a:rPr>
              <a:t>(Import / Export / Filter)</a:t>
            </a:r>
            <a:endParaRPr lang="en-US" noProof="1">
              <a:latin typeface="Calibri" panose="020F0502020204030204" pitchFamily="34" charset="0"/>
            </a:endParaRPr>
          </a:p>
        </p:txBody>
      </p:sp>
      <p:sp>
        <p:nvSpPr>
          <p:cNvPr id="20" name="Pfeil nach oben und unten 19"/>
          <p:cNvSpPr/>
          <p:nvPr/>
        </p:nvSpPr>
        <p:spPr bwMode="auto">
          <a:xfrm>
            <a:off x="6884354" y="1889384"/>
            <a:ext cx="279934" cy="412435"/>
          </a:xfrm>
          <a:prstGeom prst="up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1" name="Gestreifter Pfeil nach rechts 20"/>
          <p:cNvSpPr/>
          <p:nvPr/>
        </p:nvSpPr>
        <p:spPr bwMode="auto">
          <a:xfrm rot="-5400000">
            <a:off x="7532001" y="2606859"/>
            <a:ext cx="1803684" cy="378870"/>
          </a:xfrm>
          <a:prstGeom prst="striped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3" name="Pfeil nach oben und unten 22"/>
          <p:cNvSpPr/>
          <p:nvPr/>
        </p:nvSpPr>
        <p:spPr bwMode="auto">
          <a:xfrm>
            <a:off x="6884354" y="3285701"/>
            <a:ext cx="279934" cy="412435"/>
          </a:xfrm>
          <a:prstGeom prst="up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 rot="-5400000">
            <a:off x="7948949" y="2691365"/>
            <a:ext cx="1426282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Plugin</a:t>
            </a:r>
          </a:p>
        </p:txBody>
      </p:sp>
      <p:sp>
        <p:nvSpPr>
          <p:cNvPr id="25" name="Pfeil nach oben und unten 24"/>
          <p:cNvSpPr/>
          <p:nvPr/>
        </p:nvSpPr>
        <p:spPr bwMode="auto">
          <a:xfrm>
            <a:off x="6631199" y="4744757"/>
            <a:ext cx="279934" cy="412435"/>
          </a:xfrm>
          <a:prstGeom prst="up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6" name="Pfeil nach oben und unten 25"/>
          <p:cNvSpPr/>
          <p:nvPr/>
        </p:nvSpPr>
        <p:spPr bwMode="auto">
          <a:xfrm>
            <a:off x="7888417" y="4734219"/>
            <a:ext cx="279934" cy="412435"/>
          </a:xfrm>
          <a:prstGeom prst="up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26856" y="1052736"/>
            <a:ext cx="5081247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Motivation: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Flexible Framework zur SAR Postprozessierung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libri" panose="020F0502020204030204" pitchFamily="34" charset="0"/>
              </a:rPr>
              <a:t>Geeignet für Flugzeug- und Satellitendaten</a:t>
            </a:r>
            <a:endParaRPr lang="en-US" b="1" noProof="1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Gemeinsame Sammlung leistungsfähiger Tools</a:t>
            </a:r>
          </a:p>
          <a:p>
            <a:pPr>
              <a:spcBef>
                <a:spcPts val="1200"/>
              </a:spcBef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Software-Designziele: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Implementierung komplett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libri" panose="020F0502020204030204" pitchFamily="34" charset="0"/>
              </a:rPr>
              <a:t>Diskbasierte Verarbeitung in </a:t>
            </a:r>
            <a:r>
              <a:rPr lang="en-US" noProof="1" smtClean="0">
                <a:latin typeface="Calibri" panose="020F0502020204030204" pitchFamily="34" charset="0"/>
              </a:rPr>
              <a:t>HDF5-Container, inkl. Metadaten und Tracks</a:t>
            </a:r>
            <a:endParaRPr lang="en-US" noProof="1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libri" panose="020F0502020204030204" pitchFamily="34" charset="0"/>
              </a:rPr>
              <a:t>Automatische Blockverarbeitung (multithreaded)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Abstrahierte Workerklassen – einfach zu implementieren ohne Kenntnisse der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Optional: Qt-basierte GUI für einfache Arbeiten</a:t>
            </a:r>
            <a:r>
              <a:rPr lang="en-US" noProof="1">
                <a:latin typeface="Calibri" panose="020F0502020204030204" pitchFamily="34" charset="0"/>
              </a:rPr>
              <a:t> </a:t>
            </a:r>
            <a:r>
              <a:rPr lang="en-US" noProof="1" smtClean="0">
                <a:latin typeface="Calibri" panose="020F0502020204030204" pitchFamily="34" charset="0"/>
              </a:rPr>
              <a:t>und als Datenviewer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libri" panose="020F0502020204030204" pitchFamily="34" charset="0"/>
              </a:rPr>
              <a:t>Erweiterbarkeit über </a:t>
            </a:r>
            <a:r>
              <a:rPr lang="en-US" noProof="1" smtClean="0">
                <a:latin typeface="Calibri" panose="020F0502020204030204" pitchFamily="34" charset="0"/>
              </a:rPr>
              <a:t>Pluginstruktur</a:t>
            </a:r>
            <a:endParaRPr lang="en-US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1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29525" y="385948"/>
            <a:ext cx="8208912" cy="45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3200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LayerData: Zentrales Datenobjekt</a:t>
            </a:r>
            <a:endParaRPr lang="de-DE" sz="3200" b="1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Flussdiagramm: Dokument 10"/>
          <p:cNvSpPr/>
          <p:nvPr/>
        </p:nvSpPr>
        <p:spPr bwMode="auto">
          <a:xfrm>
            <a:off x="4355976" y="1124744"/>
            <a:ext cx="3881231" cy="2088232"/>
          </a:xfrm>
          <a:prstGeom prst="flowChartDocumen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608996" y="1244485"/>
            <a:ext cx="27884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latin typeface="Calibri" panose="020F0502020204030204" pitchFamily="34" charset="0"/>
              </a:rPr>
              <a:t>Inhalt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eines</a:t>
            </a:r>
            <a:r>
              <a:rPr lang="en-US" b="1" dirty="0" smtClean="0">
                <a:latin typeface="Calibri" panose="020F0502020204030204" pitchFamily="34" charset="0"/>
              </a:rPr>
              <a:t> Layer: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Daten</a:t>
            </a:r>
            <a:r>
              <a:rPr lang="en-US" dirty="0" smtClean="0">
                <a:latin typeface="Calibri" panose="020F0502020204030204" pitchFamily="34" charset="0"/>
              </a:rPr>
              <a:t> (</a:t>
            </a:r>
            <a:r>
              <a:rPr lang="en-US" dirty="0" err="1" smtClean="0">
                <a:latin typeface="Calibri" panose="020F0502020204030204" pitchFamily="34" charset="0"/>
              </a:rPr>
              <a:t>als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ndarray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Metadaten</a:t>
            </a:r>
            <a:r>
              <a:rPr lang="en-US" dirty="0" smtClean="0">
                <a:latin typeface="Calibri" panose="020F0502020204030204" pitchFamily="34" charset="0"/>
              </a:rPr>
              <a:t> (</a:t>
            </a:r>
            <a:r>
              <a:rPr lang="en-US" dirty="0" err="1" smtClean="0">
                <a:latin typeface="Calibri" panose="020F0502020204030204" pitchFamily="34" charset="0"/>
              </a:rPr>
              <a:t>als</a:t>
            </a:r>
            <a:r>
              <a:rPr lang="en-US" dirty="0" smtClean="0">
                <a:latin typeface="Calibri" panose="020F0502020204030204" pitchFamily="34" charset="0"/>
              </a:rPr>
              <a:t> dictionary)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Kanalmetadaten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Eigenschaften</a:t>
            </a:r>
            <a:r>
              <a:rPr lang="en-US" dirty="0" smtClean="0">
                <a:latin typeface="Calibri" panose="020F0502020204030204" pitchFamily="34" charset="0"/>
              </a:rPr>
              <a:t> (intern)</a:t>
            </a:r>
          </a:p>
          <a:p>
            <a:pPr>
              <a:lnSpc>
                <a:spcPct val="100000"/>
              </a:lnSpc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33077" y="3645024"/>
            <a:ext cx="84270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b="1" dirty="0" smtClean="0">
                <a:latin typeface="Calibri" panose="020F0502020204030204" pitchFamily="34" charset="0"/>
              </a:rPr>
              <a:t>3 Varianten: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</a:rPr>
              <a:t>Disclayer</a:t>
            </a:r>
            <a:r>
              <a:rPr lang="de-DE" dirty="0" smtClean="0">
                <a:latin typeface="Calibri" panose="020F0502020204030204" pitchFamily="34" charset="0"/>
              </a:rPr>
              <a:t> (HDF5): Belegen keinen Hauptspeicher, eher langsam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</a:rPr>
              <a:t>Memorylayer</a:t>
            </a:r>
            <a:r>
              <a:rPr lang="de-DE" dirty="0" smtClean="0">
                <a:latin typeface="Calibri" panose="020F0502020204030204" pitchFamily="34" charset="0"/>
              </a:rPr>
              <a:t>: Schneller (abhängig vom verfügbaren Cache)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Calibri" panose="020F0502020204030204" pitchFamily="34" charset="0"/>
              </a:rPr>
              <a:t> Virtuelle Layer: Mapping von existierenden Datensätzen, vermeidet Kopien</a:t>
            </a:r>
          </a:p>
          <a:p>
            <a:pPr>
              <a:lnSpc>
                <a:spcPct val="100000"/>
              </a:lnSpc>
              <a:buNone/>
            </a:pPr>
            <a:r>
              <a:rPr lang="de-DE" b="1" dirty="0" smtClean="0">
                <a:latin typeface="Calibri" panose="020F0502020204030204" pitchFamily="34" charset="0"/>
              </a:rPr>
              <a:t>Möglichkeiten: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Calibri" panose="020F0502020204030204" pitchFamily="34" charset="0"/>
              </a:rPr>
              <a:t>Lesen / Schreiben von Daten (auch in Gruppen, auch in Teilen)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Calibri" panose="020F0502020204030204" pitchFamily="34" charset="0"/>
              </a:rPr>
              <a:t>Lesen / Schreiben von Metadaten </a:t>
            </a:r>
            <a:r>
              <a:rPr lang="de-DE" dirty="0">
                <a:latin typeface="Calibri" panose="020F0502020204030204" pitchFamily="34" charset="0"/>
              </a:rPr>
              <a:t>(auch in </a:t>
            </a:r>
            <a:r>
              <a:rPr lang="de-DE" dirty="0" smtClean="0">
                <a:latin typeface="Calibri" panose="020F0502020204030204" pitchFamily="34" charset="0"/>
              </a:rPr>
              <a:t>Gruppen)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Calibri" panose="020F0502020204030204" pitchFamily="34" charset="0"/>
              </a:rPr>
              <a:t>Aktivieren, Hinzufügen, Listen und Löschen von </a:t>
            </a:r>
            <a:r>
              <a:rPr lang="de-DE" dirty="0" err="1" smtClean="0">
                <a:latin typeface="Calibri" panose="020F0502020204030204" pitchFamily="34" charset="0"/>
              </a:rPr>
              <a:t>Layern</a:t>
            </a:r>
            <a:r>
              <a:rPr lang="de-DE" dirty="0" smtClean="0">
                <a:latin typeface="Calibri" panose="020F0502020204030204" pitchFamily="34" charset="0"/>
              </a:rPr>
              <a:t>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[Definieren eines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Cropbereichs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(+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reset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crop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): Nicht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empfohlen!]</a:t>
            </a:r>
            <a:endParaRPr lang="de-DE" dirty="0" smtClean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de-DE" dirty="0">
              <a:latin typeface="Calibri" panose="020F0502020204030204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653647" y="1112929"/>
            <a:ext cx="2808311" cy="2469996"/>
            <a:chOff x="395536" y="959004"/>
            <a:chExt cx="2808311" cy="2469996"/>
          </a:xfrm>
        </p:grpSpPr>
        <p:sp>
          <p:nvSpPr>
            <p:cNvPr id="6" name="Flussdiagramm: Mehrere Dokumente 5"/>
            <p:cNvSpPr/>
            <p:nvPr/>
          </p:nvSpPr>
          <p:spPr bwMode="auto">
            <a:xfrm>
              <a:off x="395536" y="1124744"/>
              <a:ext cx="2808311" cy="2304256"/>
            </a:xfrm>
            <a:prstGeom prst="flowChartMultidocument">
              <a:avLst/>
            </a:prstGeom>
            <a:solidFill>
              <a:srgbClr val="6C8CF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Arial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48267" y="959004"/>
              <a:ext cx="354584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000" dirty="0" smtClean="0">
                  <a:latin typeface="Calibri" panose="020F0502020204030204" pitchFamily="34" charset="0"/>
                </a:rPr>
                <a:t>/L1</a:t>
              </a:r>
              <a:endParaRPr lang="en-US" sz="1000" dirty="0">
                <a:latin typeface="Calibri" panose="020F0502020204030204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89251" y="1173900"/>
              <a:ext cx="354585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000" dirty="0" smtClean="0">
                  <a:latin typeface="Calibri" panose="020F0502020204030204" pitchFamily="34" charset="0"/>
                </a:rPr>
                <a:t>/L2</a:t>
              </a:r>
              <a:endParaRPr lang="en-US" sz="1000" dirty="0">
                <a:latin typeface="Calibri" panose="020F0502020204030204" pitchFamily="34" charset="0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42041" y="1484784"/>
              <a:ext cx="691215" cy="1502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>
                  <a:latin typeface="Calibri" panose="020F0502020204030204" pitchFamily="34" charset="0"/>
                </a:rPr>
                <a:t>/L3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en-US" sz="1400" dirty="0">
                  <a:latin typeface="Calibri" panose="020F0502020204030204" pitchFamily="34" charset="0"/>
                </a:rPr>
                <a:t>/L3/D1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en-US" sz="1400" dirty="0">
                  <a:latin typeface="Calibri" panose="020F0502020204030204" pitchFamily="34" charset="0"/>
                </a:rPr>
                <a:t>/L3/D2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en-US" sz="1400" dirty="0">
                  <a:latin typeface="Calibri" panose="020F0502020204030204" pitchFamily="34" charset="0"/>
                </a:rPr>
                <a:t>/L3/D3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en-US" sz="1400" dirty="0">
                  <a:latin typeface="Calibri" panose="020F0502020204030204" pitchFamily="34" charset="0"/>
                </a:rPr>
                <a:t>/</a:t>
              </a:r>
              <a:r>
                <a:rPr lang="en-US" sz="1400" dirty="0" smtClean="0">
                  <a:latin typeface="Calibri" panose="020F0502020204030204" pitchFamily="34" charset="0"/>
                </a:rPr>
                <a:t>L3/D4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en-US" sz="1400" dirty="0" smtClean="0">
                  <a:latin typeface="Calibri" panose="020F0502020204030204" pitchFamily="34" charset="0"/>
                </a:rPr>
                <a:t>/L3/P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691680" y="1533523"/>
              <a:ext cx="1016047" cy="3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>
                  <a:latin typeface="Calibri" panose="020F0502020204030204" pitchFamily="34" charset="0"/>
                </a:rPr>
                <a:t>+ metadata</a:t>
              </a:r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686240" y="836712"/>
            <a:ext cx="2805640" cy="403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alibri" panose="020F0502020204030204" pitchFamily="34" charset="0"/>
              </a:rPr>
              <a:t>Pseudo-</a:t>
            </a:r>
            <a:r>
              <a:rPr lang="en-US" dirty="0" err="1" smtClean="0">
                <a:latin typeface="Calibri" panose="020F0502020204030204" pitchFamily="34" charset="0"/>
              </a:rPr>
              <a:t>Verzeichnisstruktur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29525" y="385948"/>
            <a:ext cx="8208912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3200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FilterWorker: Basisklasse Datenverarbeitung</a:t>
            </a:r>
            <a:endParaRPr lang="de-DE" sz="3200" b="1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26856" y="1052736"/>
            <a:ext cx="821158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Fähigkeiten: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Lesen aus einem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Testen ob Daten passenden Format haben (shape, dtype) und ob alle benötigten Metadaten vorhanden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Verarbeiten der Daten (und Metadaten)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Blockverarbeitung (aktivierbar)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Benutzung des PyRAT Multiprocessingpools (aktivierbar)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Schreiben in einen neuen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Anzeige des Docstrings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Ziele: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Möglichst weitgehende Vereinfachung der eigentlichen Implementierung von Datenverarbeitungsroutinen</a:t>
            </a:r>
          </a:p>
          <a:p>
            <a:pPr>
              <a:buNone/>
            </a:pPr>
            <a:endParaRPr lang="en-US" b="1" noProof="1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		</a:t>
            </a:r>
            <a:r>
              <a:rPr lang="en-US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+ Weitere Worker: Import, Export, Layer, …, ???</a:t>
            </a:r>
            <a:endParaRPr lang="en-US" b="1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29525" y="385948"/>
            <a:ext cx="8208912" cy="45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3200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Programmieren einer neuen Filterklasse</a:t>
            </a:r>
            <a:endParaRPr lang="de-DE" sz="3200" b="1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26856" y="1052736"/>
            <a:ext cx="8609640" cy="5760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TODO: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Implementierung der Klasse gemäß Beispiels (nächste Seite, oder filter/Template.py)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Definition und Defaultwerte in Konstruktor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Filterfunktionalität abstrahiert in der Methode “filter”: Praktisch reiner Code ohne nennenswerte Berücksichtigung der PyRat-Infrastruktur!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Falls gewünscht: Komfortfunktion gemäß Beispiel (Zweizeiler)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Ergänzung der __init__.py Datei in dem entsprechenden Subdirectory um eine entsprechende import-Zeile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Zum Debuggen besser kein blockprocessing (self.blockprocessing=False) verwenden, oder nur </a:t>
            </a:r>
            <a:r>
              <a:rPr lang="en-US" noProof="1" smtClean="0">
                <a:latin typeface="Calibri" panose="020F0502020204030204" pitchFamily="34" charset="0"/>
              </a:rPr>
              <a:t>ein </a:t>
            </a:r>
            <a:r>
              <a:rPr lang="en-US" noProof="1" smtClean="0">
                <a:latin typeface="Calibri" panose="020F0502020204030204" pitchFamily="34" charset="0"/>
              </a:rPr>
              <a:t>thread (self.nthreads=1).</a:t>
            </a:r>
          </a:p>
          <a:p>
            <a:pPr>
              <a:buNone/>
            </a:pP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Import und Exportworker sind leicht anders aufgebaut, aber sehr ähnlich.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Die Plugininfrastruktur ist nur ein “proof-of-concept” und für das GUI Interface gedacht; sie erfordert zusätzlich eine .ini-Datei (siehe Beispiele im Sourcecode). Momentan noch recht sinnlos.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0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3" y="1260335"/>
            <a:ext cx="5261139" cy="458396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29525" y="385948"/>
            <a:ext cx="8208912" cy="45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3200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Beispiel: Specklefilter</a:t>
            </a:r>
            <a:endParaRPr lang="de-DE" sz="3200" b="1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294683" y="908720"/>
            <a:ext cx="3294624" cy="3473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280811" y="1256030"/>
            <a:ext cx="5289281" cy="47064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16328" y="876154"/>
            <a:ext cx="3016467" cy="3473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buNone/>
            </a:pPr>
            <a:r>
              <a:rPr lang="de-DE" sz="1400" b="1" noProof="1" smtClean="0">
                <a:latin typeface="Calibri" panose="020F0502020204030204" pitchFamily="34" charset="0"/>
              </a:rPr>
              <a:t>Aufbau eines Filters </a:t>
            </a:r>
            <a:r>
              <a:rPr lang="de-DE" sz="1400" b="1" dirty="0" smtClean="0">
                <a:latin typeface="Calibri" panose="020F0502020204030204" pitchFamily="34" charset="0"/>
              </a:rPr>
              <a:t>(Beispiel: Lee Filter)</a:t>
            </a:r>
            <a:endParaRPr lang="de-DE" sz="1400" b="1" dirty="0">
              <a:latin typeface="Calibri" panose="020F0502020204030204" pitchFamily="34" charset="0"/>
            </a:endParaRPr>
          </a:p>
        </p:txBody>
      </p:sp>
      <p:sp>
        <p:nvSpPr>
          <p:cNvPr id="11" name="Legende mit Linie 1 10"/>
          <p:cNvSpPr/>
          <p:nvPr/>
        </p:nvSpPr>
        <p:spPr bwMode="auto">
          <a:xfrm>
            <a:off x="5796136" y="902183"/>
            <a:ext cx="3188521" cy="1191059"/>
          </a:xfrm>
          <a:prstGeom prst="borderCallout1">
            <a:avLst>
              <a:gd name="adj1" fmla="val 17043"/>
              <a:gd name="adj2" fmla="val -2281"/>
              <a:gd name="adj3" fmla="val 79228"/>
              <a:gd name="adj4" fmla="val -103395"/>
            </a:avLst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813135" y="909178"/>
            <a:ext cx="31715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1" dirty="0" smtClean="0">
                <a:latin typeface="Calibri" panose="020F0502020204030204" pitchFamily="34" charset="0"/>
              </a:rPr>
              <a:t>Klasse:</a:t>
            </a:r>
          </a:p>
          <a:p>
            <a:pPr marL="176213" indent="-176213">
              <a:lnSpc>
                <a:spcPct val="100000"/>
              </a:lnSpc>
            </a:pPr>
            <a:r>
              <a:rPr lang="de-DE" sz="1200" dirty="0" smtClean="0">
                <a:latin typeface="Calibri" panose="020F0502020204030204" pitchFamily="34" charset="0"/>
              </a:rPr>
              <a:t>abgeleitet von </a:t>
            </a:r>
            <a:r>
              <a:rPr lang="de-DE" sz="1200" dirty="0" err="1" smtClean="0">
                <a:latin typeface="Calibri" panose="020F0502020204030204" pitchFamily="34" charset="0"/>
              </a:rPr>
              <a:t>pyrat.FilterWorker</a:t>
            </a:r>
            <a:endParaRPr lang="de-DE" sz="1200" dirty="0" smtClean="0">
              <a:latin typeface="Calibri" panose="020F0502020204030204" pitchFamily="34" charset="0"/>
            </a:endParaRPr>
          </a:p>
          <a:p>
            <a:pPr marL="176213" indent="-176213">
              <a:lnSpc>
                <a:spcPct val="100000"/>
              </a:lnSpc>
            </a:pPr>
            <a:r>
              <a:rPr lang="de-DE" sz="1200" dirty="0" smtClean="0">
                <a:latin typeface="Calibri" panose="020F0502020204030204" pitchFamily="34" charset="0"/>
              </a:rPr>
              <a:t>Für </a:t>
            </a:r>
            <a:r>
              <a:rPr lang="de-DE" sz="1200" dirty="0" err="1" smtClean="0">
                <a:latin typeface="Calibri" panose="020F0502020204030204" pitchFamily="34" charset="0"/>
              </a:rPr>
              <a:t>import</a:t>
            </a:r>
            <a:r>
              <a:rPr lang="de-DE" sz="1200" dirty="0" smtClean="0">
                <a:latin typeface="Calibri" panose="020F0502020204030204" pitchFamily="34" charset="0"/>
              </a:rPr>
              <a:t>, </a:t>
            </a:r>
            <a:r>
              <a:rPr lang="de-DE" sz="1200" dirty="0" err="1" smtClean="0">
                <a:latin typeface="Calibri" panose="020F0502020204030204" pitchFamily="34" charset="0"/>
              </a:rPr>
              <a:t>export</a:t>
            </a:r>
            <a:r>
              <a:rPr lang="de-DE" sz="1200" dirty="0" smtClean="0">
                <a:latin typeface="Calibri" panose="020F0502020204030204" pitchFamily="34" charset="0"/>
              </a:rPr>
              <a:t> und </a:t>
            </a:r>
            <a:r>
              <a:rPr lang="de-DE" sz="1200" dirty="0" err="1" smtClean="0">
                <a:latin typeface="Calibri" panose="020F0502020204030204" pitchFamily="34" charset="0"/>
              </a:rPr>
              <a:t>layer</a:t>
            </a:r>
            <a:r>
              <a:rPr lang="de-DE" sz="1200" dirty="0" smtClean="0">
                <a:latin typeface="Calibri" panose="020F0502020204030204" pitchFamily="34" charset="0"/>
              </a:rPr>
              <a:t> Klassen gibt es andere Worker</a:t>
            </a:r>
          </a:p>
          <a:p>
            <a:pPr marL="176213" indent="-176213">
              <a:lnSpc>
                <a:spcPct val="100000"/>
              </a:lnSpc>
            </a:pPr>
            <a:r>
              <a:rPr lang="de-DE" sz="1200" dirty="0" smtClean="0">
                <a:latin typeface="Calibri" panose="020F0502020204030204" pitchFamily="34" charset="0"/>
              </a:rPr>
              <a:t>Sphinx-</a:t>
            </a:r>
            <a:r>
              <a:rPr lang="de-DE" sz="1200" dirty="0" err="1" smtClean="0">
                <a:latin typeface="Calibri" panose="020F0502020204030204" pitchFamily="34" charset="0"/>
              </a:rPr>
              <a:t>Docu</a:t>
            </a:r>
            <a:r>
              <a:rPr lang="de-DE" sz="1200" dirty="0" smtClean="0">
                <a:latin typeface="Calibri" panose="020F0502020204030204" pitchFamily="34" charset="0"/>
              </a:rPr>
              <a:t> für </a:t>
            </a:r>
            <a:r>
              <a:rPr lang="de-DE" sz="1200" dirty="0" err="1" smtClean="0">
                <a:latin typeface="Calibri" panose="020F0502020204030204" pitchFamily="34" charset="0"/>
              </a:rPr>
              <a:t>help</a:t>
            </a:r>
            <a:r>
              <a:rPr lang="de-DE" sz="1200" dirty="0" smtClean="0">
                <a:latin typeface="Calibri" panose="020F0502020204030204" pitchFamily="34" charset="0"/>
              </a:rPr>
              <a:t>() Funktion von pyrat!</a:t>
            </a:r>
            <a:endParaRPr lang="de-DE" sz="1200" dirty="0">
              <a:latin typeface="Calibri" panose="020F0502020204030204" pitchFamily="34" charset="0"/>
            </a:endParaRPr>
          </a:p>
        </p:txBody>
      </p:sp>
      <p:sp>
        <p:nvSpPr>
          <p:cNvPr id="17" name="Legende mit Linie 1 16"/>
          <p:cNvSpPr/>
          <p:nvPr/>
        </p:nvSpPr>
        <p:spPr bwMode="auto">
          <a:xfrm>
            <a:off x="5796136" y="187427"/>
            <a:ext cx="3188521" cy="634976"/>
          </a:xfrm>
          <a:prstGeom prst="borderCallout1">
            <a:avLst>
              <a:gd name="adj1" fmla="val 189141"/>
              <a:gd name="adj2" fmla="val -76756"/>
              <a:gd name="adj3" fmla="val 32452"/>
              <a:gd name="adj4" fmla="val -1476"/>
            </a:avLst>
          </a:prstGeom>
          <a:solidFill>
            <a:srgbClr val="FF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796136" y="212527"/>
            <a:ext cx="2926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1" dirty="0" smtClean="0">
                <a:latin typeface="Calibri" panose="020F0502020204030204" pitchFamily="34" charset="0"/>
              </a:rPr>
              <a:t>Imports:</a:t>
            </a:r>
          </a:p>
          <a:p>
            <a:pPr marL="176213" indent="-176213">
              <a:lnSpc>
                <a:spcPct val="100000"/>
              </a:lnSpc>
            </a:pPr>
            <a:r>
              <a:rPr lang="de-DE" sz="1600" dirty="0" smtClean="0">
                <a:latin typeface="Calibri" panose="020F0502020204030204" pitchFamily="34" charset="0"/>
              </a:rPr>
              <a:t>immer pyrat, plus benötigtes</a:t>
            </a:r>
            <a:endParaRPr lang="de-DE" sz="1600" dirty="0">
              <a:latin typeface="Calibri" panose="020F0502020204030204" pitchFamily="34" charset="0"/>
            </a:endParaRPr>
          </a:p>
        </p:txBody>
      </p:sp>
      <p:sp>
        <p:nvSpPr>
          <p:cNvPr id="19" name="Legende mit Linie 1 18"/>
          <p:cNvSpPr/>
          <p:nvPr/>
        </p:nvSpPr>
        <p:spPr bwMode="auto">
          <a:xfrm>
            <a:off x="5804635" y="2204863"/>
            <a:ext cx="3188521" cy="3757657"/>
          </a:xfrm>
          <a:prstGeom prst="borderCallout1">
            <a:avLst>
              <a:gd name="adj1" fmla="val 15074"/>
              <a:gd name="adj2" fmla="val -84850"/>
              <a:gd name="adj3" fmla="val 5023"/>
              <a:gd name="adj4" fmla="val -1708"/>
            </a:avLst>
          </a:prstGeom>
          <a:solidFill>
            <a:srgbClr val="FF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804635" y="2229964"/>
            <a:ext cx="3180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1" dirty="0" smtClean="0">
                <a:latin typeface="Calibri" panose="020F0502020204030204" pitchFamily="34" charset="0"/>
              </a:rPr>
              <a:t>Konstruktor:</a:t>
            </a:r>
          </a:p>
          <a:p>
            <a:pPr marL="285750" indent="-285750">
              <a:lnSpc>
                <a:spcPct val="100000"/>
              </a:lnSpc>
            </a:pPr>
            <a:r>
              <a:rPr lang="de-DE" sz="1600" dirty="0" smtClean="0">
                <a:latin typeface="Calibri" panose="020F0502020204030204" pitchFamily="34" charset="0"/>
              </a:rPr>
              <a:t>Aufruf von “super” mit dem aktuellem Klassennamen</a:t>
            </a:r>
          </a:p>
          <a:p>
            <a:pPr marL="285750" indent="-285750">
              <a:lnSpc>
                <a:spcPct val="100000"/>
              </a:lnSpc>
            </a:pPr>
            <a:r>
              <a:rPr lang="de-DE" sz="1600" dirty="0" smtClean="0">
                <a:latin typeface="Calibri" panose="020F0502020204030204" pitchFamily="34" charset="0"/>
              </a:rPr>
              <a:t>Einstellungen:</a:t>
            </a:r>
            <a:br>
              <a:rPr lang="de-DE" sz="1600" dirty="0" smtClean="0">
                <a:latin typeface="Calibri" panose="020F0502020204030204" pitchFamily="34" charset="0"/>
              </a:rPr>
            </a:br>
            <a:r>
              <a:rPr lang="de-DE" sz="1200" dirty="0" err="1" smtClean="0">
                <a:latin typeface="Calibri" panose="020F0502020204030204" pitchFamily="34" charset="0"/>
              </a:rPr>
              <a:t>blockprocess</a:t>
            </a:r>
            <a:r>
              <a:rPr lang="de-DE" sz="1200" dirty="0" smtClean="0">
                <a:latin typeface="Calibri" panose="020F0502020204030204" pitchFamily="34" charset="0"/>
              </a:rPr>
              <a:t>=True: </a:t>
            </a:r>
            <a:r>
              <a:rPr lang="de-DE" sz="1200" dirty="0" err="1" smtClean="0">
                <a:latin typeface="Calibri" panose="020F0502020204030204" pitchFamily="34" charset="0"/>
              </a:rPr>
              <a:t>multithreaded</a:t>
            </a:r>
            <a:r>
              <a:rPr lang="de-DE" sz="1200" dirty="0" smtClean="0">
                <a:latin typeface="Calibri" panose="020F0502020204030204" pitchFamily="34" charset="0"/>
              </a:rPr>
              <a:t> Blockverarbeitung (schlecht zu debuggen!), </a:t>
            </a:r>
            <a:r>
              <a:rPr lang="de-DE" sz="1200" dirty="0" err="1" smtClean="0">
                <a:latin typeface="Calibri" panose="020F0502020204030204" pitchFamily="34" charset="0"/>
              </a:rPr>
              <a:t>blockoverlap</a:t>
            </a:r>
            <a:r>
              <a:rPr lang="de-DE" sz="1200" dirty="0" smtClean="0">
                <a:latin typeface="Calibri" panose="020F0502020204030204" pitchFamily="34" charset="0"/>
              </a:rPr>
              <a:t>: Überlapp, </a:t>
            </a:r>
            <a:r>
              <a:rPr lang="de-DE" sz="1200" dirty="0" err="1" smtClean="0">
                <a:latin typeface="Calibri" panose="020F0502020204030204" pitchFamily="34" charset="0"/>
              </a:rPr>
              <a:t>nthreads</a:t>
            </a:r>
            <a:r>
              <a:rPr lang="de-DE" sz="1200" dirty="0" smtClean="0">
                <a:latin typeface="Calibri" panose="020F0502020204030204" pitchFamily="34" charset="0"/>
              </a:rPr>
              <a:t>=Anzahl von parallelen </a:t>
            </a:r>
            <a:r>
              <a:rPr lang="de-DE" sz="1200" dirty="0" err="1" smtClean="0">
                <a:latin typeface="Calibri" panose="020F0502020204030204" pitchFamily="34" charset="0"/>
              </a:rPr>
              <a:t>threads</a:t>
            </a:r>
            <a:r>
              <a:rPr lang="de-DE" sz="1200" dirty="0" smtClean="0">
                <a:latin typeface="Calibri" panose="020F0502020204030204" pitchFamily="34" charset="0"/>
              </a:rPr>
              <a:t> (</a:t>
            </a:r>
            <a:r>
              <a:rPr lang="de-DE" sz="1200" dirty="0" err="1" smtClean="0">
                <a:latin typeface="Calibri" panose="020F0502020204030204" pitchFamily="34" charset="0"/>
              </a:rPr>
              <a:t>nthreads</a:t>
            </a:r>
            <a:r>
              <a:rPr lang="de-DE" sz="1200" dirty="0" smtClean="0">
                <a:latin typeface="Calibri" panose="020F0502020204030204" pitchFamily="34" charset="0"/>
              </a:rPr>
              <a:t>=1 zum debuggen)</a:t>
            </a:r>
          </a:p>
          <a:p>
            <a:pPr marL="285750" indent="-285750">
              <a:lnSpc>
                <a:spcPct val="100000"/>
              </a:lnSpc>
            </a:pPr>
            <a:r>
              <a:rPr lang="de-DE" sz="1600" dirty="0" err="1" smtClean="0">
                <a:latin typeface="Calibri" panose="020F0502020204030204" pitchFamily="34" charset="0"/>
              </a:rPr>
              <a:t>Defaultwerte</a:t>
            </a:r>
            <a:r>
              <a:rPr lang="de-DE" sz="1600" dirty="0" smtClean="0">
                <a:latin typeface="Calibri" panose="020F0502020204030204" pitchFamily="34" charset="0"/>
              </a:rPr>
              <a:t>:</a:t>
            </a:r>
            <a:br>
              <a:rPr lang="de-DE" sz="1600" dirty="0" smtClean="0">
                <a:latin typeface="Calibri" panose="020F0502020204030204" pitchFamily="34" charset="0"/>
              </a:rPr>
            </a:br>
            <a:r>
              <a:rPr lang="de-DE" sz="1200" dirty="0">
                <a:latin typeface="Calibri" panose="020F0502020204030204" pitchFamily="34" charset="0"/>
              </a:rPr>
              <a:t>A</a:t>
            </a:r>
            <a:r>
              <a:rPr lang="de-DE" sz="1200" dirty="0" smtClean="0">
                <a:latin typeface="Calibri" panose="020F0502020204030204" pitchFamily="34" charset="0"/>
              </a:rPr>
              <a:t>lle </a:t>
            </a:r>
            <a:r>
              <a:rPr lang="de-DE" sz="1200" dirty="0">
                <a:latin typeface="Calibri" panose="020F0502020204030204" pitchFamily="34" charset="0"/>
              </a:rPr>
              <a:t>o</a:t>
            </a:r>
            <a:r>
              <a:rPr lang="de-DE" sz="1200" dirty="0" smtClean="0">
                <a:latin typeface="Calibri" panose="020F0502020204030204" pitchFamily="34" charset="0"/>
              </a:rPr>
              <a:t>ptionale Filterparameter müssen einen </a:t>
            </a:r>
            <a:r>
              <a:rPr lang="de-DE" sz="1200" dirty="0" err="1" smtClean="0">
                <a:latin typeface="Calibri" panose="020F0502020204030204" pitchFamily="34" charset="0"/>
              </a:rPr>
              <a:t>Defaultwert</a:t>
            </a:r>
            <a:r>
              <a:rPr lang="de-DE" sz="1200" dirty="0" smtClean="0">
                <a:latin typeface="Calibri" panose="020F0502020204030204" pitchFamily="34" charset="0"/>
              </a:rPr>
              <a:t> bekommen. Dieser wird ggfs. durch den Aufruf überschrieben. </a:t>
            </a:r>
            <a:r>
              <a:rPr lang="de-DE" sz="1200" dirty="0">
                <a:latin typeface="Calibri" panose="020F0502020204030204" pitchFamily="34" charset="0"/>
              </a:rPr>
              <a:t/>
            </a:r>
            <a:br>
              <a:rPr lang="de-DE" sz="1200" dirty="0">
                <a:latin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</a:rPr>
              <a:t>Hinweis: Im Beispiel sollte der </a:t>
            </a:r>
            <a:r>
              <a:rPr lang="de-DE" sz="1200" dirty="0" err="1" smtClean="0">
                <a:latin typeface="Calibri" panose="020F0502020204030204" pitchFamily="34" charset="0"/>
              </a:rPr>
              <a:t>blockoverlap</a:t>
            </a:r>
            <a:r>
              <a:rPr lang="de-DE" sz="1200" dirty="0" smtClean="0">
                <a:latin typeface="Calibri" panose="020F0502020204030204" pitchFamily="34" charset="0"/>
              </a:rPr>
              <a:t> erst nach dem setzen von </a:t>
            </a:r>
            <a:r>
              <a:rPr lang="de-DE" sz="1200" dirty="0" err="1" smtClean="0">
                <a:latin typeface="Calibri" panose="020F0502020204030204" pitchFamily="34" charset="0"/>
              </a:rPr>
              <a:t>self.win</a:t>
            </a:r>
            <a:r>
              <a:rPr lang="de-DE" sz="1200" dirty="0" smtClean="0">
                <a:latin typeface="Calibri" panose="020F0502020204030204" pitchFamily="34" charset="0"/>
              </a:rPr>
              <a:t> erfolgen!</a:t>
            </a:r>
          </a:p>
          <a:p>
            <a:pPr marL="285750" indent="-285750">
              <a:lnSpc>
                <a:spcPct val="100000"/>
              </a:lnSpc>
            </a:pPr>
            <a:endParaRPr lang="de-DE" sz="1600" dirty="0">
              <a:latin typeface="Calibri" panose="020F0502020204030204" pitchFamily="34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 bwMode="auto">
          <a:xfrm flipH="1">
            <a:off x="3635896" y="2654710"/>
            <a:ext cx="2292956" cy="23697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rade Verbindung mit Pfeil 25"/>
          <p:cNvCxnSpPr/>
          <p:nvPr/>
        </p:nvCxnSpPr>
        <p:spPr bwMode="auto">
          <a:xfrm flipH="1" flipV="1">
            <a:off x="2627784" y="3148781"/>
            <a:ext cx="3301069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8"/>
          <p:cNvCxnSpPr/>
          <p:nvPr/>
        </p:nvCxnSpPr>
        <p:spPr bwMode="auto">
          <a:xfrm flipH="1" flipV="1">
            <a:off x="3059832" y="3501008"/>
            <a:ext cx="2888686" cy="7956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0611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3" y="1260335"/>
            <a:ext cx="5261139" cy="458396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29525" y="385948"/>
            <a:ext cx="8208912" cy="45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3200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Beispiel: Specklefilter</a:t>
            </a:r>
            <a:endParaRPr lang="de-DE" sz="3200" b="1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294683" y="908720"/>
            <a:ext cx="3294624" cy="3473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280811" y="1256030"/>
            <a:ext cx="5289281" cy="47064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16328" y="876154"/>
            <a:ext cx="3016467" cy="3473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buNone/>
            </a:pPr>
            <a:r>
              <a:rPr lang="de-DE" sz="1400" b="1" noProof="1" smtClean="0">
                <a:latin typeface="Calibri" panose="020F0502020204030204" pitchFamily="34" charset="0"/>
              </a:rPr>
              <a:t>Aufbau eines Filters </a:t>
            </a:r>
            <a:r>
              <a:rPr lang="de-DE" sz="1400" b="1" dirty="0" smtClean="0">
                <a:latin typeface="Calibri" panose="020F0502020204030204" pitchFamily="34" charset="0"/>
              </a:rPr>
              <a:t>(Beispiel: Lee Filter)</a:t>
            </a:r>
            <a:endParaRPr lang="de-DE" sz="1400" b="1" dirty="0">
              <a:latin typeface="Calibri" panose="020F0502020204030204" pitchFamily="34" charset="0"/>
            </a:endParaRPr>
          </a:p>
        </p:txBody>
      </p:sp>
      <p:sp>
        <p:nvSpPr>
          <p:cNvPr id="19" name="Legende mit Linie 1 18"/>
          <p:cNvSpPr/>
          <p:nvPr/>
        </p:nvSpPr>
        <p:spPr bwMode="auto">
          <a:xfrm>
            <a:off x="5804635" y="260648"/>
            <a:ext cx="3188521" cy="4464496"/>
          </a:xfrm>
          <a:prstGeom prst="borderCallout1">
            <a:avLst>
              <a:gd name="adj1" fmla="val 85543"/>
              <a:gd name="adj2" fmla="val -75136"/>
              <a:gd name="adj3" fmla="val 5023"/>
              <a:gd name="adj4" fmla="val -1708"/>
            </a:avLst>
          </a:prstGeom>
          <a:solidFill>
            <a:srgbClr val="FF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819671" y="385948"/>
            <a:ext cx="318002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1" dirty="0" smtClean="0">
                <a:latin typeface="Calibri" panose="020F0502020204030204" pitchFamily="34" charset="0"/>
              </a:rPr>
              <a:t>Methode „</a:t>
            </a:r>
            <a:r>
              <a:rPr lang="de-DE" sz="1600" b="1" dirty="0" err="1" smtClean="0">
                <a:latin typeface="Calibri" panose="020F0502020204030204" pitchFamily="34" charset="0"/>
              </a:rPr>
              <a:t>filter</a:t>
            </a:r>
            <a:r>
              <a:rPr lang="de-DE" sz="1600" b="1" dirty="0" smtClean="0">
                <a:latin typeface="Calibri" panose="020F0502020204030204" pitchFamily="34" charset="0"/>
              </a:rPr>
              <a:t>“:</a:t>
            </a:r>
          </a:p>
          <a:p>
            <a:pPr marL="285750" indent="-285750">
              <a:lnSpc>
                <a:spcPct val="100000"/>
              </a:lnSpc>
            </a:pPr>
            <a:r>
              <a:rPr lang="de-DE" sz="1600" dirty="0" smtClean="0">
                <a:latin typeface="Calibri" panose="020F0502020204030204" pitchFamily="34" charset="0"/>
              </a:rPr>
              <a:t>Muss so heißen!</a:t>
            </a:r>
          </a:p>
          <a:p>
            <a:pPr marL="285750" indent="-285750">
              <a:lnSpc>
                <a:spcPct val="100000"/>
              </a:lnSpc>
            </a:pPr>
            <a:r>
              <a:rPr lang="de-DE" sz="1600" dirty="0" smtClean="0">
                <a:latin typeface="Calibri" panose="020F0502020204030204" pitchFamily="34" charset="0"/>
              </a:rPr>
              <a:t>Argument „</a:t>
            </a:r>
            <a:r>
              <a:rPr lang="de-DE" sz="1600" dirty="0" err="1" smtClean="0">
                <a:latin typeface="Calibri" panose="020F0502020204030204" pitchFamily="34" charset="0"/>
              </a:rPr>
              <a:t>array</a:t>
            </a:r>
            <a:r>
              <a:rPr lang="de-DE" sz="1600" dirty="0" smtClean="0">
                <a:latin typeface="Calibri" panose="020F0502020204030204" pitchFamily="34" charset="0"/>
              </a:rPr>
              <a:t>“:</a:t>
            </a:r>
            <a:br>
              <a:rPr lang="de-DE" sz="1600" dirty="0" smtClean="0">
                <a:latin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</a:rPr>
              <a:t>Wird von pyrat übergeben und enthält die Daten des oder der aktiven Layer (</a:t>
            </a:r>
            <a:r>
              <a:rPr lang="de-DE" sz="1200" dirty="0" err="1" smtClean="0">
                <a:latin typeface="Calibri" panose="020F0502020204030204" pitchFamily="34" charset="0"/>
              </a:rPr>
              <a:t>numpy</a:t>
            </a:r>
            <a:r>
              <a:rPr lang="de-DE" sz="1200" dirty="0" smtClean="0">
                <a:latin typeface="Calibri" panose="020F0502020204030204" pitchFamily="34" charset="0"/>
              </a:rPr>
              <a:t> </a:t>
            </a:r>
            <a:r>
              <a:rPr lang="de-DE" sz="1200" dirty="0" err="1" smtClean="0">
                <a:latin typeface="Calibri" panose="020F0502020204030204" pitchFamily="34" charset="0"/>
              </a:rPr>
              <a:t>ndarray</a:t>
            </a:r>
            <a:r>
              <a:rPr lang="de-DE" sz="1200" dirty="0" smtClean="0">
                <a:latin typeface="Calibri" panose="020F0502020204030204" pitchFamily="34" charset="0"/>
              </a:rPr>
              <a:t>, oder liste von </a:t>
            </a:r>
            <a:r>
              <a:rPr lang="de-DE" sz="1200" dirty="0" err="1" smtClean="0">
                <a:latin typeface="Calibri" panose="020F0502020204030204" pitchFamily="34" charset="0"/>
              </a:rPr>
              <a:t>ndarrays</a:t>
            </a:r>
            <a:r>
              <a:rPr lang="de-DE" sz="1200" dirty="0" smtClean="0">
                <a:latin typeface="Calibri" panose="020F0502020204030204" pitchFamily="34" charset="0"/>
              </a:rPr>
              <a:t>). Bei Blockverarbeitung Teile der gesamten Daten.</a:t>
            </a:r>
          </a:p>
          <a:p>
            <a:pPr marL="285750" indent="-285750">
              <a:lnSpc>
                <a:spcPct val="100000"/>
              </a:lnSpc>
            </a:pPr>
            <a:r>
              <a:rPr lang="de-DE" sz="1600" dirty="0" smtClean="0">
                <a:latin typeface="Calibri" panose="020F0502020204030204" pitchFamily="34" charset="0"/>
              </a:rPr>
              <a:t>Metadaten:</a:t>
            </a:r>
            <a:br>
              <a:rPr lang="de-DE" sz="1600" dirty="0" smtClean="0">
                <a:latin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</a:rPr>
              <a:t>Können durch den Befehl </a:t>
            </a:r>
            <a:br>
              <a:rPr lang="de-DE" sz="1200" dirty="0" smtClean="0">
                <a:latin typeface="Calibri" panose="020F0502020204030204" pitchFamily="34" charset="0"/>
              </a:rPr>
            </a:b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[“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“]</a:t>
            </a:r>
            <a:r>
              <a:rPr lang="de-DE" sz="1200" dirty="0" smtClean="0">
                <a:latin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</a:rPr>
              <a:t>abgefragt werden (im Beispiel nicht).</a:t>
            </a:r>
          </a:p>
          <a:p>
            <a:pPr marL="285750" indent="-285750">
              <a:lnSpc>
                <a:spcPct val="100000"/>
              </a:lnSpc>
            </a:pPr>
            <a:endParaRPr lang="de-DE" sz="1200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de-DE" sz="1600" dirty="0" smtClean="0">
                <a:latin typeface="Calibri" panose="020F0502020204030204" pitchFamily="34" charset="0"/>
              </a:rPr>
              <a:t>Rückgabewert(e):</a:t>
            </a:r>
            <a:r>
              <a:rPr lang="de-DE" dirty="0">
                <a:latin typeface="Calibri" panose="020F0502020204030204" pitchFamily="34" charset="0"/>
              </a:rPr>
              <a:t/>
            </a:r>
            <a:br>
              <a:rPr lang="de-DE" dirty="0">
                <a:latin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</a:rPr>
              <a:t>Es können eines oder mehrere (als liste) </a:t>
            </a:r>
            <a:r>
              <a:rPr lang="de-DE" sz="1200" dirty="0" err="1" smtClean="0">
                <a:latin typeface="Calibri" panose="020F0502020204030204" pitchFamily="34" charset="0"/>
              </a:rPr>
              <a:t>numpy</a:t>
            </a:r>
            <a:r>
              <a:rPr lang="de-DE" sz="1200" dirty="0" smtClean="0">
                <a:latin typeface="Calibri" panose="020F0502020204030204" pitchFamily="34" charset="0"/>
              </a:rPr>
              <a:t> </a:t>
            </a:r>
            <a:r>
              <a:rPr lang="de-DE" sz="1200" dirty="0" err="1" smtClean="0">
                <a:latin typeface="Calibri" panose="020F0502020204030204" pitchFamily="34" charset="0"/>
              </a:rPr>
              <a:t>ndarrays</a:t>
            </a:r>
            <a:r>
              <a:rPr lang="de-DE" sz="1200" dirty="0" smtClean="0">
                <a:latin typeface="Calibri" panose="020F0502020204030204" pitchFamily="34" charset="0"/>
              </a:rPr>
              <a:t> zurückgegeben werden. Entsprechend werden eines oder mehrere neue Layer angelegt. Die Größe in Azimut darf sich nicht verändern wenn </a:t>
            </a:r>
            <a:r>
              <a:rPr lang="de-DE" sz="1200" dirty="0" err="1" smtClean="0">
                <a:latin typeface="Calibri" panose="020F0502020204030204" pitchFamily="34" charset="0"/>
              </a:rPr>
              <a:t>Blockprozessierung</a:t>
            </a:r>
            <a:r>
              <a:rPr lang="de-DE" sz="1200" dirty="0" smtClean="0">
                <a:latin typeface="Calibri" panose="020F0502020204030204" pitchFamily="34" charset="0"/>
              </a:rPr>
              <a:t> eingeschaltet ist (im Konstruktor)</a:t>
            </a:r>
            <a:endParaRPr lang="de-DE" sz="1200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</a:pPr>
            <a:endParaRPr lang="de-DE" sz="1200" dirty="0">
              <a:latin typeface="Calibri" panose="020F0502020204030204" pitchFamily="34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 bwMode="auto">
          <a:xfrm flipH="1">
            <a:off x="3478754" y="1082375"/>
            <a:ext cx="2461398" cy="30156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8"/>
          <p:cNvCxnSpPr/>
          <p:nvPr/>
        </p:nvCxnSpPr>
        <p:spPr bwMode="auto">
          <a:xfrm flipH="1">
            <a:off x="3089638" y="3212976"/>
            <a:ext cx="2850514" cy="2088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Legende mit Linie 1 17"/>
          <p:cNvSpPr/>
          <p:nvPr/>
        </p:nvSpPr>
        <p:spPr bwMode="auto">
          <a:xfrm>
            <a:off x="5804635" y="4823607"/>
            <a:ext cx="3188521" cy="1138913"/>
          </a:xfrm>
          <a:prstGeom prst="borderCallout1">
            <a:avLst>
              <a:gd name="adj1" fmla="val 68795"/>
              <a:gd name="adj2" fmla="val -89707"/>
              <a:gd name="adj3" fmla="val 5023"/>
              <a:gd name="adj4" fmla="val -1708"/>
            </a:avLst>
          </a:prstGeom>
          <a:solidFill>
            <a:srgbClr val="FF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804635" y="4797152"/>
            <a:ext cx="3180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1" dirty="0" smtClean="0">
                <a:latin typeface="Calibri" panose="020F0502020204030204" pitchFamily="34" charset="0"/>
              </a:rPr>
              <a:t>Komfortfunktion (optional):</a:t>
            </a:r>
          </a:p>
          <a:p>
            <a:pPr marL="285750" indent="-285750">
              <a:lnSpc>
                <a:spcPct val="100000"/>
              </a:lnSpc>
            </a:pPr>
            <a:r>
              <a:rPr lang="de-DE" sz="1200" dirty="0" smtClean="0">
                <a:latin typeface="Calibri" panose="020F0502020204030204" pitchFamily="34" charset="0"/>
              </a:rPr>
              <a:t>Abkürzung um den Aufruf von Klasse().</a:t>
            </a:r>
            <a:r>
              <a:rPr lang="de-DE" sz="1200" dirty="0" err="1" smtClean="0">
                <a:latin typeface="Calibri" panose="020F0502020204030204" pitchFamily="34" charset="0"/>
              </a:rPr>
              <a:t>run</a:t>
            </a:r>
            <a:r>
              <a:rPr lang="de-DE" sz="1200" dirty="0" smtClean="0">
                <a:latin typeface="Calibri" panose="020F0502020204030204" pitchFamily="34" charset="0"/>
              </a:rPr>
              <a:t>() zu umgehen. Name beliebig.</a:t>
            </a:r>
            <a:br>
              <a:rPr lang="de-DE" sz="1200" dirty="0" smtClean="0">
                <a:latin typeface="Calibri" panose="020F0502020204030204" pitchFamily="34" charset="0"/>
              </a:rPr>
            </a:br>
            <a:r>
              <a:rPr lang="de-DE" sz="1200" b="1" dirty="0" err="1" smtClean="0">
                <a:latin typeface="Calibri" panose="020F0502020204030204" pitchFamily="34" charset="0"/>
              </a:rPr>
              <a:t>Korretur</a:t>
            </a:r>
            <a:r>
              <a:rPr lang="de-DE" sz="1200" b="1" dirty="0" smtClean="0">
                <a:latin typeface="Calibri" panose="020F0502020204030204" pitchFamily="34" charset="0"/>
              </a:rPr>
              <a:t>: letzte Zeile muss heißen:</a:t>
            </a:r>
            <a:r>
              <a:rPr lang="de-DE" sz="1200" b="1" dirty="0">
                <a:latin typeface="Calibri" panose="020F0502020204030204" pitchFamily="34" charset="0"/>
              </a:rPr>
              <a:t/>
            </a:r>
            <a:br>
              <a:rPr lang="de-DE" sz="1200" b="1" dirty="0">
                <a:latin typeface="Calibri" panose="020F0502020204030204" pitchFamily="34" charset="0"/>
              </a:rPr>
            </a:b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Lee(*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**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8834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132856"/>
            <a:ext cx="8208912" cy="738187"/>
          </a:xfrm>
        </p:spPr>
        <p:txBody>
          <a:bodyPr/>
          <a:lstStyle/>
          <a:p>
            <a:pPr algn="ctr"/>
            <a: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Teil 1:</a:t>
            </a:r>
            <a:b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PyRAT Benutzung</a:t>
            </a:r>
            <a:endParaRPr lang="en-GB" sz="4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www.DLR.de  •  Chart </a:t>
            </a:r>
            <a:fld id="{3506621A-C0A4-4A0C-B85C-C8F5CD15F72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3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29525" y="385948"/>
            <a:ext cx="8208912" cy="45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3200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PyRAT Status</a:t>
            </a:r>
            <a:endParaRPr lang="de-DE" sz="3200" b="1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6856" y="1052736"/>
            <a:ext cx="853763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DataLayer:</a:t>
            </a:r>
            <a:r>
              <a:rPr lang="en-US" b="1" noProof="1">
                <a:latin typeface="Calibri" panose="020F0502020204030204" pitchFamily="34" charset="0"/>
              </a:rPr>
              <a:t> </a:t>
            </a:r>
            <a:endParaRPr lang="en-US" b="1" noProof="1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Im Prinzip einigermaßen funktionsfähig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Import / Export / virtuelle Layer: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*.rat: Import / Export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ESAR: Import dcslc sowie real/reftracks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FSAR: Import slc (noch keine Tracks)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GDAL: Rudimentärer Import, getestet Radatsat-2 &amp; TSX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Virtuelles Layer für TSX: Benötigt Updates wegen Änderungen der API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Worker: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Ein paar einfache Transformationen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Simples Despeckling (Boxcar, Gauss, Lee, refined Lee)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Basisfunktionen aus der Polarimetrie</a:t>
            </a:r>
            <a:endParaRPr lang="en-US" noProof="1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GUI / plugins: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Minimales GUI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Plugins sind möglich </a:t>
            </a:r>
            <a:r>
              <a:rPr lang="en-US" noProof="1">
                <a:latin typeface="Calibri" panose="020F0502020204030204" pitchFamily="34" charset="0"/>
              </a:rPr>
              <a:t> </a:t>
            </a:r>
            <a:r>
              <a:rPr lang="en-US" noProof="1" smtClean="0">
                <a:latin typeface="Calibri" panose="020F0502020204030204" pitchFamily="34" charset="0"/>
              </a:rPr>
              <a:t>(nur proof </a:t>
            </a:r>
            <a:r>
              <a:rPr lang="en-US" noProof="1">
                <a:latin typeface="Calibri" panose="020F0502020204030204" pitchFamily="34" charset="0"/>
              </a:rPr>
              <a:t>of concept)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1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9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116233" y="4653136"/>
            <a:ext cx="7920880" cy="1296144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Installation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268760"/>
            <a:ext cx="7344816" cy="4670474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  <a:cs typeface="Consolas" panose="020B0609020204030204" pitchFamily="49" charset="0"/>
              </a:rPr>
              <a:t>Auschecken aus dem Repository (in Ordner „PyRat“):</a:t>
            </a:r>
          </a:p>
          <a:p>
            <a:pPr marL="0" indent="0">
              <a:buNone/>
            </a:pPr>
            <a:endParaRPr lang="de-DE" dirty="0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&gt;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svn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user@svn.dlr.de/PyRAT/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trunk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PyRat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  <a:cs typeface="Consolas" panose="020B0609020204030204" pitchFamily="49" charset="0"/>
              </a:rPr>
              <a:t>Installation (funktioniert nicht unbedingt sicher):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&gt; cd PyRat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&gt; ./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setup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alibri" panose="020F0502020204030204" pitchFamily="34" charset="0"/>
                <a:cs typeface="Consolas" panose="020B0609020204030204" pitchFamily="49" charset="0"/>
              </a:rPr>
              <a:t>Danach sollte PyRat für den betreffenden User verfügbar sein. Falls nicht, muss im Downloaddirectory „PyRat“ gearbeitet werden, oder der PYTHONLIBRARYPATH entsprechend erweitert werden.</a:t>
            </a: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alibri" panose="020F0502020204030204" pitchFamily="34" charset="0"/>
                <a:cs typeface="Consolas" panose="020B0609020204030204" pitchFamily="49" charset="0"/>
              </a:rPr>
              <a:t>Es empfiehlt sich eine Datei „$HOME/.</a:t>
            </a:r>
            <a:r>
              <a:rPr lang="de-DE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pyratrc</a:t>
            </a:r>
            <a:r>
              <a:rPr lang="de-DE" dirty="0" smtClean="0">
                <a:latin typeface="Calibri" panose="020F0502020204030204" pitchFamily="34" charset="0"/>
                <a:cs typeface="Consolas" panose="020B0609020204030204" pitchFamily="49" charset="0"/>
              </a:rPr>
              <a:t>“ anzulegen, die den Pfad zu einem dedizieren Verzeichnis für temporäre Dateien enthält. Dieser sollte gelegentlich kontrolliert und aufgeräumt werden. </a:t>
            </a:r>
            <a:endParaRPr lang="de-DE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www.DLR.de  •  Chart </a:t>
            </a:r>
            <a:fld id="{3506621A-C0A4-4A0C-B85C-C8F5CD15F72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99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Starten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CLI Interface:</a:t>
            </a:r>
            <a:endParaRPr lang="de-DE" b="1" dirty="0">
              <a:latin typeface="Calibri" panose="020F0502020204030204" pitchFamily="34" charset="0"/>
            </a:endParaRPr>
          </a:p>
          <a:p>
            <a:pPr marL="0" lvl="1" indent="0">
              <a:buNone/>
            </a:pPr>
            <a:r>
              <a:rPr lang="de-DE" i="1" dirty="0">
                <a:latin typeface="Calibri" panose="020F0502020204030204" pitchFamily="34" charset="0"/>
                <a:cs typeface="Consolas" panose="020B0609020204030204" pitchFamily="49" charset="0"/>
              </a:rPr>
              <a:t>Direkt von der Kommandozeile:</a:t>
            </a:r>
          </a:p>
          <a:p>
            <a:pPr marL="0" lvl="1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PyRat –b       	</a:t>
            </a:r>
            <a:r>
              <a:rPr lang="de-DE" dirty="0" smtClean="0">
                <a:latin typeface="Calibri" panose="020F0502020204030204" pitchFamily="34" charset="0"/>
              </a:rPr>
              <a:t>[entspricht </a:t>
            </a:r>
            <a:r>
              <a:rPr lang="de-DE" dirty="0" err="1" smtClean="0">
                <a:latin typeface="Calibri" panose="020F0502020204030204" pitchFamily="34" charset="0"/>
              </a:rPr>
              <a:t>from</a:t>
            </a:r>
            <a:r>
              <a:rPr lang="de-DE" dirty="0" smtClean="0">
                <a:latin typeface="Calibri" panose="020F0502020204030204" pitchFamily="34" charset="0"/>
              </a:rPr>
              <a:t> pyrat </a:t>
            </a:r>
            <a:r>
              <a:rPr lang="de-DE" dirty="0" err="1" smtClean="0">
                <a:latin typeface="Calibri" panose="020F0502020204030204" pitchFamily="34" charset="0"/>
              </a:rPr>
              <a:t>import</a:t>
            </a:r>
            <a:r>
              <a:rPr lang="de-DE" dirty="0" smtClean="0">
                <a:latin typeface="Calibri" panose="020F0502020204030204" pitchFamily="34" charset="0"/>
              </a:rPr>
              <a:t> *, s.u.]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b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bzw. &gt; ./PyRat --batch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i="1" dirty="0">
                <a:latin typeface="Calibri" panose="020F0502020204030204" pitchFamily="34" charset="0"/>
              </a:rPr>
              <a:t>o</a:t>
            </a:r>
            <a:r>
              <a:rPr lang="de-DE" i="1" dirty="0" smtClean="0">
                <a:latin typeface="Calibri" panose="020F0502020204030204" pitchFamily="34" charset="0"/>
              </a:rPr>
              <a:t>der aus </a:t>
            </a:r>
            <a:r>
              <a:rPr lang="de-DE" i="1" dirty="0" err="1" smtClean="0">
                <a:latin typeface="Calibri" panose="020F0502020204030204" pitchFamily="34" charset="0"/>
              </a:rPr>
              <a:t>python</a:t>
            </a:r>
            <a:r>
              <a:rPr lang="de-DE" i="1" dirty="0" smtClean="0">
                <a:latin typeface="Calibri" panose="020F0502020204030204" pitchFamily="34" charset="0"/>
              </a:rPr>
              <a:t> heraus:</a:t>
            </a:r>
            <a:endParaRPr lang="de-DE" i="1" dirty="0">
              <a:latin typeface="Calibri" panose="020F0502020204030204" pitchFamily="34" charset="0"/>
            </a:endParaRPr>
          </a:p>
          <a:p>
            <a:r>
              <a:rPr lang="de-DE" dirty="0" smtClean="0">
                <a:latin typeface="Calibri" panose="020F0502020204030204" pitchFamily="34" charset="0"/>
              </a:rPr>
              <a:t>Starten </a:t>
            </a:r>
            <a:r>
              <a:rPr lang="de-DE" dirty="0" smtClean="0">
                <a:latin typeface="Calibri" panose="020F0502020204030204" pitchFamily="34" charset="0"/>
              </a:rPr>
              <a:t>von </a:t>
            </a:r>
            <a:r>
              <a:rPr lang="de-DE" dirty="0" err="1" smtClean="0">
                <a:latin typeface="Calibri" panose="020F0502020204030204" pitchFamily="34" charset="0"/>
              </a:rPr>
              <a:t>python</a:t>
            </a:r>
            <a:r>
              <a:rPr lang="de-DE" dirty="0" smtClean="0">
                <a:latin typeface="Calibri" panose="020F0502020204030204" pitchFamily="34" charset="0"/>
              </a:rPr>
              <a:t> oder </a:t>
            </a:r>
            <a:r>
              <a:rPr lang="de-DE" dirty="0" err="1" smtClean="0">
                <a:latin typeface="Calibri" panose="020F0502020204030204" pitchFamily="34" charset="0"/>
              </a:rPr>
              <a:t>ipython</a:t>
            </a:r>
            <a:endParaRPr lang="de-DE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pPr marL="0" lvl="1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&gt;&gt;&gt;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pyrat		</a:t>
            </a:r>
            <a:r>
              <a:rPr lang="de-DE" dirty="0" smtClean="0">
                <a:latin typeface="Calibri" panose="020F0502020204030204" pitchFamily="34" charset="0"/>
              </a:rPr>
              <a:t>[für </a:t>
            </a:r>
            <a:r>
              <a:rPr lang="de-DE" dirty="0" err="1" smtClean="0">
                <a:latin typeface="Calibri" panose="020F0502020204030204" pitchFamily="34" charset="0"/>
              </a:rPr>
              <a:t>scripte</a:t>
            </a:r>
            <a:r>
              <a:rPr lang="de-DE" dirty="0" smtClean="0">
                <a:latin typeface="Calibri" panose="020F0502020204030204" pitchFamily="34" charset="0"/>
              </a:rPr>
              <a:t>]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bzw.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pyrat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dirty="0" smtClean="0">
                <a:latin typeface="Calibri" panose="020F0502020204030204" pitchFamily="34" charset="0"/>
              </a:rPr>
              <a:t>	[einfacher zum interaktiven Arbeiten, </a:t>
            </a:r>
            <a:r>
              <a:rPr lang="de-DE" dirty="0" err="1" smtClean="0">
                <a:latin typeface="Calibri" panose="020F0502020204030204" pitchFamily="34" charset="0"/>
              </a:rPr>
              <a:t>prefix</a:t>
            </a:r>
            <a:endParaRPr lang="de-DE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r>
              <a:rPr lang="de-DE" dirty="0" smtClean="0">
                <a:latin typeface="Calibri" panose="020F0502020204030204" pitchFamily="34" charset="0"/>
              </a:rPr>
              <a:t>				“pyrat” vor jeder Zeile entfällt dann] </a:t>
            </a: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GUI </a:t>
            </a:r>
            <a:r>
              <a:rPr lang="de-DE" b="1" dirty="0" smtClean="0">
                <a:latin typeface="Calibri" panose="020F0502020204030204" pitchFamily="34" charset="0"/>
              </a:rPr>
              <a:t>Interface </a:t>
            </a:r>
            <a:r>
              <a:rPr lang="de-DE" b="1" dirty="0" smtClean="0">
                <a:latin typeface="Calibri" panose="020F0502020204030204" pitchFamily="34" charset="0"/>
              </a:rPr>
              <a:t>(unvollständig, aber benutzbar als Viewer):</a:t>
            </a:r>
            <a:endParaRPr lang="de-DE" b="1" dirty="0" smtClean="0">
              <a:latin typeface="Calibri" panose="020F0502020204030204" pitchFamily="34" charset="0"/>
            </a:endParaRPr>
          </a:p>
          <a:p>
            <a:pPr marL="0" lvl="1" indent="0">
              <a:buNone/>
            </a:pPr>
            <a:r>
              <a:rPr lang="de-DE" i="1" dirty="0" smtClean="0">
                <a:latin typeface="Calibri" panose="020F0502020204030204" pitchFamily="34" charset="0"/>
                <a:cs typeface="Consolas" panose="020B0609020204030204" pitchFamily="49" charset="0"/>
              </a:rPr>
              <a:t>Direkt von der Kommandozeile:</a:t>
            </a:r>
          </a:p>
          <a:p>
            <a:pPr marL="0" lvl="1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&gt;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./PyRat [rat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www.DLR.de  •  Chart </a:t>
            </a:r>
            <a:fld id="{3506621A-C0A4-4A0C-B85C-C8F5CD15F72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12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PyRat Module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>
                <a:latin typeface="Calibri" panose="020F0502020204030204" pitchFamily="34" charset="0"/>
              </a:rPr>
              <a:t>PyRat enthält momentan die folgenden Module</a:t>
            </a:r>
          </a:p>
          <a:p>
            <a:pPr lvl="1"/>
            <a:r>
              <a:rPr lang="de-DE" dirty="0" err="1" smtClean="0">
                <a:latin typeface="Calibri" panose="020F0502020204030204" pitchFamily="34" charset="0"/>
              </a:rPr>
              <a:t>load</a:t>
            </a:r>
            <a:r>
              <a:rPr lang="de-DE" dirty="0" smtClean="0">
                <a:latin typeface="Calibri" panose="020F0502020204030204" pitchFamily="34" charset="0"/>
              </a:rPr>
              <a:t>:	Importieren von Daten</a:t>
            </a:r>
          </a:p>
          <a:p>
            <a:pPr lvl="1"/>
            <a:r>
              <a:rPr lang="de-DE" dirty="0" smtClean="0">
                <a:latin typeface="Calibri" panose="020F0502020204030204" pitchFamily="34" charset="0"/>
              </a:rPr>
              <a:t>save:	Exportieren von Daten</a:t>
            </a:r>
          </a:p>
          <a:p>
            <a:pPr lvl="1"/>
            <a:r>
              <a:rPr lang="de-DE" dirty="0" err="1" smtClean="0">
                <a:latin typeface="Calibri" panose="020F0502020204030204" pitchFamily="34" charset="0"/>
              </a:rPr>
              <a:t>filter</a:t>
            </a:r>
            <a:r>
              <a:rPr lang="de-DE" dirty="0" smtClean="0">
                <a:latin typeface="Calibri" panose="020F0502020204030204" pitchFamily="34" charset="0"/>
              </a:rPr>
              <a:t>:	Diverse Bildmanipulationen</a:t>
            </a:r>
          </a:p>
          <a:p>
            <a:pPr lvl="1"/>
            <a:r>
              <a:rPr lang="de-DE" dirty="0" err="1" smtClean="0">
                <a:latin typeface="Calibri" panose="020F0502020204030204" pitchFamily="34" charset="0"/>
              </a:rPr>
              <a:t>transform</a:t>
            </a:r>
            <a:r>
              <a:rPr lang="de-DE" dirty="0" smtClean="0">
                <a:latin typeface="Calibri" panose="020F0502020204030204" pitchFamily="34" charset="0"/>
              </a:rPr>
              <a:t>:	Geometrische Transformationen</a:t>
            </a:r>
          </a:p>
          <a:p>
            <a:pPr lvl="1"/>
            <a:r>
              <a:rPr lang="de-DE" dirty="0" err="1" smtClean="0">
                <a:latin typeface="Calibri" panose="020F0502020204030204" pitchFamily="34" charset="0"/>
              </a:rPr>
              <a:t>tomo</a:t>
            </a:r>
            <a:r>
              <a:rPr lang="de-DE" dirty="0" smtClean="0">
                <a:latin typeface="Calibri" panose="020F0502020204030204" pitchFamily="34" charset="0"/>
              </a:rPr>
              <a:t>:	Tomographische Verarbeitung</a:t>
            </a:r>
          </a:p>
          <a:p>
            <a:pPr lvl="1"/>
            <a:r>
              <a:rPr lang="de-DE" dirty="0" err="1" smtClean="0">
                <a:latin typeface="Calibri" panose="020F0502020204030204" pitchFamily="34" charset="0"/>
              </a:rPr>
              <a:t>insar</a:t>
            </a:r>
            <a:r>
              <a:rPr lang="de-DE" dirty="0" smtClean="0">
                <a:latin typeface="Calibri" panose="020F0502020204030204" pitchFamily="34" charset="0"/>
              </a:rPr>
              <a:t>:	Interferometrische Verarbeitung</a:t>
            </a:r>
          </a:p>
          <a:p>
            <a:pPr lvl="1"/>
            <a:endParaRPr lang="de-DE" dirty="0" smtClean="0">
              <a:latin typeface="Calibri" panose="020F0502020204030204" pitchFamily="34" charset="0"/>
            </a:endParaRPr>
          </a:p>
          <a:p>
            <a:r>
              <a:rPr lang="de-DE" b="1" dirty="0" smtClean="0">
                <a:latin typeface="Calibri" panose="020F0502020204030204" pitchFamily="34" charset="0"/>
              </a:rPr>
              <a:t>Jedes Modul enthält mehrere Verarbeitungsroutinen</a:t>
            </a:r>
          </a:p>
          <a:p>
            <a:pPr lvl="1"/>
            <a:r>
              <a:rPr lang="de-DE" dirty="0" smtClean="0">
                <a:latin typeface="Calibri" panose="020F0502020204030204" pitchFamily="34" charset="0"/>
              </a:rPr>
              <a:t>Anzeige der Inhalte eines Moduls (“</a:t>
            </a:r>
            <a:r>
              <a:rPr lang="de-DE" dirty="0" err="1" smtClean="0">
                <a:latin typeface="Calibri" panose="020F0502020204030204" pitchFamily="34" charset="0"/>
              </a:rPr>
              <a:t>modul</a:t>
            </a:r>
            <a:r>
              <a:rPr lang="de-DE" dirty="0" smtClean="0">
                <a:latin typeface="Calibri" panose="020F0502020204030204" pitchFamily="34" charset="0"/>
              </a:rPr>
              <a:t>” anpassen):</a:t>
            </a:r>
          </a:p>
          <a:p>
            <a:pPr lvl="1"/>
            <a:endParaRPr lang="de-DE" dirty="0" smtClean="0">
              <a:latin typeface="Calibri" panose="020F0502020204030204" pitchFamily="34" charset="0"/>
            </a:endParaRPr>
          </a:p>
          <a:p>
            <a:pPr marL="898525" lvl="2" indent="0">
              <a:buNone/>
            </a:pP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pyrat.modul.info()</a:t>
            </a:r>
            <a:endParaRPr lang="de-DE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98525" lvl="2" indent="0">
              <a:buNone/>
            </a:pP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dirty="0" smtClean="0">
                <a:latin typeface="Calibri" panose="020F0502020204030204" pitchFamily="34" charset="0"/>
              </a:rPr>
              <a:t>Hilfe zu einzelnen Methoden (“</a:t>
            </a:r>
            <a:r>
              <a:rPr lang="de-DE" dirty="0" err="1" smtClean="0">
                <a:latin typeface="Calibri" panose="020F0502020204030204" pitchFamily="34" charset="0"/>
              </a:rPr>
              <a:t>modul</a:t>
            </a:r>
            <a:r>
              <a:rPr lang="de-DE" dirty="0" smtClean="0">
                <a:latin typeface="Calibri" panose="020F0502020204030204" pitchFamily="34" charset="0"/>
              </a:rPr>
              <a:t>” und “</a:t>
            </a:r>
            <a:r>
              <a:rPr lang="de-DE" dirty="0" err="1" smtClean="0">
                <a:latin typeface="Calibri" panose="020F0502020204030204" pitchFamily="34" charset="0"/>
              </a:rPr>
              <a:t>methode</a:t>
            </a:r>
            <a:r>
              <a:rPr lang="de-DE" dirty="0" smtClean="0">
                <a:latin typeface="Calibri" panose="020F0502020204030204" pitchFamily="34" charset="0"/>
              </a:rPr>
              <a:t>” anpassen):</a:t>
            </a:r>
          </a:p>
          <a:p>
            <a:pPr lvl="1"/>
            <a:endParaRPr lang="de-DE" dirty="0" smtClean="0">
              <a:latin typeface="Calibri" panose="020F0502020204030204" pitchFamily="34" charset="0"/>
            </a:endParaRPr>
          </a:p>
          <a:p>
            <a:pPr marL="898525" lvl="2" indent="0">
              <a:buNone/>
            </a:pP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pyrat.modul.methode.info()</a:t>
            </a:r>
            <a:endParaRPr lang="de-DE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98525" lvl="2" indent="0">
              <a:buNone/>
            </a:pP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www.DLR.de  •  Chart </a:t>
            </a:r>
            <a:fld id="{3506621A-C0A4-4A0C-B85C-C8F5CD15F72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6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Layer in PyRat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268760"/>
            <a:ext cx="8226053" cy="4670474"/>
          </a:xfrm>
        </p:spPr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PyRat arbeitet intern mit abstrakten </a:t>
            </a:r>
            <a:r>
              <a:rPr lang="de-DE" dirty="0" err="1" smtClean="0">
                <a:latin typeface="Calibri" panose="020F0502020204030204" pitchFamily="34" charset="0"/>
              </a:rPr>
              <a:t>Layern</a:t>
            </a:r>
            <a:r>
              <a:rPr lang="de-DE" dirty="0" smtClean="0">
                <a:latin typeface="Calibri" panose="020F0502020204030204" pitchFamily="34" charset="0"/>
              </a:rPr>
              <a:t>, die Daten und Metadaten enthalten.</a:t>
            </a:r>
          </a:p>
          <a:p>
            <a:r>
              <a:rPr lang="de-DE" dirty="0" smtClean="0">
                <a:latin typeface="Calibri" panose="020F0502020204030204" pitchFamily="34" charset="0"/>
              </a:rPr>
              <a:t>Neue Layer entstehen durch Laden von Datensätzen (</a:t>
            </a:r>
            <a:r>
              <a:rPr lang="de-DE" dirty="0" err="1" smtClean="0">
                <a:latin typeface="Calibri" panose="020F0502020204030204" pitchFamily="34" charset="0"/>
              </a:rPr>
              <a:t>load</a:t>
            </a:r>
            <a:r>
              <a:rPr lang="de-DE" dirty="0" smtClean="0">
                <a:latin typeface="Calibri" panose="020F0502020204030204" pitchFamily="34" charset="0"/>
              </a:rPr>
              <a:t> Modul), oder als Ergebnis von Zwischenverarbeitungen (Rückgabewert: </a:t>
            </a:r>
            <a:r>
              <a:rPr lang="de-DE" dirty="0" err="1" smtClean="0">
                <a:latin typeface="Calibri" panose="020F0502020204030204" pitchFamily="34" charset="0"/>
              </a:rPr>
              <a:t>layernamen</a:t>
            </a:r>
            <a:r>
              <a:rPr lang="de-DE" dirty="0" smtClean="0">
                <a:latin typeface="Calibri" panose="020F0502020204030204" pitchFamily="34" charset="0"/>
              </a:rPr>
              <a:t>)</a:t>
            </a:r>
          </a:p>
          <a:p>
            <a:r>
              <a:rPr lang="de-DE" dirty="0" smtClean="0">
                <a:latin typeface="Calibri" panose="020F0502020204030204" pitchFamily="34" charset="0"/>
              </a:rPr>
              <a:t>Operationen werden immer auf dem oder den “aktiven” </a:t>
            </a:r>
            <a:r>
              <a:rPr lang="de-DE" dirty="0" err="1" smtClean="0">
                <a:latin typeface="Calibri" panose="020F0502020204030204" pitchFamily="34" charset="0"/>
              </a:rPr>
              <a:t>Layern</a:t>
            </a:r>
            <a:r>
              <a:rPr lang="de-DE" dirty="0" smtClean="0">
                <a:latin typeface="Calibri" panose="020F0502020204030204" pitchFamily="34" charset="0"/>
              </a:rPr>
              <a:t> ausgeführt</a:t>
            </a:r>
          </a:p>
          <a:p>
            <a:r>
              <a:rPr lang="de-DE" dirty="0" smtClean="0">
                <a:latin typeface="Calibri" panose="020F0502020204030204" pitchFamily="34" charset="0"/>
              </a:rPr>
              <a:t>Ergebnisse werden immer automatisch aktiviert (und alles andere deaktiviert)</a:t>
            </a:r>
          </a:p>
          <a:p>
            <a:endParaRPr lang="de-DE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r>
              <a:rPr lang="de-DE" b="1" dirty="0" smtClean="0">
                <a:latin typeface="Calibri" panose="020F0502020204030204" pitchFamily="34" charset="0"/>
              </a:rPr>
              <a:t>Befehle zum Manipulieren der Layer:</a:t>
            </a: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&gt;&gt;&gt; pyrat.info()		</a:t>
            </a:r>
            <a:r>
              <a:rPr lang="de-DE" dirty="0" smtClean="0">
                <a:latin typeface="Calibri" panose="020F0502020204030204" pitchFamily="34" charset="0"/>
              </a:rPr>
              <a:t>Ausgeben aller aktuellen Layer (aktiv = *)</a:t>
            </a:r>
          </a:p>
          <a:p>
            <a:pPr marL="446087" lvl="1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&gt;&gt;&gt; </a:t>
            </a:r>
            <a:r>
              <a:rPr lang="de-DE" b="1" dirty="0" err="1" smtClean="0">
                <a:latin typeface="Calibri" panose="020F0502020204030204" pitchFamily="34" charset="0"/>
              </a:rPr>
              <a:t>pyrat.activate</a:t>
            </a:r>
            <a:r>
              <a:rPr lang="de-DE" b="1" dirty="0" smtClean="0">
                <a:latin typeface="Calibri" panose="020F0502020204030204" pitchFamily="34" charset="0"/>
              </a:rPr>
              <a:t>(</a:t>
            </a:r>
            <a:r>
              <a:rPr lang="de-DE" b="1" dirty="0" err="1" smtClean="0">
                <a:latin typeface="Calibri" panose="020F0502020204030204" pitchFamily="34" charset="0"/>
              </a:rPr>
              <a:t>layer</a:t>
            </a:r>
            <a:r>
              <a:rPr lang="de-DE" b="1" dirty="0" smtClean="0">
                <a:latin typeface="Calibri" panose="020F0502020204030204" pitchFamily="34" charset="0"/>
              </a:rPr>
              <a:t>)	</a:t>
            </a:r>
            <a:r>
              <a:rPr lang="de-DE" dirty="0" smtClean="0">
                <a:latin typeface="Calibri" panose="020F0502020204030204" pitchFamily="34" charset="0"/>
              </a:rPr>
              <a:t>Aktivieren von </a:t>
            </a:r>
            <a:r>
              <a:rPr lang="de-DE" dirty="0" err="1" smtClean="0">
                <a:latin typeface="Calibri" panose="020F0502020204030204" pitchFamily="34" charset="0"/>
              </a:rPr>
              <a:t>Layern</a:t>
            </a:r>
            <a:endParaRPr lang="de-DE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&gt;&gt;&gt; </a:t>
            </a:r>
            <a:r>
              <a:rPr lang="de-DE" b="1" dirty="0" err="1" smtClean="0">
                <a:latin typeface="Calibri" panose="020F0502020204030204" pitchFamily="34" charset="0"/>
              </a:rPr>
              <a:t>pyrat.delete</a:t>
            </a:r>
            <a:r>
              <a:rPr lang="de-DE" b="1" dirty="0" smtClean="0">
                <a:latin typeface="Calibri" panose="020F0502020204030204" pitchFamily="34" charset="0"/>
              </a:rPr>
              <a:t>(</a:t>
            </a:r>
            <a:r>
              <a:rPr lang="de-DE" b="1" dirty="0" err="1" smtClean="0">
                <a:latin typeface="Calibri" panose="020F0502020204030204" pitchFamily="34" charset="0"/>
              </a:rPr>
              <a:t>layer</a:t>
            </a:r>
            <a:r>
              <a:rPr lang="de-DE" b="1" dirty="0" smtClean="0">
                <a:latin typeface="Calibri" panose="020F0502020204030204" pitchFamily="34" charset="0"/>
              </a:rPr>
              <a:t>)		</a:t>
            </a:r>
            <a:r>
              <a:rPr lang="de-DE" dirty="0" smtClean="0">
                <a:latin typeface="Calibri" panose="020F0502020204030204" pitchFamily="34" charset="0"/>
              </a:rPr>
              <a:t>Löschen von </a:t>
            </a:r>
            <a:r>
              <a:rPr lang="de-DE" dirty="0" err="1" smtClean="0">
                <a:latin typeface="Calibri" panose="020F0502020204030204" pitchFamily="34" charset="0"/>
              </a:rPr>
              <a:t>Layern</a:t>
            </a:r>
            <a:endParaRPr lang="de-DE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&gt;&gt;&gt; </a:t>
            </a:r>
            <a:r>
              <a:rPr lang="de-DE" b="1" dirty="0" err="1" smtClean="0">
                <a:latin typeface="Calibri" panose="020F0502020204030204" pitchFamily="34" charset="0"/>
              </a:rPr>
              <a:t>var</a:t>
            </a:r>
            <a:r>
              <a:rPr lang="de-DE" b="1" dirty="0" smtClean="0">
                <a:latin typeface="Calibri" panose="020F0502020204030204" pitchFamily="34" charset="0"/>
              </a:rPr>
              <a:t> = </a:t>
            </a:r>
            <a:r>
              <a:rPr lang="de-DE" b="1" dirty="0" err="1" smtClean="0">
                <a:latin typeface="Calibri" panose="020F0502020204030204" pitchFamily="34" charset="0"/>
              </a:rPr>
              <a:t>pyrat.getdata</a:t>
            </a:r>
            <a:r>
              <a:rPr lang="de-DE" b="1" dirty="0" smtClean="0">
                <a:latin typeface="Calibri" panose="020F0502020204030204" pitchFamily="34" charset="0"/>
              </a:rPr>
              <a:t>()</a:t>
            </a:r>
            <a:r>
              <a:rPr lang="de-DE" dirty="0" smtClean="0">
                <a:latin typeface="Calibri" panose="020F0502020204030204" pitchFamily="34" charset="0"/>
              </a:rPr>
              <a:t>	Auslesen von Layer in </a:t>
            </a:r>
            <a:r>
              <a:rPr lang="de-DE" dirty="0" err="1" smtClean="0">
                <a:latin typeface="Calibri" panose="020F0502020204030204" pitchFamily="34" charset="0"/>
              </a:rPr>
              <a:t>numpy</a:t>
            </a:r>
            <a:r>
              <a:rPr lang="de-DE" dirty="0" smtClean="0">
                <a:latin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</a:rPr>
              <a:t>ndarray</a:t>
            </a:r>
            <a:endParaRPr lang="de-DE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&gt;&gt;&gt; </a:t>
            </a:r>
            <a:r>
              <a:rPr lang="de-DE" b="1" dirty="0" err="1" smtClean="0">
                <a:latin typeface="Calibri" panose="020F0502020204030204" pitchFamily="34" charset="0"/>
              </a:rPr>
              <a:t>var</a:t>
            </a:r>
            <a:r>
              <a:rPr lang="de-DE" b="1" dirty="0" smtClean="0">
                <a:latin typeface="Calibri" panose="020F0502020204030204" pitchFamily="34" charset="0"/>
              </a:rPr>
              <a:t> = </a:t>
            </a:r>
            <a:r>
              <a:rPr lang="de-DE" b="1" dirty="0" err="1" smtClean="0">
                <a:latin typeface="Calibri" panose="020F0502020204030204" pitchFamily="34" charset="0"/>
              </a:rPr>
              <a:t>pyrat.getmeta</a:t>
            </a:r>
            <a:r>
              <a:rPr lang="de-DE" b="1" dirty="0" smtClean="0">
                <a:latin typeface="Calibri" panose="020F0502020204030204" pitchFamily="34" charset="0"/>
              </a:rPr>
              <a:t>()</a:t>
            </a:r>
            <a:r>
              <a:rPr lang="de-DE" dirty="0" smtClean="0">
                <a:latin typeface="Calibri" panose="020F0502020204030204" pitchFamily="34" charset="0"/>
              </a:rPr>
              <a:t>	Auslesen der Metainformation</a:t>
            </a:r>
          </a:p>
          <a:p>
            <a:pPr marL="446087" lvl="1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&gt;&gt;&gt; </a:t>
            </a:r>
            <a:r>
              <a:rPr lang="de-DE" b="1" dirty="0" err="1" smtClean="0">
                <a:latin typeface="Calibri" panose="020F0502020204030204" pitchFamily="34" charset="0"/>
              </a:rPr>
              <a:t>pyrat.setmeta</a:t>
            </a:r>
            <a:r>
              <a:rPr lang="de-DE" b="1" dirty="0" smtClean="0">
                <a:latin typeface="Calibri" panose="020F0502020204030204" pitchFamily="34" charset="0"/>
              </a:rPr>
              <a:t>(</a:t>
            </a:r>
            <a:r>
              <a:rPr lang="de-DE" b="1" dirty="0" err="1" smtClean="0">
                <a:latin typeface="Calibri" panose="020F0502020204030204" pitchFamily="34" charset="0"/>
              </a:rPr>
              <a:t>meta</a:t>
            </a:r>
            <a:r>
              <a:rPr lang="de-DE" b="1" dirty="0" smtClean="0">
                <a:latin typeface="Calibri" panose="020F0502020204030204" pitchFamily="34" charset="0"/>
              </a:rPr>
              <a:t>)</a:t>
            </a:r>
            <a:r>
              <a:rPr lang="de-DE" dirty="0" smtClean="0">
                <a:latin typeface="Calibri" panose="020F0502020204030204" pitchFamily="34" charset="0"/>
              </a:rPr>
              <a:t>	Ändern von Metainformation</a:t>
            </a:r>
          </a:p>
          <a:p>
            <a:pPr marL="446087" lvl="1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www.DLR.de  •  Chart </a:t>
            </a:r>
            <a:fld id="{3506621A-C0A4-4A0C-B85C-C8F5CD15F720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71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Laden von Daten: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196752"/>
            <a:ext cx="8712968" cy="4670474"/>
          </a:xfrm>
        </p:spPr>
        <p:txBody>
          <a:bodyPr/>
          <a:lstStyle/>
          <a:p>
            <a:pPr marL="0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Aus Dateien oder Produkten (Beispiele): </a:t>
            </a: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pyrat.load.RatFile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abc.rat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”).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pyrat.load.FSAR_slc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=”/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playground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/14CROPXP/FL02/PS03/T01”).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dirty="0" smtClean="0">
                <a:latin typeface="Calibri" panose="020F0502020204030204" pitchFamily="34" charset="0"/>
              </a:rPr>
              <a:t>Gelegentlich existieren </a:t>
            </a:r>
            <a:r>
              <a:rPr lang="de-DE" dirty="0" smtClean="0">
                <a:latin typeface="Calibri" panose="020F0502020204030204" pitchFamily="34" charset="0"/>
              </a:rPr>
              <a:t>Komfortfunktionen </a:t>
            </a:r>
            <a:r>
              <a:rPr lang="de-DE" dirty="0" smtClean="0">
                <a:latin typeface="Calibri" panose="020F0502020204030204" pitchFamily="34" charset="0"/>
              </a:rPr>
              <a:t>(falls implementiert), die das .</a:t>
            </a:r>
            <a:r>
              <a:rPr lang="de-DE" dirty="0" err="1" smtClean="0">
                <a:latin typeface="Calibri" panose="020F0502020204030204" pitchFamily="34" charset="0"/>
              </a:rPr>
              <a:t>run</a:t>
            </a:r>
            <a:r>
              <a:rPr lang="de-DE" dirty="0" smtClean="0">
                <a:latin typeface="Calibri" panose="020F0502020204030204" pitchFamily="34" charset="0"/>
              </a:rPr>
              <a:t>() vermeiden. 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pyrat.load.rat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abc.rat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pPr marL="0" indent="0">
              <a:buNone/>
            </a:pP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  <a:cs typeface="Consolas" panose="020B0609020204030204" pitchFamily="49" charset="0"/>
              </a:rPr>
              <a:t>Aus dem Hauptspeicher:</a:t>
            </a:r>
          </a:p>
          <a:p>
            <a:pPr marL="0" indent="0">
              <a:buNone/>
            </a:pPr>
            <a:r>
              <a:rPr lang="de-DE" dirty="0" smtClean="0">
                <a:latin typeface="Calibri" panose="020F0502020204030204" pitchFamily="34" charset="0"/>
                <a:cs typeface="Consolas" panose="020B0609020204030204" pitchFamily="49" charset="0"/>
              </a:rPr>
              <a:t>Annahme: Die Daten sind irgendwie in ein </a:t>
            </a:r>
            <a:r>
              <a:rPr lang="de-DE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numpy</a:t>
            </a:r>
            <a:r>
              <a:rPr lang="de-DE" dirty="0" smtClean="0">
                <a:latin typeface="Calibri" panose="020F0502020204030204" pitchFamily="34" charset="0"/>
                <a:cs typeface="Consolas" panose="020B0609020204030204" pitchFamily="49" charset="0"/>
              </a:rPr>
              <a:t>-Array eingelesen worden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pyrat.adddata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www.DLR.de  •  Chart </a:t>
            </a:r>
            <a:fld id="{3506621A-C0A4-4A0C-B85C-C8F5CD15F72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0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Verarbeiten von Daten: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196752"/>
            <a:ext cx="8712968" cy="4958506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Anwenden einer Verarbeitungsroutine: </a:t>
            </a:r>
          </a:p>
          <a:p>
            <a:pPr marL="0" indent="0">
              <a:buNone/>
            </a:pPr>
            <a:r>
              <a:rPr lang="de-DE" dirty="0" smtClean="0">
                <a:latin typeface="Calibri" panose="020F0502020204030204" pitchFamily="34" charset="0"/>
              </a:rPr>
              <a:t>Jede Operation wird auf die momentan aktiven Layer angewendet. Manche Routinen erfordern mehrere </a:t>
            </a:r>
            <a:r>
              <a:rPr lang="de-DE" dirty="0" err="1" smtClean="0">
                <a:latin typeface="Calibri" panose="020F0502020204030204" pitchFamily="34" charset="0"/>
              </a:rPr>
              <a:t>Inputlayer</a:t>
            </a:r>
            <a:r>
              <a:rPr lang="de-DE" dirty="0" smtClean="0">
                <a:latin typeface="Calibri" panose="020F0502020204030204" pitchFamily="34" charset="0"/>
              </a:rPr>
              <a:t> (z.B. Bild &amp; DEM). Die </a:t>
            </a:r>
            <a:r>
              <a:rPr lang="de-DE" dirty="0" err="1" smtClean="0">
                <a:latin typeface="Calibri" panose="020F0502020204030204" pitchFamily="34" charset="0"/>
              </a:rPr>
              <a:t>run</a:t>
            </a:r>
            <a:r>
              <a:rPr lang="de-DE" dirty="0" smtClean="0">
                <a:latin typeface="Calibri" panose="020F0502020204030204" pitchFamily="34" charset="0"/>
              </a:rPr>
              <a:t>()-Methode erlaubt es über das </a:t>
            </a:r>
            <a:r>
              <a:rPr lang="de-DE" dirty="0" err="1" smtClean="0">
                <a:latin typeface="Calibri" panose="020F0502020204030204" pitchFamily="34" charset="0"/>
              </a:rPr>
              <a:t>keyword</a:t>
            </a:r>
            <a:r>
              <a:rPr lang="de-DE" dirty="0" smtClean="0">
                <a:latin typeface="Calibri" panose="020F0502020204030204" pitchFamily="34" charset="0"/>
              </a:rPr>
              <a:t> „</a:t>
            </a:r>
            <a:r>
              <a:rPr lang="de-DE" dirty="0" err="1" smtClean="0">
                <a:latin typeface="Calibri" panose="020F0502020204030204" pitchFamily="34" charset="0"/>
              </a:rPr>
              <a:t>layer</a:t>
            </a:r>
            <a:r>
              <a:rPr lang="de-DE" dirty="0" smtClean="0">
                <a:latin typeface="Calibri" panose="020F0502020204030204" pitchFamily="34" charset="0"/>
              </a:rPr>
              <a:t>“ auch nicht-aktive Layer zu spezifizieren. Eventuelle Optionen können in der ersten Klammer gesetzt werden (ansonsten werden </a:t>
            </a:r>
            <a:r>
              <a:rPr lang="de-DE" dirty="0" err="1" smtClean="0">
                <a:latin typeface="Calibri" panose="020F0502020204030204" pitchFamily="34" charset="0"/>
              </a:rPr>
              <a:t>Defaultwerte</a:t>
            </a:r>
            <a:r>
              <a:rPr lang="de-DE" dirty="0" smtClean="0">
                <a:latin typeface="Calibri" panose="020F0502020204030204" pitchFamily="34" charset="0"/>
              </a:rPr>
              <a:t> verwendet).</a:t>
            </a:r>
          </a:p>
          <a:p>
            <a:pPr marL="0" indent="0">
              <a:buNone/>
            </a:pPr>
            <a:r>
              <a:rPr lang="de-DE" sz="1600" dirty="0" smtClean="0">
                <a:latin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de-DE" sz="1600" dirty="0" smtClean="0">
                <a:latin typeface="Calibri" panose="020F0502020204030204" pitchFamily="34" charset="0"/>
                <a:cs typeface="Consolas" panose="020B0609020204030204" pitchFamily="49" charset="0"/>
              </a:rPr>
            </a:br>
            <a:r>
              <a:rPr lang="de-DE" sz="1600" dirty="0" smtClean="0">
                <a:latin typeface="Calibri" panose="020F0502020204030204" pitchFamily="34" charset="0"/>
                <a:cs typeface="Consolas" panose="020B0609020204030204" pitchFamily="49" charset="0"/>
              </a:rPr>
              <a:t>Beispiele: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pyrat.filter.Boxcar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pyrat.filter.Lee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looks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=3).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layer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=“/L3”)</a:t>
            </a:r>
          </a:p>
          <a:p>
            <a:pPr marL="0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dirty="0" smtClean="0">
                <a:latin typeface="Calibri" panose="020F0502020204030204" pitchFamily="34" charset="0"/>
              </a:rPr>
              <a:t>Gelegentlich existieren </a:t>
            </a:r>
            <a:r>
              <a:rPr lang="de-DE" dirty="0" err="1" smtClean="0">
                <a:latin typeface="Calibri" panose="020F0502020204030204" pitchFamily="34" charset="0"/>
              </a:rPr>
              <a:t>Konfortfunktionen</a:t>
            </a:r>
            <a:r>
              <a:rPr lang="de-DE" dirty="0" smtClean="0">
                <a:latin typeface="Calibri" panose="020F0502020204030204" pitchFamily="34" charset="0"/>
              </a:rPr>
              <a:t> (falls implementiert), die das .</a:t>
            </a:r>
            <a:r>
              <a:rPr lang="de-DE" dirty="0" err="1" smtClean="0">
                <a:latin typeface="Calibri" panose="020F0502020204030204" pitchFamily="34" charset="0"/>
              </a:rPr>
              <a:t>run</a:t>
            </a:r>
            <a:r>
              <a:rPr lang="de-DE" dirty="0" smtClean="0">
                <a:latin typeface="Calibri" panose="020F0502020204030204" pitchFamily="34" charset="0"/>
              </a:rPr>
              <a:t>() vermeiden. Alle Keywords kommen dann in die erste Klammer.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pyrat.filter.boxcar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alibri" panose="020F0502020204030204" pitchFamily="34" charset="0"/>
                <a:cs typeface="Consolas" panose="020B0609020204030204" pitchFamily="49" charset="0"/>
              </a:rPr>
              <a:t>Der oder die entstehenden </a:t>
            </a:r>
            <a:r>
              <a:rPr lang="de-DE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Ausgabelayer</a:t>
            </a:r>
            <a:r>
              <a:rPr lang="de-DE" dirty="0" smtClean="0">
                <a:latin typeface="Calibri" panose="020F0502020204030204" pitchFamily="34" charset="0"/>
                <a:cs typeface="Consolas" panose="020B0609020204030204" pitchFamily="49" charset="0"/>
              </a:rPr>
              <a:t> werden automatisch aktiviert.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www.DLR.de  •  Chart </a:t>
            </a:r>
            <a:fld id="{3506621A-C0A4-4A0C-B85C-C8F5CD15F72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1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Speichern von Ergebnissen: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www.DLR.de  •  Chart </a:t>
            </a:r>
            <a:fld id="{3506621A-C0A4-4A0C-B85C-C8F5CD15F72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9512" y="1268760"/>
            <a:ext cx="8658101" cy="4670474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In Dateien (Beispiele): </a:t>
            </a: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pyrat.activate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(“/L7”)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pyrat.save.RatFile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abc.rat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”).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r>
              <a:rPr lang="de-DE" dirty="0" smtClean="0">
                <a:latin typeface="Calibri" panose="020F0502020204030204" pitchFamily="34" charset="0"/>
              </a:rPr>
              <a:t>Gelegentlich existieren </a:t>
            </a:r>
            <a:r>
              <a:rPr lang="de-DE" dirty="0" err="1" smtClean="0">
                <a:latin typeface="Calibri" panose="020F0502020204030204" pitchFamily="34" charset="0"/>
              </a:rPr>
              <a:t>Konfortfunktionen</a:t>
            </a:r>
            <a:r>
              <a:rPr lang="de-DE" dirty="0" smtClean="0">
                <a:latin typeface="Calibri" panose="020F0502020204030204" pitchFamily="34" charset="0"/>
              </a:rPr>
              <a:t> (falls implementiert), die das .</a:t>
            </a:r>
            <a:r>
              <a:rPr lang="de-DE" dirty="0" err="1" smtClean="0">
                <a:latin typeface="Calibri" panose="020F0502020204030204" pitchFamily="34" charset="0"/>
              </a:rPr>
              <a:t>run</a:t>
            </a:r>
            <a:r>
              <a:rPr lang="de-DE" dirty="0" smtClean="0">
                <a:latin typeface="Calibri" panose="020F0502020204030204" pitchFamily="34" charset="0"/>
              </a:rPr>
              <a:t>() vermeiden. 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pyrat.save.rat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abc.rat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In Graphikdatei (Beispiel): </a:t>
            </a: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pyrat.save.Pixmap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=“out.jpg”,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=[2,0,1]).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layer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=“/L7”)</a:t>
            </a:r>
          </a:p>
          <a:p>
            <a:pPr marL="0" indent="0">
              <a:buNone/>
            </a:pP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  <a:cs typeface="Consolas" panose="020B0609020204030204" pitchFamily="49" charset="0"/>
              </a:rPr>
              <a:t>In den Hauptspeicher:</a:t>
            </a: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pyrat.activate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“/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L2”)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pyrat.getdata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Standarddesign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600"/>
          </a:lnSpc>
          <a:spcBef>
            <a:spcPct val="0"/>
          </a:spcBef>
          <a:spcAft>
            <a:spcPct val="0"/>
          </a:spcAft>
          <a:buClrTx/>
          <a:buSzTx/>
          <a:buFontTx/>
          <a:buChar char="-"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600"/>
          </a:lnSpc>
          <a:spcBef>
            <a:spcPct val="0"/>
          </a:spcBef>
          <a:spcAft>
            <a:spcPct val="0"/>
          </a:spcAft>
          <a:buClrTx/>
          <a:buSzTx/>
          <a:buFontTx/>
          <a:buChar char="-"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1621</Words>
  <Application>Microsoft Office PowerPoint</Application>
  <PresentationFormat>Bildschirmpräsentation (4:3)</PresentationFormat>
  <Paragraphs>295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Standarddesign</vt:lpstr>
      <vt:lpstr>PyRAT – Python Radar Tools  …eine kurze Einführung…    Stand: August 2014  </vt:lpstr>
      <vt:lpstr>Teil 1: PyRAT Benutzung</vt:lpstr>
      <vt:lpstr>Installation</vt:lpstr>
      <vt:lpstr>Starten</vt:lpstr>
      <vt:lpstr>PyRat Module</vt:lpstr>
      <vt:lpstr>Layer in PyRat</vt:lpstr>
      <vt:lpstr>Laden von Daten:</vt:lpstr>
      <vt:lpstr>Verarbeiten von Daten:</vt:lpstr>
      <vt:lpstr>Speichern von Ergebnissen:</vt:lpstr>
      <vt:lpstr>Komplexes Beispiel:  Erzeugung einer Entropie/Alpha Dekomposition I</vt:lpstr>
      <vt:lpstr>Komplexes Beispiel:  Erzeugung einer Entropie/Alpha Dekomposition II</vt:lpstr>
      <vt:lpstr>Osterei:</vt:lpstr>
      <vt:lpstr>Teil 2: PyRAT Programmierung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T-Systems SfR (im Auftrag des DLR)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DLR-Präsentation im 4:3 Format (Englisch)</dc:title>
  <dc:subject>DLR CD-Vorlagen</dc:subject>
  <dc:creator>Palubinskas, Gintautas</dc:creator>
  <dc:description>Diese Version nutzt die Fußzeile zur Eingabe von_x000d_
Vortrag &gt; Autor &gt; Dokumentname &gt; Datum_x000d_
Variante mit Untertitel auf Titelfolienmaster und_x000d_
geändertem Standard Farbschema (für Hyperlink)_x000d_
Arial als Schriftart bei neuen Textfeldern</dc:description>
  <cp:lastModifiedBy>Reigber, Andreas</cp:lastModifiedBy>
  <cp:revision>824</cp:revision>
  <cp:lastPrinted>2013-01-10T07:36:59Z</cp:lastPrinted>
  <dcterms:created xsi:type="dcterms:W3CDTF">2003-10-01T09:44:24Z</dcterms:created>
  <dcterms:modified xsi:type="dcterms:W3CDTF">2014-10-21T14:40:19Z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jekt">
    <vt:lpwstr>DLR allgemein</vt:lpwstr>
  </property>
</Properties>
</file>