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09" r:id="rId2"/>
    <p:sldId id="616" r:id="rId3"/>
    <p:sldId id="618" r:id="rId4"/>
    <p:sldId id="633" r:id="rId5"/>
    <p:sldId id="619" r:id="rId6"/>
    <p:sldId id="634" r:id="rId7"/>
    <p:sldId id="621" r:id="rId8"/>
    <p:sldId id="622" r:id="rId9"/>
    <p:sldId id="623" r:id="rId10"/>
    <p:sldId id="625" r:id="rId11"/>
    <p:sldId id="624" r:id="rId12"/>
    <p:sldId id="635" r:id="rId13"/>
    <p:sldId id="620" r:id="rId14"/>
    <p:sldId id="626" r:id="rId15"/>
    <p:sldId id="631" r:id="rId16"/>
    <p:sldId id="617" r:id="rId17"/>
    <p:sldId id="606" r:id="rId18"/>
    <p:sldId id="610" r:id="rId19"/>
    <p:sldId id="612" r:id="rId20"/>
    <p:sldId id="630" r:id="rId21"/>
    <p:sldId id="608" r:id="rId22"/>
    <p:sldId id="628" r:id="rId23"/>
  </p:sldIdLst>
  <p:sldSz cx="9144000" cy="6858000" type="screen4x3"/>
  <p:notesSz cx="6807200" cy="9939338"/>
  <p:defaultTextStyle>
    <a:defPPr>
      <a:defRPr lang="de-DE"/>
    </a:defPPr>
    <a:lvl1pPr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lnSpc>
        <a:spcPts val="2600"/>
      </a:lnSpc>
      <a:spcBef>
        <a:spcPct val="0"/>
      </a:spcBef>
      <a:spcAft>
        <a:spcPct val="0"/>
      </a:spcAft>
      <a:buChar char="-"/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schberger, Peter" initials="PH" lastIdx="2" clrIdx="0"/>
  <p:cmAuthor id="1" name="Bamler, Richard" initials="RB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66"/>
    <a:srgbClr val="6C8CF4"/>
    <a:srgbClr val="CCFF99"/>
    <a:srgbClr val="77E3D9"/>
    <a:srgbClr val="4D4D4D"/>
    <a:srgbClr val="DF7B7B"/>
    <a:srgbClr val="FFFFFF"/>
    <a:srgbClr val="68686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95480" autoAdjust="0"/>
  </p:normalViewPr>
  <p:slideViewPr>
    <p:cSldViewPr showGuides="1">
      <p:cViewPr varScale="1">
        <p:scale>
          <a:sx n="129" d="100"/>
          <a:sy n="129" d="100"/>
        </p:scale>
        <p:origin x="-780" y="-84"/>
      </p:cViewPr>
      <p:guideLst>
        <p:guide orient="horz" pos="11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420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9FA044F6-8E21-4B10-B636-04939A1CFA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74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63575"/>
            <a:ext cx="5949950" cy="4462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5361376"/>
            <a:ext cx="5445760" cy="383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E2B6D93-CD9C-4BE9-BDEE-7FFFB7E0BC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6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 descr="dlr_sig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392238"/>
            <a:ext cx="7342188" cy="741362"/>
          </a:xfrm>
        </p:spPr>
        <p:txBody>
          <a:bodyPr/>
          <a:lstStyle>
            <a:lvl1pPr>
              <a:tabLst>
                <a:tab pos="2038350" algn="l"/>
              </a:tabLst>
              <a:defRPr/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85029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159000"/>
            <a:ext cx="7342188" cy="37147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7264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08912" cy="73818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494830"/>
            <a:ext cx="8226053" cy="467047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2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143000" y="1884363"/>
            <a:ext cx="3770313" cy="3992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5713" y="1884363"/>
            <a:ext cx="3771900" cy="3992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44800" y="1871439"/>
            <a:ext cx="3769200" cy="33342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65200" y="1872000"/>
            <a:ext cx="3769200" cy="334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1144800" y="2420888"/>
            <a:ext cx="3769200" cy="3600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5065200" y="2420888"/>
            <a:ext cx="3769200" cy="3600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87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28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260648"/>
            <a:ext cx="8208912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1494829"/>
            <a:ext cx="8226053" cy="46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29" name="Grafik 10" descr="dlr_signe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2pPr>
      <a:lvl3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3pPr>
      <a:lvl4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4pPr>
      <a:lvl5pPr algn="l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5pPr>
      <a:lvl6pPr marL="4572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6pPr>
      <a:lvl7pPr marL="9144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7pPr>
      <a:lvl8pPr marL="13716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8pPr>
      <a:lvl9pPr marL="1828800" algn="l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9pPr>
    </p:titleStyle>
    <p:bodyStyle>
      <a:lvl1pPr marL="179388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938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970088" indent="-173038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4272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8844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3416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798888" indent="-173038" algn="l" rtl="0" fontAlgn="base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svn.dlr.de/PyRAT/tru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15616" y="1772816"/>
            <a:ext cx="7342188" cy="741362"/>
          </a:xfrm>
        </p:spPr>
        <p:txBody>
          <a:bodyPr/>
          <a:lstStyle/>
          <a:p>
            <a:r>
              <a:rPr lang="de-DE" sz="3200" dirty="0" smtClean="0">
                <a:latin typeface="Calibri" panose="020F0502020204030204" pitchFamily="34" charset="0"/>
              </a:rPr>
              <a:t>PyRAT – Python Radar Tools</a:t>
            </a:r>
            <a:br>
              <a:rPr lang="de-DE" sz="3200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>…eine kurze Einführung…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>Stand</a:t>
            </a:r>
            <a:r>
              <a:rPr lang="de-DE" smtClean="0">
                <a:latin typeface="Calibri" panose="020F0502020204030204" pitchFamily="34" charset="0"/>
              </a:rPr>
              <a:t>: April 2016</a:t>
            </a: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smtClean="0">
                <a:latin typeface="Calibri" panose="020F0502020204030204" pitchFamily="34" charset="0"/>
              </a:rPr>
              <a:t/>
            </a:r>
            <a:br>
              <a:rPr lang="de-DE" dirty="0" smtClean="0">
                <a:latin typeface="Calibri" panose="020F0502020204030204" pitchFamily="34" charset="0"/>
              </a:rPr>
            </a:b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Verarbeiten von Daten: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196752"/>
            <a:ext cx="8496944" cy="4958506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Anwenden einer Verarbeitungsroutine: </a:t>
            </a: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Jede Operation wird auf die momentan aktiven Layer angewendet. Manche Routinen erfordern mehrere </a:t>
            </a:r>
            <a:r>
              <a:rPr lang="de-DE" dirty="0" err="1" smtClean="0">
                <a:latin typeface="Calibri" panose="020F0502020204030204" pitchFamily="34" charset="0"/>
              </a:rPr>
              <a:t>Inputlayer</a:t>
            </a:r>
            <a:r>
              <a:rPr lang="de-DE" dirty="0" smtClean="0">
                <a:latin typeface="Calibri" panose="020F0502020204030204" pitchFamily="34" charset="0"/>
              </a:rPr>
              <a:t> (z.B. Bild &amp; DEM</a:t>
            </a:r>
            <a:r>
              <a:rPr lang="de-DE" smtClean="0">
                <a:latin typeface="Calibri" panose="020F0502020204030204" pitchFamily="34" charset="0"/>
              </a:rPr>
              <a:t>). Falls ein keyword </a:t>
            </a:r>
            <a:r>
              <a:rPr lang="de-DE" dirty="0" smtClean="0">
                <a:latin typeface="Calibri" panose="020F0502020204030204" pitchFamily="34" charset="0"/>
              </a:rPr>
              <a:t>„</a:t>
            </a:r>
            <a:r>
              <a:rPr lang="de-DE" dirty="0" err="1" smtClean="0">
                <a:latin typeface="Calibri" panose="020F0502020204030204" pitchFamily="34" charset="0"/>
              </a:rPr>
              <a:t>layer</a:t>
            </a:r>
            <a:r>
              <a:rPr lang="de-DE" smtClean="0">
                <a:latin typeface="Calibri" panose="020F0502020204030204" pitchFamily="34" charset="0"/>
              </a:rPr>
              <a:t>“ spezifiziert wird, wird statt der aktiven Layer die spezifizierten verwendet. </a:t>
            </a:r>
            <a:r>
              <a:rPr lang="de-DE" dirty="0" smtClean="0">
                <a:latin typeface="Calibri" panose="020F0502020204030204" pitchFamily="34" charset="0"/>
              </a:rPr>
              <a:t>Eventuelle Optionen </a:t>
            </a:r>
            <a:r>
              <a:rPr lang="de-DE" smtClean="0">
                <a:latin typeface="Calibri" panose="020F0502020204030204" pitchFamily="34" charset="0"/>
              </a:rPr>
              <a:t>können natürlich gesetzt </a:t>
            </a:r>
            <a:r>
              <a:rPr lang="de-DE" dirty="0" smtClean="0">
                <a:latin typeface="Calibri" panose="020F0502020204030204" pitchFamily="34" charset="0"/>
              </a:rPr>
              <a:t>werden (ansonsten werden </a:t>
            </a:r>
            <a:r>
              <a:rPr lang="de-DE" dirty="0" err="1" smtClean="0">
                <a:latin typeface="Calibri" panose="020F0502020204030204" pitchFamily="34" charset="0"/>
              </a:rPr>
              <a:t>Defaultwerte</a:t>
            </a:r>
            <a:r>
              <a:rPr lang="de-DE" dirty="0" smtClean="0">
                <a:latin typeface="Calibri" panose="020F0502020204030204" pitchFamily="34" charset="0"/>
              </a:rPr>
              <a:t> verwendet).</a:t>
            </a:r>
          </a:p>
          <a:p>
            <a:pPr marL="0" indent="0">
              <a:buNone/>
            </a:pPr>
            <a:r>
              <a:rPr lang="de-DE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de-DE" sz="1600" dirty="0" smtClean="0">
                <a:latin typeface="Calibri" panose="020F0502020204030204" pitchFamily="34" charset="0"/>
                <a:cs typeface="Consolas" panose="020B0609020204030204" pitchFamily="49" charset="0"/>
              </a:rPr>
            </a:b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Beispiele: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filter.boxcar()			smooth des aktiven Layers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filter.lee(looks=3, 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=“/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L3”)     Lee Filterung von Layer /L3</a:t>
            </a:r>
          </a:p>
          <a:p>
            <a:pPr marL="0" indent="0">
              <a:buNone/>
            </a:pPr>
            <a:endParaRPr lang="de-DE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&gt;&gt;&gt; activate(“/L3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”)			Aktivierung von /L3</a:t>
            </a:r>
          </a:p>
          <a:p>
            <a:pPr marL="0" indent="0">
              <a:buNone/>
            </a:pP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filter.lee(looks=3)			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Lee Filterung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(von </a:t>
            </a:r>
            <a:r>
              <a:rPr lang="de-DE" sz="1600">
                <a:latin typeface="Consolas" panose="020B0609020204030204" pitchFamily="49" charset="0"/>
                <a:cs typeface="Consolas" panose="020B0609020204030204" pitchFamily="49" charset="0"/>
              </a:rPr>
              <a:t>Layer /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L3)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Speichern von Ergebnissen: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In Dateien (Beispiele):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activate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(“/L7”)</a:t>
            </a: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save.rat(filename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In Graphikdatei (Beispiel):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save.pixmap(filename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=“out.jpg”,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2,0,1], layer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=“/L7”)</a:t>
            </a: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In den Hauptspeicher: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activate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“/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L2”)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= getdata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Starten (Script)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46758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Aufbau eines PyRat Scripts:</a:t>
            </a: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#!/usr/bin/env python      </a:t>
            </a:r>
            <a:b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from pyrat import *</a:t>
            </a: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pyrat_init()</a:t>
            </a:r>
            <a:endParaRPr lang="de-DE" b="1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 Kommando 1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 Kommando 2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Etwas Python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 Kommando 3</a:t>
            </a:r>
          </a:p>
          <a:p>
            <a:pPr marL="0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Tricks: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pyrat_init(debug=True)		Zusätzliche Debugausgaben, kein Multithreading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pyrat_init(nthreads=2)		Setzen einer alternativen Anzahl Threads 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Worker.blockprocess = False		Abschalten der Blockverarbeitung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Worker.blocksize = 512		Ändern der Blockgröße </a:t>
            </a: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Komplexes Beispiel: </a:t>
            </a:r>
            <a:br>
              <a:rPr lang="de-DE" dirty="0" smtClean="0"/>
            </a:br>
            <a:r>
              <a:rPr lang="de-DE" dirty="0" smtClean="0"/>
              <a:t>Erzeugung einer Entropie/Alpha Dekomposition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6053" cy="4382442"/>
          </a:xfrm>
        </p:spPr>
        <p:txBody>
          <a:bodyPr/>
          <a:lstStyle/>
          <a:p>
            <a:pPr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~&gt;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de-DE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Welcome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V0.2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OS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detected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linux2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playground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/User/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reigber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PyRAT_tmp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Pool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8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workers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initialised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load.rat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="alling_k3l.rat")</a:t>
            </a:r>
          </a:p>
          <a:p>
            <a:pPr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RAT IMPORT  {'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is_activated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'alling_k3l.rat'}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WARNING: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imported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['/L1']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setmeta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CH_pol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': ['HH','VV','XX']})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filter.lex2pauli()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LEXICOGRAPHIC TO PAULI CONVERSION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LEXICOGRAPHIC TO PAULI CONVERSION: [#############] 100%             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['/L2']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filter.vec2mat()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VECTOR -&gt; MATRIX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-&gt; MATRIX  : [############################] 100%     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INFO: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['/L3']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/L1       Disc            D complex64  (3,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/L2       Disc            D complex64  (3,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/L3 *     Disc            D complex64  (3, 3, 4190, 1455)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ige Legende 4"/>
          <p:cNvSpPr/>
          <p:nvPr/>
        </p:nvSpPr>
        <p:spPr bwMode="auto">
          <a:xfrm>
            <a:off x="3347864" y="1703818"/>
            <a:ext cx="4392488" cy="360040"/>
          </a:xfrm>
          <a:prstGeom prst="wedgeRectCallout">
            <a:avLst>
              <a:gd name="adj1" fmla="val -63981"/>
              <a:gd name="adj2" fmla="val 2212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“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from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import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*” um den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prefix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„pyrat“ vor jeder Zeile zu vermeiden.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4644008" y="2636912"/>
            <a:ext cx="4032448" cy="360040"/>
          </a:xfrm>
          <a:prstGeom prst="wedgeRectCallout">
            <a:avLst>
              <a:gd name="adj1" fmla="val -65627"/>
              <a:gd name="adj2" fmla="val 20075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Laden eine *.rat Datei (enthält Daten, aber keine Metadaten!)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4771714" y="3284984"/>
            <a:ext cx="3328678" cy="360040"/>
          </a:xfrm>
          <a:prstGeom prst="wedgeRectCallout">
            <a:avLst>
              <a:gd name="adj1" fmla="val -70096"/>
              <a:gd name="adj2" fmla="val 40557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Händisches Setzen der Polarisationsinformationen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4895514" y="3660649"/>
            <a:ext cx="2340782" cy="360040"/>
          </a:xfrm>
          <a:prstGeom prst="wedgeRectCallout">
            <a:avLst>
              <a:gd name="adj1" fmla="val -151944"/>
              <a:gd name="adj2" fmla="val -1269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Transformation in die Pauli-Basis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4677823" y="4365104"/>
            <a:ext cx="2990522" cy="360040"/>
          </a:xfrm>
          <a:prstGeom prst="wedgeRectCallout">
            <a:avLst>
              <a:gd name="adj1" fmla="val -124851"/>
              <a:gd name="adj2" fmla="val -6551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 Überführen in Form von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Kovarianzmatritzen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544108" y="5013176"/>
            <a:ext cx="1836204" cy="360040"/>
          </a:xfrm>
          <a:prstGeom prst="wedgeRectCallout">
            <a:avLst>
              <a:gd name="adj1" fmla="val -259793"/>
              <a:gd name="adj2" fmla="val 2275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Abfrage der aktuellen Layer</a:t>
            </a:r>
          </a:p>
        </p:txBody>
      </p:sp>
    </p:spTree>
    <p:extLst>
      <p:ext uri="{BB962C8B-B14F-4D97-AF65-F5344CB8AC3E}">
        <p14:creationId xmlns:p14="http://schemas.microsoft.com/office/powerpoint/2010/main" val="5188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Komplexes </a:t>
            </a:r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Erzeugung einer Entropie/Alpha </a:t>
            </a:r>
            <a:r>
              <a:rPr lang="de-DE" dirty="0" smtClean="0"/>
              <a:t>Dekomposition II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filter.boxcar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=[15,7])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BOXCAR FILTER  {'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[15,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7]}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BOXCAR FILTER     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[############################] 100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filter.eigen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EIGEN DECOMPOSITION  {}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EIGEN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DECOMPOSITION: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[###########################] 100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Activating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['/L5', '/L6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filter.entalpani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H/a/A  {}</a:t>
            </a:r>
          </a:p>
          <a:p>
            <a:pPr marL="0" indent="0">
              <a:buNone/>
            </a:pP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H/a/A             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[############################] 100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%  </a:t>
            </a:r>
            <a:endParaRPr lang="pt-B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: Activating ['/L7', '/L8', '/L9', '/L10</a:t>
            </a:r>
            <a:r>
              <a:rPr lang="pt-B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save.rat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out.rat</a:t>
            </a:r>
            <a:r>
              <a:rPr lang="de-DE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  <a:endParaRPr lang="pt-B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 RAT EXPORT  {'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': '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out.rat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'}</a:t>
            </a:r>
          </a:p>
          <a:p>
            <a:pPr marL="0" indent="0">
              <a:buNone/>
            </a:pP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/L1       Disc            D complex64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/L2       Disc            D complex64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/L3       Disc            D complex64  (3, 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/L4       Disc            D complex64  (3, 3, 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/L5       Disc            D float32    (3, 4190, 1455)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/L6       Disc            D complex64  (3, 3, 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/L7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/L8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/L9 *     Disc            D float32    (4190, 1455)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/L10 *    Disc            D float32    (4190, 1455)</a:t>
            </a: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ige Legende 4"/>
          <p:cNvSpPr/>
          <p:nvPr/>
        </p:nvSpPr>
        <p:spPr bwMode="auto">
          <a:xfrm>
            <a:off x="5220072" y="1345511"/>
            <a:ext cx="3744416" cy="360040"/>
          </a:xfrm>
          <a:prstGeom prst="wedgeRectCallout">
            <a:avLst>
              <a:gd name="adj1" fmla="val -99500"/>
              <a:gd name="adj2" fmla="val 18027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Anwenden einen Boxcar-Filters mit der Option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win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=[15,7]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Rechteckige Legende 5"/>
          <p:cNvSpPr/>
          <p:nvPr/>
        </p:nvSpPr>
        <p:spPr bwMode="auto">
          <a:xfrm>
            <a:off x="5292080" y="1988840"/>
            <a:ext cx="2448272" cy="360040"/>
          </a:xfrm>
          <a:prstGeom prst="wedgeRectCallout">
            <a:avLst>
              <a:gd name="adj1" fmla="val -131010"/>
              <a:gd name="adj2" fmla="val -8599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Eigenwertzerlegung des Ergebnisses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Rechteckige Legende 6"/>
          <p:cNvSpPr/>
          <p:nvPr/>
        </p:nvSpPr>
        <p:spPr bwMode="auto">
          <a:xfrm>
            <a:off x="5292080" y="2517457"/>
            <a:ext cx="3456384" cy="360040"/>
          </a:xfrm>
          <a:prstGeom prst="wedgeRectCallout">
            <a:avLst>
              <a:gd name="adj1" fmla="val -107454"/>
              <a:gd name="adj2" fmla="val -406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erzeugt 2 neue Layer: Eigenwerte und Eigenvektoren!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292080" y="2893674"/>
            <a:ext cx="3672408" cy="391310"/>
          </a:xfrm>
          <a:prstGeom prst="wedgeRectCallout">
            <a:avLst>
              <a:gd name="adj1" fmla="val -112837"/>
              <a:gd name="adj2" fmla="val -57432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Berechnung von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Alphamax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Alphamean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Entropy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und Anisotropie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5292080" y="3453142"/>
            <a:ext cx="3672408" cy="263890"/>
          </a:xfrm>
          <a:prstGeom prst="wedgeRectCallout">
            <a:avLst>
              <a:gd name="adj1" fmla="val -70066"/>
              <a:gd name="adj2" fmla="val 16585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Exportieren von „/L7“ in den File „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out.rat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“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Rechteckige Legende 9"/>
          <p:cNvSpPr/>
          <p:nvPr/>
        </p:nvSpPr>
        <p:spPr bwMode="auto">
          <a:xfrm>
            <a:off x="5292080" y="3737486"/>
            <a:ext cx="3672408" cy="771634"/>
          </a:xfrm>
          <a:prstGeom prst="wedgeRectCallout">
            <a:avLst>
              <a:gd name="adj1" fmla="val -152595"/>
              <a:gd name="adj2" fmla="val -21073"/>
            </a:avLst>
          </a:prstGeom>
          <a:solidFill>
            <a:srgbClr val="FFCC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Und nochmal die ganzen Layer ansehen. Man hätte wohl ein paar Zwischenergebnisse unterwegs löschen sollen (mit „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delete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“). Wenn man </a:t>
            </a:r>
            <a:r>
              <a:rPr lang="de-DE" sz="1200" dirty="0" err="1" smtClean="0">
                <a:latin typeface="Calibri" panose="020F0502020204030204" pitchFamily="34" charset="0"/>
                <a:cs typeface="Arial" charset="0"/>
              </a:rPr>
              <a:t>python</a:t>
            </a:r>
            <a:r>
              <a:rPr lang="de-DE" sz="1200" dirty="0" smtClean="0">
                <a:latin typeface="Calibri" panose="020F0502020204030204" pitchFamily="34" charset="0"/>
                <a:cs typeface="Arial" charset="0"/>
              </a:rPr>
              <a:t> verlässt wird automatisch aufgeräumt.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Ostereier: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1560" y="764704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Das GUI kann aus einem pyrat-Script (oder interaktiv) gestartet werden: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show()   </a:t>
            </a:r>
            <a:r>
              <a:rPr lang="de-DE" sz="1600" i="1" smtClean="0">
                <a:latin typeface="Consolas" panose="020B0609020204030204" pitchFamily="49" charset="0"/>
                <a:cs typeface="Consolas" panose="020B0609020204030204" pitchFamily="49" charset="0"/>
              </a:rPr>
              <a:t>bzw.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   gui()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Der aktive Layer wird im GUI angezeigt (man kann scrollen und </a:t>
            </a:r>
            <a:r>
              <a:rPr lang="de-DE" smtClean="0">
                <a:latin typeface="Calibri" panose="020F0502020204030204" pitchFamily="34" charset="0"/>
              </a:rPr>
              <a:t>zoomen…)</a:t>
            </a:r>
          </a:p>
          <a:p>
            <a:pPr marL="0" indent="0">
              <a:buNone/>
            </a:pPr>
            <a:endParaRPr lang="de-DE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>
                <a:latin typeface="Calibri" panose="020F0502020204030204" pitchFamily="34" charset="0"/>
              </a:rPr>
              <a:t>Sichern und Wiederherstellen der Layerstruktur und dreier lokaler Variablen</a:t>
            </a:r>
          </a:p>
          <a:p>
            <a:pPr marL="0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freeze(“filename.hd5“, var1, var2, var3)</a:t>
            </a:r>
          </a:p>
          <a:p>
            <a:pPr marL="0" indent="0">
              <a:buNone/>
            </a:pP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&gt;&gt;&gt; x1, x2, x3 = defreeze(“filename.hd5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“)</a:t>
            </a:r>
          </a:p>
          <a:p>
            <a:pPr marL="0" indent="0">
              <a:buNone/>
            </a:pP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Komplexe Layerstrukturen:</a:t>
            </a:r>
          </a:p>
          <a:p>
            <a:pPr marL="0" indent="0">
              <a:buNone/>
            </a:pPr>
            <a:endParaRPr lang="de-DE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Wird eine geschachtelte Liste für die Layer (aktiv, oder per Keyword) verwendet, so werden Daten auch in genau dieser Struktur (geschachtelte Liste von ndarrays) zurückgegeben.</a:t>
            </a:r>
            <a:endParaRPr lang="de-DE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08912" cy="738187"/>
          </a:xfrm>
        </p:spPr>
        <p:txBody>
          <a:bodyPr/>
          <a:lstStyle/>
          <a:p>
            <a:pPr algn="ctr"/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Teil 2: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Programmierung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de-DE" sz="48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358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 bwMode="auto">
          <a:xfrm>
            <a:off x="5761264" y="3726107"/>
            <a:ext cx="3024336" cy="1008112"/>
          </a:xfrm>
          <a:prstGeom prst="roundRect">
            <a:avLst>
              <a:gd name="adj" fmla="val 1794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- Pyton Radar Analysis Tool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5790668" y="5157192"/>
            <a:ext cx="3024336" cy="936104"/>
          </a:xfrm>
          <a:prstGeom prst="roundRect">
            <a:avLst/>
          </a:prstGeom>
          <a:solidFill>
            <a:srgbClr val="6C8C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903062" y="5302079"/>
            <a:ext cx="279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Layerbasiertes Datenobjekt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(HDF5 / RAM)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744402" y="2301819"/>
            <a:ext cx="2355990" cy="98388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37248" y="2470595"/>
            <a:ext cx="142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CLI Interface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(scriptfähig)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749869" y="890631"/>
            <a:ext cx="3142611" cy="998754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44697" y="1066843"/>
            <a:ext cx="159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GUI Interface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(PyQt / PySide)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046622" y="3906998"/>
            <a:ext cx="245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Worker</a:t>
            </a:r>
            <a:br>
              <a:rPr lang="en-US" b="1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(Import / Export / Filter)</a:t>
            </a:r>
            <a:endParaRPr lang="en-US" noProof="1">
              <a:latin typeface="Calibri" panose="020F0502020204030204" pitchFamily="34" charset="0"/>
            </a:endParaRPr>
          </a:p>
        </p:txBody>
      </p:sp>
      <p:sp>
        <p:nvSpPr>
          <p:cNvPr id="20" name="Pfeil nach oben und unten 19"/>
          <p:cNvSpPr/>
          <p:nvPr/>
        </p:nvSpPr>
        <p:spPr bwMode="auto">
          <a:xfrm>
            <a:off x="6884354" y="1889384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1" name="Gestreifter Pfeil nach rechts 20"/>
          <p:cNvSpPr/>
          <p:nvPr/>
        </p:nvSpPr>
        <p:spPr bwMode="auto">
          <a:xfrm rot="-5400000">
            <a:off x="7532001" y="2606859"/>
            <a:ext cx="1803684" cy="378870"/>
          </a:xfrm>
          <a:prstGeom prst="striped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3" name="Pfeil nach oben und unten 22"/>
          <p:cNvSpPr/>
          <p:nvPr/>
        </p:nvSpPr>
        <p:spPr bwMode="auto">
          <a:xfrm>
            <a:off x="6884354" y="3285701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 rot="-5400000">
            <a:off x="7948949" y="2691365"/>
            <a:ext cx="1426282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Plugin</a:t>
            </a:r>
          </a:p>
        </p:txBody>
      </p:sp>
      <p:sp>
        <p:nvSpPr>
          <p:cNvPr id="25" name="Pfeil nach oben und unten 24"/>
          <p:cNvSpPr/>
          <p:nvPr/>
        </p:nvSpPr>
        <p:spPr bwMode="auto">
          <a:xfrm>
            <a:off x="6631199" y="4744757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6" name="Pfeil nach oben und unten 25"/>
          <p:cNvSpPr/>
          <p:nvPr/>
        </p:nvSpPr>
        <p:spPr bwMode="auto">
          <a:xfrm>
            <a:off x="7888417" y="4734219"/>
            <a:ext cx="279934" cy="412435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26856" y="1052736"/>
            <a:ext cx="5081247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Flexible Framework zur SAR Postprozessierung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Geeignet für Flugzeug- und Satellitendaten</a:t>
            </a:r>
            <a:endParaRPr lang="en-US" b="1" noProof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Gemeinsame Sammlung leistungsfähiger Tools</a:t>
            </a:r>
          </a:p>
          <a:p>
            <a:pPr>
              <a:spcBef>
                <a:spcPts val="1200"/>
              </a:spcBef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Software-Designziele: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Implementierung komplett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Diskbasierte Verarbeitung in </a:t>
            </a:r>
            <a:r>
              <a:rPr lang="en-US" noProof="1" smtClean="0">
                <a:latin typeface="Calibri" panose="020F0502020204030204" pitchFamily="34" charset="0"/>
              </a:rPr>
              <a:t>HDF5-Container, inkl. Metadaten und Tracks</a:t>
            </a:r>
            <a:endParaRPr lang="en-US" noProof="1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Automatische Blockverarbeitung (multithreaded)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Abstrahierte Workerklassen – einfach zu implementieren ohne Kenntnisse der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Optional: Qt-basierte GUI für einfache Arbeiten</a:t>
            </a:r>
            <a:r>
              <a:rPr lang="en-US" noProof="1">
                <a:latin typeface="Calibri" panose="020F0502020204030204" pitchFamily="34" charset="0"/>
              </a:rPr>
              <a:t> </a:t>
            </a:r>
            <a:r>
              <a:rPr lang="en-US" noProof="1" smtClean="0">
                <a:latin typeface="Calibri" panose="020F0502020204030204" pitchFamily="34" charset="0"/>
              </a:rPr>
              <a:t>und als Datenviewer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latin typeface="Calibri" panose="020F0502020204030204" pitchFamily="34" charset="0"/>
              </a:rPr>
              <a:t>Erweiterbarkeit über </a:t>
            </a:r>
            <a:r>
              <a:rPr lang="en-US" noProof="1" smtClean="0">
                <a:latin typeface="Calibri" panose="020F0502020204030204" pitchFamily="34" charset="0"/>
              </a:rPr>
              <a:t>Pluginstruktur</a:t>
            </a:r>
            <a:endParaRPr lang="en-US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LayerData: Zentrales Datenobjekt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Flussdiagramm: Dokument 10"/>
          <p:cNvSpPr/>
          <p:nvPr/>
        </p:nvSpPr>
        <p:spPr bwMode="auto">
          <a:xfrm>
            <a:off x="4355976" y="1124744"/>
            <a:ext cx="3881231" cy="2088232"/>
          </a:xfrm>
          <a:prstGeom prst="flowChartDocumen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608996" y="1244485"/>
            <a:ext cx="2788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latin typeface="Calibri" panose="020F0502020204030204" pitchFamily="34" charset="0"/>
              </a:rPr>
              <a:t>Inhalt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eines</a:t>
            </a:r>
            <a:r>
              <a:rPr lang="en-US" b="1" dirty="0" smtClean="0">
                <a:latin typeface="Calibri" panose="020F0502020204030204" pitchFamily="34" charset="0"/>
              </a:rPr>
              <a:t> Layer: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Daten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als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ndarray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Metadaten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als</a:t>
            </a:r>
            <a:r>
              <a:rPr lang="en-US" dirty="0" smtClean="0">
                <a:latin typeface="Calibri" panose="020F0502020204030204" pitchFamily="34" charset="0"/>
              </a:rPr>
              <a:t> dictionary)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Kanalmetadaten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Eigenschaften</a:t>
            </a:r>
            <a:r>
              <a:rPr lang="en-US" dirty="0" smtClean="0">
                <a:latin typeface="Calibri" panose="020F0502020204030204" pitchFamily="34" charset="0"/>
              </a:rPr>
              <a:t> (intern)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33077" y="3645024"/>
            <a:ext cx="8427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b="1" dirty="0" smtClean="0">
                <a:latin typeface="Calibri" panose="020F0502020204030204" pitchFamily="34" charset="0"/>
              </a:rPr>
              <a:t>3 Varianten: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</a:rPr>
              <a:t>Disclayer</a:t>
            </a:r>
            <a:r>
              <a:rPr lang="de-DE" dirty="0" smtClean="0">
                <a:latin typeface="Calibri" panose="020F0502020204030204" pitchFamily="34" charset="0"/>
              </a:rPr>
              <a:t> (HDF5): Belegen keinen Hauptspeicher, eher langsam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</a:rPr>
              <a:t>Memorylayer</a:t>
            </a:r>
            <a:r>
              <a:rPr lang="de-DE" dirty="0" smtClean="0">
                <a:latin typeface="Calibri" panose="020F0502020204030204" pitchFamily="34" charset="0"/>
              </a:rPr>
              <a:t>: Schneller (abhängig vom verfügbaren Cache)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 Virtuelle Layer: Mapping von existierenden Datensätzen, vermeidet Kopien</a:t>
            </a:r>
          </a:p>
          <a:p>
            <a:pPr>
              <a:lnSpc>
                <a:spcPct val="100000"/>
              </a:lnSpc>
              <a:buNone/>
            </a:pPr>
            <a:r>
              <a:rPr lang="de-DE" b="1" dirty="0" smtClean="0">
                <a:latin typeface="Calibri" panose="020F0502020204030204" pitchFamily="34" charset="0"/>
              </a:rPr>
              <a:t>Möglichkeiten: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Lesen / Schreiben von Daten (auch in Gruppen, auch in Teilen)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Lesen / Schreiben von Metadaten </a:t>
            </a:r>
            <a:r>
              <a:rPr lang="de-DE" dirty="0">
                <a:latin typeface="Calibri" panose="020F0502020204030204" pitchFamily="34" charset="0"/>
              </a:rPr>
              <a:t>(auch in </a:t>
            </a:r>
            <a:r>
              <a:rPr lang="de-DE" dirty="0" smtClean="0">
                <a:latin typeface="Calibri" panose="020F0502020204030204" pitchFamily="34" charset="0"/>
              </a:rPr>
              <a:t>Gruppen)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Calibri" panose="020F0502020204030204" pitchFamily="34" charset="0"/>
              </a:rPr>
              <a:t>Aktivieren, Hinzufügen, Listen und Löschen von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r>
              <a:rPr lang="de-DE" dirty="0" smtClean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[Definieren eines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Cropbereichs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(+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reset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crop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): Nicht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empfohlen!]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653647" y="1112929"/>
            <a:ext cx="2808311" cy="2469996"/>
            <a:chOff x="395536" y="959004"/>
            <a:chExt cx="2808311" cy="2469996"/>
          </a:xfrm>
        </p:grpSpPr>
        <p:sp>
          <p:nvSpPr>
            <p:cNvPr id="6" name="Flussdiagramm: Mehrere Dokumente 5"/>
            <p:cNvSpPr/>
            <p:nvPr/>
          </p:nvSpPr>
          <p:spPr bwMode="auto">
            <a:xfrm>
              <a:off x="395536" y="1124744"/>
              <a:ext cx="2808311" cy="2304256"/>
            </a:xfrm>
            <a:prstGeom prst="flowChartMultidocument">
              <a:avLst/>
            </a:prstGeom>
            <a:solidFill>
              <a:srgbClr val="6C8CF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charset="-128"/>
                <a:cs typeface="Arial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48267" y="959004"/>
              <a:ext cx="35458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latin typeface="Calibri" panose="020F0502020204030204" pitchFamily="34" charset="0"/>
                </a:rPr>
                <a:t>/L1</a:t>
              </a:r>
              <a:endParaRPr lang="en-US" sz="1000" dirty="0">
                <a:latin typeface="Calibri" panose="020F050202020403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89251" y="1173900"/>
              <a:ext cx="35458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latin typeface="Calibri" panose="020F0502020204030204" pitchFamily="34" charset="0"/>
                </a:rPr>
                <a:t>/L2</a:t>
              </a:r>
              <a:endParaRPr lang="en-US" sz="1000" dirty="0">
                <a:latin typeface="Calibri" panose="020F050202020403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42041" y="1484784"/>
              <a:ext cx="691215" cy="1502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/L3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/L3/D1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/L3/D2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/L3/D3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>
                  <a:latin typeface="Calibri" panose="020F0502020204030204" pitchFamily="34" charset="0"/>
                </a:rPr>
                <a:t>/</a:t>
              </a:r>
              <a:r>
                <a:rPr lang="en-US" sz="1400" dirty="0" smtClean="0">
                  <a:latin typeface="Calibri" panose="020F0502020204030204" pitchFamily="34" charset="0"/>
                </a:rPr>
                <a:t>L3/D4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/L3/P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91680" y="1533523"/>
              <a:ext cx="1016047" cy="389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latin typeface="Calibri" panose="020F0502020204030204" pitchFamily="34" charset="0"/>
                </a:rPr>
                <a:t>+ metadata</a:t>
              </a: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686240" y="836712"/>
            <a:ext cx="2805640" cy="403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Pseudo-</a:t>
            </a:r>
            <a:r>
              <a:rPr lang="en-US" dirty="0" err="1" smtClean="0">
                <a:latin typeface="Calibri" panose="020F0502020204030204" pitchFamily="34" charset="0"/>
              </a:rPr>
              <a:t>Verzeichnisstruktur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FilterWorker: Basisklasse Datenverarbeitung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2115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Fähigkeiten: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Lesen aus einem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Testen ob Daten passenden Format haben (shape, dtype) und ob alle benötigten Metadaten vorhanden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Verarbeiten der Daten (und Metadaten)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Blockverarbeitung (aktivierbar)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Benutzung des PyRAT Multiprocessingpools (aktivierbar)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Schreiben in einen neuen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Anzeige des Docstrings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Ziele: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Möglichst weitgehende Vereinfachung der eigentlichen Implementierung von Datenverarbeitungsroutinen</a:t>
            </a:r>
          </a:p>
          <a:p>
            <a:pPr>
              <a:buNone/>
            </a:pPr>
            <a:endParaRPr lang="en-US" b="1" noProof="1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		</a:t>
            </a:r>
            <a:r>
              <a:rPr lang="en-US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+ Weitere Worker: Import, Export, Layer, …, ???</a:t>
            </a:r>
            <a:endParaRPr lang="en-US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8208912" cy="738187"/>
          </a:xfrm>
        </p:spPr>
        <p:txBody>
          <a:bodyPr/>
          <a:lstStyle/>
          <a:p>
            <a:pPr algn="ctr"/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Teil 1:</a:t>
            </a:r>
            <a:b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de-DE" sz="4800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PyRAT Benutzung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283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Programmieren einer neuen Filterklasse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26856" y="1052736"/>
            <a:ext cx="8609640" cy="576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noProof="1" smtClean="0">
                <a:latin typeface="Calibri" panose="020F0502020204030204" pitchFamily="34" charset="0"/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Implementierung der Klasse gemäß Beispiels </a:t>
            </a:r>
            <a:r>
              <a:rPr lang="en-US" noProof="1" smtClean="0">
                <a:latin typeface="Calibri" panose="020F0502020204030204" pitchFamily="34" charset="0"/>
              </a:rPr>
              <a:t>(Beispiel in: </a:t>
            </a:r>
            <a:r>
              <a:rPr lang="en-US" b="1" noProof="1" smtClean="0">
                <a:latin typeface="Calibri" panose="020F0502020204030204" pitchFamily="34" charset="0"/>
              </a:rPr>
              <a:t>filter/Template.py</a:t>
            </a:r>
            <a:r>
              <a:rPr lang="en-US" noProof="1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Beschreibung der Parameter (dict als Klassenvariable, siehe Beispiel)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Filterfunktionalität </a:t>
            </a:r>
            <a:r>
              <a:rPr lang="en-US" noProof="1" smtClean="0">
                <a:latin typeface="Calibri" panose="020F0502020204030204" pitchFamily="34" charset="0"/>
              </a:rPr>
              <a:t>schreiben, abstrahiert </a:t>
            </a:r>
            <a:r>
              <a:rPr lang="en-US" noProof="1" smtClean="0">
                <a:latin typeface="Calibri" panose="020F0502020204030204" pitchFamily="34" charset="0"/>
              </a:rPr>
              <a:t>in der Methode “filter”: </a:t>
            </a:r>
            <a:r>
              <a:rPr lang="en-US" noProof="1" smtClean="0">
                <a:latin typeface="Calibri" panose="020F0502020204030204" pitchFamily="34" charset="0"/>
              </a:rPr>
              <a:t/>
            </a:r>
            <a:br>
              <a:rPr lang="en-US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Praktisch </a:t>
            </a:r>
            <a:r>
              <a:rPr lang="en-US" noProof="1" smtClean="0">
                <a:latin typeface="Calibri" panose="020F0502020204030204" pitchFamily="34" charset="0"/>
              </a:rPr>
              <a:t>reiner Code ohne nennenswerte Berücksichtigung der PyRat-Infrastruktur</a:t>
            </a:r>
            <a:r>
              <a:rPr lang="en-US" noProof="1" smtClean="0">
                <a:latin typeface="Calibri" panose="020F0502020204030204" pitchFamily="34" charset="0"/>
              </a:rPr>
              <a:t>! Daten kommen als Variable “array”, Metadaten als kwargs[‘meta’].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Komfortfunktion hinzufügen </a:t>
            </a:r>
            <a:r>
              <a:rPr lang="en-US" noProof="1" smtClean="0">
                <a:latin typeface="Calibri" panose="020F0502020204030204" pitchFamily="34" charset="0"/>
              </a:rPr>
              <a:t>(Zweizeiler</a:t>
            </a:r>
            <a:r>
              <a:rPr lang="en-US" noProof="1" smtClean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Dokumentation schreiben !!!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Ergänzung der __init__.py Datei in dem entsprechenden Subdirectory um eine entsprechende </a:t>
            </a:r>
            <a:r>
              <a:rPr lang="en-US" noProof="1" smtClean="0">
                <a:latin typeface="Calibri" panose="020F0502020204030204" pitchFamily="34" charset="0"/>
              </a:rPr>
              <a:t>import-Zeile (oder in das plugins Directory packen)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 smtClean="0">
                <a:latin typeface="Calibri" panose="020F0502020204030204" pitchFamily="34" charset="0"/>
              </a:rPr>
              <a:t>Warnung: </a:t>
            </a:r>
            <a:r>
              <a:rPr lang="en-US" noProof="1" smtClean="0">
                <a:latin typeface="Calibri" panose="020F0502020204030204" pitchFamily="34" charset="0"/>
              </a:rPr>
              <a:t>Zum </a:t>
            </a:r>
            <a:r>
              <a:rPr lang="en-US" noProof="1" smtClean="0">
                <a:latin typeface="Calibri" panose="020F0502020204030204" pitchFamily="34" charset="0"/>
              </a:rPr>
              <a:t>Debuggen </a:t>
            </a:r>
            <a:r>
              <a:rPr lang="en-US" noProof="1" smtClean="0">
                <a:latin typeface="Calibri" panose="020F0502020204030204" pitchFamily="34" charset="0"/>
              </a:rPr>
              <a:t>kein </a:t>
            </a:r>
            <a:r>
              <a:rPr lang="en-US" noProof="1" smtClean="0">
                <a:latin typeface="Calibri" panose="020F0502020204030204" pitchFamily="34" charset="0"/>
              </a:rPr>
              <a:t>blockprocessing (self.blockprocessing=False) verwenden, oder nur ein thread (self.nthreads=1</a:t>
            </a:r>
            <a:r>
              <a:rPr lang="en-US" noProof="1" smtClean="0">
                <a:latin typeface="Calibri" panose="020F0502020204030204" pitchFamily="34" charset="0"/>
              </a:rPr>
              <a:t>). Ansonsten große Probleme mit pdb….</a:t>
            </a: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Import und Exportworker sind leicht anders aufgebaut, aber sehr ähnlich</a:t>
            </a:r>
            <a:r>
              <a:rPr lang="en-US" noProof="1" smtClean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latin typeface="Calibri" panose="020F0502020204030204" pitchFamily="34" charset="0"/>
              </a:rPr>
              <a:t>Völlig freie Module müssen von direkt von pyrat.Worker abgeleitet werden, dann ist</a:t>
            </a:r>
            <a:br>
              <a:rPr lang="en-US" noProof="1" smtClean="0">
                <a:latin typeface="Calibri" panose="020F0502020204030204" pitchFamily="34" charset="0"/>
              </a:rPr>
            </a:br>
            <a:r>
              <a:rPr lang="en-US" noProof="1" smtClean="0">
                <a:latin typeface="Calibri" panose="020F0502020204030204" pitchFamily="34" charset="0"/>
              </a:rPr>
              <a:t>aber mehr “Eigeninitiative” notwendig</a:t>
            </a:r>
            <a:endParaRPr lang="en-US" noProof="1" smtClean="0">
              <a:latin typeface="Calibri" panose="020F0502020204030204" pitchFamily="34" charset="0"/>
            </a:endParaRPr>
          </a:p>
          <a:p>
            <a:pPr>
              <a:buNone/>
            </a:pPr>
            <a:endParaRPr lang="en-US" noProof="1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3" y="1260335"/>
            <a:ext cx="5261139" cy="45839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Beispiel: Specklefilter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94683" y="908720"/>
            <a:ext cx="3294624" cy="3473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80811" y="1256030"/>
            <a:ext cx="5289281" cy="4706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6328" y="876154"/>
            <a:ext cx="3016467" cy="3473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buNone/>
            </a:pPr>
            <a:r>
              <a:rPr lang="de-DE" sz="1400" b="1" noProof="1" smtClean="0">
                <a:latin typeface="Calibri" panose="020F0502020204030204" pitchFamily="34" charset="0"/>
              </a:rPr>
              <a:t>Aufbau eines Filters </a:t>
            </a:r>
            <a:r>
              <a:rPr lang="de-DE" sz="1400" b="1" dirty="0" smtClean="0">
                <a:latin typeface="Calibri" panose="020F0502020204030204" pitchFamily="34" charset="0"/>
              </a:rPr>
              <a:t>(Beispiel: Lee Filter)</a:t>
            </a:r>
            <a:endParaRPr lang="de-DE" sz="1400" b="1" dirty="0">
              <a:latin typeface="Calibri" panose="020F0502020204030204" pitchFamily="34" charset="0"/>
            </a:endParaRPr>
          </a:p>
        </p:txBody>
      </p:sp>
      <p:sp>
        <p:nvSpPr>
          <p:cNvPr id="11" name="Legende mit Linie 1 10"/>
          <p:cNvSpPr/>
          <p:nvPr/>
        </p:nvSpPr>
        <p:spPr bwMode="auto">
          <a:xfrm>
            <a:off x="5796136" y="902183"/>
            <a:ext cx="3188521" cy="1191059"/>
          </a:xfrm>
          <a:prstGeom prst="borderCallout1">
            <a:avLst>
              <a:gd name="adj1" fmla="val 17043"/>
              <a:gd name="adj2" fmla="val -2281"/>
              <a:gd name="adj3" fmla="val 79228"/>
              <a:gd name="adj4" fmla="val -103395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813135" y="909178"/>
            <a:ext cx="3171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Klasse:</a:t>
            </a:r>
          </a:p>
          <a:p>
            <a:pPr marL="176213" indent="-176213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abgeleitet von </a:t>
            </a:r>
            <a:r>
              <a:rPr lang="de-DE" sz="1200" dirty="0" err="1" smtClean="0">
                <a:latin typeface="Calibri" panose="020F0502020204030204" pitchFamily="34" charset="0"/>
              </a:rPr>
              <a:t>pyrat.FilterWorker</a:t>
            </a:r>
            <a:endParaRPr lang="de-DE" sz="1200" dirty="0" smtClean="0">
              <a:latin typeface="Calibri" panose="020F0502020204030204" pitchFamily="34" charset="0"/>
            </a:endParaRPr>
          </a:p>
          <a:p>
            <a:pPr marL="176213" indent="-176213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Für </a:t>
            </a:r>
            <a:r>
              <a:rPr lang="de-DE" sz="1200" dirty="0" err="1" smtClean="0">
                <a:latin typeface="Calibri" panose="020F0502020204030204" pitchFamily="34" charset="0"/>
              </a:rPr>
              <a:t>import</a:t>
            </a:r>
            <a:r>
              <a:rPr lang="de-DE" sz="1200" dirty="0" smtClean="0">
                <a:latin typeface="Calibri" panose="020F0502020204030204" pitchFamily="34" charset="0"/>
              </a:rPr>
              <a:t>, </a:t>
            </a:r>
            <a:r>
              <a:rPr lang="de-DE" sz="1200" dirty="0" err="1" smtClean="0">
                <a:latin typeface="Calibri" panose="020F0502020204030204" pitchFamily="34" charset="0"/>
              </a:rPr>
              <a:t>export</a:t>
            </a:r>
            <a:r>
              <a:rPr lang="de-DE" sz="1200" dirty="0" smtClean="0">
                <a:latin typeface="Calibri" panose="020F0502020204030204" pitchFamily="34" charset="0"/>
              </a:rPr>
              <a:t> und </a:t>
            </a:r>
            <a:r>
              <a:rPr lang="de-DE" sz="1200" dirty="0" err="1" smtClean="0">
                <a:latin typeface="Calibri" panose="020F0502020204030204" pitchFamily="34" charset="0"/>
              </a:rPr>
              <a:t>layer</a:t>
            </a:r>
            <a:r>
              <a:rPr lang="de-DE" sz="1200" dirty="0" smtClean="0">
                <a:latin typeface="Calibri" panose="020F0502020204030204" pitchFamily="34" charset="0"/>
              </a:rPr>
              <a:t> Klassen gibt es andere Worker</a:t>
            </a:r>
          </a:p>
          <a:p>
            <a:pPr marL="176213" indent="-176213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Sphinx-</a:t>
            </a:r>
            <a:r>
              <a:rPr lang="de-DE" sz="1200" dirty="0" err="1" smtClean="0">
                <a:latin typeface="Calibri" panose="020F0502020204030204" pitchFamily="34" charset="0"/>
              </a:rPr>
              <a:t>Docu</a:t>
            </a:r>
            <a:r>
              <a:rPr lang="de-DE" sz="1200" dirty="0" smtClean="0">
                <a:latin typeface="Calibri" panose="020F0502020204030204" pitchFamily="34" charset="0"/>
              </a:rPr>
              <a:t> für </a:t>
            </a:r>
            <a:r>
              <a:rPr lang="de-DE" sz="1200" dirty="0" err="1" smtClean="0">
                <a:latin typeface="Calibri" panose="020F0502020204030204" pitchFamily="34" charset="0"/>
              </a:rPr>
              <a:t>help</a:t>
            </a:r>
            <a:r>
              <a:rPr lang="de-DE" sz="1200" dirty="0" smtClean="0">
                <a:latin typeface="Calibri" panose="020F0502020204030204" pitchFamily="34" charset="0"/>
              </a:rPr>
              <a:t>() Funktion von pyrat!</a:t>
            </a:r>
            <a:endParaRPr lang="de-DE" sz="1200" dirty="0">
              <a:latin typeface="Calibri" panose="020F0502020204030204" pitchFamily="34" charset="0"/>
            </a:endParaRPr>
          </a:p>
        </p:txBody>
      </p:sp>
      <p:sp>
        <p:nvSpPr>
          <p:cNvPr id="17" name="Legende mit Linie 1 16"/>
          <p:cNvSpPr/>
          <p:nvPr/>
        </p:nvSpPr>
        <p:spPr bwMode="auto">
          <a:xfrm>
            <a:off x="5796136" y="187427"/>
            <a:ext cx="3188521" cy="634976"/>
          </a:xfrm>
          <a:prstGeom prst="borderCallout1">
            <a:avLst>
              <a:gd name="adj1" fmla="val 189141"/>
              <a:gd name="adj2" fmla="val -76756"/>
              <a:gd name="adj3" fmla="val 32452"/>
              <a:gd name="adj4" fmla="val -1476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96136" y="212527"/>
            <a:ext cx="2926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Imports:</a:t>
            </a:r>
          </a:p>
          <a:p>
            <a:pPr marL="176213" indent="-176213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immer pyrat, plus benötigtes</a:t>
            </a:r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19" name="Legende mit Linie 1 18"/>
          <p:cNvSpPr/>
          <p:nvPr/>
        </p:nvSpPr>
        <p:spPr bwMode="auto">
          <a:xfrm>
            <a:off x="5804635" y="2204863"/>
            <a:ext cx="3188521" cy="3757657"/>
          </a:xfrm>
          <a:prstGeom prst="borderCallout1">
            <a:avLst>
              <a:gd name="adj1" fmla="val 15074"/>
              <a:gd name="adj2" fmla="val -84850"/>
              <a:gd name="adj3" fmla="val 5023"/>
              <a:gd name="adj4" fmla="val -170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804635" y="2229964"/>
            <a:ext cx="318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Konstruktor: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Aufruf von “super” mit dem aktuellem Klassennamen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Einstellungen: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 err="1" smtClean="0">
                <a:latin typeface="Calibri" panose="020F0502020204030204" pitchFamily="34" charset="0"/>
              </a:rPr>
              <a:t>blockprocess</a:t>
            </a:r>
            <a:r>
              <a:rPr lang="de-DE" sz="1200" dirty="0" smtClean="0">
                <a:latin typeface="Calibri" panose="020F0502020204030204" pitchFamily="34" charset="0"/>
              </a:rPr>
              <a:t>=True: </a:t>
            </a:r>
            <a:r>
              <a:rPr lang="de-DE" sz="1200" dirty="0" err="1" smtClean="0">
                <a:latin typeface="Calibri" panose="020F0502020204030204" pitchFamily="34" charset="0"/>
              </a:rPr>
              <a:t>multithreaded</a:t>
            </a:r>
            <a:r>
              <a:rPr lang="de-DE" sz="1200" dirty="0" smtClean="0">
                <a:latin typeface="Calibri" panose="020F0502020204030204" pitchFamily="34" charset="0"/>
              </a:rPr>
              <a:t> Blockverarbeitung (schlecht zu debuggen!), </a:t>
            </a:r>
            <a:r>
              <a:rPr lang="de-DE" sz="1200" dirty="0" err="1" smtClean="0">
                <a:latin typeface="Calibri" panose="020F0502020204030204" pitchFamily="34" charset="0"/>
              </a:rPr>
              <a:t>blockoverlap</a:t>
            </a:r>
            <a:r>
              <a:rPr lang="de-DE" sz="1200" dirty="0" smtClean="0">
                <a:latin typeface="Calibri" panose="020F0502020204030204" pitchFamily="34" charset="0"/>
              </a:rPr>
              <a:t>: Überlapp, </a:t>
            </a:r>
            <a:r>
              <a:rPr lang="de-DE" sz="1200" dirty="0" err="1" smtClean="0">
                <a:latin typeface="Calibri" panose="020F0502020204030204" pitchFamily="34" charset="0"/>
              </a:rPr>
              <a:t>nthreads</a:t>
            </a:r>
            <a:r>
              <a:rPr lang="de-DE" sz="1200" dirty="0" smtClean="0">
                <a:latin typeface="Calibri" panose="020F0502020204030204" pitchFamily="34" charset="0"/>
              </a:rPr>
              <a:t>=Anzahl von parallelen </a:t>
            </a:r>
            <a:r>
              <a:rPr lang="de-DE" sz="1200" dirty="0" err="1" smtClean="0">
                <a:latin typeface="Calibri" panose="020F0502020204030204" pitchFamily="34" charset="0"/>
              </a:rPr>
              <a:t>threads</a:t>
            </a:r>
            <a:r>
              <a:rPr lang="de-DE" sz="1200" dirty="0" smtClean="0">
                <a:latin typeface="Calibri" panose="020F0502020204030204" pitchFamily="34" charset="0"/>
              </a:rPr>
              <a:t> (</a:t>
            </a:r>
            <a:r>
              <a:rPr lang="de-DE" sz="1200" dirty="0" err="1" smtClean="0">
                <a:latin typeface="Calibri" panose="020F0502020204030204" pitchFamily="34" charset="0"/>
              </a:rPr>
              <a:t>nthreads</a:t>
            </a:r>
            <a:r>
              <a:rPr lang="de-DE" sz="1200" dirty="0" smtClean="0">
                <a:latin typeface="Calibri" panose="020F0502020204030204" pitchFamily="34" charset="0"/>
              </a:rPr>
              <a:t>=1 zum debuggen)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err="1" smtClean="0">
                <a:latin typeface="Calibri" panose="020F0502020204030204" pitchFamily="34" charset="0"/>
              </a:rPr>
              <a:t>Defaultwerte</a:t>
            </a:r>
            <a:r>
              <a:rPr lang="de-DE" sz="1600" dirty="0" smtClean="0">
                <a:latin typeface="Calibri" panose="020F0502020204030204" pitchFamily="34" charset="0"/>
              </a:rPr>
              <a:t>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>
                <a:latin typeface="Calibri" panose="020F0502020204030204" pitchFamily="34" charset="0"/>
              </a:rPr>
              <a:t>A</a:t>
            </a:r>
            <a:r>
              <a:rPr lang="de-DE" sz="1200" dirty="0" smtClean="0">
                <a:latin typeface="Calibri" panose="020F0502020204030204" pitchFamily="34" charset="0"/>
              </a:rPr>
              <a:t>lle </a:t>
            </a:r>
            <a:r>
              <a:rPr lang="de-DE" sz="1200" dirty="0">
                <a:latin typeface="Calibri" panose="020F0502020204030204" pitchFamily="34" charset="0"/>
              </a:rPr>
              <a:t>o</a:t>
            </a:r>
            <a:r>
              <a:rPr lang="de-DE" sz="1200" dirty="0" smtClean="0">
                <a:latin typeface="Calibri" panose="020F0502020204030204" pitchFamily="34" charset="0"/>
              </a:rPr>
              <a:t>ptionale Filterparameter müssen einen </a:t>
            </a:r>
            <a:r>
              <a:rPr lang="de-DE" sz="1200" dirty="0" err="1" smtClean="0">
                <a:latin typeface="Calibri" panose="020F0502020204030204" pitchFamily="34" charset="0"/>
              </a:rPr>
              <a:t>Defaultwert</a:t>
            </a:r>
            <a:r>
              <a:rPr lang="de-DE" sz="1200" dirty="0" smtClean="0">
                <a:latin typeface="Calibri" panose="020F0502020204030204" pitchFamily="34" charset="0"/>
              </a:rPr>
              <a:t> bekommen. Dieser wird ggfs. durch den Aufruf überschrieben. </a:t>
            </a:r>
            <a:r>
              <a:rPr lang="de-DE" sz="1200" dirty="0">
                <a:latin typeface="Calibri" panose="020F0502020204030204" pitchFamily="34" charset="0"/>
              </a:rPr>
              <a:t/>
            </a:r>
            <a:br>
              <a:rPr lang="de-DE" sz="1200" dirty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Hinweis: Im Beispiel sollte der </a:t>
            </a:r>
            <a:r>
              <a:rPr lang="de-DE" sz="1200" dirty="0" err="1" smtClean="0">
                <a:latin typeface="Calibri" panose="020F0502020204030204" pitchFamily="34" charset="0"/>
              </a:rPr>
              <a:t>blockoverlap</a:t>
            </a:r>
            <a:r>
              <a:rPr lang="de-DE" sz="1200" dirty="0" smtClean="0">
                <a:latin typeface="Calibri" panose="020F0502020204030204" pitchFamily="34" charset="0"/>
              </a:rPr>
              <a:t> erst nach dem setzen von </a:t>
            </a:r>
            <a:r>
              <a:rPr lang="de-DE" sz="1200" dirty="0" err="1" smtClean="0">
                <a:latin typeface="Calibri" panose="020F0502020204030204" pitchFamily="34" charset="0"/>
              </a:rPr>
              <a:t>self.win</a:t>
            </a:r>
            <a:r>
              <a:rPr lang="de-DE" sz="1200" dirty="0" smtClean="0">
                <a:latin typeface="Calibri" panose="020F0502020204030204" pitchFamily="34" charset="0"/>
              </a:rPr>
              <a:t> erfolgen!</a:t>
            </a:r>
          </a:p>
          <a:p>
            <a:pPr marL="285750" indent="-285750">
              <a:lnSpc>
                <a:spcPct val="100000"/>
              </a:lnSpc>
            </a:pPr>
            <a:endParaRPr lang="de-DE" sz="1600" dirty="0">
              <a:latin typeface="Calibri" panose="020F0502020204030204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635896" y="2654710"/>
            <a:ext cx="2292956" cy="2369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/>
          <p:nvPr/>
        </p:nvCxnSpPr>
        <p:spPr bwMode="auto">
          <a:xfrm flipH="1" flipV="1">
            <a:off x="2627784" y="3148781"/>
            <a:ext cx="3301069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/>
          <p:nvPr/>
        </p:nvCxnSpPr>
        <p:spPr bwMode="auto">
          <a:xfrm flipH="1" flipV="1">
            <a:off x="3059832" y="3501008"/>
            <a:ext cx="2888686" cy="7956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 rot="20542973">
            <a:off x="1467544" y="398451"/>
            <a:ext cx="2320481" cy="425758"/>
          </a:xfrm>
          <a:prstGeom prst="rect">
            <a:avLst/>
          </a:prstGeom>
          <a:solidFill>
            <a:srgbClr val="99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smtClean="0"/>
              <a:t>Outdated</a:t>
            </a:r>
            <a:endParaRPr lang="en-GB" sz="3600" b="1"/>
          </a:p>
        </p:txBody>
      </p:sp>
    </p:spTree>
    <p:extLst>
      <p:ext uri="{BB962C8B-B14F-4D97-AF65-F5344CB8AC3E}">
        <p14:creationId xmlns:p14="http://schemas.microsoft.com/office/powerpoint/2010/main" val="13061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3" y="1260335"/>
            <a:ext cx="5261139" cy="45839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9525" y="385948"/>
            <a:ext cx="8208912" cy="4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3200" b="1" noProof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Beispiel: Specklefilter</a:t>
            </a:r>
            <a:endParaRPr lang="de-DE" sz="3200" b="1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94683" y="908720"/>
            <a:ext cx="3294624" cy="3473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80811" y="1256030"/>
            <a:ext cx="5289281" cy="4706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6328" y="876154"/>
            <a:ext cx="3016467" cy="3473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buNone/>
            </a:pPr>
            <a:r>
              <a:rPr lang="de-DE" sz="1400" b="1" noProof="1" smtClean="0">
                <a:latin typeface="Calibri" panose="020F0502020204030204" pitchFamily="34" charset="0"/>
              </a:rPr>
              <a:t>Aufbau eines Filters </a:t>
            </a:r>
            <a:r>
              <a:rPr lang="de-DE" sz="1400" b="1" dirty="0" smtClean="0">
                <a:latin typeface="Calibri" panose="020F0502020204030204" pitchFamily="34" charset="0"/>
              </a:rPr>
              <a:t>(Beispiel: Lee Filter)</a:t>
            </a:r>
            <a:endParaRPr lang="de-DE" sz="1400" b="1" dirty="0">
              <a:latin typeface="Calibri" panose="020F0502020204030204" pitchFamily="34" charset="0"/>
            </a:endParaRPr>
          </a:p>
        </p:txBody>
      </p:sp>
      <p:sp>
        <p:nvSpPr>
          <p:cNvPr id="19" name="Legende mit Linie 1 18"/>
          <p:cNvSpPr/>
          <p:nvPr/>
        </p:nvSpPr>
        <p:spPr bwMode="auto">
          <a:xfrm>
            <a:off x="5804635" y="260648"/>
            <a:ext cx="3188521" cy="4464496"/>
          </a:xfrm>
          <a:prstGeom prst="borderCallout1">
            <a:avLst>
              <a:gd name="adj1" fmla="val 85543"/>
              <a:gd name="adj2" fmla="val -75136"/>
              <a:gd name="adj3" fmla="val 5023"/>
              <a:gd name="adj4" fmla="val -170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819671" y="385948"/>
            <a:ext cx="31800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Methode „</a:t>
            </a:r>
            <a:r>
              <a:rPr lang="de-DE" sz="1600" b="1" dirty="0" err="1" smtClean="0">
                <a:latin typeface="Calibri" panose="020F0502020204030204" pitchFamily="34" charset="0"/>
              </a:rPr>
              <a:t>filter</a:t>
            </a:r>
            <a:r>
              <a:rPr lang="de-DE" sz="1600" b="1" dirty="0" smtClean="0">
                <a:latin typeface="Calibri" panose="020F0502020204030204" pitchFamily="34" charset="0"/>
              </a:rPr>
              <a:t>“: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Muss so heißen!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Argument „</a:t>
            </a:r>
            <a:r>
              <a:rPr lang="de-DE" sz="1600" dirty="0" err="1" smtClean="0">
                <a:latin typeface="Calibri" panose="020F0502020204030204" pitchFamily="34" charset="0"/>
              </a:rPr>
              <a:t>array</a:t>
            </a:r>
            <a:r>
              <a:rPr lang="de-DE" sz="1600" dirty="0" smtClean="0">
                <a:latin typeface="Calibri" panose="020F0502020204030204" pitchFamily="34" charset="0"/>
              </a:rPr>
              <a:t>“: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Wird von pyrat übergeben und enthält die Daten des oder der aktiven Layer (</a:t>
            </a:r>
            <a:r>
              <a:rPr lang="de-DE" sz="1200" dirty="0" err="1" smtClean="0">
                <a:latin typeface="Calibri" panose="020F0502020204030204" pitchFamily="34" charset="0"/>
              </a:rPr>
              <a:t>numpy</a:t>
            </a:r>
            <a:r>
              <a:rPr lang="de-DE" sz="1200" dirty="0" smtClean="0">
                <a:latin typeface="Calibri" panose="020F0502020204030204" pitchFamily="34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</a:rPr>
              <a:t>ndarray</a:t>
            </a:r>
            <a:r>
              <a:rPr lang="de-DE" sz="1200" dirty="0" smtClean="0">
                <a:latin typeface="Calibri" panose="020F0502020204030204" pitchFamily="34" charset="0"/>
              </a:rPr>
              <a:t>, oder liste von </a:t>
            </a:r>
            <a:r>
              <a:rPr lang="de-DE" sz="1200" dirty="0" err="1" smtClean="0">
                <a:latin typeface="Calibri" panose="020F0502020204030204" pitchFamily="34" charset="0"/>
              </a:rPr>
              <a:t>ndarrays</a:t>
            </a:r>
            <a:r>
              <a:rPr lang="de-DE" sz="1200" dirty="0" smtClean="0">
                <a:latin typeface="Calibri" panose="020F0502020204030204" pitchFamily="34" charset="0"/>
              </a:rPr>
              <a:t>). Bei Blockverarbeitung Teile der gesamten Daten.</a:t>
            </a: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Metadaten:</a:t>
            </a:r>
            <a:br>
              <a:rPr lang="de-DE" sz="1600" dirty="0" smtClean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Können durch den Befehl </a:t>
            </a:r>
            <a:br>
              <a:rPr lang="de-DE" sz="1200" dirty="0" smtClean="0">
                <a:latin typeface="Calibri" panose="020F0502020204030204" pitchFamily="34" charset="0"/>
              </a:rPr>
            </a:b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[“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“]</a:t>
            </a:r>
            <a:r>
              <a:rPr lang="de-DE" sz="1200" dirty="0" smtClean="0">
                <a:latin typeface="Calibri" panose="020F0502020204030204" pitchFamily="34" charset="0"/>
              </a:rPr>
              <a:t> </a:t>
            </a:r>
            <a:br>
              <a:rPr lang="de-DE" sz="1200" dirty="0" smtClean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abgefragt werden (im Beispiel nicht).</a:t>
            </a:r>
          </a:p>
          <a:p>
            <a:pPr marL="285750" indent="-285750">
              <a:lnSpc>
                <a:spcPct val="100000"/>
              </a:lnSpc>
            </a:pPr>
            <a:endParaRPr lang="de-DE" sz="1200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</a:pPr>
            <a:r>
              <a:rPr lang="de-DE" sz="1600" dirty="0" smtClean="0">
                <a:latin typeface="Calibri" panose="020F0502020204030204" pitchFamily="34" charset="0"/>
              </a:rPr>
              <a:t>Rückgabewert(e):</a:t>
            </a:r>
            <a:r>
              <a:rPr lang="de-DE" dirty="0">
                <a:latin typeface="Calibri" panose="020F0502020204030204" pitchFamily="34" charset="0"/>
              </a:rPr>
              <a:t/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sz="1200" dirty="0" smtClean="0">
                <a:latin typeface="Calibri" panose="020F0502020204030204" pitchFamily="34" charset="0"/>
              </a:rPr>
              <a:t>Es können eines oder mehrere (als liste) </a:t>
            </a:r>
            <a:r>
              <a:rPr lang="de-DE" sz="1200" dirty="0" err="1" smtClean="0">
                <a:latin typeface="Calibri" panose="020F0502020204030204" pitchFamily="34" charset="0"/>
              </a:rPr>
              <a:t>numpy</a:t>
            </a:r>
            <a:r>
              <a:rPr lang="de-DE" sz="1200" dirty="0" smtClean="0">
                <a:latin typeface="Calibri" panose="020F0502020204030204" pitchFamily="34" charset="0"/>
              </a:rPr>
              <a:t> </a:t>
            </a:r>
            <a:r>
              <a:rPr lang="de-DE" sz="1200" dirty="0" err="1" smtClean="0">
                <a:latin typeface="Calibri" panose="020F0502020204030204" pitchFamily="34" charset="0"/>
              </a:rPr>
              <a:t>ndarrays</a:t>
            </a:r>
            <a:r>
              <a:rPr lang="de-DE" sz="1200" dirty="0" smtClean="0">
                <a:latin typeface="Calibri" panose="020F0502020204030204" pitchFamily="34" charset="0"/>
              </a:rPr>
              <a:t> zurückgegeben werden. Entsprechend werden eines oder mehrere neue Layer angelegt. Die Größe in Azimut darf sich nicht verändern wenn </a:t>
            </a:r>
            <a:r>
              <a:rPr lang="de-DE" sz="1200" dirty="0" err="1" smtClean="0">
                <a:latin typeface="Calibri" panose="020F0502020204030204" pitchFamily="34" charset="0"/>
              </a:rPr>
              <a:t>Blockprozessierung</a:t>
            </a:r>
            <a:r>
              <a:rPr lang="de-DE" sz="1200" dirty="0" smtClean="0">
                <a:latin typeface="Calibri" panose="020F0502020204030204" pitchFamily="34" charset="0"/>
              </a:rPr>
              <a:t> eingeschaltet ist (im Konstruktor)</a:t>
            </a:r>
            <a:endParaRPr lang="de-DE" sz="120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</a:pPr>
            <a:endParaRPr lang="de-DE" sz="1200" dirty="0">
              <a:latin typeface="Calibri" panose="020F0502020204030204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 bwMode="auto">
          <a:xfrm flipH="1">
            <a:off x="3478754" y="1082375"/>
            <a:ext cx="2461398" cy="30156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/>
          <p:nvPr/>
        </p:nvCxnSpPr>
        <p:spPr bwMode="auto">
          <a:xfrm flipH="1">
            <a:off x="3089638" y="3212976"/>
            <a:ext cx="2850514" cy="2088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egende mit Linie 1 17"/>
          <p:cNvSpPr/>
          <p:nvPr/>
        </p:nvSpPr>
        <p:spPr bwMode="auto">
          <a:xfrm>
            <a:off x="5804635" y="4823607"/>
            <a:ext cx="3188521" cy="1138913"/>
          </a:xfrm>
          <a:prstGeom prst="borderCallout1">
            <a:avLst>
              <a:gd name="adj1" fmla="val 68795"/>
              <a:gd name="adj2" fmla="val -89707"/>
              <a:gd name="adj3" fmla="val 5023"/>
              <a:gd name="adj4" fmla="val -1708"/>
            </a:avLst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804635" y="4797152"/>
            <a:ext cx="3180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1" dirty="0" smtClean="0">
                <a:latin typeface="Calibri" panose="020F0502020204030204" pitchFamily="34" charset="0"/>
              </a:rPr>
              <a:t>Komfortfunktion (optional):</a:t>
            </a:r>
          </a:p>
          <a:p>
            <a:pPr marL="285750" indent="-285750">
              <a:lnSpc>
                <a:spcPct val="100000"/>
              </a:lnSpc>
            </a:pPr>
            <a:r>
              <a:rPr lang="de-DE" sz="1200" dirty="0" smtClean="0">
                <a:latin typeface="Calibri" panose="020F0502020204030204" pitchFamily="34" charset="0"/>
              </a:rPr>
              <a:t>Abkürzung um den Aufruf von Klasse().</a:t>
            </a:r>
            <a:r>
              <a:rPr lang="de-DE" sz="1200" dirty="0" err="1" smtClean="0">
                <a:latin typeface="Calibri" panose="020F0502020204030204" pitchFamily="34" charset="0"/>
              </a:rPr>
              <a:t>run</a:t>
            </a:r>
            <a:r>
              <a:rPr lang="de-DE" sz="1200" dirty="0" smtClean="0">
                <a:latin typeface="Calibri" panose="020F0502020204030204" pitchFamily="34" charset="0"/>
              </a:rPr>
              <a:t>() zu umgehen. Name beliebig.</a:t>
            </a:r>
            <a:br>
              <a:rPr lang="de-DE" sz="1200" dirty="0" smtClean="0">
                <a:latin typeface="Calibri" panose="020F0502020204030204" pitchFamily="34" charset="0"/>
              </a:rPr>
            </a:br>
            <a:r>
              <a:rPr lang="de-DE" sz="1200" b="1" dirty="0" err="1" smtClean="0">
                <a:latin typeface="Calibri" panose="020F0502020204030204" pitchFamily="34" charset="0"/>
              </a:rPr>
              <a:t>Korretur</a:t>
            </a:r>
            <a:r>
              <a:rPr lang="de-DE" sz="1200" b="1" dirty="0" smtClean="0">
                <a:latin typeface="Calibri" panose="020F0502020204030204" pitchFamily="34" charset="0"/>
              </a:rPr>
              <a:t>: letzte Zeile muss heißen:</a:t>
            </a:r>
            <a:r>
              <a:rPr lang="de-DE" sz="1200" b="1" dirty="0">
                <a:latin typeface="Calibri" panose="020F0502020204030204" pitchFamily="34" charset="0"/>
              </a:rPr>
              <a:t/>
            </a:r>
            <a:br>
              <a:rPr lang="de-DE" sz="1200" b="1" dirty="0">
                <a:latin typeface="Calibri" panose="020F0502020204030204" pitchFamily="34" charset="0"/>
              </a:rPr>
            </a:b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Lee(*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de-DE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13" name="Textfeld 12"/>
          <p:cNvSpPr txBox="1"/>
          <p:nvPr/>
        </p:nvSpPr>
        <p:spPr>
          <a:xfrm rot="20542973">
            <a:off x="1467544" y="398451"/>
            <a:ext cx="2320481" cy="425758"/>
          </a:xfrm>
          <a:prstGeom prst="rect">
            <a:avLst/>
          </a:prstGeom>
          <a:solidFill>
            <a:srgbClr val="99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600" b="1" smtClean="0"/>
              <a:t>Outdated</a:t>
            </a:r>
            <a:endParaRPr lang="en-GB" sz="3600" b="1"/>
          </a:p>
        </p:txBody>
      </p:sp>
    </p:spTree>
    <p:extLst>
      <p:ext uri="{BB962C8B-B14F-4D97-AF65-F5344CB8AC3E}">
        <p14:creationId xmlns:p14="http://schemas.microsoft.com/office/powerpoint/2010/main" val="38834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Installation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774750"/>
            <a:ext cx="8280920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Auschecken aus dem Repository (in Ordner „PyRat“):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user@svn.dlr.de/PyRAT/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trunk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Installation (siehe auch README.txt):</a:t>
            </a: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 cd PyRat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./setup.py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Danach sollte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PyRat von überall für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den betreffenden User verfügbar sein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. Installation liegt im lokalen python Pfad (üblicherweise: $HOME/.local/share/…)</a:t>
            </a:r>
          </a:p>
          <a:p>
            <a:pPr marL="0" indent="0">
              <a:buNone/>
            </a:pPr>
            <a:endParaRPr lang="de-DE" b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Nur Kompilieren (alternativ):</a:t>
            </a:r>
            <a:endParaRPr lang="de-DE" b="1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    &gt; cd PyRat</a:t>
            </a:r>
          </a:p>
          <a:p>
            <a:pPr marL="0" indent="0">
              <a:buNone/>
            </a:pP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    &gt; ./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setup.py build_ext –-inplace</a:t>
            </a: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In diesem Fall muss vom Directory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„PyRat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“ aus gearbeitet werden. Dies ist möglicherweise geschickter beim Entwickeln. Vorsicht beim Mischen beider Varianten!</a:t>
            </a: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Calibri" panose="020F0502020204030204" pitchFamily="34" charset="0"/>
              </a:rPr>
              <a:t>Konfiguration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774750"/>
            <a:ext cx="7344816" cy="4670474"/>
          </a:xfrm>
        </p:spPr>
        <p:txBody>
          <a:bodyPr/>
          <a:lstStyle/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PyRat sucht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eine Datei „$HOME/.</a:t>
            </a:r>
            <a:r>
              <a:rPr lang="de-DE" err="1" smtClean="0">
                <a:latin typeface="Calibri" panose="020F0502020204030204" pitchFamily="34" charset="0"/>
                <a:cs typeface="Consolas" panose="020B0609020204030204" pitchFamily="49" charset="0"/>
              </a:rPr>
              <a:t>pyratrc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“,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die den Pfad zu einem dedizieren Verzeichnis für temporäre Dateien enthält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. Ansonsten wird /tmp verwendet (schlecht).</a:t>
            </a:r>
          </a:p>
          <a:p>
            <a:pPr marL="0" indent="0">
              <a:buNone/>
            </a:pPr>
            <a:endParaRPr lang="de-DE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Es ist sinnvoll, hier einen Pfad zu einem Verzeichnis zu definieren, auf dem viel Platz ist und welcher auf einer schnellen Platte liegt. Dieser Pfad sollte evtl. gelegentlich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kontrolliert und aufgeräumt werden. </a:t>
            </a:r>
            <a:endParaRPr lang="de-DE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Starten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46758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CLI </a:t>
            </a:r>
            <a:r>
              <a:rPr lang="de-DE" b="1" smtClean="0">
                <a:latin typeface="Calibri" panose="020F0502020204030204" pitchFamily="34" charset="0"/>
              </a:rPr>
              <a:t>Interface:</a:t>
            </a:r>
          </a:p>
          <a:p>
            <a:pPr marL="0" lvl="1" indent="0">
              <a:buNone/>
            </a:pPr>
            <a:r>
              <a:rPr lang="de-DE" i="1" smtClean="0">
                <a:latin typeface="Calibri" panose="020F0502020204030204" pitchFamily="34" charset="0"/>
                <a:cs typeface="Consolas" panose="020B0609020204030204" pitchFamily="49" charset="0"/>
              </a:rPr>
              <a:t>Direkt </a:t>
            </a:r>
            <a:r>
              <a:rPr lang="de-DE" i="1" dirty="0">
                <a:latin typeface="Calibri" panose="020F0502020204030204" pitchFamily="34" charset="0"/>
                <a:cs typeface="Consolas" panose="020B0609020204030204" pitchFamily="49" charset="0"/>
              </a:rPr>
              <a:t>von der Kommandozeile:</a:t>
            </a:r>
          </a:p>
          <a:p>
            <a:pPr marL="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PyRat –b       	</a:t>
            </a:r>
            <a:r>
              <a:rPr lang="de-DE" dirty="0" smtClean="0">
                <a:latin typeface="Calibri" panose="020F0502020204030204" pitchFamily="34" charset="0"/>
              </a:rPr>
              <a:t>[entspricht </a:t>
            </a:r>
            <a:r>
              <a:rPr lang="de-DE" dirty="0" err="1" smtClean="0">
                <a:latin typeface="Calibri" panose="020F0502020204030204" pitchFamily="34" charset="0"/>
              </a:rPr>
              <a:t>from</a:t>
            </a:r>
            <a:r>
              <a:rPr lang="de-DE" dirty="0" smtClean="0">
                <a:latin typeface="Calibri" panose="020F0502020204030204" pitchFamily="34" charset="0"/>
              </a:rPr>
              <a:t> pyrat </a:t>
            </a:r>
            <a:r>
              <a:rPr lang="de-DE" dirty="0" err="1" smtClean="0">
                <a:latin typeface="Calibri" panose="020F0502020204030204" pitchFamily="34" charset="0"/>
              </a:rPr>
              <a:t>import</a:t>
            </a:r>
            <a:r>
              <a:rPr lang="de-DE" dirty="0" smtClean="0">
                <a:latin typeface="Calibri" panose="020F0502020204030204" pitchFamily="34" charset="0"/>
              </a:rPr>
              <a:t> *, s.u.]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b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bzw. &gt; ./PyRat --batch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i="1" dirty="0">
                <a:latin typeface="Calibri" panose="020F0502020204030204" pitchFamily="34" charset="0"/>
              </a:rPr>
              <a:t>o</a:t>
            </a:r>
            <a:r>
              <a:rPr lang="de-DE" i="1" dirty="0" smtClean="0">
                <a:latin typeface="Calibri" panose="020F0502020204030204" pitchFamily="34" charset="0"/>
              </a:rPr>
              <a:t>der aus </a:t>
            </a:r>
            <a:r>
              <a:rPr lang="de-DE" i="1" dirty="0" err="1" smtClean="0">
                <a:latin typeface="Calibri" panose="020F0502020204030204" pitchFamily="34" charset="0"/>
              </a:rPr>
              <a:t>python</a:t>
            </a:r>
            <a:r>
              <a:rPr lang="de-DE" i="1" dirty="0" smtClean="0">
                <a:latin typeface="Calibri" panose="020F0502020204030204" pitchFamily="34" charset="0"/>
              </a:rPr>
              <a:t> heraus:</a:t>
            </a:r>
            <a:endParaRPr lang="de-DE" i="1" dirty="0">
              <a:latin typeface="Calibri" panose="020F0502020204030204" pitchFamily="34" charset="0"/>
            </a:endParaRPr>
          </a:p>
          <a:p>
            <a:r>
              <a:rPr lang="de-DE" dirty="0" smtClean="0">
                <a:latin typeface="Calibri" panose="020F0502020204030204" pitchFamily="34" charset="0"/>
              </a:rPr>
              <a:t>Starten von </a:t>
            </a:r>
            <a:r>
              <a:rPr lang="de-DE" dirty="0" err="1" smtClean="0">
                <a:latin typeface="Calibri" panose="020F0502020204030204" pitchFamily="34" charset="0"/>
              </a:rPr>
              <a:t>python</a:t>
            </a:r>
            <a:r>
              <a:rPr lang="de-DE" dirty="0" smtClean="0">
                <a:latin typeface="Calibri" panose="020F0502020204030204" pitchFamily="34" charset="0"/>
              </a:rPr>
              <a:t> oder </a:t>
            </a:r>
            <a:r>
              <a:rPr lang="de-DE" dirty="0" err="1" smtClean="0">
                <a:latin typeface="Calibri" panose="020F0502020204030204" pitchFamily="34" charset="0"/>
              </a:rPr>
              <a:t>ipython</a:t>
            </a:r>
            <a:endParaRPr lang="de-DE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&gt;&gt;&gt;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		</a:t>
            </a:r>
            <a:r>
              <a:rPr lang="de-DE" dirty="0" smtClean="0">
                <a:latin typeface="Calibri" panose="020F0502020204030204" pitchFamily="34" charset="0"/>
              </a:rPr>
              <a:t>[für </a:t>
            </a:r>
            <a:r>
              <a:rPr lang="de-DE" dirty="0" err="1" smtClean="0">
                <a:latin typeface="Calibri" panose="020F0502020204030204" pitchFamily="34" charset="0"/>
              </a:rPr>
              <a:t>scripte</a:t>
            </a:r>
            <a:r>
              <a:rPr lang="de-DE" dirty="0" smtClean="0">
                <a:latin typeface="Calibri" panose="020F0502020204030204" pitchFamily="34" charset="0"/>
              </a:rPr>
              <a:t>]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bzw. &gt;&gt;&gt;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pyrat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dirty="0" smtClean="0">
                <a:latin typeface="Calibri" panose="020F0502020204030204" pitchFamily="34" charset="0"/>
              </a:rPr>
              <a:t>	[einfacher zum interaktiven Arbeiten, </a:t>
            </a:r>
            <a:r>
              <a:rPr lang="de-DE" dirty="0" err="1" smtClean="0">
                <a:latin typeface="Calibri" panose="020F0502020204030204" pitchFamily="34" charset="0"/>
              </a:rPr>
              <a:t>prefix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dirty="0" smtClean="0">
                <a:latin typeface="Calibri" panose="020F0502020204030204" pitchFamily="34" charset="0"/>
              </a:rPr>
              <a:t>				“pyrat” vor jeder Zeile entfällt dann]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GUI </a:t>
            </a:r>
            <a:r>
              <a:rPr lang="de-DE" b="1" smtClean="0">
                <a:latin typeface="Calibri" panose="020F0502020204030204" pitchFamily="34" charset="0"/>
              </a:rPr>
              <a:t>Interface (benutzbar, beinhaltet aber nicht alle Funktionen):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i="1" dirty="0" smtClean="0">
                <a:latin typeface="Calibri" panose="020F0502020204030204" pitchFamily="34" charset="0"/>
                <a:cs typeface="Consolas" panose="020B0609020204030204" pitchFamily="49" charset="0"/>
              </a:rPr>
              <a:t>Direkt von der Kommandozeile:</a:t>
            </a:r>
          </a:p>
          <a:p>
            <a:pPr marL="0" lvl="1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 ./PyRat [rat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Eingebautes Hilfesystem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36712"/>
            <a:ext cx="8226053" cy="4670474"/>
          </a:xfrm>
        </p:spPr>
        <p:txBody>
          <a:bodyPr/>
          <a:lstStyle/>
          <a:p>
            <a:pPr marL="0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Hilfe-Funktion</a:t>
            </a:r>
            <a:endParaRPr lang="de-DE" b="1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help()      		</a:t>
            </a:r>
            <a:r>
              <a:rPr lang="de-DE" smtClean="0">
                <a:latin typeface="Calibri" panose="020F0502020204030204" pitchFamily="34" charset="0"/>
              </a:rPr>
              <a:t>[Liste der verfügbaren Kommandos und Module]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b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help(function)    	</a:t>
            </a:r>
            <a:r>
              <a:rPr lang="de-DE" smtClean="0">
                <a:latin typeface="Calibri" panose="020F0502020204030204" pitchFamily="34" charset="0"/>
              </a:rPr>
              <a:t>[Hilfe zu spezieller Funktion]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help(modul.function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mtClean="0">
                <a:latin typeface="Calibri" panose="020F0502020204030204" pitchFamily="34" charset="0"/>
              </a:rPr>
              <a:t>[</a:t>
            </a:r>
            <a:r>
              <a:rPr lang="de-DE">
                <a:latin typeface="Calibri" panose="020F0502020204030204" pitchFamily="34" charset="0"/>
              </a:rPr>
              <a:t>Hilfe zu spezieller </a:t>
            </a:r>
            <a:r>
              <a:rPr lang="de-DE" smtClean="0">
                <a:latin typeface="Calibri" panose="020F0502020204030204" pitchFamily="34" charset="0"/>
              </a:rPr>
              <a:t>Funktion aus Modul] 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b="1">
              <a:latin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de-DE" smtClean="0">
                <a:latin typeface="Calibri" panose="020F0502020204030204" pitchFamily="34" charset="0"/>
              </a:rPr>
              <a:t>Erfordert entsprechende Docstrings in den programmierten Modulen, diese sind nicht </a:t>
            </a:r>
          </a:p>
          <a:p>
            <a:pPr marL="0" lvl="1" indent="0">
              <a:buNone/>
            </a:pPr>
            <a:r>
              <a:rPr lang="de-DE" smtClean="0">
                <a:latin typeface="Calibri" panose="020F0502020204030204" pitchFamily="34" charset="0"/>
              </a:rPr>
              <a:t>immer vorhanden…</a:t>
            </a:r>
          </a:p>
          <a:p>
            <a:pPr marL="0" lvl="1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Übersicht der vorhandenen Datenlayern:</a:t>
            </a:r>
            <a:endParaRPr lang="de-DE" b="1" dirty="0" smtClean="0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listlayer()  </a:t>
            </a:r>
            <a:r>
              <a:rPr lang="de-DE" i="1" smtClean="0">
                <a:latin typeface="Consolas" panose="020B0609020204030204" pitchFamily="49" charset="0"/>
                <a:cs typeface="Consolas" panose="020B0609020204030204" pitchFamily="49" charset="0"/>
              </a:rPr>
              <a:t>bzw.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 info()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/L1	Disc	D	float32	(2432, 6144)</a:t>
            </a: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</a:rPr>
              <a:t>/L2	Disc	D	float32	(4864, 12288)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PyRat Module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980728"/>
            <a:ext cx="8226053" cy="4670474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PyRat enthält momentan die </a:t>
            </a:r>
            <a:r>
              <a:rPr lang="de-DE" b="1" smtClean="0">
                <a:latin typeface="Calibri" panose="020F0502020204030204" pitchFamily="34" charset="0"/>
              </a:rPr>
              <a:t>folgenden Module: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load</a:t>
            </a:r>
            <a:r>
              <a:rPr lang="de-DE" dirty="0" smtClean="0">
                <a:latin typeface="Calibri" panose="020F0502020204030204" pitchFamily="34" charset="0"/>
              </a:rPr>
              <a:t>:	Importieren von Daten</a:t>
            </a:r>
          </a:p>
          <a:p>
            <a:pPr lvl="1"/>
            <a:r>
              <a:rPr lang="de-DE" dirty="0" smtClean="0">
                <a:latin typeface="Calibri" panose="020F0502020204030204" pitchFamily="34" charset="0"/>
              </a:rPr>
              <a:t>save:	Exportieren von Daten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filter</a:t>
            </a:r>
            <a:r>
              <a:rPr lang="de-DE" dirty="0" smtClean="0">
                <a:latin typeface="Calibri" panose="020F0502020204030204" pitchFamily="34" charset="0"/>
              </a:rPr>
              <a:t>:	Diverse Bildmanipulationen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transform</a:t>
            </a:r>
            <a:r>
              <a:rPr lang="de-DE" dirty="0" smtClean="0">
                <a:latin typeface="Calibri" panose="020F0502020204030204" pitchFamily="34" charset="0"/>
              </a:rPr>
              <a:t>:	Geometrische Transformationen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tomo</a:t>
            </a:r>
            <a:r>
              <a:rPr lang="de-DE" dirty="0" smtClean="0">
                <a:latin typeface="Calibri" panose="020F0502020204030204" pitchFamily="34" charset="0"/>
              </a:rPr>
              <a:t>:	Tomographische Verarbeitung</a:t>
            </a:r>
          </a:p>
          <a:p>
            <a:pPr lvl="1"/>
            <a:r>
              <a:rPr lang="de-DE" dirty="0" err="1" smtClean="0">
                <a:latin typeface="Calibri" panose="020F0502020204030204" pitchFamily="34" charset="0"/>
              </a:rPr>
              <a:t>insar</a:t>
            </a:r>
            <a:r>
              <a:rPr lang="de-DE" dirty="0" smtClean="0">
                <a:latin typeface="Calibri" panose="020F0502020204030204" pitchFamily="34" charset="0"/>
              </a:rPr>
              <a:t>:	</a:t>
            </a:r>
            <a:r>
              <a:rPr lang="de-DE" smtClean="0">
                <a:latin typeface="Calibri" panose="020F0502020204030204" pitchFamily="34" charset="0"/>
              </a:rPr>
              <a:t>Interferometrische Verarbeitung</a:t>
            </a:r>
          </a:p>
          <a:p>
            <a:pPr lvl="1"/>
            <a:r>
              <a:rPr lang="de-DE" smtClean="0">
                <a:latin typeface="Calibri" panose="020F0502020204030204" pitchFamily="34" charset="0"/>
              </a:rPr>
              <a:t>polsar:	Polarimetrie</a:t>
            </a:r>
          </a:p>
          <a:p>
            <a:pPr lvl="1"/>
            <a:r>
              <a:rPr lang="de-DE" smtClean="0">
                <a:latin typeface="Calibri" panose="020F0502020204030204" pitchFamily="34" charset="0"/>
              </a:rPr>
              <a:t>circular:	Zirkulares SAR</a:t>
            </a:r>
          </a:p>
          <a:p>
            <a:pPr lvl="1"/>
            <a:r>
              <a:rPr lang="de-DE" smtClean="0">
                <a:latin typeface="Calibri" panose="020F0502020204030204" pitchFamily="34" charset="0"/>
              </a:rPr>
              <a:t>plugins:	Diverses</a:t>
            </a: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4500" lvl="1" indent="-444500">
              <a:buNone/>
            </a:pPr>
            <a:r>
              <a:rPr lang="de-DE" b="1" smtClean="0">
                <a:latin typeface="Calibri" panose="020F0502020204030204" pitchFamily="34" charset="0"/>
              </a:rPr>
              <a:t>Inhalt eines Moduls: </a:t>
            </a:r>
            <a:br>
              <a:rPr lang="de-DE" b="1" smtClean="0">
                <a:latin typeface="Calibri" panose="020F0502020204030204" pitchFamily="34" charset="0"/>
              </a:rPr>
            </a:br>
            <a:endParaRPr lang="de-DE" b="1" smtClean="0">
              <a:latin typeface="Calibri" panose="020F0502020204030204" pitchFamily="34" charset="0"/>
            </a:endParaRPr>
          </a:p>
          <a:p>
            <a:pPr marL="444500" lvl="1" indent="-444500">
              <a:buNone/>
            </a:pPr>
            <a:r>
              <a:rPr lang="de-DE" smtClean="0">
                <a:latin typeface="Calibri" panose="020F0502020204030204" pitchFamily="34" charset="0"/>
              </a:rPr>
              <a:t>&gt;&gt;&gt; help(module_name)</a:t>
            </a:r>
          </a:p>
        </p:txBody>
      </p:sp>
    </p:spTree>
    <p:extLst>
      <p:ext uri="{BB962C8B-B14F-4D97-AF65-F5344CB8AC3E}">
        <p14:creationId xmlns:p14="http://schemas.microsoft.com/office/powerpoint/2010/main" val="35296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Das Konzept der Layer </a:t>
            </a:r>
            <a:r>
              <a:rPr lang="de-DE" dirty="0" smtClean="0">
                <a:latin typeface="Calibri" panose="020F0502020204030204" pitchFamily="34" charset="0"/>
              </a:rPr>
              <a:t>in PyRat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836712"/>
            <a:ext cx="8226053" cy="5184576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PyRat </a:t>
            </a:r>
            <a:r>
              <a:rPr lang="de-DE" smtClean="0">
                <a:latin typeface="Calibri" panose="020F0502020204030204" pitchFamily="34" charset="0"/>
              </a:rPr>
              <a:t>arbeitet mit </a:t>
            </a:r>
            <a:r>
              <a:rPr lang="de-DE" dirty="0" smtClean="0">
                <a:latin typeface="Calibri" panose="020F0502020204030204" pitchFamily="34" charset="0"/>
              </a:rPr>
              <a:t>abstrakten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r>
              <a:rPr lang="de-DE" smtClean="0">
                <a:latin typeface="Calibri" panose="020F0502020204030204" pitchFamily="34" charset="0"/>
              </a:rPr>
              <a:t>, auf die alle Prozessierungen aufsetzen</a:t>
            </a:r>
          </a:p>
          <a:p>
            <a:r>
              <a:rPr lang="de-DE" smtClean="0">
                <a:latin typeface="Calibri" panose="020F0502020204030204" pitchFamily="34" charset="0"/>
              </a:rPr>
              <a:t>Jeder Layer hat einen </a:t>
            </a:r>
            <a:r>
              <a:rPr lang="de-DE" u="sng" smtClean="0">
                <a:latin typeface="Calibri" panose="020F0502020204030204" pitchFamily="34" charset="0"/>
              </a:rPr>
              <a:t>eindeutigen Namen</a:t>
            </a:r>
            <a:r>
              <a:rPr lang="de-DE" smtClean="0">
                <a:latin typeface="Calibri" panose="020F0502020204030204" pitchFamily="34" charset="0"/>
              </a:rPr>
              <a:t> (string, z.B. “/L7“)</a:t>
            </a:r>
          </a:p>
          <a:p>
            <a:r>
              <a:rPr lang="de-DE" smtClean="0">
                <a:latin typeface="Calibri" panose="020F0502020204030204" pitchFamily="34" charset="0"/>
              </a:rPr>
              <a:t>Jeder Layer enthält </a:t>
            </a:r>
            <a:r>
              <a:rPr lang="de-DE" u="sng" smtClean="0">
                <a:latin typeface="Calibri" panose="020F0502020204030204" pitchFamily="34" charset="0"/>
              </a:rPr>
              <a:t>Daten und Metadaten</a:t>
            </a:r>
            <a:r>
              <a:rPr lang="de-DE" smtClean="0">
                <a:latin typeface="Calibri" panose="020F0502020204030204" pitchFamily="34" charset="0"/>
              </a:rPr>
              <a:t> (gespeichert in temporärer Datei)</a:t>
            </a: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dirty="0" smtClean="0">
                <a:latin typeface="Calibri" panose="020F0502020204030204" pitchFamily="34" charset="0"/>
              </a:rPr>
              <a:t>Neue Layer entstehen durch Laden von Datensätzen (</a:t>
            </a:r>
            <a:r>
              <a:rPr lang="de-DE" dirty="0" err="1" smtClean="0">
                <a:latin typeface="Calibri" panose="020F0502020204030204" pitchFamily="34" charset="0"/>
              </a:rPr>
              <a:t>load</a:t>
            </a:r>
            <a:r>
              <a:rPr lang="de-DE" dirty="0" smtClean="0">
                <a:latin typeface="Calibri" panose="020F0502020204030204" pitchFamily="34" charset="0"/>
              </a:rPr>
              <a:t> Modul), oder als Ergebnis von Zwischenverarbeitungen (Rückgabewert</a:t>
            </a:r>
            <a:r>
              <a:rPr lang="de-DE" smtClean="0">
                <a:latin typeface="Calibri" panose="020F0502020204030204" pitchFamily="34" charset="0"/>
              </a:rPr>
              <a:t>: Name des Layers)</a:t>
            </a: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dirty="0" smtClean="0">
                <a:latin typeface="Calibri" panose="020F0502020204030204" pitchFamily="34" charset="0"/>
              </a:rPr>
              <a:t>Operationen werden immer auf </a:t>
            </a:r>
            <a:r>
              <a:rPr lang="de-DE" u="sng" dirty="0" smtClean="0">
                <a:latin typeface="Calibri" panose="020F0502020204030204" pitchFamily="34" charset="0"/>
              </a:rPr>
              <a:t>dem oder den “aktiven” </a:t>
            </a:r>
            <a:r>
              <a:rPr lang="de-DE" u="sng" dirty="0" err="1" smtClean="0">
                <a:latin typeface="Calibri" panose="020F0502020204030204" pitchFamily="34" charset="0"/>
              </a:rPr>
              <a:t>Layern</a:t>
            </a:r>
            <a:r>
              <a:rPr lang="de-DE" dirty="0" smtClean="0">
                <a:latin typeface="Calibri" panose="020F0502020204030204" pitchFamily="34" charset="0"/>
              </a:rPr>
              <a:t> ausgeführt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Ergebnisse werden immer automatisch aktiviert (und alles andere deaktiviert)</a:t>
            </a:r>
          </a:p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Beispiele für Befehle </a:t>
            </a:r>
            <a:r>
              <a:rPr lang="de-DE" b="1" dirty="0" smtClean="0">
                <a:latin typeface="Calibri" panose="020F0502020204030204" pitchFamily="34" charset="0"/>
              </a:rPr>
              <a:t>zum Manipulieren der Layer: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listlayer()</a:t>
            </a:r>
            <a:r>
              <a:rPr lang="de-DE" b="1" dirty="0" smtClean="0">
                <a:latin typeface="Calibri" panose="020F0502020204030204" pitchFamily="34" charset="0"/>
              </a:rPr>
              <a:t>	</a:t>
            </a:r>
            <a:r>
              <a:rPr lang="de-DE" b="1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Ausgeben </a:t>
            </a:r>
            <a:r>
              <a:rPr lang="de-DE" dirty="0" smtClean="0">
                <a:latin typeface="Calibri" panose="020F0502020204030204" pitchFamily="34" charset="0"/>
              </a:rPr>
              <a:t>aller aktuellen Layer (aktiv = *)</a:t>
            </a: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activate(layer</a:t>
            </a:r>
            <a:r>
              <a:rPr lang="de-DE" b="1" dirty="0" smtClean="0">
                <a:latin typeface="Calibri" panose="020F0502020204030204" pitchFamily="34" charset="0"/>
              </a:rPr>
              <a:t>)</a:t>
            </a:r>
            <a:r>
              <a:rPr lang="de-DE" b="1" smtClean="0">
                <a:latin typeface="Calibri" panose="020F0502020204030204" pitchFamily="34" charset="0"/>
              </a:rPr>
              <a:t>		</a:t>
            </a:r>
            <a:r>
              <a:rPr lang="de-DE" smtClean="0">
                <a:latin typeface="Calibri" panose="020F0502020204030204" pitchFamily="34" charset="0"/>
              </a:rPr>
              <a:t>Aktivieren </a:t>
            </a:r>
            <a:r>
              <a:rPr lang="de-DE" dirty="0" smtClean="0">
                <a:latin typeface="Calibri" panose="020F0502020204030204" pitchFamily="34" charset="0"/>
              </a:rPr>
              <a:t>von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delete(layer</a:t>
            </a:r>
            <a:r>
              <a:rPr lang="de-DE" b="1" dirty="0" smtClean="0">
                <a:latin typeface="Calibri" panose="020F0502020204030204" pitchFamily="34" charset="0"/>
              </a:rPr>
              <a:t>)		</a:t>
            </a:r>
            <a:r>
              <a:rPr lang="de-DE" dirty="0" smtClean="0">
                <a:latin typeface="Calibri" panose="020F0502020204030204" pitchFamily="34" charset="0"/>
              </a:rPr>
              <a:t>Löschen von </a:t>
            </a:r>
            <a:r>
              <a:rPr lang="de-DE" dirty="0" err="1" smtClean="0">
                <a:latin typeface="Calibri" panose="020F0502020204030204" pitchFamily="34" charset="0"/>
              </a:rPr>
              <a:t>Layern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var</a:t>
            </a:r>
            <a:r>
              <a:rPr lang="de-DE" b="1" dirty="0" smtClean="0">
                <a:latin typeface="Calibri" panose="020F0502020204030204" pitchFamily="34" charset="0"/>
              </a:rPr>
              <a:t> </a:t>
            </a:r>
            <a:r>
              <a:rPr lang="de-DE" b="1" smtClean="0">
                <a:latin typeface="Calibri" panose="020F0502020204030204" pitchFamily="34" charset="0"/>
              </a:rPr>
              <a:t>= getdata</a:t>
            </a:r>
            <a:r>
              <a:rPr lang="de-DE" b="1" dirty="0" smtClean="0">
                <a:latin typeface="Calibri" panose="020F0502020204030204" pitchFamily="34" charset="0"/>
              </a:rPr>
              <a:t>()</a:t>
            </a:r>
            <a:r>
              <a:rPr lang="de-DE" smtClean="0">
                <a:latin typeface="Calibri" panose="020F0502020204030204" pitchFamily="34" charset="0"/>
              </a:rPr>
              <a:t>		Auslesen </a:t>
            </a:r>
            <a:r>
              <a:rPr lang="de-DE" dirty="0" smtClean="0">
                <a:latin typeface="Calibri" panose="020F0502020204030204" pitchFamily="34" charset="0"/>
              </a:rPr>
              <a:t>von Layer in </a:t>
            </a:r>
            <a:r>
              <a:rPr lang="de-DE" err="1" smtClean="0">
                <a:latin typeface="Calibri" panose="020F0502020204030204" pitchFamily="34" charset="0"/>
              </a:rPr>
              <a:t>numpy</a:t>
            </a:r>
            <a:r>
              <a:rPr lang="de-DE" smtClean="0">
                <a:latin typeface="Calibri" panose="020F0502020204030204" pitchFamily="34" charset="0"/>
              </a:rPr>
              <a:t> ndarray</a:t>
            </a: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addlayer(var)		</a:t>
            </a:r>
            <a:r>
              <a:rPr lang="de-DE" smtClean="0">
                <a:latin typeface="Calibri" panose="020F0502020204030204" pitchFamily="34" charset="0"/>
              </a:rPr>
              <a:t>Schreiben eines ndarray in neuen Layer</a:t>
            </a: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&gt;&gt;&gt; </a:t>
            </a:r>
            <a:r>
              <a:rPr lang="de-DE" b="1" dirty="0" err="1" smtClean="0">
                <a:latin typeface="Calibri" panose="020F0502020204030204" pitchFamily="34" charset="0"/>
              </a:rPr>
              <a:t>var</a:t>
            </a:r>
            <a:r>
              <a:rPr lang="de-DE" b="1" dirty="0" smtClean="0">
                <a:latin typeface="Calibri" panose="020F0502020204030204" pitchFamily="34" charset="0"/>
              </a:rPr>
              <a:t> </a:t>
            </a:r>
            <a:r>
              <a:rPr lang="de-DE" b="1" smtClean="0">
                <a:latin typeface="Calibri" panose="020F0502020204030204" pitchFamily="34" charset="0"/>
              </a:rPr>
              <a:t>= getmeta</a:t>
            </a:r>
            <a:r>
              <a:rPr lang="de-DE" b="1" dirty="0" smtClean="0">
                <a:latin typeface="Calibri" panose="020F0502020204030204" pitchFamily="34" charset="0"/>
              </a:rPr>
              <a:t>()</a:t>
            </a:r>
            <a:r>
              <a:rPr lang="de-DE" smtClean="0">
                <a:latin typeface="Calibri" panose="020F0502020204030204" pitchFamily="34" charset="0"/>
              </a:rPr>
              <a:t>		Auslesen </a:t>
            </a:r>
            <a:r>
              <a:rPr lang="de-DE" dirty="0" smtClean="0">
                <a:latin typeface="Calibri" panose="020F0502020204030204" pitchFamily="34" charset="0"/>
              </a:rPr>
              <a:t>der Metainformation</a:t>
            </a:r>
          </a:p>
          <a:p>
            <a:pPr marL="446087" lvl="1" indent="0">
              <a:buNone/>
            </a:pPr>
            <a:r>
              <a:rPr lang="de-DE" b="1" smtClean="0">
                <a:latin typeface="Calibri" panose="020F0502020204030204" pitchFamily="34" charset="0"/>
              </a:rPr>
              <a:t>&gt;&gt;&gt; setmeta(meta</a:t>
            </a:r>
            <a:r>
              <a:rPr lang="de-DE" b="1" dirty="0" smtClean="0">
                <a:latin typeface="Calibri" panose="020F0502020204030204" pitchFamily="34" charset="0"/>
              </a:rPr>
              <a:t>)</a:t>
            </a:r>
            <a:r>
              <a:rPr lang="de-DE" smtClean="0">
                <a:latin typeface="Calibri" panose="020F0502020204030204" pitchFamily="34" charset="0"/>
              </a:rPr>
              <a:t>		Ändern </a:t>
            </a:r>
            <a:r>
              <a:rPr lang="de-DE" dirty="0" smtClean="0">
                <a:latin typeface="Calibri" panose="020F0502020204030204" pitchFamily="34" charset="0"/>
              </a:rPr>
              <a:t>von Metainformation</a:t>
            </a: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446087" lvl="1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 panose="020F0502020204030204" pitchFamily="34" charset="0"/>
              </a:rPr>
              <a:t>Beispiel: Laden </a:t>
            </a:r>
            <a:r>
              <a:rPr lang="de-DE" dirty="0" smtClean="0">
                <a:latin typeface="Calibri" panose="020F0502020204030204" pitchFamily="34" charset="0"/>
              </a:rPr>
              <a:t>von Daten: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196752"/>
            <a:ext cx="8496944" cy="4670474"/>
          </a:xfrm>
        </p:spPr>
        <p:txBody>
          <a:bodyPr/>
          <a:lstStyle/>
          <a:p>
            <a:pPr marL="0" indent="0">
              <a:buNone/>
            </a:pPr>
            <a:endParaRPr lang="de-DE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</a:rPr>
              <a:t>Aus Dateien oder Produkten (Beispiele): 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lay1 = load.rat(filename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de-DE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abc.rat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lay2 = load.fsar_slc(dir=”/</a:t>
            </a:r>
            <a:r>
              <a:rPr lang="de-DE" sz="160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playground</a:t>
            </a: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/14CROPXP/FL02/PS03/T01”)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Dies liest typischerweise sowohl Daten als auch gewisse Metadaten in neue Layer ein. lay1 und lay2 enthalten die Namen der Layer (nicht die Layer selbst!).</a:t>
            </a:r>
          </a:p>
          <a:p>
            <a:pPr marL="0" indent="0">
              <a:buNone/>
            </a:pP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Calibri" panose="020F0502020204030204" pitchFamily="34" charset="0"/>
                <a:cs typeface="Consolas" panose="020B0609020204030204" pitchFamily="49" charset="0"/>
              </a:rPr>
              <a:t>Aus dem </a:t>
            </a:r>
            <a:r>
              <a:rPr lang="de-DE" b="1" smtClean="0">
                <a:latin typeface="Calibri" panose="020F0502020204030204" pitchFamily="34" charset="0"/>
                <a:cs typeface="Consolas" panose="020B0609020204030204" pitchFamily="49" charset="0"/>
              </a:rPr>
              <a:t>Hauptspeicher:</a:t>
            </a:r>
          </a:p>
          <a:p>
            <a:pPr marL="0" indent="0">
              <a:buNone/>
            </a:pPr>
            <a:endParaRPr lang="de-DE" b="1" dirty="0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Annahme: Die Daten </a:t>
            </a:r>
            <a:r>
              <a:rPr lang="de-DE" smtClean="0">
                <a:latin typeface="Calibri" panose="020F0502020204030204" pitchFamily="34" charset="0"/>
                <a:cs typeface="Consolas" panose="020B0609020204030204" pitchFamily="49" charset="0"/>
              </a:rPr>
              <a:t>sind bereits irgendwie 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in ein </a:t>
            </a:r>
            <a:r>
              <a:rPr lang="de-DE" dirty="0" err="1" smtClean="0">
                <a:latin typeface="Calibri" panose="020F0502020204030204" pitchFamily="34" charset="0"/>
                <a:cs typeface="Consolas" panose="020B0609020204030204" pitchFamily="49" charset="0"/>
              </a:rPr>
              <a:t>numpy</a:t>
            </a:r>
            <a:r>
              <a:rPr lang="de-DE" dirty="0" smtClean="0">
                <a:latin typeface="Calibri" panose="020F0502020204030204" pitchFamily="34" charset="0"/>
                <a:cs typeface="Consolas" panose="020B0609020204030204" pitchFamily="49" charset="0"/>
              </a:rPr>
              <a:t>-Array eingelesen worden</a:t>
            </a:r>
          </a:p>
          <a:p>
            <a:pPr marL="0" indent="0">
              <a:buNone/>
            </a:pPr>
            <a:endParaRPr lang="de-DE" sz="16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vx = addarray(ndarray)</a:t>
            </a:r>
          </a:p>
          <a:p>
            <a:pPr marL="0" indent="0">
              <a:buNone/>
            </a:pPr>
            <a:r>
              <a:rPr lang="de-DE" sz="1600" smtClean="0">
                <a:latin typeface="Consolas" panose="020B0609020204030204" pitchFamily="49" charset="0"/>
                <a:cs typeface="Consolas" panose="020B0609020204030204" pitchFamily="49" charset="0"/>
              </a:rPr>
              <a:t>&gt;&gt;&gt; addmeta({´prf´: 1010.0}, ´lambda´: 0.056)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Standarddesign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1552</Words>
  <Application>Microsoft Office PowerPoint</Application>
  <PresentationFormat>Bildschirmpräsentation (4:3)</PresentationFormat>
  <Paragraphs>314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Standarddesign</vt:lpstr>
      <vt:lpstr>PyRAT – Python Radar Tools  …eine kurze Einführung…    Stand: April 2016  </vt:lpstr>
      <vt:lpstr>Teil 1: PyRAT Benutzung</vt:lpstr>
      <vt:lpstr>Installation</vt:lpstr>
      <vt:lpstr>Konfiguration</vt:lpstr>
      <vt:lpstr>Starten</vt:lpstr>
      <vt:lpstr>Eingebautes Hilfesystem</vt:lpstr>
      <vt:lpstr>PyRat Module</vt:lpstr>
      <vt:lpstr>Das Konzept der Layer in PyRat</vt:lpstr>
      <vt:lpstr>Beispiel: Laden von Daten:</vt:lpstr>
      <vt:lpstr>Verarbeiten von Daten:</vt:lpstr>
      <vt:lpstr>Speichern von Ergebnissen:</vt:lpstr>
      <vt:lpstr>Starten (Script)</vt:lpstr>
      <vt:lpstr>Komplexes Beispiel:  Erzeugung einer Entropie/Alpha Dekomposition I</vt:lpstr>
      <vt:lpstr>Komplexes Beispiel:  Erzeugung einer Entropie/Alpha Dekomposition II</vt:lpstr>
      <vt:lpstr>Ostereier:</vt:lpstr>
      <vt:lpstr>Teil 2: PyRAT Programmierung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T-Systems SfR (im Auftrag des DLR)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DLR-Präsentation im 4:3 Format (Englisch)</dc:title>
  <dc:subject>DLR CD-Vorlagen</dc:subject>
  <dc:creator>Palubinskas, Gintautas</dc:creator>
  <dc:description>Diese Version nutzt die Fußzeile zur Eingabe von_x000d_
Vortrag &gt; Autor &gt; Dokumentname &gt; Datum_x000d_
Variante mit Untertitel auf Titelfolienmaster und_x000d_
geändertem Standard Farbschema (für Hyperlink)_x000d_
Arial als Schriftart bei neuen Textfeldern</dc:description>
  <cp:lastModifiedBy>Reigber, Andreas</cp:lastModifiedBy>
  <cp:revision>837</cp:revision>
  <cp:lastPrinted>2013-01-10T07:36:59Z</cp:lastPrinted>
  <dcterms:created xsi:type="dcterms:W3CDTF">2003-10-01T09:44:24Z</dcterms:created>
  <dcterms:modified xsi:type="dcterms:W3CDTF">2016-04-04T14:13:10Z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</Properties>
</file>