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68" r:id="rId23"/>
    <p:sldId id="278" r:id="rId24"/>
    <p:sldId id="267" r:id="rId25"/>
    <p:sldId id="28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9.wmf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        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1430" y="5277363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10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7"/>
    </mc:Choice>
    <mc:Fallback xmlns="">
      <p:transition spd="slow" advTm="218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82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599" y="6488991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6"/>
    </mc:Choice>
    <mc:Fallback xmlns="">
      <p:transition spd="slow" advTm="8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4"/>
    </mc:Choice>
    <mc:Fallback xmlns="">
      <p:transition spd="slow" advTm="150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127" y="1559756"/>
            <a:ext cx="83231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steps we need to perform  Principal Component  Analysis[1]: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1"/>
    </mc:Choice>
    <mc:Fallback xmlns="">
      <p:transition spd="slow" advTm="163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1" name="Arrow: Up-Down 20"/>
          <p:cNvSpPr/>
          <p:nvPr/>
        </p:nvSpPr>
        <p:spPr>
          <a:xfrm>
            <a:off x="482035" y="2546252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/>
          <p:cNvSpPr/>
          <p:nvPr/>
        </p:nvSpPr>
        <p:spPr>
          <a:xfrm>
            <a:off x="3655617" y="2560430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/>
          <p:cNvSpPr/>
          <p:nvPr/>
        </p:nvSpPr>
        <p:spPr>
          <a:xfrm>
            <a:off x="6852953" y="2486715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/>
          <p:cNvSpPr/>
          <p:nvPr/>
        </p:nvSpPr>
        <p:spPr>
          <a:xfrm>
            <a:off x="9687317" y="2556621"/>
            <a:ext cx="294883" cy="1227964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26"/>
    </mc:Choice>
    <mc:Fallback xmlns="">
      <p:transition spd="slow" advTm="50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2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1"/>
    </mc:Choice>
    <mc:Fallback xmlns="">
      <p:transition spd="slow" advTm="101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93" y="3523321"/>
            <a:ext cx="3502856" cy="2340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though PC 8 has high variance but it contains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PC 9 has low variance 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more information 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2"/>
    </mc:Choice>
    <mc:Fallback xmlns="">
      <p:transition spd="slow" advTm="195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1282" y="772833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66687"/>
              </p:ext>
            </p:extLst>
          </p:nvPr>
        </p:nvGraphicFramePr>
        <p:xfrm>
          <a:off x="508000" y="1569030"/>
          <a:ext cx="4719271" cy="95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1569030"/>
                        <a:ext cx="4719271" cy="959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658477"/>
              </p:ext>
            </p:extLst>
          </p:nvPr>
        </p:nvGraphicFramePr>
        <p:xfrm>
          <a:off x="560388" y="2640730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388" y="2640730"/>
                        <a:ext cx="39592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013587"/>
              </p:ext>
            </p:extLst>
          </p:nvPr>
        </p:nvGraphicFramePr>
        <p:xfrm>
          <a:off x="560388" y="3825958"/>
          <a:ext cx="431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7" imgW="1879560" imgH="444240" progId="Equation.3">
                  <p:embed/>
                </p:oleObj>
              </mc:Choice>
              <mc:Fallback>
                <p:oleObj name="Equation" r:id="rId7" imgW="18795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3825958"/>
                        <a:ext cx="43180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647140"/>
              </p:ext>
            </p:extLst>
          </p:nvPr>
        </p:nvGraphicFramePr>
        <p:xfrm>
          <a:off x="6739959" y="2573917"/>
          <a:ext cx="431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1" imgW="1879560" imgH="444240" progId="Equation.3">
                  <p:embed/>
                </p:oleObj>
              </mc:Choice>
              <mc:Fallback>
                <p:oleObj name="Equation" r:id="rId11" imgW="1879560" imgH="4442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9959" y="2573917"/>
                        <a:ext cx="43180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98410"/>
              </p:ext>
            </p:extLst>
          </p:nvPr>
        </p:nvGraphicFramePr>
        <p:xfrm>
          <a:off x="6709357" y="1860828"/>
          <a:ext cx="1391475" cy="37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3" imgW="596880" imgH="190440" progId="Equation.3">
                  <p:embed/>
                </p:oleObj>
              </mc:Choice>
              <mc:Fallback>
                <p:oleObj name="Equation" r:id="rId13" imgW="596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9357" y="1860828"/>
                        <a:ext cx="1391475" cy="376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15" imgW="114120" imgH="215640" progId="Equation.3">
                  <p:embed/>
                </p:oleObj>
              </mc:Choice>
              <mc:Fallback>
                <p:oleObj name="Equation" r:id="rId1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490679"/>
              </p:ext>
            </p:extLst>
          </p:nvPr>
        </p:nvGraphicFramePr>
        <p:xfrm>
          <a:off x="6739959" y="3694938"/>
          <a:ext cx="5114031" cy="8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16" imgW="2565360" imgH="444240" progId="Equation.3">
                  <p:embed/>
                </p:oleObj>
              </mc:Choice>
              <mc:Fallback>
                <p:oleObj name="Equation" r:id="rId16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39959" y="3694938"/>
                        <a:ext cx="5114031" cy="88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01742"/>
              </p:ext>
            </p:extLst>
          </p:nvPr>
        </p:nvGraphicFramePr>
        <p:xfrm>
          <a:off x="517525" y="5027613"/>
          <a:ext cx="5267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18" imgW="2641320" imgH="444240" progId="Equation.3">
                  <p:embed/>
                </p:oleObj>
              </mc:Choice>
              <mc:Fallback>
                <p:oleObj name="Equation" r:id="rId18" imgW="2641320" imgH="4442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7525" y="5027613"/>
                        <a:ext cx="52673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19613" y="2825446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43244" y="182830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99538" y="397382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7397" y="5194287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20468" y="182830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32522" y="4536469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32522" y="2720175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9025"/>
              </p:ext>
            </p:extLst>
          </p:nvPr>
        </p:nvGraphicFramePr>
        <p:xfrm>
          <a:off x="3432520" y="4611604"/>
          <a:ext cx="484994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835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46241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11695" y="6124573"/>
            <a:ext cx="638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Component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4965" y="3941614"/>
            <a:ext cx="442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7048" y="3989776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	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86" y="36847"/>
            <a:ext cx="3596418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of proposed TCOSD method is summarized as follows: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(7)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Results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5207"/>
              </p:ext>
            </p:extLst>
          </p:nvPr>
        </p:nvGraphicFramePr>
        <p:xfrm>
          <a:off x="2644726" y="461668"/>
          <a:ext cx="54019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03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3554791">
                  <a:extLst>
                    <a:ext uri="{9D8B030D-6E8A-4147-A177-3AD203B41FA5}">
                      <a16:colId xmlns:a16="http://schemas.microsoft.com/office/drawing/2014/main" val="3586585203"/>
                    </a:ext>
                  </a:extLst>
                </a:gridCol>
              </a:tblGrid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4,1,17,5,12,3,16,2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1,17,16,11,20,14,13,3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1,16,17,3,15,11,5,20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6,19,17,3,12,16,11,5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4,9,5,6,16,17,2,1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1,17,16,3,5,12,11,9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1,17,16,5,11,3,20,19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3,4,1,17,16,10,5,11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4,17,15,20,3,16,6,12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9,3,17,6,16,11,1,15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1,17,2,16,11,18,20,19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1,15,17,3,16,20,12,11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1,19,17,16,18,8,11,3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15,16,17,3,18,11,19,4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0519" y="6054233"/>
            <a:ext cx="815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for each target class with proposed method (TCOSD)</a:t>
            </a:r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Procedure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7"/>
    </mc:Choice>
    <mc:Fallback xmlns="">
      <p:transition spd="slow" advTm="272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59073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 support vector machine (KSVM)[3] classifier 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asses the performance of the proposed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TCOSD method.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classification: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 and test data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data set into 0 to 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best C and g (kernel width)for RBF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kernel of SVM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fold cross validation was used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test sample accuracy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 (RBF) kernel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12007"/>
              </p:ext>
            </p:extLst>
          </p:nvPr>
        </p:nvGraphicFramePr>
        <p:xfrm>
          <a:off x="6547617" y="595821"/>
          <a:ext cx="51848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79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2402432909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326726252"/>
                    </a:ext>
                  </a:extLst>
                </a:gridCol>
              </a:tblGrid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6"/>
    </mc:Choice>
    <mc:Fallback xmlns="">
      <p:transition spd="slow" advTm="97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		 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729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 classes are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Selecting first 8 features for proposed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TCOSD gives 96.57%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3862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95340"/>
              </p:ext>
            </p:extLst>
          </p:nvPr>
        </p:nvGraphicFramePr>
        <p:xfrm>
          <a:off x="329811" y="3737369"/>
          <a:ext cx="4900701" cy="252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374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698327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258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First 8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  <a:tr h="45720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2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66933"/>
              </p:ext>
            </p:extLst>
          </p:nvPr>
        </p:nvGraphicFramePr>
        <p:xfrm>
          <a:off x="329811" y="1534737"/>
          <a:ext cx="4900701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577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293206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62918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  <a:tr h="3430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1644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9" y="461669"/>
            <a:ext cx="6534879" cy="516291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58868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114120" imgH="164880" progId="Equation.3">
                  <p:embed/>
                </p:oleObj>
              </mc:Choice>
              <mc:Fallback>
                <p:oleObj name="Equation" r:id="rId4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72953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6" imgW="114120" imgH="164880" progId="Equation.3">
                  <p:embed/>
                </p:oleObj>
              </mc:Choice>
              <mc:Fallback>
                <p:oleObj name="Equation" r:id="rId6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"/>
    </mc:Choice>
    <mc:Fallback xmlns="">
      <p:transition spd="slow" advTm="196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	  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283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needs some further improvement to handle the complex class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relationships where only a few feature may not capable to complete the task.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will be performed by introducing adaptive thresholding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"/>
    </mc:Choice>
    <mc:Fallback xmlns="">
      <p:transition spd="slow" advTm="212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56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David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Landgrebe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Purdue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MultiSpec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1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7"/>
    </mc:Choice>
    <mc:Fallback xmlns="">
      <p:transition spd="slow" advTm="765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83" y="576775"/>
            <a:ext cx="10581999" cy="5486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I. Smith, “A tutorial on Principal Component  Analysis”, February 26,2002.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A. Richards and X. Jia, Remote Sensing Digital Image  Analysis 4th edition, 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Verlag: Springer 2006.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Hsu, C. Chang, and C.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Lin,Department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Science,National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  University,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Taipei 106,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Taiwan,"A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Guide to Support 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 version: 2003, Last updated:  May 19, 2016.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X. Jia and M. Pickering, “Subspace detection using a mutual-information measure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hyperspectral image classification,” IEEE Geoscience and Remote Sensing Letters,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vol. 11, no. 2, pp. 424-428, Feb. 2014.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[Online]https://en.wikipedia.org/wiki/Hyperspectral_imaging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434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1"/>
    </mc:Choice>
    <mc:Fallback xmlns="">
      <p:transition spd="slow" advTm="472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494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84" y="576775"/>
            <a:ext cx="11662462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Jia and M. Pickering, “ Improved feature selection based on a mutual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Munich, Germany, pp. 3058-3061, Jul. 2012.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M. Pickering and X. Jia, “ Unsupervised feature extraction based on a mutual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,Vancouver, Canada, pp. 1720-1723, Jul. 2011.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Chang and C. Lin, “LIBSVM: A library for support vector machines,” ACM Trans.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Technol., vol. 2, no. 3, pp. 27:1–27:27, Apr. 2011.</a:t>
            </a: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        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8670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"/>
    </mc:Choice>
    <mc:Fallback xmlns="">
      <p:transition spd="slow" advTm="1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457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43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8169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3"/>
    </mc:Choice>
    <mc:Fallback xmlns="">
      <p:transition spd="slow" advTm="29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703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21"/>
    </mc:Choice>
    <mc:Fallback xmlns="">
      <p:transition spd="slow" advTm="534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1709823"/>
            <a:ext cx="4571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6" y="211563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0795" y="589017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4"/>
    </mc:Choice>
    <mc:Fallback xmlns="">
      <p:transition spd="slow" advTm="550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1212" y="2220549"/>
            <a:ext cx="665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1212" y="2705956"/>
            <a:ext cx="377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1212" y="3191363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7"/>
    </mc:Choice>
    <mc:Fallback xmlns="">
      <p:transition spd="slow" advTm="150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2789" y="2164446"/>
            <a:ext cx="893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of feature mining through feature extraction and feature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189" y="2767462"/>
            <a:ext cx="53222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</a:t>
            </a:r>
          </a:p>
          <a:p>
            <a:pPr marL="342882" indent="-342882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0"/>
    </mc:Choice>
    <mc:Fallback xmlns="">
      <p:transition spd="slow" advTm="28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82968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3"/>
    </mc:Choice>
    <mc:Fallback xmlns="">
      <p:transition spd="slow" advTm="2086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7836</TotalTime>
  <Words>1227</Words>
  <Application>Microsoft Office PowerPoint</Application>
  <PresentationFormat>Widescreen</PresentationFormat>
  <Paragraphs>382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163</cp:revision>
  <cp:lastPrinted>2017-07-07T04:41:36Z</cp:lastPrinted>
  <dcterms:created xsi:type="dcterms:W3CDTF">2017-07-06T13:55:46Z</dcterms:created>
  <dcterms:modified xsi:type="dcterms:W3CDTF">2017-12-06T19:04:48Z</dcterms:modified>
</cp:coreProperties>
</file>