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85" r:id="rId23"/>
    <p:sldId id="268" r:id="rId24"/>
    <p:sldId id="278" r:id="rId25"/>
    <p:sldId id="267" r:id="rId26"/>
    <p:sldId id="28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2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07-Dec-17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        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1430" y="5277363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10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82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Analysis(PCA)(Contd..)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975" y="1798906"/>
            <a:ext cx="7612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0492" y="1094854"/>
            <a:ext cx="458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Principal Component  Analysis:</a:t>
            </a:r>
          </a:p>
        </p:txBody>
      </p:sp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r>
              <a:rPr lang="en-US" dirty="0"/>
              <a:t>/27</a:t>
            </a:r>
          </a:p>
        </p:txBody>
      </p:sp>
      <p:sp>
        <p:nvSpPr>
          <p:cNvPr id="4" name="Arrow: Curved Right 3"/>
          <p:cNvSpPr/>
          <p:nvPr/>
        </p:nvSpPr>
        <p:spPr>
          <a:xfrm>
            <a:off x="89080" y="2522583"/>
            <a:ext cx="429898" cy="1322363"/>
          </a:xfrm>
          <a:prstGeom prst="curv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3" y="3427017"/>
            <a:ext cx="3647016" cy="243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20" y="758766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827812"/>
              </p:ext>
            </p:extLst>
          </p:nvPr>
        </p:nvGraphicFramePr>
        <p:xfrm>
          <a:off x="522377" y="1251773"/>
          <a:ext cx="4604009" cy="9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377" y="1251773"/>
                        <a:ext cx="4604009" cy="936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9078"/>
              </p:ext>
            </p:extLst>
          </p:nvPr>
        </p:nvGraphicFramePr>
        <p:xfrm>
          <a:off x="516599" y="2798089"/>
          <a:ext cx="39592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599" y="2798089"/>
                        <a:ext cx="395922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03844"/>
              </p:ext>
            </p:extLst>
          </p:nvPr>
        </p:nvGraphicFramePr>
        <p:xfrm>
          <a:off x="478420" y="4732591"/>
          <a:ext cx="5114031" cy="8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10" imgW="2565360" imgH="444240" progId="Equation.3">
                  <p:embed/>
                </p:oleObj>
              </mc:Choice>
              <mc:Fallback>
                <p:oleObj name="Equation" r:id="rId10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420" y="4732591"/>
                        <a:ext cx="5114031" cy="886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26386" y="2936064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0211" y="148255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47855" y="4916053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99" y="2188181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6599" y="3973828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 has been selected as follows: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7396"/>
              </p:ext>
            </p:extLst>
          </p:nvPr>
        </p:nvGraphicFramePr>
        <p:xfrm>
          <a:off x="3221504" y="4611604"/>
          <a:ext cx="484994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835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46241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11695" y="6124573"/>
            <a:ext cx="638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Component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1237" y="3941614"/>
            <a:ext cx="442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2980" y="3947572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Principal Components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30" y="36847"/>
            <a:ext cx="3808950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method (algorithm and flow chart):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(3)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Selected features for all target class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03984"/>
              </p:ext>
            </p:extLst>
          </p:nvPr>
        </p:nvGraphicFramePr>
        <p:xfrm>
          <a:off x="2700998" y="461668"/>
          <a:ext cx="54019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03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3554791">
                  <a:extLst>
                    <a:ext uri="{9D8B030D-6E8A-4147-A177-3AD203B41FA5}">
                      <a16:colId xmlns:a16="http://schemas.microsoft.com/office/drawing/2014/main" val="3586585203"/>
                    </a:ext>
                  </a:extLst>
                </a:gridCol>
              </a:tblGrid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4,1,17,5,12,3,16,2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1,17,16,11,20,14,13,3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1,16,17,3,15,11,5,20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6,19,17,3,12,16,11,5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4,9,5,6,16,17,2,1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1,17,16,3,5,12,11,9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1,17,16,5,11,3,20,19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3,4,1,17,16,10,5,11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4,17,15,20,3,16,6,12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9,3,17,6,16,11,1,15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1,17,2,16,11,18,20,19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1,15,17,3,16,20,12,11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1,19,17,16,18,8,11,3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15,16,17,3,18,11,19,4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3403" y="6054233"/>
            <a:ext cx="838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for all target class applying proposed method (TCOSD)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92307" y="1800665"/>
            <a:ext cx="296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Principal Component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6123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procedure: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 and test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data set into 0 to 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best C and g (kernel width)for RBF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kernel of SVM. 10 fold cross validation was used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test sample accuracy. Radial basis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(RBF) kernel	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12007"/>
              </p:ext>
            </p:extLst>
          </p:nvPr>
        </p:nvGraphicFramePr>
        <p:xfrm>
          <a:off x="6547617" y="595821"/>
          <a:ext cx="51848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79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2402432909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326726252"/>
                    </a:ext>
                  </a:extLst>
                </a:gridCol>
              </a:tblGrid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384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895" y="815926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 support vector machine (KSVM)[3]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 and 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6714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 out of 16 classes are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Selected first 8 features for proposed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TCOSD gives 96.57%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3862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91552"/>
              </p:ext>
            </p:extLst>
          </p:nvPr>
        </p:nvGraphicFramePr>
        <p:xfrm>
          <a:off x="367309" y="3813778"/>
          <a:ext cx="4863203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522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677681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60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First 8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2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8434"/>
              </p:ext>
            </p:extLst>
          </p:nvPr>
        </p:nvGraphicFramePr>
        <p:xfrm>
          <a:off x="367309" y="1528764"/>
          <a:ext cx="4863203" cy="206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403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283311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52489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  <a:tr h="4806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1644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69" y="461669"/>
            <a:ext cx="6534879" cy="516291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258868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114120" imgH="164880" progId="Equation.3">
                  <p:embed/>
                </p:oleObj>
              </mc:Choice>
              <mc:Fallback>
                <p:oleObj name="Equation" r:id="rId4" imgW="1141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r>
              <a:rPr lang="en-US" dirty="0"/>
              <a:t>/27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3033" y="2021016"/>
            <a:ext cx="509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subspace is detected than other standard approaches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best classification accuracy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9642" y="3559717"/>
            <a:ext cx="644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is most suitable for ground object detection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830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	  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400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needs some further improvement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complex class relationships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detection can be performed by introducing adaptive thresholding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56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David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Landgrebe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Purdue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MultiSpec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0" y="6516806"/>
            <a:ext cx="3101673" cy="365125"/>
          </a:xfrm>
        </p:spPr>
        <p:txBody>
          <a:bodyPr/>
          <a:lstStyle/>
          <a:p>
            <a:r>
              <a:rPr lang="en-US" dirty="0"/>
              <a:t>    </a:t>
            </a:r>
            <a:fld id="{0A0CA13E-CD6D-456E-9676-CC2D9A600115}" type="slidenum">
              <a:rPr lang="en-US" smtClean="0"/>
              <a:pPr/>
              <a:t>24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83" y="576775"/>
            <a:ext cx="10581999" cy="5486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I. Smith, “A tutorial on Principal Component  Analysis”, February 26,2002.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A. Richards and X. Jia, Remote Sensing Digital Image  Analysis 4th edition, 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Verlag: Springer 2006.</a:t>
            </a:r>
          </a:p>
          <a:p>
            <a:pPr marL="235585" marR="5080" indent="-223520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Hsu, C. Chang, and C.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Lin,Department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Science,National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  University,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Taipei 106,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Taiwan,"A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Guide to Support 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 version: 2003, Last updated:  May 19, 2016.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X. Jia and M. Pickering, “Subspace detection using a mutual-information measure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hyperspectral image classification,” IEEE Geoscience and Remote Sensing Letters,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vol. 11, no. 2, pp. 424-428, Feb. 2014.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[Online]https://en.wikipedia.org/wiki/Hyperspectral_imaging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08408"/>
            <a:ext cx="3135923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508408"/>
            <a:ext cx="3135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26</a:t>
            </a:fld>
            <a:r>
              <a:rPr lang="en-US" dirty="0"/>
              <a:t>/27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484" y="576775"/>
            <a:ext cx="11662462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Jia and M. Pickering, “ Improved feature selection based on a mutual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Munich, Germany, pp. 3058-3061, Jul. 2012.</a:t>
            </a:r>
          </a:p>
          <a:p>
            <a:pPr marL="235585" marR="323850" indent="-22352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M. Pickering and X. Jia, “ Unsupervised feature extraction based on a mutual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</a:t>
            </a:r>
          </a:p>
          <a:p>
            <a:pPr marL="235585" marR="323850" indent="-223520">
              <a:lnSpc>
                <a:spcPct val="1026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,Vancouver, Canada, pp. 1720-1723, Jul. 2011.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Chang and C. Lin, “LIBSVM: A library for support vector machines,” ACM Trans.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Technol., vol. 2, no. 3, pp. 27:1–27:27, Apr. 2011.</a:t>
            </a: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6806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5019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346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(Contd..)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74" y="1572762"/>
            <a:ext cx="233523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 µm – 2.5 µm</a:t>
            </a:r>
          </a:p>
        </p:txBody>
      </p:sp>
      <p:cxnSp>
        <p:nvCxnSpPr>
          <p:cNvPr id="5" name="Straight Arrow Connector 4"/>
          <p:cNvCxnSpPr>
            <a:cxnSpLocks/>
            <a:endCxn id="2" idx="0"/>
          </p:cNvCxnSpPr>
          <p:nvPr/>
        </p:nvCxnSpPr>
        <p:spPr>
          <a:xfrm flipH="1">
            <a:off x="1739193" y="1322363"/>
            <a:ext cx="2101288" cy="2503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2" idx="3"/>
          </p:cNvCxnSpPr>
          <p:nvPr/>
        </p:nvCxnSpPr>
        <p:spPr>
          <a:xfrm flipH="1">
            <a:off x="2906811" y="1451926"/>
            <a:ext cx="1805868" cy="30550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2332023"/>
            <a:ext cx="429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73" y="185638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90705" y="564958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5520" y="2142822"/>
            <a:ext cx="226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means 100% correlation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5520" y="3022598"/>
            <a:ext cx="226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means 0% correlation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7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 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669" y="2293999"/>
            <a:ext cx="677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669" y="2709066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8669" y="3194473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669" y="1754626"/>
            <a:ext cx="99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010" y="1792550"/>
            <a:ext cx="6506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mining: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over feature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7766" y="2510629"/>
            <a:ext cx="5115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010" y="4196217"/>
            <a:ext cx="561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 to asses the performance: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9291</TotalTime>
  <Words>1210</Words>
  <Application>Microsoft Office PowerPoint</Application>
  <PresentationFormat>Widescreen</PresentationFormat>
  <Paragraphs>379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188</cp:revision>
  <cp:lastPrinted>2017-07-07T04:41:36Z</cp:lastPrinted>
  <dcterms:created xsi:type="dcterms:W3CDTF">2017-07-06T13:55:46Z</dcterms:created>
  <dcterms:modified xsi:type="dcterms:W3CDTF">2017-12-08T04:46:55Z</dcterms:modified>
</cp:coreProperties>
</file>