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4" r:id="rId3"/>
    <p:sldId id="257" r:id="rId4"/>
    <p:sldId id="258" r:id="rId5"/>
    <p:sldId id="259" r:id="rId6"/>
    <p:sldId id="282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9" r:id="rId17"/>
    <p:sldId id="280" r:id="rId18"/>
    <p:sldId id="283" r:id="rId19"/>
    <p:sldId id="284" r:id="rId20"/>
    <p:sldId id="273" r:id="rId21"/>
    <p:sldId id="269" r:id="rId22"/>
    <p:sldId id="285" r:id="rId23"/>
    <p:sldId id="268" r:id="rId24"/>
    <p:sldId id="278" r:id="rId25"/>
    <p:sldId id="267" r:id="rId26"/>
    <p:sldId id="28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pPr/>
              <a:t>08-Dec-17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pPr/>
              <a:t>08-Dec-17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6B4-9A04-4BF4-BE74-887534C26682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293-4725-499C-8CCB-70609EC552FD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FDC-97D3-4588-BDCE-A39E3CFC2AE3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E144-1C80-4AA9-9C4E-D75133E23201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6209-75EB-4346-8E49-EB4B4D426504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5540-6AE3-445F-AEC2-BC5B3EA68B41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706C-7C11-4E5B-A5B9-721A79083A37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397-5485-471A-83B7-7E03CF085378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9D5-BAB7-45D3-992B-CE2C728A3EBC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D1F6-7058-47DF-8DB8-BCD560C6CBE2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699-B563-43D4-AACA-1DD8F1B43C4D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7778-F8FC-4BB2-9BDB-91458683CD95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Target Class Oriented Subspace Detection for Effective 				               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Supervised</a:t>
            </a:r>
            <a:r>
              <a:rPr lang="en-US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Dr.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Assistant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Department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Presented 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123086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1430" y="5277363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10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482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8555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means unique measurable characteristics of an  image/observed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each band)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203537"/>
            <a:ext cx="6694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orthogonal transformation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ordered based on high variance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reduced by taking only first few components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Increased from the original set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256464"/>
            <a:ext cx="49410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 Analysis (PCA) is a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of reduction input  dimensionality.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PC2 can be removed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is uncorrelated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Analysis(PCA)(Contd..)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3975" y="1798906"/>
            <a:ext cx="76129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image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mean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eigenvectors and eigenvalues of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components and form a feature vector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(eig1, eig2, eig3 ,…,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new data 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RowDataAdjust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12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0492" y="1094854"/>
            <a:ext cx="458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Principal Component  Analysis: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41318"/>
              </p:ext>
            </p:extLst>
          </p:nvPr>
        </p:nvGraphicFramePr>
        <p:xfrm>
          <a:off x="7372080" y="4038161"/>
          <a:ext cx="294813" cy="25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2080" y="4038161"/>
                        <a:ext cx="294813" cy="259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6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Band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13</a:t>
            </a:fld>
            <a:r>
              <a:rPr lang="en-US" dirty="0"/>
              <a:t>/27</a:t>
            </a:r>
          </a:p>
        </p:txBody>
      </p:sp>
      <p:sp>
        <p:nvSpPr>
          <p:cNvPr id="4" name="Arrow: Curved Right 3"/>
          <p:cNvSpPr/>
          <p:nvPr/>
        </p:nvSpPr>
        <p:spPr>
          <a:xfrm>
            <a:off x="89080" y="2522583"/>
            <a:ext cx="429898" cy="1322363"/>
          </a:xfrm>
          <a:prstGeom prst="curv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Cumulative variance of Transformed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11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principal component analysis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99.75%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the total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2" y="741487"/>
            <a:ext cx="6076406" cy="4756566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Limitations of PCA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3" y="3427017"/>
            <a:ext cx="3647016" cy="2436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413673" cy="34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doesn’t consider the class structure of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depends solely on the global variance .  Assumes high variance means high information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less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other hand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   Feature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20" y="758766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Information[7]: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827812"/>
              </p:ext>
            </p:extLst>
          </p:nvPr>
        </p:nvGraphicFramePr>
        <p:xfrm>
          <a:off x="522377" y="1251773"/>
          <a:ext cx="4604009" cy="9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377" y="1251773"/>
                        <a:ext cx="4604009" cy="936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9078"/>
              </p:ext>
            </p:extLst>
          </p:nvPr>
        </p:nvGraphicFramePr>
        <p:xfrm>
          <a:off x="516599" y="2798089"/>
          <a:ext cx="39592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599" y="2798089"/>
                        <a:ext cx="39592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954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51644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03844"/>
              </p:ext>
            </p:extLst>
          </p:nvPr>
        </p:nvGraphicFramePr>
        <p:xfrm>
          <a:off x="478420" y="4732591"/>
          <a:ext cx="5114031" cy="8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Equation" r:id="rId10" imgW="2565360" imgH="444240" progId="Equation.3">
                  <p:embed/>
                </p:oleObj>
              </mc:Choice>
              <mc:Fallback>
                <p:oleObj name="Equation" r:id="rId10" imgW="2565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420" y="4732591"/>
                        <a:ext cx="5114031" cy="88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26386" y="2936064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0211" y="148255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47855" y="4916053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99" y="2188181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Mutual Information[8]: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599" y="3973828"/>
            <a:ext cx="595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features has been selected as follows: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8658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Normalized Mutual Information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27396"/>
              </p:ext>
            </p:extLst>
          </p:nvPr>
        </p:nvGraphicFramePr>
        <p:xfrm>
          <a:off x="3221504" y="4611604"/>
          <a:ext cx="484994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835">
                  <a:extLst>
                    <a:ext uri="{9D8B030D-6E8A-4147-A177-3AD203B41FA5}">
                      <a16:colId xmlns:a16="http://schemas.microsoft.com/office/drawing/2014/main" val="3529900942"/>
                    </a:ext>
                  </a:extLst>
                </a:gridCol>
                <a:gridCol w="3348110">
                  <a:extLst>
                    <a:ext uri="{9D8B030D-6E8A-4147-A177-3AD203B41FA5}">
                      <a16:colId xmlns:a16="http://schemas.microsoft.com/office/drawing/2014/main" val="3569066453"/>
                    </a:ext>
                  </a:extLst>
                </a:gridCol>
              </a:tblGrid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46241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Band: 27,1,167,3,139,14,2,8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69289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1,2,3,4,5,6,7,8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91383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1,4,3,5,9,6,2,15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9534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11695" y="6124573"/>
            <a:ext cx="5998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features of Standard Approaches Studied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7"/>
            <a:ext cx="5401995" cy="344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27" y="461668"/>
            <a:ext cx="5756573" cy="35252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1237" y="3941614"/>
            <a:ext cx="442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Original Image bands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2980" y="3947572"/>
            <a:ext cx="441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            Principal Components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58335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8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Procedure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30" y="36847"/>
            <a:ext cx="3808950" cy="6426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45" y="651208"/>
            <a:ext cx="820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method (algorithm and flow chart):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PCA and extract features of the input data set.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training data and training label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features.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one class as target at a time,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a class as target and all other class as background.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NMI between the training labels and the principal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principal component based on the high value of NMI. List the selected subset.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Eq. (3) for selecting multiple features based on NMI for the target class.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selected features to the KSVM classifier.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3 to 6 by making another class as target and the remaining as background.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31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Selected features for all target class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03984"/>
              </p:ext>
            </p:extLst>
          </p:nvPr>
        </p:nvGraphicFramePr>
        <p:xfrm>
          <a:off x="2700998" y="461668"/>
          <a:ext cx="540199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03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3554791">
                  <a:extLst>
                    <a:ext uri="{9D8B030D-6E8A-4147-A177-3AD203B41FA5}">
                      <a16:colId xmlns:a16="http://schemas.microsoft.com/office/drawing/2014/main" val="3586585203"/>
                    </a:ext>
                  </a:extLst>
                </a:gridCol>
              </a:tblGrid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4,1,17,5,12,3,16,2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1,17,16,11,20,14,13,3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1,16,17,3,15,11,5,20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6,19,17,3,12,16,11,5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4,9,5,6,16,17,2,1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1,17,16,3,5,12,11,9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1,17,16,5,11,3,20,19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3,4,1,17,16,10,5,11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4,17,15,20,3,16,6,12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9,3,17,6,16,11,1,15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1,17,2,16,11,18,20,19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1,15,17,3,16,20,12,11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1,19,17,16,18,8,11,3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15,16,17,3,18,11,19,4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3403" y="6054233"/>
            <a:ext cx="8382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features for all target class applying proposed method (TCOSD)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92307" y="1800665"/>
            <a:ext cx="296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PC: Principal Component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8897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Outline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251" y="1229067"/>
            <a:ext cx="436529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3" y="4"/>
            <a:ext cx="6246055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9" y="1274567"/>
            <a:ext cx="61231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procedure: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train and test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data set into 0 to 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best C and g (kernel width)for RBF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kernel of SVM. 10 fold cross validation was used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test sample accuracy. Radial basis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(RBF) kernel	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12007"/>
              </p:ext>
            </p:extLst>
          </p:nvPr>
        </p:nvGraphicFramePr>
        <p:xfrm>
          <a:off x="6547617" y="595821"/>
          <a:ext cx="518483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79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2402432909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326726252"/>
                    </a:ext>
                  </a:extLst>
                </a:gridCol>
              </a:tblGrid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3846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3895" y="815926"/>
            <a:ext cx="503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 support vector machine (KSVM)[6]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	         Experimental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09" y="519074"/>
            <a:ext cx="424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out of 16 classes are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first 8 features for proposed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TCOSD gives 96.57%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3862" y="5741981"/>
            <a:ext cx="552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Comparison of classification result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and standard approaches studied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40334"/>
              </p:ext>
            </p:extLst>
          </p:nvPr>
        </p:nvGraphicFramePr>
        <p:xfrm>
          <a:off x="367309" y="3813778"/>
          <a:ext cx="4863203" cy="2455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620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543583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660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First 8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6453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258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18434"/>
              </p:ext>
            </p:extLst>
          </p:nvPr>
        </p:nvGraphicFramePr>
        <p:xfrm>
          <a:off x="367309" y="1528764"/>
          <a:ext cx="4863203" cy="206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7403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283311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52489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7156"/>
                  </a:ext>
                </a:extLst>
              </a:tr>
              <a:tr h="4806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216445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9" y="461669"/>
            <a:ext cx="6534879" cy="516291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58868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4" imgW="114120" imgH="164880" progId="Equation.3">
                  <p:embed/>
                </p:oleObj>
              </mc:Choice>
              <mc:Fallback>
                <p:oleObj name="Equation" r:id="rId4" imgW="1141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22</a:t>
            </a:fld>
            <a:r>
              <a:rPr lang="en-US" dirty="0"/>
              <a:t>/27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3033" y="2021016"/>
            <a:ext cx="509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subspace is detected than other standard approaches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best classification accuracy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9642" y="3559717"/>
            <a:ext cx="644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is most suitable for ground object detection and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183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	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8400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needs some further improvement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complex class relationships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detection can be performed by introducing adaptive thresholding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5686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David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Landgrebe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Purdue University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dataset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MultiSpec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4850" y="6516806"/>
            <a:ext cx="3101673" cy="365125"/>
          </a:xfrm>
        </p:spPr>
        <p:txBody>
          <a:bodyPr/>
          <a:lstStyle/>
          <a:p>
            <a:r>
              <a:rPr lang="en-US" dirty="0"/>
              <a:t>    </a:t>
            </a:r>
            <a:fld id="{0A0CA13E-CD6D-456E-9676-CC2D9A600115}" type="slidenum">
              <a:rPr lang="en-US" smtClean="0"/>
              <a:pPr/>
              <a:t>24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6816" y="984738"/>
            <a:ext cx="10853292" cy="466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[Online]https://en.wikipedia.org/wiki/Hyperspectral_imaging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A. Richards and X. Jia, Remote Sensing Digital Image  Analysis 4th edition, </a:t>
            </a: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Verlag: Springer 2006.</a:t>
            </a: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I. Smith, “A tutorial on Principal Component  Analysis”, February 26,2002.</a:t>
            </a: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X. Jia and M. Pickering, “Subspace detection using a mutual-information measure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hyperspectral image classification,”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Geoscience and Remote Sensing Letters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2, pp. 424-428, Feb. 2014.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Hsu, C. Chang, and C.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Lin,Department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Science,National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University,Taipei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Taiwan,"A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Guide to Support 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Initial version: 2003, Last updated:  May 19, 2016.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08408"/>
            <a:ext cx="3135923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508408"/>
            <a:ext cx="3135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A13E-CD6D-456E-9676-CC2D9A600115}" type="slidenum">
              <a:rPr lang="en-US" smtClean="0"/>
              <a:pPr/>
              <a:t>26</a:t>
            </a:fld>
            <a:r>
              <a:rPr lang="en-US" dirty="0"/>
              <a:t>/27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6598" y="1322362"/>
            <a:ext cx="1094500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Chang and C. Lin, “LIBSVM: A library for support vector machines,”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                Technol.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3, pp. 27:1–27:27, Apr. 2011.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M. Pickering and X. Jia, “ Unsupervised feature extraction based on a mutual              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</a:t>
            </a:r>
          </a:p>
          <a:p>
            <a:pPr marL="235585" marR="323850" indent="-223520" algn="just">
              <a:lnSpc>
                <a:spcPct val="1026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,Vancouver, Canada, pp. 1720-1723, Jul. 2011.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Jia and M. Pickering, “ Improved feature selection based on a mutual 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Munich, Germany, pp. 3058-3061, Jul. 2012.</a:t>
            </a:r>
          </a:p>
        </p:txBody>
      </p:sp>
    </p:spTree>
    <p:extLst>
      <p:ext uri="{BB962C8B-B14F-4D97-AF65-F5344CB8AC3E}">
        <p14:creationId xmlns:p14="http://schemas.microsoft.com/office/powerpoint/2010/main" val="11988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6806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5489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information about an object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82" y="474914"/>
            <a:ext cx="4550888" cy="28698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5019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geography, land surveying, military,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346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9" y="3624084"/>
            <a:ext cx="4632181" cy="2798052"/>
          </a:xfrm>
          <a:prstGeom prst="rect">
            <a:avLst/>
          </a:prstGeom>
        </p:spPr>
      </p:pic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 (Contd..)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0600" y="2831998"/>
            <a:ext cx="31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Surveillance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73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and infrared 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wavelengths represents only part of the 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4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74" y="1572762"/>
            <a:ext cx="233523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 µm – 2.5 µm</a:t>
            </a:r>
          </a:p>
        </p:txBody>
      </p:sp>
      <p:cxnSp>
        <p:nvCxnSpPr>
          <p:cNvPr id="5" name="Straight Arrow Connector 4"/>
          <p:cNvCxnSpPr>
            <a:cxnSpLocks/>
            <a:endCxn id="2" idx="0"/>
          </p:cNvCxnSpPr>
          <p:nvPr/>
        </p:nvCxnSpPr>
        <p:spPr>
          <a:xfrm flipH="1">
            <a:off x="1739193" y="1322363"/>
            <a:ext cx="2101288" cy="25039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endCxn id="2" idx="3"/>
          </p:cNvCxnSpPr>
          <p:nvPr/>
        </p:nvCxnSpPr>
        <p:spPr>
          <a:xfrm flipH="1">
            <a:off x="2906811" y="1451926"/>
            <a:ext cx="1805868" cy="30550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3D view 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Hyperspectral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[1]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2207" y="5141849"/>
            <a:ext cx="34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Technical characteristics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digital image data 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9098" y="55390"/>
            <a:ext cx="5683624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450" y="75027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3405" y="5133631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Curse of dimensionality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450" y="1224484"/>
            <a:ext cx="338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5450" y="2332023"/>
            <a:ext cx="429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equally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62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4" y="750277"/>
            <a:ext cx="5598343" cy="435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25" y="1856385"/>
            <a:ext cx="4415899" cy="375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35957" y="5649581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among bands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81626" y="2142822"/>
            <a:ext cx="270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White: 100% correlation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08416" y="2501538"/>
            <a:ext cx="246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Black: 0% correlation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112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  <p:bldP spid="17" grpId="0"/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 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669" y="2293999"/>
            <a:ext cx="677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only relevant features and find an effective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8669" y="2709066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8669" y="3194473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669" y="1754626"/>
            <a:ext cx="99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1010" y="1792550"/>
            <a:ext cx="6506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mining: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Feature selection over feature extraction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7766" y="2510629"/>
            <a:ext cx="5411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Component  Analysis (PCA)[3]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Normalized Mutual Information (NMI)[4]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9640" y="1125415"/>
            <a:ext cx="597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(TCOSD)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010" y="4196217"/>
            <a:ext cx="6288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 to asses the performance: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Kernel Support Vector Machine (KSVM)[5][6]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       Dataset Description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18718" y="691073"/>
            <a:ext cx="2901431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92AV3C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m-2.5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6" y="1467465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80546" y="1467465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8718" y="2972213"/>
            <a:ext cx="3070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Date: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12, 1992 Indian Pine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Site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 Band AVIRIS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 </a:t>
            </a:r>
          </a:p>
          <a:p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band has 145 x 145 =21025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9631</TotalTime>
  <Words>1249</Words>
  <Application>Microsoft Office PowerPoint</Application>
  <PresentationFormat>Widescreen</PresentationFormat>
  <Paragraphs>377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200</cp:revision>
  <cp:lastPrinted>2017-07-07T04:41:36Z</cp:lastPrinted>
  <dcterms:created xsi:type="dcterms:W3CDTF">2017-07-06T13:55:46Z</dcterms:created>
  <dcterms:modified xsi:type="dcterms:W3CDTF">2017-12-08T10:51:09Z</dcterms:modified>
</cp:coreProperties>
</file>